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02" r:id="rId2"/>
    <p:sldId id="505" r:id="rId3"/>
    <p:sldId id="318" r:id="rId4"/>
    <p:sldId id="287" r:id="rId5"/>
    <p:sldId id="494" r:id="rId6"/>
    <p:sldId id="443" r:id="rId7"/>
    <p:sldId id="496" r:id="rId8"/>
    <p:sldId id="286" r:id="rId9"/>
    <p:sldId id="446" r:id="rId10"/>
    <p:sldId id="322" r:id="rId11"/>
    <p:sldId id="324" r:id="rId12"/>
    <p:sldId id="325" r:id="rId13"/>
    <p:sldId id="326" r:id="rId14"/>
    <p:sldId id="327" r:id="rId15"/>
    <p:sldId id="328" r:id="rId16"/>
    <p:sldId id="329" r:id="rId17"/>
    <p:sldId id="330" r:id="rId18"/>
    <p:sldId id="331" r:id="rId19"/>
    <p:sldId id="474" r:id="rId20"/>
    <p:sldId id="332" r:id="rId21"/>
    <p:sldId id="333" r:id="rId22"/>
    <p:sldId id="335" r:id="rId23"/>
    <p:sldId id="288" r:id="rId24"/>
    <p:sldId id="289" r:id="rId25"/>
    <p:sldId id="450" r:id="rId26"/>
    <p:sldId id="321" r:id="rId27"/>
    <p:sldId id="504" r:id="rId28"/>
    <p:sldId id="440" r:id="rId29"/>
    <p:sldId id="44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mbrose-Brown" initials="HA" lastIdx="3" clrIdx="0">
    <p:extLst>
      <p:ext uri="{19B8F6BF-5375-455C-9EA6-DF929625EA0E}">
        <p15:presenceInfo xmlns:p15="http://schemas.microsoft.com/office/powerpoint/2012/main" userId="S-1-5-21-212238112-294214791-995550599-3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A6F"/>
    <a:srgbClr val="CC00CC"/>
    <a:srgbClr val="318AAC"/>
    <a:srgbClr val="F50202"/>
    <a:srgbClr val="286D90"/>
    <a:srgbClr val="C40C20"/>
    <a:srgbClr val="C61E27"/>
    <a:srgbClr val="BC0E20"/>
    <a:srgbClr val="B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84569" autoAdjust="0"/>
  </p:normalViewPr>
  <p:slideViewPr>
    <p:cSldViewPr snapToGrid="0" snapToObjects="1">
      <p:cViewPr varScale="1">
        <p:scale>
          <a:sx n="83" d="100"/>
          <a:sy n="83" d="100"/>
        </p:scale>
        <p:origin x="120" y="19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8" d="100"/>
          <a:sy n="68"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A50151-6801-453F-BD68-8BB29F923E4A}" type="datetimeFigureOut">
              <a:rPr lang="en-GB" smtClean="0"/>
              <a:t>13/03/2018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1C0A2C-C697-4685-B46A-E3BE51DC005E}" type="slidenum">
              <a:rPr lang="en-GB" smtClean="0"/>
              <a:t>‹#›</a:t>
            </a:fld>
            <a:endParaRPr lang="en-GB"/>
          </a:p>
        </p:txBody>
      </p:sp>
    </p:spTree>
    <p:extLst>
      <p:ext uri="{BB962C8B-B14F-4D97-AF65-F5344CB8AC3E}">
        <p14:creationId xmlns:p14="http://schemas.microsoft.com/office/powerpoint/2010/main" val="254165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7C998-2CFA-477E-8E5C-058B1003A535}" type="datetimeFigureOut">
              <a:rPr lang="en-GB" smtClean="0"/>
              <a:t>13/03/2018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D504A-4E8E-4C08-AA49-6BD5A318EB62}" type="slidenum">
              <a:rPr lang="en-GB" smtClean="0"/>
              <a:t>‹#›</a:t>
            </a:fld>
            <a:endParaRPr lang="en-GB"/>
          </a:p>
        </p:txBody>
      </p:sp>
    </p:spTree>
    <p:extLst>
      <p:ext uri="{BB962C8B-B14F-4D97-AF65-F5344CB8AC3E}">
        <p14:creationId xmlns:p14="http://schemas.microsoft.com/office/powerpoint/2010/main" val="50320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logytoday.com/blog/evolution-the-self/201705/are-you-smart-or-smart-enough"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brianadragon.com/2013/08/27/smart-think/" TargetMode="External"/><Relationship Id="rId4" Type="http://schemas.openxmlformats.org/officeDocument/2006/relationships/hyperlink" Target="http://www.photos-public-domain.com/2011/09/19/smar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allcrest.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lickr.com/photos/uclnews/8518049675"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2/2f/Hot_Cold_mug.jpg" TargetMode="External"/><Relationship Id="rId7" Type="http://schemas.openxmlformats.org/officeDocument/2006/relationships/hyperlink" Target="http://www.jmayerh.de/47-0-Heat-Seat.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hallcrest.com/" TargetMode="External"/><Relationship Id="rId5" Type="http://schemas.openxmlformats.org/officeDocument/2006/relationships/hyperlink" Target="http://www.bbc.co.uk/schools/gcsebitesize/design/electronics/materialsrev5.shtml" TargetMode="External"/><Relationship Id="rId4" Type="http://schemas.openxmlformats.org/officeDocument/2006/relationships/hyperlink" Target="https://pixabay.com/en/kettle-glass-water-blow-geraert-35717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93243105@N03/8477734222"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1.staticflickr.com/8/7761/18295806945_e0ea7c00df_b.jpg" TargetMode="External"/><Relationship Id="rId5" Type="http://schemas.openxmlformats.org/officeDocument/2006/relationships/hyperlink" Target="https://pixabay.com/en/sunglasses-shades-eyewear-2255620/" TargetMode="External"/><Relationship Id="rId4" Type="http://schemas.openxmlformats.org/officeDocument/2006/relationships/hyperlink" Target="http://www.mindsetsonline.co.uk/"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1.staticflickr.com/3/2162/2280001440_24a3c51a4f_b.jp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maxpixel.freegreatpicture.com/Scavenger-Brush-People-Cleaning-Wagner-Orange-253932" TargetMode="External"/><Relationship Id="rId4" Type="http://schemas.openxmlformats.org/officeDocument/2006/relationships/hyperlink" Target="http://coastguard.dodlive.mil/files/2011/05/110504-G-TM873-042-CGC-Bertholf-small-boat-launch-Version-2.jp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upload.wikimedia.org/wikipedia/commons/thumb/4/48/MemoryFoam-fast.jpg/1024px-MemoryFoam-fast.jpg" TargetMode="External"/><Relationship Id="rId3" Type="http://schemas.openxmlformats.org/officeDocument/2006/relationships/hyperlink" Target="https://en.wikiversity.org/wiki/WikiJournal_of_Medicine/Medical_gallery_of_Blausen_Medical_2014" TargetMode="External"/><Relationship Id="rId7" Type="http://schemas.openxmlformats.org/officeDocument/2006/relationships/hyperlink" Target="http://www.worldcat.org/issn/2002-443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International_Standard_Serial_Number" TargetMode="External"/><Relationship Id="rId5" Type="http://schemas.openxmlformats.org/officeDocument/2006/relationships/hyperlink" Target="https://doi.org/10.15347/wjm/2014.010" TargetMode="External"/><Relationship Id="rId10" Type="http://schemas.openxmlformats.org/officeDocument/2006/relationships/hyperlink" Target="https://www.specsavers.co.uk/kids-flexi" TargetMode="External"/><Relationship Id="rId4" Type="http://schemas.openxmlformats.org/officeDocument/2006/relationships/hyperlink" Target="https://en.wikipedia.org/wiki/Digital_object_identifier" TargetMode="External"/><Relationship Id="rId9" Type="http://schemas.openxmlformats.org/officeDocument/2006/relationships/hyperlink" Target="https://upload.wikimedia.org/wikipedia/commons/e/e1/Orthobraces_-_dental_braces_lower_upper_jaw.jp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dn.pixabay.com/photo/2016/03/24/10/36/happy-1276482_960_720.jpg" TargetMode="External"/><Relationship Id="rId7" Type="http://schemas.openxmlformats.org/officeDocument/2006/relationships/hyperlink" Target="https://commons.wikimedia.org/wiki/File:Piezo.jp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kk.wikipedia.org/wiki/%D0%A1%D1%83%D1%80%D0%B5%D1%82:Frequency_counter.jpg" TargetMode="External"/><Relationship Id="rId5" Type="http://schemas.openxmlformats.org/officeDocument/2006/relationships/hyperlink" Target="https://commons.wikimedia.org/wiki/File:AF_oscillator_signal.JPG" TargetMode="External"/><Relationship Id="rId4" Type="http://schemas.openxmlformats.org/officeDocument/2006/relationships/hyperlink" Target="https://upload.wikimedia.org/wikipedia/commons/d/d3/2007-07-24_Piezoelectric_buzzer.jp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flickr.com/people/42365611@N03" TargetMode="External"/><Relationship Id="rId5" Type="http://schemas.openxmlformats.org/officeDocument/2006/relationships/hyperlink" Target="http://acg.media.mit.edu/people/elise/glow/index.html" TargetMode="External"/><Relationship Id="rId4" Type="http://schemas.openxmlformats.org/officeDocument/2006/relationships/hyperlink" Target="http://www.gnu.org/copyleft/fdl.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utecircuit.com/katy-perry-at-met-ball/#after_full_slider_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lickr.com/photos/bekathwia/2532005574"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pload.wikimedia.org/wikipedia/commons/4/4f/Socken_farbig.jpe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1.staticflickr.com/6/5562/14916291660_27e27e3b4a_b.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75778657@N06/680671206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arthpac.co.nz/"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1.staticflickr.com/6/5086/5357722309_b8c7d3cf9e_b.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mindsetsonline.co.uk/"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uclnews/851804967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c1.staticflickr.com/9/8831/17870204354_b50a4557d9_b.jpg" TargetMode="External"/><Relationship Id="rId13" Type="http://schemas.openxmlformats.org/officeDocument/2006/relationships/hyperlink" Target="https://upload.wikimedia.org/wikipedia/commons/9/9e/Ice_scraper_on_a_car_window.JPG" TargetMode="External"/><Relationship Id="rId18" Type="http://schemas.openxmlformats.org/officeDocument/2006/relationships/hyperlink" Target="https://cdn.pixabay.com/photo/2015/02/09/13/41/shoe-629644_960_720.jpg" TargetMode="External"/><Relationship Id="rId3" Type="http://schemas.openxmlformats.org/officeDocument/2006/relationships/hyperlink" Target="https://upload.wikimedia.org/wikipedia/commons/thumb/7/75/Amazon_Locker_at_Baltoro,_345_West_42nd_st,_Manhattan_NYC.jpg/1280px-Amazon_Locker_at_Baltoro,_345_West_42nd_st,_Manhattan_NYC.jpg" TargetMode="External"/><Relationship Id="rId7" Type="http://schemas.openxmlformats.org/officeDocument/2006/relationships/hyperlink" Target="https://upload.wikimedia.org/wikipedia/commons/c/cc/Arcadia_watch_c_1950.png" TargetMode="External"/><Relationship Id="rId12" Type="http://schemas.openxmlformats.org/officeDocument/2006/relationships/hyperlink" Target="https://cdn.pixabay.com/photo/2015/12/13/20/53/skateboard-1091710_960_720.jpg" TargetMode="External"/><Relationship Id="rId17" Type="http://schemas.openxmlformats.org/officeDocument/2006/relationships/hyperlink" Target="https://cdn.pixabay.com/photo/2015/09/13/16/48/shoes-938433_960_720.jpg" TargetMode="External"/><Relationship Id="rId2" Type="http://schemas.openxmlformats.org/officeDocument/2006/relationships/slide" Target="../slides/slide28.xml"/><Relationship Id="rId16" Type="http://schemas.openxmlformats.org/officeDocument/2006/relationships/hyperlink" Target="https://static.pexels.com/photos/66856/women-s-shoes-red-pin-fashion-66856.jpeg" TargetMode="External"/><Relationship Id="rId20" Type="http://schemas.openxmlformats.org/officeDocument/2006/relationships/hyperlink" Target="https://cdn.pixabay.com/photo/2016/11/03/23/36/baby-shoes-1796583_960_720.jpg" TargetMode="External"/><Relationship Id="rId1" Type="http://schemas.openxmlformats.org/officeDocument/2006/relationships/notesMaster" Target="../notesMasters/notesMaster1.xml"/><Relationship Id="rId6" Type="http://schemas.openxmlformats.org/officeDocument/2006/relationships/hyperlink" Target="https://upload.wikimedia.org/wikipedia/commons/3/35/Gold_Chaika_Pocket_Watch_made_in_the_USSR.jpg" TargetMode="External"/><Relationship Id="rId11" Type="http://schemas.openxmlformats.org/officeDocument/2006/relationships/hyperlink" Target="https://cdn.pixabay.com/photo/2016/02/02/15/43/skateboard-1175519_960_720.jpg" TargetMode="External"/><Relationship Id="rId5" Type="http://schemas.openxmlformats.org/officeDocument/2006/relationships/hyperlink" Target="http://www.publicdomainpictures.net/pictures/160000/nahled/child-in-highchair-clipart.jpg" TargetMode="External"/><Relationship Id="rId15" Type="http://schemas.openxmlformats.org/officeDocument/2006/relationships/hyperlink" Target="https://c1.staticflickr.com/7/6151/6256627661_6566688ff5_b.jpg" TargetMode="External"/><Relationship Id="rId10" Type="http://schemas.openxmlformats.org/officeDocument/2006/relationships/hyperlink" Target="https://upload.wikimedia.org/wikipedia/commons/thumb/2/25/Skateboard_on_side.JPG/1280px-Skateboard_on_side.JPG" TargetMode="External"/><Relationship Id="rId19" Type="http://schemas.openxmlformats.org/officeDocument/2006/relationships/hyperlink" Target="http://maxpixel.freegreatpicture.com/static/photo/1x/Pet-Dog-Animal-Red-Shoes-Wildlife-Photography-1607219.jpg" TargetMode="External"/><Relationship Id="rId4" Type="http://schemas.openxmlformats.org/officeDocument/2006/relationships/hyperlink" Target="https://upload.wikimedia.org/wikipedia/commons/d/dc/Amazon_Locker_Faust_door_open_2.jpg" TargetMode="External"/><Relationship Id="rId9" Type="http://schemas.openxmlformats.org/officeDocument/2006/relationships/hyperlink" Target="http://www.publicdomainpictures.net/pictures/70000/velka/skateboard.jpg" TargetMode="External"/><Relationship Id="rId14" Type="http://schemas.openxmlformats.org/officeDocument/2006/relationships/hyperlink" Target="http://img.thrfun.com/img/007/385/scraping_icy_windshield_s.jpg"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pload.wikimedia.org/wikipedia/commons/1/10/William_Heath_Robinson_Inventions_-_Page_057.p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load.wikimedia.org/wikipedia/commons/1/10/William_Heath_Robinson_Inventions_-_Page_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pload.wikimedia.org/wikipedia/commons/1/10/William_Heath_Robinson_Inventions_-_Page_057.p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majority of </a:t>
            </a:r>
            <a:r>
              <a:rPr lang="en-GB" dirty="0"/>
              <a:t>images used in this presentation are from Public Domain and Creative Commons sources including Pixabay.com and Wikipedia; permissions have been sought and acknowledged where images are from other sources.</a:t>
            </a:r>
          </a:p>
        </p:txBody>
      </p:sp>
      <p:sp>
        <p:nvSpPr>
          <p:cNvPr id="4" name="Slide Number Placeholder 3"/>
          <p:cNvSpPr>
            <a:spLocks noGrp="1"/>
          </p:cNvSpPr>
          <p:nvPr>
            <p:ph type="sldNum" sz="quarter" idx="10"/>
          </p:nvPr>
        </p:nvSpPr>
        <p:spPr/>
        <p:txBody>
          <a:bodyPr/>
          <a:lstStyle/>
          <a:p>
            <a:fld id="{81592CB1-8E92-4E63-89E8-DCD9E93F675F}" type="slidenum">
              <a:rPr lang="en-GB" smtClean="0"/>
              <a:pPr/>
              <a:t>1</a:t>
            </a:fld>
            <a:endParaRPr lang="en-GB"/>
          </a:p>
        </p:txBody>
      </p:sp>
    </p:spTree>
    <p:extLst>
      <p:ext uri="{BB962C8B-B14F-4D97-AF65-F5344CB8AC3E}">
        <p14:creationId xmlns:p14="http://schemas.microsoft.com/office/powerpoint/2010/main" val="36176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Book – </a:t>
            </a:r>
            <a:r>
              <a:rPr lang="en-GB" dirty="0">
                <a:hlinkClick r:id="rId3"/>
              </a:rPr>
              <a:t>https://www.psychologytoday.com/blog/evolution-the-self/201705/are-you-smart-or-smart-enough</a:t>
            </a:r>
            <a:r>
              <a:rPr lang="en-GB" dirty="0"/>
              <a:t> </a:t>
            </a:r>
          </a:p>
          <a:p>
            <a:r>
              <a:rPr lang="en-GB" dirty="0"/>
              <a:t>Smart letters – </a:t>
            </a:r>
            <a:r>
              <a:rPr lang="en-GB" dirty="0">
                <a:hlinkClick r:id="rId4"/>
              </a:rPr>
              <a:t>http://www.photos-public-domain.com/2011/09/19/smart/</a:t>
            </a:r>
            <a:r>
              <a:rPr lang="en-GB" dirty="0"/>
              <a:t> </a:t>
            </a:r>
          </a:p>
          <a:p>
            <a:r>
              <a:rPr lang="en-GB" dirty="0"/>
              <a:t>Lightbulb brain - </a:t>
            </a:r>
            <a:r>
              <a:rPr lang="en-GB" dirty="0">
                <a:hlinkClick r:id="rId5"/>
              </a:rPr>
              <a:t>http://brianadragon.com/2013/08/27/smart-think/</a:t>
            </a:r>
            <a:r>
              <a:rPr lang="en-GB" dirty="0"/>
              <a:t>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10</a:t>
            </a:fld>
            <a:endParaRPr lang="en-GB"/>
          </a:p>
        </p:txBody>
      </p:sp>
    </p:spTree>
    <p:extLst>
      <p:ext uri="{BB962C8B-B14F-4D97-AF65-F5344CB8AC3E}">
        <p14:creationId xmlns:p14="http://schemas.microsoft.com/office/powerpoint/2010/main" val="196063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a:t>
            </a:r>
          </a:p>
          <a:p>
            <a:r>
              <a:rPr lang="en-GB" dirty="0"/>
              <a:t>Spoons and cups: LCR </a:t>
            </a:r>
            <a:r>
              <a:rPr lang="en-GB" dirty="0" err="1"/>
              <a:t>Hallcrest</a:t>
            </a:r>
            <a:r>
              <a:rPr lang="en-GB" dirty="0"/>
              <a:t> Ltd: </a:t>
            </a:r>
            <a:r>
              <a:rPr lang="en-GB" dirty="0">
                <a:hlinkClick r:id="rId3"/>
              </a:rPr>
              <a:t>https://www.hallcrest.com/</a:t>
            </a:r>
            <a:r>
              <a:rPr lang="en-GB" dirty="0"/>
              <a:t> </a:t>
            </a:r>
          </a:p>
          <a:p>
            <a:r>
              <a:rPr lang="en-US" dirty="0"/>
              <a:t>Concrete disc – </a:t>
            </a:r>
            <a:r>
              <a:rPr lang="en-US" dirty="0">
                <a:hlinkClick r:id="rId4"/>
              </a:rPr>
              <a:t>https://www.flickr.com/photos/uclnews/8518049675</a:t>
            </a:r>
            <a:r>
              <a:rPr lang="en-US" dirty="0"/>
              <a:t> </a:t>
            </a: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11</a:t>
            </a:fld>
            <a:endParaRPr lang="en-GB"/>
          </a:p>
        </p:txBody>
      </p:sp>
    </p:spTree>
    <p:extLst>
      <p:ext uri="{BB962C8B-B14F-4D97-AF65-F5344CB8AC3E}">
        <p14:creationId xmlns:p14="http://schemas.microsoft.com/office/powerpoint/2010/main" val="424282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noFill/>
          <a:ln/>
        </p:spPr>
        <p:txBody>
          <a:bodyPr/>
          <a:lstStyle/>
          <a:p>
            <a:r>
              <a:rPr lang="en-US" dirty="0"/>
              <a:t>Images:</a:t>
            </a:r>
          </a:p>
          <a:p>
            <a:r>
              <a:rPr lang="en-US" dirty="0"/>
              <a:t>Mugs - </a:t>
            </a:r>
            <a:r>
              <a:rPr lang="en-US" dirty="0">
                <a:hlinkClick r:id="rId3"/>
              </a:rPr>
              <a:t>https://upload.wikimedia.org/wikipedia/commons/2/2f/Hot_Cold_mug.jpg</a:t>
            </a:r>
            <a:r>
              <a:rPr lang="en-US" dirty="0"/>
              <a:t> </a:t>
            </a:r>
          </a:p>
          <a:p>
            <a:r>
              <a:rPr lang="en-US" dirty="0"/>
              <a:t>Kettle - </a:t>
            </a:r>
            <a:r>
              <a:rPr lang="en-US" dirty="0">
                <a:hlinkClick r:id="rId4"/>
              </a:rPr>
              <a:t>https://pixabay.com/en/kettle-glass-water-blow-geraert-357178/</a:t>
            </a:r>
            <a:r>
              <a:rPr lang="en-US" dirty="0"/>
              <a:t> </a:t>
            </a:r>
          </a:p>
          <a:p>
            <a:r>
              <a:rPr lang="en-US" dirty="0"/>
              <a:t>Thermometer - </a:t>
            </a:r>
            <a:r>
              <a:rPr lang="en-US" dirty="0">
                <a:hlinkClick r:id="rId5"/>
              </a:rPr>
              <a:t>http://www.bbc.co.uk/schools/gcsebitesize/design/electronics/materialsrev5.shtml</a:t>
            </a:r>
            <a:r>
              <a:rPr lang="en-US" dirty="0"/>
              <a:t> </a:t>
            </a:r>
          </a:p>
          <a:p>
            <a:r>
              <a:rPr lang="en-US" dirty="0"/>
              <a:t>Spoons and cups - </a:t>
            </a:r>
            <a:r>
              <a:rPr lang="en-GB" sz="1200" kern="1200" dirty="0">
                <a:solidFill>
                  <a:schemeClr val="tx1"/>
                </a:solidFill>
                <a:effectLst/>
                <a:latin typeface="+mn-lt"/>
                <a:ea typeface="+mn-ea"/>
                <a:cs typeface="+mn-cs"/>
              </a:rPr>
              <a:t>LCR </a:t>
            </a:r>
            <a:r>
              <a:rPr lang="en-GB" sz="1200" kern="1200" dirty="0" err="1">
                <a:solidFill>
                  <a:schemeClr val="tx1"/>
                </a:solidFill>
                <a:effectLst/>
                <a:latin typeface="+mn-lt"/>
                <a:ea typeface="+mn-ea"/>
                <a:cs typeface="+mn-cs"/>
              </a:rPr>
              <a:t>Hallcrest</a:t>
            </a:r>
            <a:r>
              <a:rPr lang="en-GB" sz="1200" kern="1200" dirty="0">
                <a:solidFill>
                  <a:schemeClr val="tx1"/>
                </a:solidFill>
                <a:effectLst/>
                <a:latin typeface="+mn-lt"/>
                <a:ea typeface="+mn-ea"/>
                <a:cs typeface="+mn-cs"/>
              </a:rPr>
              <a:t> Ltd: </a:t>
            </a:r>
            <a:r>
              <a:rPr lang="en-GB" sz="1200" kern="1200" dirty="0">
                <a:solidFill>
                  <a:schemeClr val="tx1"/>
                </a:solidFill>
                <a:effectLst/>
                <a:latin typeface="+mn-lt"/>
                <a:ea typeface="+mn-ea"/>
                <a:cs typeface="+mn-cs"/>
                <a:hlinkClick r:id="rId6"/>
              </a:rPr>
              <a:t>https://www.hallcrest.com/</a:t>
            </a:r>
            <a:r>
              <a:rPr lang="en-GB" sz="1200" kern="1200" dirty="0">
                <a:solidFill>
                  <a:schemeClr val="tx1"/>
                </a:solidFill>
                <a:effectLst/>
                <a:latin typeface="+mn-lt"/>
                <a:ea typeface="+mn-ea"/>
                <a:cs typeface="+mn-cs"/>
              </a:rPr>
              <a:t>  </a:t>
            </a:r>
            <a:endParaRPr lang="en-US" dirty="0"/>
          </a:p>
          <a:p>
            <a:r>
              <a:rPr lang="en-US" dirty="0"/>
              <a:t>Heat Seat: J.MAYER.H </a:t>
            </a:r>
            <a:r>
              <a:rPr lang="en-GB" sz="1200" u="sng" kern="1200" dirty="0">
                <a:solidFill>
                  <a:schemeClr val="tx1"/>
                </a:solidFill>
                <a:effectLst/>
                <a:latin typeface="+mn-lt"/>
                <a:ea typeface="+mn-ea"/>
                <a:cs typeface="+mn-cs"/>
                <a:hlinkClick r:id="rId7"/>
              </a:rPr>
              <a:t>http://www.jmayerh.de/47-0-Heat-Seat.html</a:t>
            </a:r>
            <a:endParaRPr lang="en-US" dirty="0"/>
          </a:p>
        </p:txBody>
      </p:sp>
    </p:spTree>
    <p:extLst>
      <p:ext uri="{BB962C8B-B14F-4D97-AF65-F5344CB8AC3E}">
        <p14:creationId xmlns:p14="http://schemas.microsoft.com/office/powerpoint/2010/main" val="206140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noFill/>
          <a:ln/>
        </p:spPr>
        <p:txBody>
          <a:bodyPr/>
          <a:lstStyle/>
          <a:p>
            <a:r>
              <a:rPr lang="en-US" dirty="0"/>
              <a:t>Images:</a:t>
            </a:r>
          </a:p>
          <a:p>
            <a:r>
              <a:rPr lang="en-US" dirty="0"/>
              <a:t>Fingerprint - </a:t>
            </a:r>
            <a:r>
              <a:rPr lang="en-US" dirty="0">
                <a:hlinkClick r:id="rId3"/>
              </a:rPr>
              <a:t>https://www.flickr.com/photos/93243105@N03/8477734222</a:t>
            </a:r>
            <a:r>
              <a:rPr lang="en-US" dirty="0"/>
              <a:t> </a:t>
            </a:r>
          </a:p>
          <a:p>
            <a:r>
              <a:rPr lang="en-US" dirty="0"/>
              <a:t>UV Light – </a:t>
            </a:r>
            <a:r>
              <a:rPr lang="en-US" dirty="0">
                <a:hlinkClick r:id="rId4"/>
              </a:rPr>
              <a:t>http://www.mindsetsonline.co.uk</a:t>
            </a:r>
            <a:r>
              <a:rPr lang="en-US" dirty="0"/>
              <a:t> </a:t>
            </a:r>
          </a:p>
          <a:p>
            <a:r>
              <a:rPr lang="en-US" dirty="0"/>
              <a:t>Glasses - </a:t>
            </a:r>
            <a:r>
              <a:rPr lang="en-US" dirty="0">
                <a:hlinkClick r:id="rId5"/>
              </a:rPr>
              <a:t>https://pixabay.com/en/sunglasses-shades-eyewear-2255620/</a:t>
            </a:r>
            <a:r>
              <a:rPr lang="en-US" dirty="0"/>
              <a:t> </a:t>
            </a:r>
          </a:p>
          <a:p>
            <a:r>
              <a:rPr lang="en-US" dirty="0"/>
              <a:t>Rave – </a:t>
            </a:r>
          </a:p>
          <a:p>
            <a:r>
              <a:rPr lang="en-US" dirty="0">
                <a:hlinkClick r:id="rId6"/>
              </a:rPr>
              <a:t>https://c1.staticflickr.com/8/7761/18295806945_e0ea7c00df_b.jpg</a:t>
            </a:r>
            <a:r>
              <a:rPr lang="en-US" dirty="0"/>
              <a:t> </a:t>
            </a:r>
          </a:p>
          <a:p>
            <a:endParaRPr lang="en-US" dirty="0"/>
          </a:p>
        </p:txBody>
      </p:sp>
    </p:spTree>
    <p:extLst>
      <p:ext uri="{BB962C8B-B14F-4D97-AF65-F5344CB8AC3E}">
        <p14:creationId xmlns:p14="http://schemas.microsoft.com/office/powerpoint/2010/main" val="77196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noFill/>
          <a:ln/>
        </p:spPr>
        <p:txBody>
          <a:bodyPr/>
          <a:lstStyle/>
          <a:p>
            <a:r>
              <a:rPr lang="en-US" dirty="0"/>
              <a:t>Images:</a:t>
            </a:r>
          </a:p>
          <a:p>
            <a:r>
              <a:rPr lang="en-US" dirty="0"/>
              <a:t>High vis jacket - </a:t>
            </a:r>
            <a:r>
              <a:rPr lang="en-US" dirty="0">
                <a:hlinkClick r:id="rId3"/>
              </a:rPr>
              <a:t>https://c1.staticflickr.com/3/2162/2280001440_24a3c51a4f_b.jpg</a:t>
            </a:r>
            <a:r>
              <a:rPr lang="en-US" dirty="0"/>
              <a:t> </a:t>
            </a:r>
          </a:p>
          <a:p>
            <a:r>
              <a:rPr lang="en-US" dirty="0"/>
              <a:t>COASTGUARD - </a:t>
            </a:r>
            <a:r>
              <a:rPr lang="en-US" dirty="0">
                <a:hlinkClick r:id="rId4"/>
              </a:rPr>
              <a:t>http://coastguard.dodlive.mil/files/2011/05/110504-G-TM873-042-CGC-Bertholf-small-boat-launch-Version-2.jpg</a:t>
            </a:r>
            <a:r>
              <a:rPr lang="en-US" dirty="0"/>
              <a:t> </a:t>
            </a:r>
          </a:p>
          <a:p>
            <a:r>
              <a:rPr lang="en-US" dirty="0"/>
              <a:t>Police – Public Domain</a:t>
            </a:r>
          </a:p>
          <a:p>
            <a:r>
              <a:rPr lang="en-US" dirty="0"/>
              <a:t>Street cleaner - </a:t>
            </a:r>
            <a:r>
              <a:rPr lang="en-US" dirty="0">
                <a:hlinkClick r:id="rId5"/>
              </a:rPr>
              <a:t>http://maxpixel.freegreatpicture.com/Scavenger-Brush-People-Cleaning-Wagner-Orange-253932</a:t>
            </a:r>
            <a:r>
              <a:rPr lang="en-US" dirty="0"/>
              <a:t> </a:t>
            </a:r>
          </a:p>
          <a:p>
            <a:endParaRPr lang="en-US" dirty="0"/>
          </a:p>
        </p:txBody>
      </p:sp>
    </p:spTree>
    <p:extLst>
      <p:ext uri="{BB962C8B-B14F-4D97-AF65-F5344CB8AC3E}">
        <p14:creationId xmlns:p14="http://schemas.microsoft.com/office/powerpoint/2010/main" val="237630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noFill/>
          <a:ln/>
        </p:spPr>
        <p:txBody>
          <a:bodyPr/>
          <a:lstStyle/>
          <a:p>
            <a:r>
              <a:rPr lang="en-US" dirty="0"/>
              <a:t>Images:</a:t>
            </a:r>
          </a:p>
          <a:p>
            <a:r>
              <a:rPr lang="en-US" dirty="0"/>
              <a:t>Stent in coronary artery – </a:t>
            </a:r>
            <a:r>
              <a:rPr lang="en-GB" sz="1200" b="0" i="0" kern="1200" dirty="0">
                <a:solidFill>
                  <a:schemeClr val="tx1"/>
                </a:solidFill>
                <a:effectLst/>
                <a:latin typeface="+mn-lt"/>
                <a:ea typeface="+mn-ea"/>
                <a:cs typeface="+mn-cs"/>
              </a:rPr>
              <a:t>Blausen.com staff (2014). "</a:t>
            </a:r>
            <a:r>
              <a:rPr lang="en-GB" sz="1200" b="0" i="0" u="none" strike="noStrike" kern="1200" dirty="0">
                <a:solidFill>
                  <a:schemeClr val="tx1"/>
                </a:solidFill>
                <a:effectLst/>
                <a:latin typeface="+mn-lt"/>
                <a:ea typeface="+mn-ea"/>
                <a:cs typeface="+mn-cs"/>
                <a:hlinkClick r:id="rId3"/>
              </a:rPr>
              <a:t>Medical gallery of </a:t>
            </a:r>
            <a:r>
              <a:rPr lang="en-GB" sz="1200" b="0" i="0" u="none" strike="noStrike" kern="1200" dirty="0" err="1">
                <a:solidFill>
                  <a:schemeClr val="tx1"/>
                </a:solidFill>
                <a:effectLst/>
                <a:latin typeface="+mn-lt"/>
                <a:ea typeface="+mn-ea"/>
                <a:cs typeface="+mn-cs"/>
                <a:hlinkClick r:id="rId3"/>
              </a:rPr>
              <a:t>Blausen</a:t>
            </a:r>
            <a:r>
              <a:rPr lang="en-GB" sz="1200" b="0" i="0" u="none" strike="noStrike" kern="1200" dirty="0">
                <a:solidFill>
                  <a:schemeClr val="tx1"/>
                </a:solidFill>
                <a:effectLst/>
                <a:latin typeface="+mn-lt"/>
                <a:ea typeface="+mn-ea"/>
                <a:cs typeface="+mn-cs"/>
                <a:hlinkClick r:id="rId3"/>
              </a:rPr>
              <a:t> Medical 2014</a:t>
            </a:r>
            <a:r>
              <a:rPr lang="en-GB" sz="1200" b="0" i="0"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WikiJournal</a:t>
            </a:r>
            <a:r>
              <a:rPr lang="en-GB" sz="1200" b="0" i="1" kern="1200" dirty="0">
                <a:solidFill>
                  <a:schemeClr val="tx1"/>
                </a:solidFill>
                <a:effectLst/>
                <a:latin typeface="+mn-lt"/>
                <a:ea typeface="+mn-ea"/>
                <a:cs typeface="+mn-cs"/>
              </a:rPr>
              <a:t> of Medicine</a:t>
            </a:r>
            <a:r>
              <a:rPr lang="en-GB" sz="1200" b="0" i="0" kern="1200" dirty="0">
                <a:solidFill>
                  <a:schemeClr val="tx1"/>
                </a:solidFill>
                <a:effectLst/>
                <a:latin typeface="+mn-lt"/>
                <a:ea typeface="+mn-ea"/>
                <a:cs typeface="+mn-cs"/>
              </a:rPr>
              <a:t> 1 (2). </a:t>
            </a:r>
            <a:r>
              <a:rPr lang="en-GB" sz="1200" b="0" i="0" u="none" strike="noStrike" kern="1200" dirty="0">
                <a:solidFill>
                  <a:schemeClr val="tx1"/>
                </a:solidFill>
                <a:effectLst/>
                <a:latin typeface="+mn-lt"/>
                <a:ea typeface="+mn-ea"/>
                <a:cs typeface="+mn-cs"/>
                <a:hlinkClick r:id="rId4" tooltip="w:Digital object identifier"/>
              </a:rPr>
              <a:t>DOI</a:t>
            </a:r>
            <a:r>
              <a:rPr lang="en-GB"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hlinkClick r:id="rId5"/>
              </a:rPr>
              <a:t>10.15347/</a:t>
            </a:r>
            <a:r>
              <a:rPr lang="en-GB" sz="1200" b="0" i="0" u="none" strike="noStrike" kern="1200" dirty="0" err="1">
                <a:solidFill>
                  <a:schemeClr val="tx1"/>
                </a:solidFill>
                <a:effectLst/>
                <a:latin typeface="+mn-lt"/>
                <a:ea typeface="+mn-ea"/>
                <a:cs typeface="+mn-cs"/>
                <a:hlinkClick r:id="rId5"/>
              </a:rPr>
              <a:t>wjm</a:t>
            </a:r>
            <a:r>
              <a:rPr lang="en-GB" sz="1200" b="0" i="0" u="none" strike="noStrike" kern="1200" dirty="0">
                <a:solidFill>
                  <a:schemeClr val="tx1"/>
                </a:solidFill>
                <a:effectLst/>
                <a:latin typeface="+mn-lt"/>
                <a:ea typeface="+mn-ea"/>
                <a:cs typeface="+mn-cs"/>
                <a:hlinkClick r:id="rId5"/>
              </a:rPr>
              <a:t>/2014.010</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6" tooltip="en:International Standard Serial Number"/>
              </a:rPr>
              <a:t>ISSN</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7"/>
              </a:rPr>
              <a:t>2002-4436</a:t>
            </a:r>
            <a:endParaRPr lang="en-US" dirty="0"/>
          </a:p>
          <a:p>
            <a:r>
              <a:rPr lang="en-US" dirty="0"/>
              <a:t>Bedding - </a:t>
            </a:r>
            <a:r>
              <a:rPr lang="en-US" dirty="0">
                <a:hlinkClick r:id="rId8"/>
              </a:rPr>
              <a:t>https://upload.wikimedia.org/wikipedia/commons/thumb/4/48/MemoryFoam-fast.jpg/1024px-MemoryFoam-fast.jpg</a:t>
            </a:r>
            <a:r>
              <a:rPr lang="en-US" dirty="0"/>
              <a:t> </a:t>
            </a:r>
          </a:p>
          <a:p>
            <a:r>
              <a:rPr lang="en-US" dirty="0"/>
              <a:t>BRACES - </a:t>
            </a:r>
            <a:r>
              <a:rPr lang="en-US" dirty="0">
                <a:hlinkClick r:id="rId9"/>
              </a:rPr>
              <a:t>https://upload.wikimedia.org/wikipedia/commons/e/e1/Orthobraces_-_dental_braces_lower_upper_jaw.jpg</a:t>
            </a:r>
            <a:r>
              <a:rPr lang="en-US" dirty="0"/>
              <a:t> </a:t>
            </a:r>
          </a:p>
          <a:p>
            <a:r>
              <a:rPr lang="en-US" dirty="0"/>
              <a:t>Flexible Specs - </a:t>
            </a:r>
            <a:r>
              <a:rPr lang="en-US" dirty="0">
                <a:hlinkClick r:id="rId10"/>
              </a:rPr>
              <a:t>https://www.specsavers.co.uk/kids-flexi</a:t>
            </a:r>
            <a:r>
              <a:rPr lang="en-US" dirty="0"/>
              <a:t> </a:t>
            </a:r>
          </a:p>
          <a:p>
            <a:endParaRPr lang="en-US" dirty="0"/>
          </a:p>
          <a:p>
            <a:endParaRPr lang="en-US" dirty="0"/>
          </a:p>
        </p:txBody>
      </p:sp>
    </p:spTree>
    <p:extLst>
      <p:ext uri="{BB962C8B-B14F-4D97-AF65-F5344CB8AC3E}">
        <p14:creationId xmlns:p14="http://schemas.microsoft.com/office/powerpoint/2010/main" val="84740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noFill/>
          <a:ln/>
        </p:spPr>
        <p:txBody>
          <a:bodyPr/>
          <a:lstStyle/>
          <a:p>
            <a:r>
              <a:rPr lang="en-US" dirty="0"/>
              <a:t>Images: </a:t>
            </a:r>
          </a:p>
          <a:p>
            <a:r>
              <a:rPr lang="en-US" dirty="0"/>
              <a:t>Birthday card - </a:t>
            </a:r>
            <a:r>
              <a:rPr lang="en-US" dirty="0">
                <a:hlinkClick r:id="rId3"/>
              </a:rPr>
              <a:t>https://cdn.pixabay.com/photo/2016/03/24/10/36/happy-1276482_960_720.jpg</a:t>
            </a:r>
            <a:r>
              <a:rPr lang="en-US" dirty="0"/>
              <a:t> </a:t>
            </a:r>
          </a:p>
          <a:p>
            <a:r>
              <a:rPr lang="en-US" dirty="0"/>
              <a:t>Buzzer - </a:t>
            </a:r>
            <a:r>
              <a:rPr lang="en-US" dirty="0">
                <a:hlinkClick r:id="rId4"/>
              </a:rPr>
              <a:t>https://upload.wikimedia.org/wikipedia/commons/d/d3/2007-07-24_Piezoelectric_buzzer.jpg</a:t>
            </a:r>
            <a:r>
              <a:rPr lang="en-US" dirty="0"/>
              <a:t> </a:t>
            </a:r>
          </a:p>
          <a:p>
            <a:r>
              <a:rPr lang="en-US" dirty="0"/>
              <a:t>Oscillator signal - </a:t>
            </a:r>
            <a:r>
              <a:rPr lang="en-US" dirty="0">
                <a:hlinkClick r:id="rId5"/>
              </a:rPr>
              <a:t>https://commons.wikimedia.org/wiki/File:AF_oscillator_signal.JPG</a:t>
            </a:r>
            <a:r>
              <a:rPr lang="en-US" dirty="0"/>
              <a:t> </a:t>
            </a:r>
          </a:p>
          <a:p>
            <a:r>
              <a:rPr lang="en-US" dirty="0"/>
              <a:t>Frequency counter - </a:t>
            </a:r>
            <a:r>
              <a:rPr lang="en-US" dirty="0">
                <a:hlinkClick r:id="rId6"/>
              </a:rPr>
              <a:t>https://kk.wikipedia.org/wiki/%D0%A1%D1%83%D1%80%D0%B5%D1%82:Frequency_counter.jpg</a:t>
            </a:r>
            <a:r>
              <a:rPr lang="en-US" dirty="0"/>
              <a:t> </a:t>
            </a:r>
          </a:p>
          <a:p>
            <a:r>
              <a:rPr lang="en-US" dirty="0"/>
              <a:t>Microphone - </a:t>
            </a:r>
            <a:r>
              <a:rPr lang="en-US" dirty="0">
                <a:hlinkClick r:id="rId7"/>
              </a:rPr>
              <a:t>https://commons.wikimedia.org/wiki/File:Piezo.jpg</a:t>
            </a:r>
            <a:r>
              <a:rPr lang="en-US" dirty="0"/>
              <a:t> </a:t>
            </a:r>
          </a:p>
        </p:txBody>
      </p:sp>
    </p:spTree>
    <p:extLst>
      <p:ext uri="{BB962C8B-B14F-4D97-AF65-F5344CB8AC3E}">
        <p14:creationId xmlns:p14="http://schemas.microsoft.com/office/powerpoint/2010/main" val="409545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noFill/>
          <a:ln/>
        </p:spPr>
        <p:txBody>
          <a:bodyPr/>
          <a:lstStyle/>
          <a:p>
            <a:r>
              <a:rPr lang="en-US" dirty="0"/>
              <a:t>Cable - </a:t>
            </a:r>
            <a:r>
              <a:rPr lang="en-GB" dirty="0"/>
              <a:t>By </a:t>
            </a:r>
            <a:r>
              <a:rPr lang="en-GB" dirty="0" err="1"/>
              <a:t>LogiNevermore</a:t>
            </a:r>
            <a:r>
              <a:rPr lang="en-GB" dirty="0"/>
              <a:t> (Own work) [CC BY-SA 3.0 (</a:t>
            </a:r>
            <a:r>
              <a:rPr lang="en-GB" dirty="0">
                <a:hlinkClick r:id="rId3"/>
              </a:rPr>
              <a:t>http://creativecommons.org/licenses/by-sa/3.0</a:t>
            </a:r>
            <a:r>
              <a:rPr lang="en-GB" dirty="0"/>
              <a:t> ) or GFDL (</a:t>
            </a:r>
            <a:r>
              <a:rPr lang="en-GB" dirty="0">
                <a:hlinkClick r:id="rId4"/>
              </a:rPr>
              <a:t>http://www.gnu.org/copyleft/fdl.html</a:t>
            </a:r>
            <a:r>
              <a:rPr lang="en-GB" dirty="0"/>
              <a:t> )], via Wikimedia Commons</a:t>
            </a:r>
          </a:p>
          <a:p>
            <a:r>
              <a:rPr lang="en-GB" dirty="0" err="1"/>
              <a:t>Puddlejumper</a:t>
            </a:r>
            <a:r>
              <a:rPr lang="en-GB" dirty="0"/>
              <a:t>: </a:t>
            </a:r>
            <a:r>
              <a:rPr lang="en-GB" dirty="0">
                <a:hlinkClick r:id="rId5"/>
              </a:rPr>
              <a:t>http://acg.media.mit.edu/people/elise/glow/index.html</a:t>
            </a:r>
            <a:r>
              <a:rPr lang="en-GB" dirty="0"/>
              <a:t> </a:t>
            </a:r>
          </a:p>
          <a:p>
            <a:endParaRPr lang="en-GB" dirty="0"/>
          </a:p>
          <a:p>
            <a:endParaRPr lang="en-GB" dirty="0">
              <a:solidFill>
                <a:srgbClr val="CC00CC"/>
              </a:solidFill>
            </a:endParaRPr>
          </a:p>
          <a:p>
            <a:r>
              <a:rPr lang="en-GB" dirty="0">
                <a:solidFill>
                  <a:srgbClr val="CC00CC"/>
                </a:solidFill>
              </a:rPr>
              <a:t>Alternative if needed:</a:t>
            </a:r>
          </a:p>
          <a:p>
            <a:r>
              <a:rPr lang="en-GB" dirty="0">
                <a:solidFill>
                  <a:srgbClr val="CC00CC"/>
                </a:solidFill>
              </a:rPr>
              <a:t>[Coat image simulated based on ‘</a:t>
            </a:r>
            <a:r>
              <a:rPr lang="en-GB" sz="1200" b="0" i="0" kern="1200" dirty="0">
                <a:solidFill>
                  <a:srgbClr val="CC00CC"/>
                </a:solidFill>
                <a:effectLst/>
                <a:latin typeface="+mn-lt"/>
                <a:ea typeface="+mn-ea"/>
                <a:cs typeface="+mn-cs"/>
              </a:rPr>
              <a:t>Yellow coat by Balenciaga’, Creative Commons: </a:t>
            </a:r>
            <a:r>
              <a:rPr lang="en-GB" sz="1200" b="0" i="0" u="none" strike="noStrike" kern="1200" dirty="0" err="1">
                <a:solidFill>
                  <a:srgbClr val="CC00CC"/>
                </a:solidFill>
                <a:effectLst/>
                <a:latin typeface="+mn-lt"/>
                <a:ea typeface="+mn-ea"/>
                <a:cs typeface="+mn-cs"/>
                <a:hlinkClick r:id="rId6"/>
              </a:rPr>
              <a:t>Irekia</a:t>
            </a:r>
            <a:r>
              <a:rPr lang="en-GB" sz="1200" b="0" i="0" u="none" strike="noStrike" kern="1200" dirty="0">
                <a:solidFill>
                  <a:srgbClr val="CC00CC"/>
                </a:solidFill>
                <a:effectLst/>
              </a:rPr>
              <a:t>]</a:t>
            </a:r>
            <a:endParaRPr lang="en-US" dirty="0">
              <a:solidFill>
                <a:srgbClr val="CC00CC"/>
              </a:solidFill>
            </a:endParaRPr>
          </a:p>
        </p:txBody>
      </p:sp>
    </p:spTree>
    <p:extLst>
      <p:ext uri="{BB962C8B-B14F-4D97-AF65-F5344CB8AC3E}">
        <p14:creationId xmlns:p14="http://schemas.microsoft.com/office/powerpoint/2010/main" val="384908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Images:</a:t>
            </a:r>
          </a:p>
          <a:p>
            <a:r>
              <a:rPr lang="en-GB" dirty="0"/>
              <a:t>Bags and dress – </a:t>
            </a:r>
            <a:r>
              <a:rPr lang="en-GB" dirty="0" err="1"/>
              <a:t>CuteCircuit</a:t>
            </a:r>
            <a:r>
              <a:rPr lang="en-GB" dirty="0"/>
              <a:t>: </a:t>
            </a:r>
            <a:r>
              <a:rPr lang="en-GB" sz="1200" u="sng" kern="1200" dirty="0">
                <a:solidFill>
                  <a:schemeClr val="tx1"/>
                </a:solidFill>
                <a:effectLst/>
                <a:latin typeface="+mn-lt"/>
                <a:ea typeface="+mn-ea"/>
                <a:cs typeface="+mn-cs"/>
                <a:hlinkClick r:id="rId3"/>
              </a:rPr>
              <a:t>http://cutecircuit.com</a:t>
            </a:r>
            <a:r>
              <a:rPr lang="en-GB"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LEDs: </a:t>
            </a:r>
            <a:r>
              <a:rPr lang="en-GB" dirty="0">
                <a:hlinkClick r:id="rId4"/>
              </a:rPr>
              <a:t>https://www.flickr.com/photos/bekathwia/2532005574</a:t>
            </a:r>
            <a:r>
              <a:rPr lang="en-GB" dirty="0"/>
              <a:t> </a:t>
            </a:r>
          </a:p>
          <a:p>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D408DB-2F25-4576-BA6F-EDFAB0794CF7}" type="slidenum">
              <a:rPr lang="en-GB" smtClean="0"/>
              <a:pPr/>
              <a:t>18</a:t>
            </a:fld>
            <a:endParaRPr lang="en-GB"/>
          </a:p>
        </p:txBody>
      </p:sp>
    </p:spTree>
    <p:extLst>
      <p:ext uri="{BB962C8B-B14F-4D97-AF65-F5344CB8AC3E}">
        <p14:creationId xmlns:p14="http://schemas.microsoft.com/office/powerpoint/2010/main" val="303315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Images:</a:t>
            </a:r>
          </a:p>
          <a:p>
            <a:r>
              <a:rPr lang="en-GB" dirty="0"/>
              <a:t>Socks - </a:t>
            </a:r>
            <a:r>
              <a:rPr lang="en-GB" dirty="0">
                <a:hlinkClick r:id="rId3"/>
              </a:rPr>
              <a:t>https://upload.wikimedia.org/wikipedia/commons/4/4f/Socken_farbig.jpeg</a:t>
            </a:r>
            <a:r>
              <a:rPr lang="en-GB" dirty="0"/>
              <a:t> </a:t>
            </a:r>
          </a:p>
          <a:p>
            <a:r>
              <a:rPr lang="en-GB" dirty="0"/>
              <a:t>Sportswear - </a:t>
            </a:r>
            <a:r>
              <a:rPr lang="en-GB" dirty="0">
                <a:hlinkClick r:id="rId4"/>
              </a:rPr>
              <a:t>https://c1.staticflickr.com/6/5562/14916291660_27e27e3b4a_b.jpg</a:t>
            </a:r>
            <a:r>
              <a:rPr lang="en-GB" dirty="0"/>
              <a:t> </a:t>
            </a:r>
          </a:p>
          <a:p>
            <a:endParaRPr lang="en-GB" dirty="0"/>
          </a:p>
        </p:txBody>
      </p:sp>
      <p:sp>
        <p:nvSpPr>
          <p:cNvPr id="4" name="Slide Number Placeholder 3"/>
          <p:cNvSpPr>
            <a:spLocks noGrp="1"/>
          </p:cNvSpPr>
          <p:nvPr>
            <p:ph type="sldNum" sz="quarter" idx="10"/>
          </p:nvPr>
        </p:nvSpPr>
        <p:spPr/>
        <p:txBody>
          <a:bodyPr/>
          <a:lstStyle/>
          <a:p>
            <a:fld id="{DCD408DB-2F25-4576-BA6F-EDFAB0794CF7}" type="slidenum">
              <a:rPr lang="en-GB" smtClean="0"/>
              <a:pPr/>
              <a:t>19</a:t>
            </a:fld>
            <a:endParaRPr lang="en-GB"/>
          </a:p>
        </p:txBody>
      </p:sp>
    </p:spTree>
    <p:extLst>
      <p:ext uri="{BB962C8B-B14F-4D97-AF65-F5344CB8AC3E}">
        <p14:creationId xmlns:p14="http://schemas.microsoft.com/office/powerpoint/2010/main" val="45678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2</a:t>
            </a:fld>
            <a:endParaRPr lang="en-GB"/>
          </a:p>
        </p:txBody>
      </p:sp>
    </p:spTree>
    <p:extLst>
      <p:ext uri="{BB962C8B-B14F-4D97-AF65-F5344CB8AC3E}">
        <p14:creationId xmlns:p14="http://schemas.microsoft.com/office/powerpoint/2010/main" val="176733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noFill/>
          <a:ln/>
        </p:spPr>
        <p:txBody>
          <a:bodyPr/>
          <a:lstStyle/>
          <a:p>
            <a:r>
              <a:rPr lang="en-US" dirty="0"/>
              <a:t>Images:</a:t>
            </a:r>
          </a:p>
          <a:p>
            <a:r>
              <a:rPr lang="en-US" dirty="0"/>
              <a:t>Biodegradable packaging - </a:t>
            </a:r>
            <a:r>
              <a:rPr lang="en-US" dirty="0">
                <a:hlinkClick r:id="rId3"/>
              </a:rPr>
              <a:t>https://www.flickr.com/photos/75778657@N06/6806712061</a:t>
            </a:r>
            <a:r>
              <a:rPr lang="en-US" dirty="0"/>
              <a:t>  </a:t>
            </a:r>
          </a:p>
          <a:p>
            <a:r>
              <a:rPr lang="en-GB" dirty="0">
                <a:hlinkClick r:id="rId4"/>
              </a:rPr>
              <a:t>https://earthpac.co.nz/</a:t>
            </a:r>
            <a:r>
              <a:rPr lang="en-GB" dirty="0"/>
              <a:t> </a:t>
            </a:r>
          </a:p>
          <a:p>
            <a:endParaRPr lang="en-US" dirty="0"/>
          </a:p>
        </p:txBody>
      </p:sp>
    </p:spTree>
    <p:extLst>
      <p:ext uri="{BB962C8B-B14F-4D97-AF65-F5344CB8AC3E}">
        <p14:creationId xmlns:p14="http://schemas.microsoft.com/office/powerpoint/2010/main" val="3010602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p:spPr>
        <p:txBody>
          <a:bodyPr/>
          <a:lstStyle/>
          <a:p>
            <a:r>
              <a:rPr lang="en-US" dirty="0"/>
              <a:t>Images:</a:t>
            </a:r>
          </a:p>
          <a:p>
            <a:r>
              <a:rPr lang="en-US" dirty="0"/>
              <a:t>Hand - </a:t>
            </a:r>
            <a:r>
              <a:rPr lang="en-US" dirty="0">
                <a:hlinkClick r:id="rId3"/>
              </a:rPr>
              <a:t>https://c1.staticflickr.com/6/5086/5357722309_b8c7d3cf9e_b.jpg</a:t>
            </a:r>
            <a:r>
              <a:rPr lang="en-US" dirty="0"/>
              <a:t> </a:t>
            </a:r>
          </a:p>
          <a:p>
            <a:r>
              <a:rPr lang="en-US" dirty="0"/>
              <a:t>Polymorph &amp; student - </a:t>
            </a:r>
            <a:r>
              <a:rPr lang="en-US" dirty="0">
                <a:hlinkClick r:id="rId4"/>
              </a:rPr>
              <a:t>http://www.mindsetsonline.co.uk</a:t>
            </a:r>
            <a:r>
              <a:rPr lang="en-US" dirty="0"/>
              <a:t>  </a:t>
            </a:r>
          </a:p>
        </p:txBody>
      </p:sp>
    </p:spTree>
    <p:extLst>
      <p:ext uri="{BB962C8B-B14F-4D97-AF65-F5344CB8AC3E}">
        <p14:creationId xmlns:p14="http://schemas.microsoft.com/office/powerpoint/2010/main" val="161550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p:spPr>
        <p:txBody>
          <a:bodyPr/>
          <a:lstStyle/>
          <a:p>
            <a:r>
              <a:rPr lang="en-US" dirty="0"/>
              <a:t>Concrete disc – </a:t>
            </a:r>
            <a:r>
              <a:rPr lang="en-US" dirty="0">
                <a:hlinkClick r:id="rId3"/>
              </a:rPr>
              <a:t>https://www.flickr.com/photos/uclnews/8518049675</a:t>
            </a:r>
            <a:r>
              <a:rPr lang="en-US" dirty="0"/>
              <a:t> </a:t>
            </a:r>
          </a:p>
          <a:p>
            <a:endParaRPr lang="en-US" dirty="0"/>
          </a:p>
          <a:p>
            <a:endParaRPr lang="en-US" dirty="0"/>
          </a:p>
        </p:txBody>
      </p:sp>
    </p:spTree>
    <p:extLst>
      <p:ext uri="{BB962C8B-B14F-4D97-AF65-F5344CB8AC3E}">
        <p14:creationId xmlns:p14="http://schemas.microsoft.com/office/powerpoint/2010/main" val="2580500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Dice – Public Domain. </a:t>
            </a:r>
          </a:p>
        </p:txBody>
      </p:sp>
      <p:sp>
        <p:nvSpPr>
          <p:cNvPr id="4" name="Slide Number Placeholder 3"/>
          <p:cNvSpPr>
            <a:spLocks noGrp="1"/>
          </p:cNvSpPr>
          <p:nvPr>
            <p:ph type="sldNum" sz="quarter" idx="10"/>
          </p:nvPr>
        </p:nvSpPr>
        <p:spPr/>
        <p:txBody>
          <a:bodyPr/>
          <a:lstStyle/>
          <a:p>
            <a:fld id="{DCD408DB-2F25-4576-BA6F-EDFAB0794CF7}" type="slidenum">
              <a:rPr lang="en-GB" smtClean="0"/>
              <a:pPr/>
              <a:t>23</a:t>
            </a:fld>
            <a:endParaRPr lang="en-GB"/>
          </a:p>
        </p:txBody>
      </p:sp>
    </p:spTree>
    <p:extLst>
      <p:ext uri="{BB962C8B-B14F-4D97-AF65-F5344CB8AC3E}">
        <p14:creationId xmlns:p14="http://schemas.microsoft.com/office/powerpoint/2010/main" val="194038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Dice – Public Domain.</a:t>
            </a:r>
          </a:p>
        </p:txBody>
      </p:sp>
      <p:sp>
        <p:nvSpPr>
          <p:cNvPr id="4" name="Slide Number Placeholder 3"/>
          <p:cNvSpPr>
            <a:spLocks noGrp="1"/>
          </p:cNvSpPr>
          <p:nvPr>
            <p:ph type="sldNum" sz="quarter" idx="10"/>
          </p:nvPr>
        </p:nvSpPr>
        <p:spPr/>
        <p:txBody>
          <a:bodyPr/>
          <a:lstStyle/>
          <a:p>
            <a:fld id="{DCD408DB-2F25-4576-BA6F-EDFAB0794CF7}" type="slidenum">
              <a:rPr lang="en-GB" smtClean="0"/>
              <a:pPr/>
              <a:t>24</a:t>
            </a:fld>
            <a:endParaRPr lang="en-GB"/>
          </a:p>
        </p:txBody>
      </p:sp>
    </p:spTree>
    <p:extLst>
      <p:ext uri="{BB962C8B-B14F-4D97-AF65-F5344CB8AC3E}">
        <p14:creationId xmlns:p14="http://schemas.microsoft.com/office/powerpoint/2010/main" val="162994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Public Domain.</a:t>
            </a:r>
          </a:p>
        </p:txBody>
      </p:sp>
      <p:sp>
        <p:nvSpPr>
          <p:cNvPr id="4" name="Slide Number Placeholder 3"/>
          <p:cNvSpPr>
            <a:spLocks noGrp="1"/>
          </p:cNvSpPr>
          <p:nvPr>
            <p:ph type="sldNum" sz="quarter" idx="10"/>
          </p:nvPr>
        </p:nvSpPr>
        <p:spPr/>
        <p:txBody>
          <a:bodyPr/>
          <a:lstStyle/>
          <a:p>
            <a:fld id="{434D504A-4E8E-4C08-AA49-6BD5A318EB62}" type="slidenum">
              <a:rPr lang="en-GB" smtClean="0"/>
              <a:t>25</a:t>
            </a:fld>
            <a:endParaRPr lang="en-GB"/>
          </a:p>
        </p:txBody>
      </p:sp>
    </p:spTree>
    <p:extLst>
      <p:ext uri="{BB962C8B-B14F-4D97-AF65-F5344CB8AC3E}">
        <p14:creationId xmlns:p14="http://schemas.microsoft.com/office/powerpoint/2010/main" val="23705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26</a:t>
            </a:fld>
            <a:endParaRPr lang="en-GB"/>
          </a:p>
        </p:txBody>
      </p:sp>
    </p:spTree>
    <p:extLst>
      <p:ext uri="{BB962C8B-B14F-4D97-AF65-F5344CB8AC3E}">
        <p14:creationId xmlns:p14="http://schemas.microsoft.com/office/powerpoint/2010/main" val="3129375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and cut out these cards to help with design decisions.</a:t>
            </a:r>
          </a:p>
        </p:txBody>
      </p:sp>
      <p:sp>
        <p:nvSpPr>
          <p:cNvPr id="4" name="Slide Number Placeholder 3"/>
          <p:cNvSpPr>
            <a:spLocks noGrp="1"/>
          </p:cNvSpPr>
          <p:nvPr>
            <p:ph type="sldNum" sz="quarter" idx="10"/>
          </p:nvPr>
        </p:nvSpPr>
        <p:spPr/>
        <p:txBody>
          <a:bodyPr/>
          <a:lstStyle/>
          <a:p>
            <a:fld id="{434D504A-4E8E-4C08-AA49-6BD5A318EB62}" type="slidenum">
              <a:rPr lang="en-GB" smtClean="0"/>
              <a:t>27</a:t>
            </a:fld>
            <a:endParaRPr lang="en-GB"/>
          </a:p>
        </p:txBody>
      </p:sp>
    </p:spTree>
    <p:extLst>
      <p:ext uri="{BB962C8B-B14F-4D97-AF65-F5344CB8AC3E}">
        <p14:creationId xmlns:p14="http://schemas.microsoft.com/office/powerpoint/2010/main" val="2549238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 and cut out these cards to help with design decisions.</a:t>
            </a:r>
          </a:p>
          <a:p>
            <a:endParaRPr lang="en-GB" dirty="0"/>
          </a:p>
          <a:p>
            <a:r>
              <a:rPr lang="en-GB" dirty="0"/>
              <a:t>Images:</a:t>
            </a:r>
          </a:p>
          <a:p>
            <a:r>
              <a:rPr lang="en-GB" dirty="0"/>
              <a:t>Amazon locker - </a:t>
            </a:r>
            <a:r>
              <a:rPr lang="en-GB" dirty="0">
                <a:hlinkClick r:id="rId3"/>
              </a:rPr>
              <a:t>https://upload.wikimedia.org/wikipedia/commons/thumb/7/75/Amazon_Locker_at_Baltoro%2C_345_West_42nd_st%2C_Manhattan_NYC.jpg/1280px-Amazon_Locker_at_Baltoro%2C_345_West_42nd_st%2C_Manhattan_NYC.jpg</a:t>
            </a:r>
            <a:r>
              <a:rPr lang="en-GB" dirty="0"/>
              <a:t> </a:t>
            </a:r>
          </a:p>
          <a:p>
            <a:r>
              <a:rPr lang="en-GB" dirty="0">
                <a:hlinkClick r:id="rId4"/>
              </a:rPr>
              <a:t>https://upload.wikimedia.org/wikipedia/commons/d/dc/Amazon_Locker_Faust_door_open_2.jpg</a:t>
            </a:r>
            <a:r>
              <a:rPr lang="en-GB" dirty="0"/>
              <a:t> </a:t>
            </a:r>
          </a:p>
          <a:p>
            <a:endParaRPr lang="en-GB" dirty="0"/>
          </a:p>
          <a:p>
            <a:r>
              <a:rPr lang="en-GB" dirty="0"/>
              <a:t>Highchair - </a:t>
            </a:r>
            <a:r>
              <a:rPr lang="en-GB" dirty="0">
                <a:hlinkClick r:id="rId5"/>
              </a:rPr>
              <a:t>http://www.publicdomainpictures.net/pictures/160000/nahled/child-in-highchair-clipart.jpg</a:t>
            </a:r>
            <a:r>
              <a:rPr lang="en-GB" dirty="0"/>
              <a:t> </a:t>
            </a:r>
          </a:p>
          <a:p>
            <a:endParaRPr lang="en-GB" dirty="0"/>
          </a:p>
          <a:p>
            <a:r>
              <a:rPr lang="en-GB" dirty="0"/>
              <a:t>Watch - </a:t>
            </a:r>
            <a:r>
              <a:rPr lang="en-GB" dirty="0">
                <a:hlinkClick r:id="rId6"/>
              </a:rPr>
              <a:t>https://upload.wikimedia.org/wikipedia/commons/3/35/Gold_Chaika_Pocket_Watch_made_in_the_USSR.jpg</a:t>
            </a:r>
            <a:r>
              <a:rPr lang="en-GB" dirty="0"/>
              <a:t> </a:t>
            </a:r>
          </a:p>
          <a:p>
            <a:r>
              <a:rPr lang="en-GB" dirty="0">
                <a:hlinkClick r:id="rId7"/>
              </a:rPr>
              <a:t>https://upload.wikimedia.org/wikipedia/commons/c/cc/Arcadia_watch_c_1950.png</a:t>
            </a:r>
            <a:r>
              <a:rPr lang="en-GB" dirty="0"/>
              <a:t> </a:t>
            </a:r>
          </a:p>
          <a:p>
            <a:r>
              <a:rPr lang="en-GB" dirty="0">
                <a:hlinkClick r:id="rId8"/>
              </a:rPr>
              <a:t>https://c1.staticflickr.com/9/8831/17870204354_b50a4557d9_b.jpg</a:t>
            </a:r>
            <a:r>
              <a:rPr lang="en-GB" dirty="0"/>
              <a:t> </a:t>
            </a:r>
          </a:p>
          <a:p>
            <a:endParaRPr lang="en-GB" dirty="0"/>
          </a:p>
          <a:p>
            <a:r>
              <a:rPr lang="en-GB" dirty="0"/>
              <a:t>Skateboard - </a:t>
            </a:r>
            <a:r>
              <a:rPr lang="en-GB" dirty="0">
                <a:hlinkClick r:id="rId9"/>
              </a:rPr>
              <a:t>http://www.publicdomainpictures.net/pictures/70000/velka/skateboard.jpg</a:t>
            </a:r>
            <a:r>
              <a:rPr lang="en-GB" dirty="0"/>
              <a:t> </a:t>
            </a:r>
          </a:p>
          <a:p>
            <a:r>
              <a:rPr lang="en-GB" dirty="0">
                <a:hlinkClick r:id="rId10"/>
              </a:rPr>
              <a:t>https://upload.wikimedia.org/wikipedia/commons/thumb/2/25/Skateboard_on_side.JPG/1280px-Skateboard_on_side.JPG</a:t>
            </a:r>
            <a:r>
              <a:rPr lang="en-GB" dirty="0"/>
              <a:t> </a:t>
            </a:r>
          </a:p>
          <a:p>
            <a:r>
              <a:rPr lang="en-GB" dirty="0">
                <a:hlinkClick r:id="rId11"/>
              </a:rPr>
              <a:t>https://cdn.pixabay.com/photo/2016/02/02/15/43/skateboard-1175519_960_720.jpg</a:t>
            </a:r>
            <a:r>
              <a:rPr lang="en-GB" dirty="0"/>
              <a:t> </a:t>
            </a:r>
          </a:p>
          <a:p>
            <a:r>
              <a:rPr lang="en-GB" dirty="0">
                <a:hlinkClick r:id="rId12"/>
              </a:rPr>
              <a:t>https://cdn.pixabay.com/photo/2015/12/13/20/53/skateboard-1091710_960_720.jpg</a:t>
            </a:r>
            <a:r>
              <a:rPr lang="en-GB" dirty="0"/>
              <a:t> </a:t>
            </a:r>
          </a:p>
          <a:p>
            <a:endParaRPr lang="en-GB" dirty="0"/>
          </a:p>
          <a:p>
            <a:r>
              <a:rPr lang="en-GB" dirty="0"/>
              <a:t>Car scraper – </a:t>
            </a:r>
          </a:p>
          <a:p>
            <a:r>
              <a:rPr lang="en-GB" dirty="0">
                <a:hlinkClick r:id="rId13"/>
              </a:rPr>
              <a:t>https://upload.wikimedia.org/wikipedia/commons/9/9e/Ice_scraper_on_a_car_window.JPG</a:t>
            </a:r>
            <a:r>
              <a:rPr lang="en-GB" dirty="0"/>
              <a:t> </a:t>
            </a:r>
          </a:p>
          <a:p>
            <a:r>
              <a:rPr lang="en-GB" dirty="0">
                <a:hlinkClick r:id="rId14"/>
              </a:rPr>
              <a:t>http://img.thrfun.com/img/007/385/scraping_icy_windshield_s.jpg</a:t>
            </a:r>
            <a:r>
              <a:rPr lang="en-GB" dirty="0"/>
              <a:t> </a:t>
            </a:r>
          </a:p>
          <a:p>
            <a:r>
              <a:rPr lang="en-GB" dirty="0">
                <a:hlinkClick r:id="rId15"/>
              </a:rPr>
              <a:t>https://c1.staticflickr.com/7/6151/6256627661_6566688ff5_b.jpg</a:t>
            </a:r>
            <a:r>
              <a:rPr lang="en-GB" dirty="0"/>
              <a:t> </a:t>
            </a:r>
          </a:p>
          <a:p>
            <a:endParaRPr lang="en-GB" dirty="0"/>
          </a:p>
          <a:p>
            <a:r>
              <a:rPr lang="en-GB" dirty="0"/>
              <a:t>Shoes - </a:t>
            </a:r>
            <a:r>
              <a:rPr lang="en-GB" dirty="0">
                <a:hlinkClick r:id="rId16"/>
              </a:rPr>
              <a:t>https://static.pexels.com/photos/66856/women-s-shoes-red-pin-fashion-66856.jpeg</a:t>
            </a:r>
            <a:r>
              <a:rPr lang="en-GB" dirty="0"/>
              <a:t> </a:t>
            </a:r>
          </a:p>
          <a:p>
            <a:r>
              <a:rPr lang="en-GB" dirty="0">
                <a:hlinkClick r:id="rId17"/>
              </a:rPr>
              <a:t>https://cdn.pixabay.com/photo/2015/09/13/16/48/shoes-938433_960_720.jpg</a:t>
            </a:r>
            <a:r>
              <a:rPr lang="en-GB" dirty="0"/>
              <a:t> </a:t>
            </a:r>
          </a:p>
          <a:p>
            <a:r>
              <a:rPr lang="en-GB" dirty="0">
                <a:hlinkClick r:id="rId18"/>
              </a:rPr>
              <a:t>https://cdn.pixabay.com/photo/2015/02/09/13/41/shoe-629644_960_720.jpg</a:t>
            </a:r>
            <a:r>
              <a:rPr lang="en-GB" dirty="0"/>
              <a:t> </a:t>
            </a:r>
          </a:p>
          <a:p>
            <a:r>
              <a:rPr lang="en-GB" dirty="0">
                <a:hlinkClick r:id="rId19"/>
              </a:rPr>
              <a:t>http://maxpixel.freegreatpicture.com/static/photo/1x/Pet-Dog-Animal-Red-Shoes-Wildlife-Photography-1607219.jpg</a:t>
            </a:r>
            <a:r>
              <a:rPr lang="en-GB" dirty="0"/>
              <a:t> </a:t>
            </a:r>
          </a:p>
          <a:p>
            <a:r>
              <a:rPr lang="en-GB" dirty="0">
                <a:hlinkClick r:id="rId20"/>
              </a:rPr>
              <a:t>https://cdn.pixabay.com/photo/2016/11/03/23/36/baby-shoes-1796583_960_720.jpg</a:t>
            </a:r>
            <a:r>
              <a:rPr lang="en-GB" dirty="0"/>
              <a:t>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28</a:t>
            </a:fld>
            <a:endParaRPr lang="en-GB"/>
          </a:p>
        </p:txBody>
      </p:sp>
    </p:spTree>
    <p:extLst>
      <p:ext uri="{BB962C8B-B14F-4D97-AF65-F5344CB8AC3E}">
        <p14:creationId xmlns:p14="http://schemas.microsoft.com/office/powerpoint/2010/main" val="4006903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Plenary.</a:t>
            </a:r>
          </a:p>
          <a:p>
            <a:r>
              <a:rPr lang="en-GB" dirty="0">
                <a:hlinkClick r:id="rId3"/>
              </a:rPr>
              <a:t>https://upload.wikimedia.org/wikipedia/commons/1/10/William_Heath_Robinson_Inventions_-_Page_057.png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29</a:t>
            </a:fld>
            <a:endParaRPr lang="en-GB"/>
          </a:p>
        </p:txBody>
      </p:sp>
    </p:spTree>
    <p:extLst>
      <p:ext uri="{BB962C8B-B14F-4D97-AF65-F5344CB8AC3E}">
        <p14:creationId xmlns:p14="http://schemas.microsoft.com/office/powerpoint/2010/main" val="254993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3</a:t>
            </a:fld>
            <a:endParaRPr lang="en-GB"/>
          </a:p>
        </p:txBody>
      </p:sp>
    </p:spTree>
    <p:extLst>
      <p:ext uri="{BB962C8B-B14F-4D97-AF65-F5344CB8AC3E}">
        <p14:creationId xmlns:p14="http://schemas.microsoft.com/office/powerpoint/2010/main" val="222544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4</a:t>
            </a:fld>
            <a:endParaRPr lang="en-GB" altLang="en-US" b="0"/>
          </a:p>
        </p:txBody>
      </p:sp>
    </p:spTree>
    <p:extLst>
      <p:ext uri="{BB962C8B-B14F-4D97-AF65-F5344CB8AC3E}">
        <p14:creationId xmlns:p14="http://schemas.microsoft.com/office/powerpoint/2010/main" val="427822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Dice – Public Domain.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5</a:t>
            </a:fld>
            <a:endParaRPr lang="en-GB"/>
          </a:p>
        </p:txBody>
      </p:sp>
    </p:spTree>
    <p:extLst>
      <p:ext uri="{BB962C8B-B14F-4D97-AF65-F5344CB8AC3E}">
        <p14:creationId xmlns:p14="http://schemas.microsoft.com/office/powerpoint/2010/main" val="364116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Print this for students to complete</a:t>
            </a:r>
          </a:p>
        </p:txBody>
      </p:sp>
    </p:spTree>
    <p:extLst>
      <p:ext uri="{BB962C8B-B14F-4D97-AF65-F5344CB8AC3E}">
        <p14:creationId xmlns:p14="http://schemas.microsoft.com/office/powerpoint/2010/main" val="36785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655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49688" y="86026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3EC4BD2C-6F4A-4510-8051-8A760083C440}" type="slidenum">
              <a:rPr lang="en-GB" altLang="en-US" sz="1200" b="0"/>
              <a:pPr algn="r" eaLnBrk="1" hangingPunct="1"/>
              <a:t>8</a:t>
            </a:fld>
            <a:endParaRPr lang="en-GB" altLang="en-US" sz="1200" b="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33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a:hlinkClick r:id="rId3"/>
              </a:rPr>
              <a:t>https://upload.wikimedia.org/wikipedia/commons/1/10/William_Heath_Robinson_Inventions_-_Page_0</a:t>
            </a:r>
            <a:r>
              <a:rPr lang="en-GB" dirty="0">
                <a:hlinkClick r:id="rId4"/>
              </a:rPr>
              <a:t>57.png</a:t>
            </a:r>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9</a:t>
            </a:fld>
            <a:endParaRPr lang="en-GB"/>
          </a:p>
        </p:txBody>
      </p:sp>
    </p:spTree>
    <p:extLst>
      <p:ext uri="{BB962C8B-B14F-4D97-AF65-F5344CB8AC3E}">
        <p14:creationId xmlns:p14="http://schemas.microsoft.com/office/powerpoint/2010/main" val="108359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EBA6F"/>
                </a:solidFill>
                <a:latin typeface="Cambria" panose="02040503050406030204"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040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8DC101-1F76-4BFF-94C5-0BEB4B503FE9}"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5D1F-057C-488D-9507-54B5608D3600}" type="slidenum">
              <a:rPr lang="en-GB" smtClean="0"/>
              <a:t>‹#›</a:t>
            </a:fld>
            <a:endParaRPr lang="en-GB"/>
          </a:p>
        </p:txBody>
      </p:sp>
    </p:spTree>
    <p:extLst>
      <p:ext uri="{BB962C8B-B14F-4D97-AF65-F5344CB8AC3E}">
        <p14:creationId xmlns:p14="http://schemas.microsoft.com/office/powerpoint/2010/main" val="228543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DC101-1F76-4BFF-94C5-0BEB4B503FE9}"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75D1F-057C-488D-9507-54B5608D3600}" type="slidenum">
              <a:rPr lang="en-GB" smtClean="0"/>
              <a:t>‹#›</a:t>
            </a:fld>
            <a:endParaRPr lang="en-GB"/>
          </a:p>
        </p:txBody>
      </p:sp>
    </p:spTree>
    <p:extLst>
      <p:ext uri="{BB962C8B-B14F-4D97-AF65-F5344CB8AC3E}">
        <p14:creationId xmlns:p14="http://schemas.microsoft.com/office/powerpoint/2010/main" val="7011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32A9B1-0911-4558-8E68-09EE273123A6}" type="datetimeFigureOut">
              <a:rPr lang="en-US" smtClean="0"/>
              <a:pPr/>
              <a:t>3/13/2018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CBA07-9FEF-4045-ACE9-53300E7A4716}" type="slidenum">
              <a:rPr lang="en-GB" smtClean="0"/>
              <a:pPr/>
              <a:t>‹#›</a:t>
            </a:fld>
            <a:endParaRPr lang="en-GB"/>
          </a:p>
        </p:txBody>
      </p:sp>
    </p:spTree>
    <p:extLst>
      <p:ext uri="{BB962C8B-B14F-4D97-AF65-F5344CB8AC3E}">
        <p14:creationId xmlns:p14="http://schemas.microsoft.com/office/powerpoint/2010/main" val="1288530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00750"/>
            <a:ext cx="12192000" cy="857251"/>
          </a:xfrm>
          <a:prstGeom prst="rect">
            <a:avLst/>
          </a:prstGeom>
          <a:solidFill>
            <a:srgbClr val="318A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DATA07whitesmall.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680700" y="6178554"/>
            <a:ext cx="1028194" cy="476250"/>
          </a:xfrm>
          <a:prstGeom prst="rect">
            <a:avLst/>
          </a:prstGeom>
        </p:spPr>
      </p:pic>
      <p:sp>
        <p:nvSpPr>
          <p:cNvPr id="2" name="Title Placeholder 1"/>
          <p:cNvSpPr>
            <a:spLocks noGrp="1"/>
          </p:cNvSpPr>
          <p:nvPr>
            <p:ph type="title"/>
          </p:nvPr>
        </p:nvSpPr>
        <p:spPr>
          <a:xfrm>
            <a:off x="609600" y="274638"/>
            <a:ext cx="10972800" cy="68986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1559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txBox="1">
            <a:spLocks/>
          </p:cNvSpPr>
          <p:nvPr userDrawn="1"/>
        </p:nvSpPr>
        <p:spPr>
          <a:xfrm>
            <a:off x="609601"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www.data.org.uk</a:t>
            </a:r>
          </a:p>
        </p:txBody>
      </p:sp>
      <p:sp>
        <p:nvSpPr>
          <p:cNvPr id="10" name="Title 1">
            <a:extLst>
              <a:ext uri="{FF2B5EF4-FFF2-40B4-BE49-F238E27FC236}">
                <a16:creationId xmlns:a16="http://schemas.microsoft.com/office/drawing/2014/main" id="{B605AA5C-6649-46CE-906C-8A38B369E9D6}"/>
              </a:ext>
            </a:extLst>
          </p:cNvPr>
          <p:cNvSpPr txBox="1">
            <a:spLocks/>
          </p:cNvSpPr>
          <p:nvPr userDrawn="1"/>
        </p:nvSpPr>
        <p:spPr>
          <a:xfrm>
            <a:off x="5210629"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Inspiring Innovation</a:t>
            </a:r>
          </a:p>
        </p:txBody>
      </p:sp>
    </p:spTree>
    <p:extLst>
      <p:ext uri="{BB962C8B-B14F-4D97-AF65-F5344CB8AC3E}">
        <p14:creationId xmlns:p14="http://schemas.microsoft.com/office/powerpoint/2010/main" val="149451218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xStyles>
    <p:title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p:titleStyle>
    <p:body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7.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hyperlink" Target="http://www.interactivearchitecture.org/smart-materials-1-definition.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jpeg"/><Relationship Id="rId18" Type="http://schemas.openxmlformats.org/officeDocument/2006/relationships/image" Target="../media/image85.jpeg"/><Relationship Id="rId3" Type="http://schemas.openxmlformats.org/officeDocument/2006/relationships/image" Target="../media/image70.jpeg"/><Relationship Id="rId7" Type="http://schemas.openxmlformats.org/officeDocument/2006/relationships/image" Target="../media/image74.jpeg"/><Relationship Id="rId12" Type="http://schemas.openxmlformats.org/officeDocument/2006/relationships/image" Target="../media/image79.png"/><Relationship Id="rId17" Type="http://schemas.openxmlformats.org/officeDocument/2006/relationships/image" Target="../media/image84.jpeg"/><Relationship Id="rId2" Type="http://schemas.openxmlformats.org/officeDocument/2006/relationships/notesSlide" Target="../notesSlides/notesSlide27.xml"/><Relationship Id="rId16"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5" Type="http://schemas.openxmlformats.org/officeDocument/2006/relationships/image" Target="../media/image82.jpeg"/><Relationship Id="rId10" Type="http://schemas.openxmlformats.org/officeDocument/2006/relationships/image" Target="../media/image77.png"/><Relationship Id="rId4" Type="http://schemas.openxmlformats.org/officeDocument/2006/relationships/image" Target="../media/image71.jpeg"/><Relationship Id="rId9" Type="http://schemas.openxmlformats.org/officeDocument/2006/relationships/image" Target="../media/image76.jpeg"/><Relationship Id="rId14" Type="http://schemas.openxmlformats.org/officeDocument/2006/relationships/image" Target="../media/image81.jpeg"/></Relationships>
</file>

<file path=ppt/slides/_rels/slide28.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18" Type="http://schemas.openxmlformats.org/officeDocument/2006/relationships/image" Target="../media/image101.jpeg"/><Relationship Id="rId3" Type="http://schemas.openxmlformats.org/officeDocument/2006/relationships/image" Target="../media/image86.jpeg"/><Relationship Id="rId21" Type="http://schemas.openxmlformats.org/officeDocument/2006/relationships/image" Target="../media/image104.jpeg"/><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notesSlide" Target="../notesSlides/notesSlide28.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jpeg"/><Relationship Id="rId10" Type="http://schemas.openxmlformats.org/officeDocument/2006/relationships/image" Target="../media/image93.jpeg"/><Relationship Id="rId19" Type="http://schemas.openxmlformats.org/officeDocument/2006/relationships/image" Target="../media/image102.pn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 Id="rId22" Type="http://schemas.openxmlformats.org/officeDocument/2006/relationships/image" Target="../media/image105.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800" b="1" kern="0" dirty="0">
                <a:solidFill>
                  <a:srgbClr val="4EBA6F"/>
                </a:solidFill>
                <a:latin typeface="Cambria" panose="02040503050406030204" pitchFamily="18" charset="0"/>
              </a:rPr>
              <a:t>Inspiring innovation</a:t>
            </a:r>
          </a:p>
        </p:txBody>
      </p:sp>
      <p:sp>
        <p:nvSpPr>
          <p:cNvPr id="3" name="Subtitle 2"/>
          <p:cNvSpPr>
            <a:spLocks noGrp="1"/>
          </p:cNvSpPr>
          <p:nvPr>
            <p:ph type="subTitle" idx="1"/>
          </p:nvPr>
        </p:nvSpPr>
        <p:spPr>
          <a:xfrm>
            <a:off x="1463040" y="3974123"/>
            <a:ext cx="9228405" cy="1752600"/>
          </a:xfrm>
        </p:spPr>
        <p:txBody>
          <a:bodyPr/>
          <a:lstStyle/>
          <a:p>
            <a:r>
              <a:rPr lang="en-GB" sz="4400" b="1" dirty="0">
                <a:solidFill>
                  <a:schemeClr val="accent1">
                    <a:lumMod val="75000"/>
                  </a:schemeClr>
                </a:solidFill>
                <a:latin typeface="Cambria" panose="02040503050406030204" pitchFamily="18" charset="0"/>
              </a:rPr>
              <a:t>Intellectual property </a:t>
            </a:r>
            <a:br>
              <a:rPr lang="en-GB" sz="4400" b="1" dirty="0">
                <a:solidFill>
                  <a:schemeClr val="accent1">
                    <a:lumMod val="75000"/>
                  </a:schemeClr>
                </a:solidFill>
                <a:latin typeface="Cambria" panose="02040503050406030204" pitchFamily="18" charset="0"/>
              </a:rPr>
            </a:br>
            <a:r>
              <a:rPr lang="en-GB" sz="4400" b="1" dirty="0">
                <a:solidFill>
                  <a:schemeClr val="accent1">
                    <a:lumMod val="75000"/>
                  </a:schemeClr>
                </a:solidFill>
                <a:latin typeface="Cambria" panose="02040503050406030204" pitchFamily="18" charset="0"/>
              </a:rPr>
              <a:t>in product </a:t>
            </a:r>
            <a:r>
              <a:rPr lang="en-GB" sz="4400" dirty="0">
                <a:solidFill>
                  <a:schemeClr val="accent1">
                    <a:lumMod val="75000"/>
                  </a:schemeClr>
                </a:solidFill>
              </a:rPr>
              <a:t>d</a:t>
            </a:r>
            <a:r>
              <a:rPr lang="en-GB" sz="4400" b="1" dirty="0">
                <a:solidFill>
                  <a:schemeClr val="accent1">
                    <a:lumMod val="75000"/>
                  </a:schemeClr>
                </a:solidFill>
                <a:latin typeface="Cambria" panose="02040503050406030204" pitchFamily="18" charset="0"/>
              </a:rPr>
              <a:t>esign</a:t>
            </a:r>
          </a:p>
        </p:txBody>
      </p:sp>
      <p:pic>
        <p:nvPicPr>
          <p:cNvPr id="6" name="Picture 5">
            <a:extLst>
              <a:ext uri="{FF2B5EF4-FFF2-40B4-BE49-F238E27FC236}">
                <a16:creationId xmlns:a16="http://schemas.microsoft.com/office/drawing/2014/main" id="{53E0A652-9D03-47EA-BC27-9DD29C1EF0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4" y="328004"/>
            <a:ext cx="1978342" cy="937550"/>
          </a:xfrm>
          <a:prstGeom prst="rect">
            <a:avLst/>
          </a:prstGeom>
        </p:spPr>
      </p:pic>
      <p:pic>
        <p:nvPicPr>
          <p:cNvPr id="7" name="Picture 6">
            <a:extLst>
              <a:ext uri="{FF2B5EF4-FFF2-40B4-BE49-F238E27FC236}">
                <a16:creationId xmlns:a16="http://schemas.microsoft.com/office/drawing/2014/main" id="{14AB70F1-4663-456D-961E-70A202456A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852" t="7532" r="5772" b="6447"/>
          <a:stretch/>
        </p:blipFill>
        <p:spPr>
          <a:xfrm>
            <a:off x="9924907" y="263525"/>
            <a:ext cx="1936750" cy="1736725"/>
          </a:xfrm>
          <a:prstGeom prst="rect">
            <a:avLst/>
          </a:prstGeom>
        </p:spPr>
      </p:pic>
    </p:spTree>
    <p:extLst>
      <p:ext uri="{BB962C8B-B14F-4D97-AF65-F5344CB8AC3E}">
        <p14:creationId xmlns:p14="http://schemas.microsoft.com/office/powerpoint/2010/main" val="29742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C14A-8FAB-4B40-8A1A-8CD2AB60FED1}"/>
              </a:ext>
            </a:extLst>
          </p:cNvPr>
          <p:cNvSpPr>
            <a:spLocks noGrp="1"/>
          </p:cNvSpPr>
          <p:nvPr>
            <p:ph type="title"/>
          </p:nvPr>
        </p:nvSpPr>
        <p:spPr/>
        <p:txBody>
          <a:bodyPr>
            <a:normAutofit fontScale="90000"/>
          </a:bodyPr>
          <a:lstStyle/>
          <a:p>
            <a:r>
              <a:rPr lang="en-GB" dirty="0"/>
              <a:t>What is a smart material?</a:t>
            </a:r>
          </a:p>
        </p:txBody>
      </p:sp>
      <p:pic>
        <p:nvPicPr>
          <p:cNvPr id="4" name="Picture 3">
            <a:extLst>
              <a:ext uri="{FF2B5EF4-FFF2-40B4-BE49-F238E27FC236}">
                <a16:creationId xmlns:a16="http://schemas.microsoft.com/office/drawing/2014/main" id="{A393EC56-B0A5-4D2F-9B92-607E725124C9}"/>
              </a:ext>
            </a:extLst>
          </p:cNvPr>
          <p:cNvPicPr>
            <a:picLocks noChangeAspect="1"/>
          </p:cNvPicPr>
          <p:nvPr/>
        </p:nvPicPr>
        <p:blipFill>
          <a:blip r:embed="rId3"/>
          <a:stretch>
            <a:fillRect/>
          </a:stretch>
        </p:blipFill>
        <p:spPr>
          <a:xfrm>
            <a:off x="1117601" y="1695979"/>
            <a:ext cx="3048000" cy="2009775"/>
          </a:xfrm>
          <a:prstGeom prst="rect">
            <a:avLst/>
          </a:prstGeom>
        </p:spPr>
      </p:pic>
      <p:pic>
        <p:nvPicPr>
          <p:cNvPr id="5" name="Picture 4">
            <a:extLst>
              <a:ext uri="{FF2B5EF4-FFF2-40B4-BE49-F238E27FC236}">
                <a16:creationId xmlns:a16="http://schemas.microsoft.com/office/drawing/2014/main" id="{DFC712EC-001B-4F9E-A101-AA3503B62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8437" y="1695979"/>
            <a:ext cx="3043767" cy="2029178"/>
          </a:xfrm>
          <a:prstGeom prst="rect">
            <a:avLst/>
          </a:prstGeom>
        </p:spPr>
      </p:pic>
      <p:pic>
        <p:nvPicPr>
          <p:cNvPr id="6" name="Picture 5">
            <a:extLst>
              <a:ext uri="{FF2B5EF4-FFF2-40B4-BE49-F238E27FC236}">
                <a16:creationId xmlns:a16="http://schemas.microsoft.com/office/drawing/2014/main" id="{CA74DCC0-1E35-47D8-AF20-2729FE2003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039" y="1695979"/>
            <a:ext cx="2625012" cy="2009775"/>
          </a:xfrm>
          <a:prstGeom prst="rect">
            <a:avLst/>
          </a:prstGeom>
        </p:spPr>
      </p:pic>
      <p:sp>
        <p:nvSpPr>
          <p:cNvPr id="7" name="TextBox 6">
            <a:extLst>
              <a:ext uri="{FF2B5EF4-FFF2-40B4-BE49-F238E27FC236}">
                <a16:creationId xmlns:a16="http://schemas.microsoft.com/office/drawing/2014/main" id="{A136B5C8-2E8A-4DF5-ACCE-EB8728B38910}"/>
              </a:ext>
            </a:extLst>
          </p:cNvPr>
          <p:cNvSpPr txBox="1"/>
          <p:nvPr/>
        </p:nvSpPr>
        <p:spPr>
          <a:xfrm>
            <a:off x="1117601" y="4385733"/>
            <a:ext cx="1018902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Smart materials appear to ‘think’ by sensing the conditions in their environment and responding. </a:t>
            </a:r>
          </a:p>
        </p:txBody>
      </p:sp>
      <p:sp>
        <p:nvSpPr>
          <p:cNvPr id="8" name="TextBox 7">
            <a:extLst>
              <a:ext uri="{FF2B5EF4-FFF2-40B4-BE49-F238E27FC236}">
                <a16:creationId xmlns:a16="http://schemas.microsoft.com/office/drawing/2014/main" id="{D6044D96-01BD-4D47-9BD9-5092BCEC98FA}"/>
              </a:ext>
            </a:extLst>
          </p:cNvPr>
          <p:cNvSpPr txBox="1"/>
          <p:nvPr/>
        </p:nvSpPr>
        <p:spPr>
          <a:xfrm>
            <a:off x="1011676" y="5143534"/>
            <a:ext cx="5729592"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Can you think of a product that uses a smart material?</a:t>
            </a:r>
          </a:p>
        </p:txBody>
      </p:sp>
    </p:spTree>
    <p:extLst>
      <p:ext uri="{BB962C8B-B14F-4D97-AF65-F5344CB8AC3E}">
        <p14:creationId xmlns:p14="http://schemas.microsoft.com/office/powerpoint/2010/main" val="11849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F16-5F49-409F-ACAA-CC681DCBB0EE}"/>
              </a:ext>
            </a:extLst>
          </p:cNvPr>
          <p:cNvSpPr>
            <a:spLocks noGrp="1"/>
          </p:cNvSpPr>
          <p:nvPr>
            <p:ph type="title"/>
          </p:nvPr>
        </p:nvSpPr>
        <p:spPr/>
        <p:txBody>
          <a:bodyPr>
            <a:normAutofit fontScale="90000"/>
          </a:bodyPr>
          <a:lstStyle/>
          <a:p>
            <a:r>
              <a:rPr lang="en-GB" dirty="0"/>
              <a:t>What smart materials can you think of?</a:t>
            </a:r>
          </a:p>
        </p:txBody>
      </p:sp>
      <p:pic>
        <p:nvPicPr>
          <p:cNvPr id="4" name="Picture 6" descr="on_off_coffee_mug1">
            <a:extLst>
              <a:ext uri="{FF2B5EF4-FFF2-40B4-BE49-F238E27FC236}">
                <a16:creationId xmlns:a16="http://schemas.microsoft.com/office/drawing/2014/main" id="{0CFC5B6F-42D3-4915-9C98-1D96AD5962B4}"/>
              </a:ext>
            </a:extLst>
          </p:cNvPr>
          <p:cNvPicPr>
            <a:picLocks noChangeAspect="1" noChangeArrowheads="1"/>
          </p:cNvPicPr>
          <p:nvPr/>
        </p:nvPicPr>
        <p:blipFill>
          <a:blip r:embed="rId3" cstate="print"/>
          <a:srcRect/>
          <a:stretch>
            <a:fillRect/>
          </a:stretch>
        </p:blipFill>
        <p:spPr bwMode="auto">
          <a:xfrm>
            <a:off x="609600" y="1816417"/>
            <a:ext cx="2756430" cy="2364164"/>
          </a:xfrm>
          <a:prstGeom prst="rect">
            <a:avLst/>
          </a:prstGeom>
          <a:noFill/>
          <a:ln w="9525">
            <a:noFill/>
            <a:miter lim="800000"/>
            <a:headEnd/>
            <a:tailEnd/>
          </a:ln>
        </p:spPr>
      </p:pic>
      <p:pic>
        <p:nvPicPr>
          <p:cNvPr id="6" name="Picture 5">
            <a:extLst>
              <a:ext uri="{FF2B5EF4-FFF2-40B4-BE49-F238E27FC236}">
                <a16:creationId xmlns:a16="http://schemas.microsoft.com/office/drawing/2014/main" id="{79EF1869-3FD7-4A84-B060-42C080E6DCE3}"/>
              </a:ext>
            </a:extLst>
          </p:cNvPr>
          <p:cNvPicPr>
            <a:picLocks noChangeAspect="1"/>
          </p:cNvPicPr>
          <p:nvPr/>
        </p:nvPicPr>
        <p:blipFill>
          <a:blip r:embed="rId4"/>
          <a:stretch>
            <a:fillRect/>
          </a:stretch>
        </p:blipFill>
        <p:spPr>
          <a:xfrm>
            <a:off x="7990141" y="1816417"/>
            <a:ext cx="3365343" cy="2243562"/>
          </a:xfrm>
          <a:prstGeom prst="rect">
            <a:avLst/>
          </a:prstGeom>
        </p:spPr>
      </p:pic>
      <p:pic>
        <p:nvPicPr>
          <p:cNvPr id="7" name="Picture 6">
            <a:extLst>
              <a:ext uri="{FF2B5EF4-FFF2-40B4-BE49-F238E27FC236}">
                <a16:creationId xmlns:a16="http://schemas.microsoft.com/office/drawing/2014/main" id="{C88A2331-E21D-4941-8DF3-6F762BD4F8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4542" y="107132"/>
            <a:ext cx="1040942" cy="1207619"/>
          </a:xfrm>
          <a:prstGeom prst="rect">
            <a:avLst/>
          </a:prstGeom>
        </p:spPr>
      </p:pic>
      <p:pic>
        <p:nvPicPr>
          <p:cNvPr id="8" name="Picture 7">
            <a:extLst>
              <a:ext uri="{FF2B5EF4-FFF2-40B4-BE49-F238E27FC236}">
                <a16:creationId xmlns:a16="http://schemas.microsoft.com/office/drawing/2014/main" id="{5415405C-20BE-4439-BD3E-0115CEC078EE}"/>
              </a:ext>
            </a:extLst>
          </p:cNvPr>
          <p:cNvPicPr>
            <a:picLocks noChangeAspect="1"/>
          </p:cNvPicPr>
          <p:nvPr/>
        </p:nvPicPr>
        <p:blipFill>
          <a:blip r:embed="rId6"/>
          <a:stretch>
            <a:fillRect/>
          </a:stretch>
        </p:blipFill>
        <p:spPr>
          <a:xfrm>
            <a:off x="4000291" y="1816417"/>
            <a:ext cx="3355589" cy="2243562"/>
          </a:xfrm>
          <a:prstGeom prst="rect">
            <a:avLst/>
          </a:prstGeom>
        </p:spPr>
      </p:pic>
    </p:spTree>
    <p:extLst>
      <p:ext uri="{BB962C8B-B14F-4D97-AF65-F5344CB8AC3E}">
        <p14:creationId xmlns:p14="http://schemas.microsoft.com/office/powerpoint/2010/main" val="22139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AB33A-43FD-4C6F-9F87-31665191BA6B}"/>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683" name="Rectangle 3"/>
          <p:cNvSpPr>
            <a:spLocks noGrp="1" noChangeArrowheads="1"/>
          </p:cNvSpPr>
          <p:nvPr>
            <p:ph type="title"/>
          </p:nvPr>
        </p:nvSpPr>
        <p:spPr>
          <a:xfrm>
            <a:off x="0" y="31108"/>
            <a:ext cx="3613616" cy="1224070"/>
          </a:xfrm>
        </p:spPr>
        <p:txBody>
          <a:bodyPr>
            <a:normAutofit/>
          </a:bodyPr>
          <a:lstStyle/>
          <a:p>
            <a:r>
              <a:rPr lang="en-GB" sz="3600" dirty="0">
                <a:solidFill>
                  <a:schemeClr val="bg1"/>
                </a:solidFill>
              </a:rPr>
              <a:t>Thermochromic </a:t>
            </a:r>
            <a:br>
              <a:rPr lang="en-GB" sz="3600" dirty="0">
                <a:solidFill>
                  <a:schemeClr val="bg1"/>
                </a:solidFill>
              </a:rPr>
            </a:br>
            <a:r>
              <a:rPr lang="en-GB" sz="2000" dirty="0">
                <a:solidFill>
                  <a:schemeClr val="bg1"/>
                </a:solidFill>
              </a:rPr>
              <a:t>= Change colour due to heat.</a:t>
            </a:r>
          </a:p>
        </p:txBody>
      </p:sp>
      <p:sp>
        <p:nvSpPr>
          <p:cNvPr id="652292" name="Rectangle 4"/>
          <p:cNvSpPr>
            <a:spLocks noGrp="1" noChangeArrowheads="1"/>
          </p:cNvSpPr>
          <p:nvPr>
            <p:ph type="body" idx="1"/>
          </p:nvPr>
        </p:nvSpPr>
        <p:spPr>
          <a:xfrm>
            <a:off x="145143" y="1294106"/>
            <a:ext cx="3356761" cy="4163419"/>
          </a:xfrm>
        </p:spPr>
        <p:txBody>
          <a:bodyPr>
            <a:normAutofit/>
          </a:bodyPr>
          <a:lstStyle/>
          <a:p>
            <a:pPr marL="261938" indent="-261938"/>
            <a:r>
              <a:rPr lang="en-GB" sz="1600" b="0" dirty="0">
                <a:solidFill>
                  <a:schemeClr val="bg1"/>
                </a:solidFill>
                <a:latin typeface="Arial" panose="020B0604020202020204" pitchFamily="34" charset="0"/>
                <a:cs typeface="Arial" panose="020B0604020202020204" pitchFamily="34" charset="0"/>
              </a:rPr>
              <a:t>Plastic spoons change colour when in hot water – used to test the heat of baby food.</a:t>
            </a:r>
          </a:p>
          <a:p>
            <a:pPr marL="261938" indent="-261938"/>
            <a:r>
              <a:rPr lang="en-GB" sz="1600" b="0" dirty="0">
                <a:solidFill>
                  <a:schemeClr val="bg1"/>
                </a:solidFill>
                <a:latin typeface="Arial" panose="020B0604020202020204" pitchFamily="34" charset="0"/>
                <a:cs typeface="Arial" panose="020B0604020202020204" pitchFamily="34" charset="0"/>
              </a:rPr>
              <a:t>Bath plugs that show when the bath water is too hot.</a:t>
            </a:r>
          </a:p>
          <a:p>
            <a:pPr marL="261938" indent="-261938"/>
            <a:r>
              <a:rPr lang="en-GB" sz="1600" b="0" dirty="0">
                <a:solidFill>
                  <a:schemeClr val="bg1"/>
                </a:solidFill>
                <a:latin typeface="Arial" panose="020B0604020202020204" pitchFamily="34" charset="0"/>
                <a:cs typeface="Arial" panose="020B0604020202020204" pitchFamily="34" charset="0"/>
              </a:rPr>
              <a:t>Mugs and kettles that change colour with hot water.</a:t>
            </a:r>
          </a:p>
          <a:p>
            <a:pPr marL="261938" indent="-261938"/>
            <a:r>
              <a:rPr lang="en-GB" sz="1600" b="0" dirty="0">
                <a:solidFill>
                  <a:schemeClr val="bg1"/>
                </a:solidFill>
                <a:latin typeface="Arial" panose="020B0604020202020204" pitchFamily="34" charset="0"/>
                <a:cs typeface="Arial" panose="020B0604020202020204" pitchFamily="34" charset="0"/>
              </a:rPr>
              <a:t>Bandages coloured with thermochromic dyes change colour if a wound becomes inflamed.</a:t>
            </a:r>
          </a:p>
          <a:p>
            <a:pPr marL="261938" indent="-261938"/>
            <a:r>
              <a:rPr lang="en-GB" sz="1600" b="0" dirty="0">
                <a:solidFill>
                  <a:schemeClr val="bg1"/>
                </a:solidFill>
                <a:latin typeface="Arial" panose="020B0604020202020204" pitchFamily="34" charset="0"/>
                <a:cs typeface="Arial" panose="020B0604020202020204" pitchFamily="34" charset="0"/>
              </a:rPr>
              <a:t>Used in the food industry to indicate freshness.</a:t>
            </a:r>
          </a:p>
        </p:txBody>
      </p:sp>
      <p:sp>
        <p:nvSpPr>
          <p:cNvPr id="3" name="TextBox 2">
            <a:extLst>
              <a:ext uri="{FF2B5EF4-FFF2-40B4-BE49-F238E27FC236}">
                <a16:creationId xmlns:a16="http://schemas.microsoft.com/office/drawing/2014/main" id="{905E3562-FF92-40A5-90C9-8612381C326C}"/>
              </a:ext>
            </a:extLst>
          </p:cNvPr>
          <p:cNvSpPr txBox="1"/>
          <p:nvPr/>
        </p:nvSpPr>
        <p:spPr>
          <a:xfrm>
            <a:off x="-21701" y="5457525"/>
            <a:ext cx="3545305" cy="646331"/>
          </a:xfrm>
          <a:prstGeom prst="rect">
            <a:avLst/>
          </a:prstGeom>
          <a:noFill/>
        </p:spPr>
        <p:txBody>
          <a:bodyPr wrap="square" rtlCol="0">
            <a:spAutoFit/>
          </a:bodyPr>
          <a:lstStyle/>
          <a:p>
            <a:r>
              <a:rPr lang="en-GB" sz="3600" dirty="0">
                <a:solidFill>
                  <a:schemeClr val="bg1"/>
                </a:solidFill>
              </a:rPr>
              <a:t>SMART MATERIAL</a:t>
            </a:r>
          </a:p>
        </p:txBody>
      </p:sp>
      <p:pic>
        <p:nvPicPr>
          <p:cNvPr id="4" name="Picture 3">
            <a:extLst>
              <a:ext uri="{FF2B5EF4-FFF2-40B4-BE49-F238E27FC236}">
                <a16:creationId xmlns:a16="http://schemas.microsoft.com/office/drawing/2014/main" id="{952BBBFB-DD3D-4040-AF26-055E81DBA6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9644" y="3550596"/>
            <a:ext cx="2888609" cy="2126304"/>
          </a:xfrm>
          <a:prstGeom prst="rect">
            <a:avLst/>
          </a:prstGeom>
        </p:spPr>
      </p:pic>
      <p:pic>
        <p:nvPicPr>
          <p:cNvPr id="9" name="Picture 8">
            <a:extLst>
              <a:ext uri="{FF2B5EF4-FFF2-40B4-BE49-F238E27FC236}">
                <a16:creationId xmlns:a16="http://schemas.microsoft.com/office/drawing/2014/main" id="{023801C8-1E74-495B-BD2A-F4D9E3E31CB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07297" y="327574"/>
            <a:ext cx="3789980" cy="2561542"/>
          </a:xfrm>
          <a:prstGeom prst="rect">
            <a:avLst/>
          </a:prstGeom>
        </p:spPr>
      </p:pic>
      <p:pic>
        <p:nvPicPr>
          <p:cNvPr id="10" name="Picture 9">
            <a:extLst>
              <a:ext uri="{FF2B5EF4-FFF2-40B4-BE49-F238E27FC236}">
                <a16:creationId xmlns:a16="http://schemas.microsoft.com/office/drawing/2014/main" id="{BA6F3D09-6B5B-4B62-90FB-752003F12733}"/>
              </a:ext>
            </a:extLst>
          </p:cNvPr>
          <p:cNvPicPr>
            <a:picLocks noChangeAspect="1"/>
          </p:cNvPicPr>
          <p:nvPr/>
        </p:nvPicPr>
        <p:blipFill>
          <a:blip r:embed="rId5"/>
          <a:stretch>
            <a:fillRect/>
          </a:stretch>
        </p:blipFill>
        <p:spPr>
          <a:xfrm>
            <a:off x="8718986" y="3550596"/>
            <a:ext cx="3180212" cy="2126304"/>
          </a:xfrm>
          <a:prstGeom prst="rect">
            <a:avLst/>
          </a:prstGeom>
        </p:spPr>
      </p:pic>
      <p:pic>
        <p:nvPicPr>
          <p:cNvPr id="11" name="Picture 10">
            <a:extLst>
              <a:ext uri="{FF2B5EF4-FFF2-40B4-BE49-F238E27FC236}">
                <a16:creationId xmlns:a16="http://schemas.microsoft.com/office/drawing/2014/main" id="{66742994-95B4-4943-9665-864C43F7FC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0023" y="3550596"/>
            <a:ext cx="1798170" cy="2126304"/>
          </a:xfrm>
          <a:prstGeom prst="rect">
            <a:avLst/>
          </a:prstGeom>
        </p:spPr>
      </p:pic>
      <p:grpSp>
        <p:nvGrpSpPr>
          <p:cNvPr id="7" name="Group 6">
            <a:extLst>
              <a:ext uri="{FF2B5EF4-FFF2-40B4-BE49-F238E27FC236}">
                <a16:creationId xmlns:a16="http://schemas.microsoft.com/office/drawing/2014/main" id="{D56A6601-DE92-4646-BE49-7472CEC2A9AC}"/>
              </a:ext>
            </a:extLst>
          </p:cNvPr>
          <p:cNvGrpSpPr/>
          <p:nvPr/>
        </p:nvGrpSpPr>
        <p:grpSpPr>
          <a:xfrm>
            <a:off x="8375556" y="520747"/>
            <a:ext cx="3477993" cy="2434129"/>
            <a:chOff x="7955689" y="365344"/>
            <a:chExt cx="3892385" cy="2816307"/>
          </a:xfrm>
        </p:grpSpPr>
        <p:pic>
          <p:nvPicPr>
            <p:cNvPr id="5" name="Picture 4">
              <a:extLst>
                <a:ext uri="{FF2B5EF4-FFF2-40B4-BE49-F238E27FC236}">
                  <a16:creationId xmlns:a16="http://schemas.microsoft.com/office/drawing/2014/main" id="{4763712C-746B-4301-B4BF-DC2DC89469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5689" y="365344"/>
              <a:ext cx="3892385" cy="2816307"/>
            </a:xfrm>
            <a:prstGeom prst="rect">
              <a:avLst/>
            </a:prstGeom>
          </p:spPr>
        </p:pic>
        <p:sp>
          <p:nvSpPr>
            <p:cNvPr id="6" name="Rectangle 5">
              <a:extLst>
                <a:ext uri="{FF2B5EF4-FFF2-40B4-BE49-F238E27FC236}">
                  <a16:creationId xmlns:a16="http://schemas.microsoft.com/office/drawing/2014/main" id="{ACCB448B-A578-4CFA-B9A4-0A8C278AD424}"/>
                </a:ext>
              </a:extLst>
            </p:cNvPr>
            <p:cNvSpPr/>
            <p:nvPr/>
          </p:nvSpPr>
          <p:spPr>
            <a:xfrm>
              <a:off x="8249735" y="1160190"/>
              <a:ext cx="1272145" cy="106830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From warm hands</a:t>
              </a:r>
              <a:endParaRPr lang="en-GB" dirty="0">
                <a:solidFill>
                  <a:schemeClr val="bg1"/>
                </a:solidFill>
              </a:endParaRPr>
            </a:p>
          </p:txBody>
        </p:sp>
        <p:sp>
          <p:nvSpPr>
            <p:cNvPr id="17" name="Rectangle 16">
              <a:extLst>
                <a:ext uri="{FF2B5EF4-FFF2-40B4-BE49-F238E27FC236}">
                  <a16:creationId xmlns:a16="http://schemas.microsoft.com/office/drawing/2014/main" id="{72EB2156-4F4D-4A6F-845E-09B8DD607256}"/>
                </a:ext>
              </a:extLst>
            </p:cNvPr>
            <p:cNvSpPr/>
            <p:nvPr/>
          </p:nvSpPr>
          <p:spPr>
            <a:xfrm>
              <a:off x="10913006" y="735535"/>
              <a:ext cx="682506" cy="74781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To cold</a:t>
              </a:r>
              <a:endParaRPr lang="en-GB" dirty="0">
                <a:solidFill>
                  <a:schemeClr val="bg1"/>
                </a:solidFill>
              </a:endParaRPr>
            </a:p>
          </p:txBody>
        </p:sp>
      </p:grpSp>
      <p:pic>
        <p:nvPicPr>
          <p:cNvPr id="1026" name="Picture 2" descr="Boy measuring his temperature with thermochromic thermometer ">
            <a:extLst>
              <a:ext uri="{FF2B5EF4-FFF2-40B4-BE49-F238E27FC236}">
                <a16:creationId xmlns:a16="http://schemas.microsoft.com/office/drawing/2014/main" id="{763D74EB-4E4D-43D9-8C13-3815CBE4F96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62870" y="2091839"/>
            <a:ext cx="1868813" cy="138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2292">
                                            <p:txEl>
                                              <p:pRg st="0" end="0"/>
                                            </p:txEl>
                                          </p:spTgt>
                                        </p:tgtEl>
                                        <p:attrNameLst>
                                          <p:attrName>style.visibility</p:attrName>
                                        </p:attrNameLst>
                                      </p:cBhvr>
                                      <p:to>
                                        <p:strVal val="visible"/>
                                      </p:to>
                                    </p:set>
                                    <p:animEffect transition="in" filter="fade">
                                      <p:cBhvr>
                                        <p:cTn id="7" dur="2000"/>
                                        <p:tgtEl>
                                          <p:spTgt spid="65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2292">
                                            <p:txEl>
                                              <p:pRg st="1" end="1"/>
                                            </p:txEl>
                                          </p:spTgt>
                                        </p:tgtEl>
                                        <p:attrNameLst>
                                          <p:attrName>style.visibility</p:attrName>
                                        </p:attrNameLst>
                                      </p:cBhvr>
                                      <p:to>
                                        <p:strVal val="visible"/>
                                      </p:to>
                                    </p:set>
                                    <p:animEffect transition="in" filter="fade">
                                      <p:cBhvr>
                                        <p:cTn id="12" dur="2000"/>
                                        <p:tgtEl>
                                          <p:spTgt spid="652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2292">
                                            <p:txEl>
                                              <p:pRg st="2" end="2"/>
                                            </p:txEl>
                                          </p:spTgt>
                                        </p:tgtEl>
                                        <p:attrNameLst>
                                          <p:attrName>style.visibility</p:attrName>
                                        </p:attrNameLst>
                                      </p:cBhvr>
                                      <p:to>
                                        <p:strVal val="visible"/>
                                      </p:to>
                                    </p:set>
                                    <p:animEffect transition="in" filter="fade">
                                      <p:cBhvr>
                                        <p:cTn id="17" dur="2000"/>
                                        <p:tgtEl>
                                          <p:spTgt spid="652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2292">
                                            <p:txEl>
                                              <p:pRg st="3" end="3"/>
                                            </p:txEl>
                                          </p:spTgt>
                                        </p:tgtEl>
                                        <p:attrNameLst>
                                          <p:attrName>style.visibility</p:attrName>
                                        </p:attrNameLst>
                                      </p:cBhvr>
                                      <p:to>
                                        <p:strVal val="visible"/>
                                      </p:to>
                                    </p:set>
                                    <p:animEffect transition="in" filter="fade">
                                      <p:cBhvr>
                                        <p:cTn id="22" dur="2000"/>
                                        <p:tgtEl>
                                          <p:spTgt spid="6522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2292">
                                            <p:txEl>
                                              <p:pRg st="4" end="4"/>
                                            </p:txEl>
                                          </p:spTgt>
                                        </p:tgtEl>
                                        <p:attrNameLst>
                                          <p:attrName>style.visibility</p:attrName>
                                        </p:attrNameLst>
                                      </p:cBhvr>
                                      <p:to>
                                        <p:strVal val="visible"/>
                                      </p:to>
                                    </p:set>
                                    <p:animEffect transition="in" filter="fade">
                                      <p:cBhvr>
                                        <p:cTn id="27" dur="2000"/>
                                        <p:tgtEl>
                                          <p:spTgt spid="6522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7479A4-E1D6-484B-85C6-334AC1A73314}"/>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B9E3656D-4F49-4781-AED2-2DA77CE708F6}"/>
              </a:ext>
            </a:extLst>
          </p:cNvPr>
          <p:cNvSpPr txBox="1">
            <a:spLocks noChangeArrowheads="1"/>
          </p:cNvSpPr>
          <p:nvPr/>
        </p:nvSpPr>
        <p:spPr>
          <a:xfrm>
            <a:off x="0" y="31108"/>
            <a:ext cx="3501904" cy="1224070"/>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sz="5100" dirty="0">
                <a:solidFill>
                  <a:schemeClr val="bg1"/>
                </a:solidFill>
              </a:rPr>
              <a:t>Photochromic </a:t>
            </a:r>
          </a:p>
          <a:p>
            <a:endParaRPr lang="en-GB" sz="2600" dirty="0">
              <a:solidFill>
                <a:schemeClr val="bg1"/>
              </a:solidFill>
            </a:endParaRPr>
          </a:p>
          <a:p>
            <a:r>
              <a:rPr lang="en-GB" sz="2600" dirty="0">
                <a:solidFill>
                  <a:schemeClr val="bg1"/>
                </a:solidFill>
              </a:rPr>
              <a:t>= Change colour when they go outside in sunlight.</a:t>
            </a:r>
            <a:endParaRPr lang="en-GB" sz="1400" dirty="0">
              <a:solidFill>
                <a:schemeClr val="bg1"/>
              </a:solidFill>
            </a:endParaRPr>
          </a:p>
        </p:txBody>
      </p:sp>
      <p:sp>
        <p:nvSpPr>
          <p:cNvPr id="10" name="Rectangle 4">
            <a:extLst>
              <a:ext uri="{FF2B5EF4-FFF2-40B4-BE49-F238E27FC236}">
                <a16:creationId xmlns:a16="http://schemas.microsoft.com/office/drawing/2014/main" id="{A0C23370-3B90-4E83-8BA1-640BDCDD44C9}"/>
              </a:ext>
            </a:extLst>
          </p:cNvPr>
          <p:cNvSpPr txBox="1">
            <a:spLocks noChangeArrowheads="1"/>
          </p:cNvSpPr>
          <p:nvPr/>
        </p:nvSpPr>
        <p:spPr>
          <a:xfrm>
            <a:off x="127000" y="2039819"/>
            <a:ext cx="3374904" cy="50688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Security markers on products.</a:t>
            </a:r>
          </a:p>
          <a:p>
            <a:pPr marL="266700" indent="-266700"/>
            <a:r>
              <a:rPr lang="en-GB" sz="1800" b="0" dirty="0">
                <a:solidFill>
                  <a:schemeClr val="bg1"/>
                </a:solidFill>
                <a:latin typeface="Arial" panose="020B0604020202020204" pitchFamily="34" charset="0"/>
                <a:cs typeface="Arial" panose="020B0604020202020204" pitchFamily="34" charset="0"/>
              </a:rPr>
              <a:t>Sunglasses that darken in the sun.</a:t>
            </a:r>
          </a:p>
          <a:p>
            <a:pPr marL="266700" indent="-266700"/>
            <a:r>
              <a:rPr lang="en-GB" sz="1800" b="0" dirty="0">
                <a:solidFill>
                  <a:schemeClr val="bg1"/>
                </a:solidFill>
                <a:latin typeface="Arial" panose="020B0604020202020204" pitchFamily="34" charset="0"/>
                <a:cs typeface="Arial" panose="020B0604020202020204" pitchFamily="34" charset="0"/>
              </a:rPr>
              <a:t>Rave-wear – using UV light.</a:t>
            </a:r>
          </a:p>
        </p:txBody>
      </p:sp>
      <p:sp>
        <p:nvSpPr>
          <p:cNvPr id="12" name="TextBox 11">
            <a:extLst>
              <a:ext uri="{FF2B5EF4-FFF2-40B4-BE49-F238E27FC236}">
                <a16:creationId xmlns:a16="http://schemas.microsoft.com/office/drawing/2014/main" id="{8C6922AB-E7FA-4B47-8750-054387348891}"/>
              </a:ext>
            </a:extLst>
          </p:cNvPr>
          <p:cNvSpPr txBox="1"/>
          <p:nvPr/>
        </p:nvSpPr>
        <p:spPr>
          <a:xfrm>
            <a:off x="-21701" y="5457525"/>
            <a:ext cx="3545305" cy="646331"/>
          </a:xfrm>
          <a:prstGeom prst="rect">
            <a:avLst/>
          </a:prstGeom>
          <a:noFill/>
        </p:spPr>
        <p:txBody>
          <a:bodyPr wrap="square" rtlCol="0">
            <a:spAutoFit/>
          </a:bodyPr>
          <a:lstStyle/>
          <a:p>
            <a:r>
              <a:rPr lang="en-GB" sz="3600" dirty="0">
                <a:solidFill>
                  <a:schemeClr val="bg1"/>
                </a:solidFill>
              </a:rPr>
              <a:t>SMART MATERIAL</a:t>
            </a:r>
          </a:p>
        </p:txBody>
      </p:sp>
      <p:pic>
        <p:nvPicPr>
          <p:cNvPr id="13" name="Picture 12">
            <a:extLst>
              <a:ext uri="{FF2B5EF4-FFF2-40B4-BE49-F238E27FC236}">
                <a16:creationId xmlns:a16="http://schemas.microsoft.com/office/drawing/2014/main" id="{89C46D21-D1BA-4F6D-8520-B396BB5B01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6002" y="2913345"/>
            <a:ext cx="2962957" cy="2962957"/>
          </a:xfrm>
          <a:prstGeom prst="rect">
            <a:avLst/>
          </a:prstGeom>
        </p:spPr>
      </p:pic>
      <p:pic>
        <p:nvPicPr>
          <p:cNvPr id="14" name="Picture 13">
            <a:extLst>
              <a:ext uri="{FF2B5EF4-FFF2-40B4-BE49-F238E27FC236}">
                <a16:creationId xmlns:a16="http://schemas.microsoft.com/office/drawing/2014/main" id="{07F69A88-23FB-469B-8FA8-98594D295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8586" y="3728670"/>
            <a:ext cx="2167738" cy="1491874"/>
          </a:xfrm>
          <a:prstGeom prst="rect">
            <a:avLst/>
          </a:prstGeom>
        </p:spPr>
      </p:pic>
      <p:pic>
        <p:nvPicPr>
          <p:cNvPr id="17" name="Picture 16">
            <a:extLst>
              <a:ext uri="{FF2B5EF4-FFF2-40B4-BE49-F238E27FC236}">
                <a16:creationId xmlns:a16="http://schemas.microsoft.com/office/drawing/2014/main" id="{8860C2FD-48A5-442B-9B3B-C15543B56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1751" y="601112"/>
            <a:ext cx="3871913" cy="2680148"/>
          </a:xfrm>
          <a:prstGeom prst="rect">
            <a:avLst/>
          </a:prstGeom>
        </p:spPr>
      </p:pic>
      <p:pic>
        <p:nvPicPr>
          <p:cNvPr id="18" name="Picture 17">
            <a:extLst>
              <a:ext uri="{FF2B5EF4-FFF2-40B4-BE49-F238E27FC236}">
                <a16:creationId xmlns:a16="http://schemas.microsoft.com/office/drawing/2014/main" id="{CAB85076-0C7A-45CC-8B04-7CE11E0F53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0120" y="3818769"/>
            <a:ext cx="2692400" cy="2047346"/>
          </a:xfrm>
          <a:prstGeom prst="rect">
            <a:avLst/>
          </a:prstGeom>
        </p:spPr>
      </p:pic>
      <p:pic>
        <p:nvPicPr>
          <p:cNvPr id="19" name="Picture 18">
            <a:extLst>
              <a:ext uri="{FF2B5EF4-FFF2-40B4-BE49-F238E27FC236}">
                <a16:creationId xmlns:a16="http://schemas.microsoft.com/office/drawing/2014/main" id="{4E499550-0606-4069-96C9-1737F30119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40090" y="643143"/>
            <a:ext cx="3783780" cy="2027834"/>
          </a:xfrm>
          <a:prstGeom prst="rect">
            <a:avLst/>
          </a:prstGeom>
        </p:spPr>
      </p:pic>
    </p:spTree>
    <p:extLst>
      <p:ext uri="{BB962C8B-B14F-4D97-AF65-F5344CB8AC3E}">
        <p14:creationId xmlns:p14="http://schemas.microsoft.com/office/powerpoint/2010/main" val="29965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52456B-33CC-43D0-9FD0-741EDD1207AB}"/>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3">
            <a:extLst>
              <a:ext uri="{FF2B5EF4-FFF2-40B4-BE49-F238E27FC236}">
                <a16:creationId xmlns:a16="http://schemas.microsoft.com/office/drawing/2014/main" id="{60EC6773-E910-45F4-8CF0-BF01071B513F}"/>
              </a:ext>
            </a:extLst>
          </p:cNvPr>
          <p:cNvSpPr txBox="1">
            <a:spLocks noChangeArrowheads="1"/>
          </p:cNvSpPr>
          <p:nvPr/>
        </p:nvSpPr>
        <p:spPr>
          <a:xfrm>
            <a:off x="-552028" y="-74852"/>
            <a:ext cx="3613616" cy="213389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endParaRPr lang="en-GB" sz="2000" dirty="0">
              <a:solidFill>
                <a:schemeClr val="bg1"/>
              </a:solidFill>
            </a:endParaRPr>
          </a:p>
        </p:txBody>
      </p:sp>
      <p:sp>
        <p:nvSpPr>
          <p:cNvPr id="11" name="Rectangle 4">
            <a:extLst>
              <a:ext uri="{FF2B5EF4-FFF2-40B4-BE49-F238E27FC236}">
                <a16:creationId xmlns:a16="http://schemas.microsoft.com/office/drawing/2014/main" id="{AC134C67-870F-48B0-8B68-EAE03055A0BE}"/>
              </a:ext>
            </a:extLst>
          </p:cNvPr>
          <p:cNvSpPr txBox="1">
            <a:spLocks noChangeArrowheads="1"/>
          </p:cNvSpPr>
          <p:nvPr/>
        </p:nvSpPr>
        <p:spPr>
          <a:xfrm>
            <a:off x="56267" y="2758216"/>
            <a:ext cx="3545305" cy="31815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0" dirty="0">
                <a:solidFill>
                  <a:schemeClr val="bg1"/>
                </a:solidFill>
                <a:latin typeface="Arial" panose="020B0604020202020204" pitchFamily="34" charset="0"/>
                <a:cs typeface="Arial" panose="020B0604020202020204" pitchFamily="34" charset="0"/>
              </a:rPr>
              <a:t>People working in traffic management on roads, rail and at airports.</a:t>
            </a:r>
          </a:p>
          <a:p>
            <a:r>
              <a:rPr lang="en-GB" sz="1800" b="0" dirty="0">
                <a:solidFill>
                  <a:schemeClr val="bg1"/>
                </a:solidFill>
                <a:latin typeface="Arial" panose="020B0604020202020204" pitchFamily="34" charset="0"/>
                <a:cs typeface="Arial" panose="020B0604020202020204" pitchFamily="34" charset="0"/>
              </a:rPr>
              <a:t>Building construction people.</a:t>
            </a:r>
          </a:p>
          <a:p>
            <a:r>
              <a:rPr lang="en-GB" sz="1800" b="0" dirty="0">
                <a:solidFill>
                  <a:schemeClr val="bg1"/>
                </a:solidFill>
                <a:latin typeface="Arial" panose="020B0604020202020204" pitchFamily="34" charset="0"/>
                <a:cs typeface="Arial" panose="020B0604020202020204" pitchFamily="34" charset="0"/>
              </a:rPr>
              <a:t>Life saving equipment – buoyancy vests in lifeboats.</a:t>
            </a:r>
          </a:p>
          <a:p>
            <a:r>
              <a:rPr lang="en-GB" sz="1800" b="0" dirty="0">
                <a:solidFill>
                  <a:schemeClr val="bg1"/>
                </a:solidFill>
                <a:latin typeface="Arial" panose="020B0604020202020204" pitchFamily="34" charset="0"/>
                <a:cs typeface="Arial" panose="020B0604020202020204" pitchFamily="34" charset="0"/>
              </a:rPr>
              <a:t>Leisure wear which needs high visibility – sailing/hiking.</a:t>
            </a:r>
          </a:p>
        </p:txBody>
      </p:sp>
      <p:sp>
        <p:nvSpPr>
          <p:cNvPr id="4" name="TextBox 3">
            <a:extLst>
              <a:ext uri="{FF2B5EF4-FFF2-40B4-BE49-F238E27FC236}">
                <a16:creationId xmlns:a16="http://schemas.microsoft.com/office/drawing/2014/main" id="{0BB7CCD3-20E4-4682-B6B9-7E647E3CBDDA}"/>
              </a:ext>
            </a:extLst>
          </p:cNvPr>
          <p:cNvSpPr txBox="1"/>
          <p:nvPr/>
        </p:nvSpPr>
        <p:spPr>
          <a:xfrm>
            <a:off x="56267" y="-74852"/>
            <a:ext cx="3445637" cy="2616101"/>
          </a:xfrm>
          <a:prstGeom prst="rect">
            <a:avLst/>
          </a:prstGeom>
          <a:noFill/>
        </p:spPr>
        <p:txBody>
          <a:bodyPr wrap="square" rtlCol="0">
            <a:spAutoFit/>
          </a:bodyPr>
          <a:lstStyle/>
          <a:p>
            <a:r>
              <a:rPr lang="en-GB" sz="2800" b="1" dirty="0">
                <a:solidFill>
                  <a:schemeClr val="bg1"/>
                </a:solidFill>
                <a:latin typeface="Cambria" panose="02040503050406030204" pitchFamily="18" charset="0"/>
              </a:rPr>
              <a:t>Fluorescent fabrics </a:t>
            </a:r>
            <a:br>
              <a:rPr lang="en-GB" sz="3600" b="1" dirty="0">
                <a:solidFill>
                  <a:schemeClr val="bg1"/>
                </a:solidFill>
                <a:latin typeface="Cambria" panose="02040503050406030204" pitchFamily="18" charset="0"/>
              </a:rPr>
            </a:br>
            <a:r>
              <a:rPr lang="en-GB" b="1" dirty="0">
                <a:solidFill>
                  <a:schemeClr val="bg1"/>
                </a:solidFill>
                <a:latin typeface="Cambria" panose="02040503050406030204" pitchFamily="18" charset="0"/>
              </a:rPr>
              <a:t>= Look bright from the way the colours absorb and emit light.</a:t>
            </a:r>
          </a:p>
          <a:p>
            <a:endParaRPr lang="en-GB" b="1" dirty="0">
              <a:solidFill>
                <a:schemeClr val="bg1"/>
              </a:solidFill>
              <a:latin typeface="Cambria" panose="02040503050406030204" pitchFamily="18" charset="0"/>
            </a:endParaRPr>
          </a:p>
          <a:p>
            <a:r>
              <a:rPr lang="en-GB" sz="2800" b="1" dirty="0">
                <a:solidFill>
                  <a:schemeClr val="bg1"/>
                </a:solidFill>
                <a:latin typeface="Cambria" panose="02040503050406030204" pitchFamily="18" charset="0"/>
              </a:rPr>
              <a:t>Reflective fabrics </a:t>
            </a:r>
            <a:r>
              <a:rPr lang="en-GB" b="1" dirty="0">
                <a:solidFill>
                  <a:schemeClr val="bg1"/>
                </a:solidFill>
                <a:latin typeface="Cambria" panose="02040503050406030204" pitchFamily="18" charset="0"/>
              </a:rPr>
              <a:t>= Minute glass beads are embedded into fabrics, yarns and dyes which reflect light.</a:t>
            </a:r>
            <a:endParaRPr lang="en-GB" sz="3600" b="1" dirty="0">
              <a:latin typeface="Cambria" panose="02040503050406030204" pitchFamily="18" charset="0"/>
            </a:endParaRPr>
          </a:p>
        </p:txBody>
      </p:sp>
      <p:sp>
        <p:nvSpPr>
          <p:cNvPr id="15" name="TextBox 14">
            <a:extLst>
              <a:ext uri="{FF2B5EF4-FFF2-40B4-BE49-F238E27FC236}">
                <a16:creationId xmlns:a16="http://schemas.microsoft.com/office/drawing/2014/main" id="{F3AF222B-BBA4-480C-8D84-EE466C99FD6B}"/>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MODERN MATERIAL</a:t>
            </a:r>
          </a:p>
        </p:txBody>
      </p:sp>
      <p:pic>
        <p:nvPicPr>
          <p:cNvPr id="3" name="Picture 2">
            <a:extLst>
              <a:ext uri="{FF2B5EF4-FFF2-40B4-BE49-F238E27FC236}">
                <a16:creationId xmlns:a16="http://schemas.microsoft.com/office/drawing/2014/main" id="{CD2B8912-64FE-4E74-99CC-8D7189BFDE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4365" y="184192"/>
            <a:ext cx="3017334" cy="3749697"/>
          </a:xfrm>
          <a:prstGeom prst="rect">
            <a:avLst/>
          </a:prstGeom>
        </p:spPr>
      </p:pic>
      <p:pic>
        <p:nvPicPr>
          <p:cNvPr id="6" name="Picture 5">
            <a:extLst>
              <a:ext uri="{FF2B5EF4-FFF2-40B4-BE49-F238E27FC236}">
                <a16:creationId xmlns:a16="http://schemas.microsoft.com/office/drawing/2014/main" id="{B3117C70-6AF3-4047-963B-924F89DD2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4795" y="3397071"/>
            <a:ext cx="3294248" cy="2352841"/>
          </a:xfrm>
          <a:prstGeom prst="rect">
            <a:avLst/>
          </a:prstGeom>
        </p:spPr>
      </p:pic>
      <p:pic>
        <p:nvPicPr>
          <p:cNvPr id="13" name="Picture 12">
            <a:extLst>
              <a:ext uri="{FF2B5EF4-FFF2-40B4-BE49-F238E27FC236}">
                <a16:creationId xmlns:a16="http://schemas.microsoft.com/office/drawing/2014/main" id="{AB63439F-0785-4500-8B7C-02E0DCD1F65F}"/>
              </a:ext>
            </a:extLst>
          </p:cNvPr>
          <p:cNvPicPr>
            <a:picLocks noChangeAspect="1"/>
          </p:cNvPicPr>
          <p:nvPr/>
        </p:nvPicPr>
        <p:blipFill>
          <a:blip r:embed="rId5"/>
          <a:stretch>
            <a:fillRect/>
          </a:stretch>
        </p:blipFill>
        <p:spPr>
          <a:xfrm>
            <a:off x="7727039" y="353336"/>
            <a:ext cx="3398185" cy="2454939"/>
          </a:xfrm>
          <a:prstGeom prst="rect">
            <a:avLst/>
          </a:prstGeom>
        </p:spPr>
      </p:pic>
      <p:pic>
        <p:nvPicPr>
          <p:cNvPr id="2" name="Picture 1">
            <a:extLst>
              <a:ext uri="{FF2B5EF4-FFF2-40B4-BE49-F238E27FC236}">
                <a16:creationId xmlns:a16="http://schemas.microsoft.com/office/drawing/2014/main" id="{9CED5C5A-440B-4A3A-A495-6CB183E0E5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74922" y="2541249"/>
            <a:ext cx="2089760" cy="2941637"/>
          </a:xfrm>
          <a:prstGeom prst="rect">
            <a:avLst/>
          </a:prstGeom>
        </p:spPr>
      </p:pic>
    </p:spTree>
    <p:extLst>
      <p:ext uri="{BB962C8B-B14F-4D97-AF65-F5344CB8AC3E}">
        <p14:creationId xmlns:p14="http://schemas.microsoft.com/office/powerpoint/2010/main" val="39117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FCD9A-1B57-4EB8-A7BE-39BCDECE4B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328" y="3393943"/>
            <a:ext cx="3848572" cy="2311153"/>
          </a:xfrm>
          <a:prstGeom prst="rect">
            <a:avLst/>
          </a:prstGeom>
        </p:spPr>
      </p:pic>
      <p:sp>
        <p:nvSpPr>
          <p:cNvPr id="205828" name="Text Box 4"/>
          <p:cNvSpPr txBox="1">
            <a:spLocks noChangeArrowheads="1"/>
          </p:cNvSpPr>
          <p:nvPr/>
        </p:nvSpPr>
        <p:spPr bwMode="auto">
          <a:xfrm>
            <a:off x="636739" y="3310613"/>
            <a:ext cx="840166" cy="523220"/>
          </a:xfrm>
          <a:prstGeom prst="rect">
            <a:avLst/>
          </a:prstGeom>
          <a:noFill/>
          <a:ln w="9525">
            <a:noFill/>
            <a:miter lim="800000"/>
            <a:headEnd/>
            <a:tailEnd/>
          </a:ln>
        </p:spPr>
        <p:txBody>
          <a:bodyPr wrap="none">
            <a:spAutoFit/>
          </a:bodyPr>
          <a:lstStyle/>
          <a:p>
            <a:r>
              <a:rPr lang="en-GB" sz="2800" dirty="0">
                <a:solidFill>
                  <a:srgbClr val="FF3300"/>
                </a:solidFill>
              </a:rPr>
              <a:t>heat</a:t>
            </a:r>
          </a:p>
        </p:txBody>
      </p:sp>
      <p:sp>
        <p:nvSpPr>
          <p:cNvPr id="7" name="Rectangle 3">
            <a:extLst>
              <a:ext uri="{FF2B5EF4-FFF2-40B4-BE49-F238E27FC236}">
                <a16:creationId xmlns:a16="http://schemas.microsoft.com/office/drawing/2014/main" id="{02379460-B98C-4A8F-80D4-C3538BB167F2}"/>
              </a:ext>
            </a:extLst>
          </p:cNvPr>
          <p:cNvSpPr>
            <a:spLocks noChangeArrowheads="1"/>
          </p:cNvSpPr>
          <p:nvPr/>
        </p:nvSpPr>
        <p:spPr bwMode="auto">
          <a:xfrm>
            <a:off x="7157703" y="3813176"/>
            <a:ext cx="4932362" cy="3989387"/>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dirty="0"/>
          </a:p>
        </p:txBody>
      </p:sp>
      <p:sp>
        <p:nvSpPr>
          <p:cNvPr id="10" name="Rectangle 9">
            <a:extLst>
              <a:ext uri="{FF2B5EF4-FFF2-40B4-BE49-F238E27FC236}">
                <a16:creationId xmlns:a16="http://schemas.microsoft.com/office/drawing/2014/main" id="{FB275B78-72E3-4A1E-906E-8E32A59619BB}"/>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00AFFFD9-8B4C-4CAC-AD36-A08E09FD054B}"/>
              </a:ext>
            </a:extLst>
          </p:cNvPr>
          <p:cNvSpPr txBox="1">
            <a:spLocks noChangeArrowheads="1"/>
          </p:cNvSpPr>
          <p:nvPr/>
        </p:nvSpPr>
        <p:spPr>
          <a:xfrm>
            <a:off x="134992" y="2369083"/>
            <a:ext cx="3386768" cy="36416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eaLnBrk="0" hangingPunct="0">
              <a:lnSpc>
                <a:spcPct val="90000"/>
              </a:lnSpc>
              <a:buFontTx/>
              <a:buChar char="•"/>
            </a:pPr>
            <a:r>
              <a:rPr lang="en-GB" sz="1800" b="0" dirty="0">
                <a:solidFill>
                  <a:schemeClr val="bg1"/>
                </a:solidFill>
                <a:latin typeface="Arial" panose="020B0604020202020204" pitchFamily="34" charset="0"/>
                <a:cs typeface="Arial" panose="020B0604020202020204" pitchFamily="34" charset="0"/>
              </a:rPr>
              <a:t>Stents are tubes threaded into arteries that expand with a rise in body temperature to allow increased blood flow.</a:t>
            </a:r>
          </a:p>
          <a:p>
            <a:pPr marL="266700" indent="-266700" eaLnBrk="0" hangingPunct="0">
              <a:lnSpc>
                <a:spcPct val="90000"/>
              </a:lnSpc>
              <a:buFontTx/>
              <a:buChar char="•"/>
            </a:pPr>
            <a:r>
              <a:rPr lang="en-GB" sz="1800" b="0" dirty="0">
                <a:solidFill>
                  <a:schemeClr val="bg1"/>
                </a:solidFill>
                <a:latin typeface="Arial" panose="020B0604020202020204" pitchFamily="34" charset="0"/>
                <a:cs typeface="Arial" panose="020B0604020202020204" pitchFamily="34" charset="0"/>
              </a:rPr>
              <a:t>Glasses that return to their original shape after bending.</a:t>
            </a:r>
          </a:p>
          <a:p>
            <a:pPr marL="266700" indent="-266700" eaLnBrk="0" hangingPunct="0">
              <a:lnSpc>
                <a:spcPct val="90000"/>
              </a:lnSpc>
              <a:buFontTx/>
              <a:buChar char="•"/>
            </a:pPr>
            <a:r>
              <a:rPr lang="en-GB" sz="1800" b="0" dirty="0">
                <a:solidFill>
                  <a:schemeClr val="bg1"/>
                </a:solidFill>
                <a:latin typeface="Arial" panose="020B0604020202020204" pitchFamily="34" charset="0"/>
                <a:cs typeface="Arial" panose="020B0604020202020204" pitchFamily="34" charset="0"/>
              </a:rPr>
              <a:t>Braces made from Nitinol gently exert pressure to push teeth back together.</a:t>
            </a:r>
          </a:p>
          <a:p>
            <a:pPr marL="0" indent="0">
              <a:buNone/>
            </a:pPr>
            <a:endParaRPr lang="en-GB" sz="1800" b="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6DC463-D089-4017-9A17-C70139C057D5}"/>
              </a:ext>
            </a:extLst>
          </p:cNvPr>
          <p:cNvSpPr txBox="1"/>
          <p:nvPr/>
        </p:nvSpPr>
        <p:spPr>
          <a:xfrm>
            <a:off x="134992" y="-74852"/>
            <a:ext cx="3366912" cy="1754326"/>
          </a:xfrm>
          <a:prstGeom prst="rect">
            <a:avLst/>
          </a:prstGeom>
          <a:noFill/>
        </p:spPr>
        <p:txBody>
          <a:bodyPr wrap="square" rtlCol="0">
            <a:spAutoFit/>
          </a:bodyPr>
          <a:lstStyle/>
          <a:p>
            <a:r>
              <a:rPr lang="en-GB" sz="3600" b="1" dirty="0">
                <a:solidFill>
                  <a:schemeClr val="bg1"/>
                </a:solidFill>
                <a:latin typeface="Cambria" panose="02040503050406030204" pitchFamily="18" charset="0"/>
              </a:rPr>
              <a:t>Shape memory </a:t>
            </a:r>
            <a:r>
              <a:rPr lang="en-GB" b="1" dirty="0">
                <a:solidFill>
                  <a:schemeClr val="bg1"/>
                </a:solidFill>
                <a:latin typeface="Cambria" panose="02040503050406030204" pitchFamily="18" charset="0"/>
              </a:rPr>
              <a:t>= After deformation the material remembers original shape and returns when heated.</a:t>
            </a:r>
            <a:endParaRPr lang="en-GB" sz="3600" b="1" dirty="0">
              <a:solidFill>
                <a:schemeClr val="bg1"/>
              </a:solidFill>
              <a:latin typeface="Cambria" panose="02040503050406030204" pitchFamily="18" charset="0"/>
            </a:endParaRPr>
          </a:p>
        </p:txBody>
      </p:sp>
      <p:sp>
        <p:nvSpPr>
          <p:cNvPr id="13" name="TextBox 12">
            <a:extLst>
              <a:ext uri="{FF2B5EF4-FFF2-40B4-BE49-F238E27FC236}">
                <a16:creationId xmlns:a16="http://schemas.microsoft.com/office/drawing/2014/main" id="{DE10BD53-1B75-4E3C-AB9F-19F08791004E}"/>
              </a:ext>
            </a:extLst>
          </p:cNvPr>
          <p:cNvSpPr txBox="1"/>
          <p:nvPr/>
        </p:nvSpPr>
        <p:spPr>
          <a:xfrm>
            <a:off x="-21701" y="5457525"/>
            <a:ext cx="3545305" cy="646331"/>
          </a:xfrm>
          <a:prstGeom prst="rect">
            <a:avLst/>
          </a:prstGeom>
          <a:noFill/>
        </p:spPr>
        <p:txBody>
          <a:bodyPr wrap="square" rtlCol="0">
            <a:spAutoFit/>
          </a:bodyPr>
          <a:lstStyle/>
          <a:p>
            <a:r>
              <a:rPr lang="en-GB" sz="3600" dirty="0">
                <a:solidFill>
                  <a:schemeClr val="bg1"/>
                </a:solidFill>
              </a:rPr>
              <a:t>SMART MATERIAL</a:t>
            </a:r>
          </a:p>
        </p:txBody>
      </p:sp>
      <p:pic>
        <p:nvPicPr>
          <p:cNvPr id="4" name="Picture 3">
            <a:extLst>
              <a:ext uri="{FF2B5EF4-FFF2-40B4-BE49-F238E27FC236}">
                <a16:creationId xmlns:a16="http://schemas.microsoft.com/office/drawing/2014/main" id="{5B954D39-F8CC-41AE-B05D-173DF1646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562" y="109227"/>
            <a:ext cx="2604786" cy="1953590"/>
          </a:xfrm>
          <a:prstGeom prst="rect">
            <a:avLst/>
          </a:prstGeom>
        </p:spPr>
      </p:pic>
      <p:pic>
        <p:nvPicPr>
          <p:cNvPr id="2" name="Picture 1">
            <a:extLst>
              <a:ext uri="{FF2B5EF4-FFF2-40B4-BE49-F238E27FC236}">
                <a16:creationId xmlns:a16="http://schemas.microsoft.com/office/drawing/2014/main" id="{78621AC4-CE24-458E-86E6-853158DD9A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2684" y="114805"/>
            <a:ext cx="4343399" cy="2425195"/>
          </a:xfrm>
          <a:prstGeom prst="rect">
            <a:avLst/>
          </a:prstGeom>
        </p:spPr>
      </p:pic>
      <p:pic>
        <p:nvPicPr>
          <p:cNvPr id="3" name="Picture 2">
            <a:extLst>
              <a:ext uri="{FF2B5EF4-FFF2-40B4-BE49-F238E27FC236}">
                <a16:creationId xmlns:a16="http://schemas.microsoft.com/office/drawing/2014/main" id="{C3DE4138-6D36-42AD-933C-A152ABB9C1DF}"/>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3694261" y="1866899"/>
            <a:ext cx="1770799" cy="1325269"/>
          </a:xfrm>
          <a:prstGeom prst="rect">
            <a:avLst/>
          </a:prstGeom>
        </p:spPr>
      </p:pic>
      <p:pic>
        <p:nvPicPr>
          <p:cNvPr id="16" name="Picture 15">
            <a:extLst>
              <a:ext uri="{FF2B5EF4-FFF2-40B4-BE49-F238E27FC236}">
                <a16:creationId xmlns:a16="http://schemas.microsoft.com/office/drawing/2014/main" id="{FD63D812-F231-4932-8F75-23DEA5B150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6403" y="2429805"/>
            <a:ext cx="4445945" cy="1860554"/>
          </a:xfrm>
          <a:prstGeom prst="rect">
            <a:avLst/>
          </a:prstGeom>
        </p:spPr>
      </p:pic>
    </p:spTree>
    <p:extLst>
      <p:ext uri="{BB962C8B-B14F-4D97-AF65-F5344CB8AC3E}">
        <p14:creationId xmlns:p14="http://schemas.microsoft.com/office/powerpoint/2010/main" val="22761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62311C1-75E7-4451-88A2-1C1BEB49A539}"/>
              </a:ext>
            </a:extLst>
          </p:cNvPr>
          <p:cNvGrpSpPr/>
          <p:nvPr/>
        </p:nvGrpSpPr>
        <p:grpSpPr>
          <a:xfrm>
            <a:off x="3705558" y="1166938"/>
            <a:ext cx="5091106" cy="4623691"/>
            <a:chOff x="3775898" y="1156999"/>
            <a:chExt cx="5091106" cy="4623691"/>
          </a:xfrm>
        </p:grpSpPr>
        <p:pic>
          <p:nvPicPr>
            <p:cNvPr id="20" name="Picture 19" descr="A picture containing wall, indoor, sky&#10;&#10;Description generated with very high confidence">
              <a:extLst>
                <a:ext uri="{FF2B5EF4-FFF2-40B4-BE49-F238E27FC236}">
                  <a16:creationId xmlns:a16="http://schemas.microsoft.com/office/drawing/2014/main" id="{E67195E4-B360-4433-B7FC-622A266473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9404" y="1470225"/>
              <a:ext cx="3957600" cy="4310465"/>
            </a:xfrm>
            <a:prstGeom prst="rect">
              <a:avLst/>
            </a:prstGeom>
          </p:spPr>
        </p:pic>
        <p:sp>
          <p:nvSpPr>
            <p:cNvPr id="21" name="Rectangle 20">
              <a:extLst>
                <a:ext uri="{FF2B5EF4-FFF2-40B4-BE49-F238E27FC236}">
                  <a16:creationId xmlns:a16="http://schemas.microsoft.com/office/drawing/2014/main" id="{D4626F38-94D2-4DD0-AC35-1170E009FACF}"/>
                </a:ext>
              </a:extLst>
            </p:cNvPr>
            <p:cNvSpPr/>
            <p:nvPr/>
          </p:nvSpPr>
          <p:spPr>
            <a:xfrm>
              <a:off x="3775898" y="1156999"/>
              <a:ext cx="1828184"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Piezoelectric crystal</a:t>
              </a:r>
              <a:endParaRPr lang="en-GB" dirty="0"/>
            </a:p>
          </p:txBody>
        </p:sp>
        <p:sp>
          <p:nvSpPr>
            <p:cNvPr id="22" name="Rectangle 21">
              <a:extLst>
                <a:ext uri="{FF2B5EF4-FFF2-40B4-BE49-F238E27FC236}">
                  <a16:creationId xmlns:a16="http://schemas.microsoft.com/office/drawing/2014/main" id="{A7232160-0E89-4630-99BA-3CC41905E0BE}"/>
                </a:ext>
              </a:extLst>
            </p:cNvPr>
            <p:cNvSpPr/>
            <p:nvPr/>
          </p:nvSpPr>
          <p:spPr>
            <a:xfrm>
              <a:off x="3775898" y="2828509"/>
              <a:ext cx="1828184"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Oscillator</a:t>
              </a:r>
              <a:endParaRPr lang="en-GB" dirty="0"/>
            </a:p>
          </p:txBody>
        </p:sp>
        <p:sp>
          <p:nvSpPr>
            <p:cNvPr id="23" name="Rectangle 22">
              <a:extLst>
                <a:ext uri="{FF2B5EF4-FFF2-40B4-BE49-F238E27FC236}">
                  <a16:creationId xmlns:a16="http://schemas.microsoft.com/office/drawing/2014/main" id="{CAA5F66A-6D03-4882-9C15-07D462B74FA2}"/>
                </a:ext>
              </a:extLst>
            </p:cNvPr>
            <p:cNvSpPr/>
            <p:nvPr/>
          </p:nvSpPr>
          <p:spPr>
            <a:xfrm>
              <a:off x="3775898" y="4579786"/>
              <a:ext cx="1828184"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Frequency counter</a:t>
              </a:r>
              <a:endParaRPr lang="en-GB" dirty="0"/>
            </a:p>
          </p:txBody>
        </p:sp>
        <p:cxnSp>
          <p:nvCxnSpPr>
            <p:cNvPr id="24" name="Straight Arrow Connector 23">
              <a:extLst>
                <a:ext uri="{FF2B5EF4-FFF2-40B4-BE49-F238E27FC236}">
                  <a16:creationId xmlns:a16="http://schemas.microsoft.com/office/drawing/2014/main" id="{1AB48BA8-9D14-46D5-BB4E-10A2FC2CBF96}"/>
                </a:ext>
              </a:extLst>
            </p:cNvPr>
            <p:cNvCxnSpPr>
              <a:cxnSpLocks/>
            </p:cNvCxnSpPr>
            <p:nvPr/>
          </p:nvCxnSpPr>
          <p:spPr>
            <a:xfrm>
              <a:off x="4909404" y="1655400"/>
              <a:ext cx="1764985" cy="436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D80C231-0AE9-43D9-BFC0-15D3D55810F1}"/>
                </a:ext>
              </a:extLst>
            </p:cNvPr>
            <p:cNvCxnSpPr/>
            <p:nvPr/>
          </p:nvCxnSpPr>
          <p:spPr>
            <a:xfrm>
              <a:off x="4434737" y="3264190"/>
              <a:ext cx="1250421" cy="189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88A0A70-797F-4FA6-AA49-A46C63D6432A}"/>
                </a:ext>
              </a:extLst>
            </p:cNvPr>
            <p:cNvCxnSpPr>
              <a:cxnSpLocks/>
            </p:cNvCxnSpPr>
            <p:nvPr/>
          </p:nvCxnSpPr>
          <p:spPr>
            <a:xfrm flipV="1">
              <a:off x="4822706" y="4685906"/>
              <a:ext cx="1011969" cy="3922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60483" name="Rectangle 3"/>
          <p:cNvSpPr>
            <a:spLocks noGrp="1" noChangeArrowheads="1"/>
          </p:cNvSpPr>
          <p:nvPr>
            <p:ph type="body" idx="1"/>
          </p:nvPr>
        </p:nvSpPr>
        <p:spPr>
          <a:xfrm>
            <a:off x="5640900" y="1428187"/>
            <a:ext cx="8229600" cy="4525962"/>
          </a:xfrm>
        </p:spPr>
        <p:txBody>
          <a:bodyPr/>
          <a:lstStyle/>
          <a:p>
            <a:pPr>
              <a:buFontTx/>
              <a:buNone/>
            </a:pPr>
            <a:r>
              <a:rPr lang="en-GB" sz="2400" dirty="0"/>
              <a:t>	</a:t>
            </a:r>
          </a:p>
        </p:txBody>
      </p:sp>
      <p:sp>
        <p:nvSpPr>
          <p:cNvPr id="6" name="Rectangle 5">
            <a:extLst>
              <a:ext uri="{FF2B5EF4-FFF2-40B4-BE49-F238E27FC236}">
                <a16:creationId xmlns:a16="http://schemas.microsoft.com/office/drawing/2014/main" id="{A68347C9-196E-4F0E-876F-7D1528BC7380}"/>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4">
            <a:extLst>
              <a:ext uri="{FF2B5EF4-FFF2-40B4-BE49-F238E27FC236}">
                <a16:creationId xmlns:a16="http://schemas.microsoft.com/office/drawing/2014/main" id="{0DB64BEF-A7EC-4F8F-B009-881891F3E52B}"/>
              </a:ext>
            </a:extLst>
          </p:cNvPr>
          <p:cNvSpPr txBox="1">
            <a:spLocks noChangeArrowheads="1"/>
          </p:cNvSpPr>
          <p:nvPr/>
        </p:nvSpPr>
        <p:spPr>
          <a:xfrm>
            <a:off x="134992" y="2039819"/>
            <a:ext cx="3366912" cy="27734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Piezoelectric microphones transform changes in pressure caused by sound waves into an electrical signal.</a:t>
            </a:r>
          </a:p>
          <a:p>
            <a:pPr marL="266700" indent="-266700"/>
            <a:r>
              <a:rPr lang="en-GB" sz="1800" b="0" dirty="0">
                <a:solidFill>
                  <a:schemeClr val="bg1"/>
                </a:solidFill>
                <a:latin typeface="Arial" panose="020B0604020202020204" pitchFamily="34" charset="0"/>
                <a:cs typeface="Arial" panose="020B0604020202020204" pitchFamily="34" charset="0"/>
              </a:rPr>
              <a:t>Burglar alarms.</a:t>
            </a:r>
          </a:p>
          <a:p>
            <a:pPr marL="266700" indent="-266700"/>
            <a:r>
              <a:rPr lang="en-GB" sz="1800" b="0" dirty="0">
                <a:solidFill>
                  <a:schemeClr val="bg1"/>
                </a:solidFill>
                <a:latin typeface="Arial" panose="020B0604020202020204" pitchFamily="34" charset="0"/>
                <a:cs typeface="Arial" panose="020B0604020202020204" pitchFamily="34" charset="0"/>
              </a:rPr>
              <a:t>Talking or musical birthday cards.</a:t>
            </a:r>
          </a:p>
          <a:p>
            <a:endParaRPr lang="en-GB" sz="1800" b="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8A21169-570F-48C8-AE29-1A1731E0B27A}"/>
              </a:ext>
            </a:extLst>
          </p:cNvPr>
          <p:cNvSpPr txBox="1"/>
          <p:nvPr/>
        </p:nvSpPr>
        <p:spPr>
          <a:xfrm>
            <a:off x="134992" y="-74852"/>
            <a:ext cx="3366912" cy="1477328"/>
          </a:xfrm>
          <a:prstGeom prst="rect">
            <a:avLst/>
          </a:prstGeom>
          <a:noFill/>
        </p:spPr>
        <p:txBody>
          <a:bodyPr wrap="square" rtlCol="0">
            <a:spAutoFit/>
          </a:bodyPr>
          <a:lstStyle/>
          <a:p>
            <a:r>
              <a:rPr lang="en-GB" sz="3600" b="1" dirty="0">
                <a:solidFill>
                  <a:schemeClr val="bg1"/>
                </a:solidFill>
                <a:latin typeface="Cambria" panose="02040503050406030204" pitchFamily="18" charset="0"/>
              </a:rPr>
              <a:t>Piezoelectric </a:t>
            </a:r>
            <a:r>
              <a:rPr lang="en-GB" b="1" dirty="0">
                <a:solidFill>
                  <a:schemeClr val="bg1"/>
                </a:solidFill>
                <a:latin typeface="Cambria" panose="02040503050406030204" pitchFamily="18" charset="0"/>
              </a:rPr>
              <a:t>= Applying a mechanical stress to these materials generates an electric current. </a:t>
            </a:r>
            <a:endParaRPr lang="en-GB" sz="3600" b="1" dirty="0">
              <a:solidFill>
                <a:schemeClr val="bg1"/>
              </a:solidFill>
              <a:latin typeface="Cambria" panose="02040503050406030204" pitchFamily="18" charset="0"/>
            </a:endParaRPr>
          </a:p>
        </p:txBody>
      </p:sp>
      <p:sp>
        <p:nvSpPr>
          <p:cNvPr id="9" name="TextBox 8">
            <a:extLst>
              <a:ext uri="{FF2B5EF4-FFF2-40B4-BE49-F238E27FC236}">
                <a16:creationId xmlns:a16="http://schemas.microsoft.com/office/drawing/2014/main" id="{80DD92EB-4CA4-465E-96E1-ACCBE5D8B4FF}"/>
              </a:ext>
            </a:extLst>
          </p:cNvPr>
          <p:cNvSpPr txBox="1"/>
          <p:nvPr/>
        </p:nvSpPr>
        <p:spPr>
          <a:xfrm>
            <a:off x="-21701" y="5457525"/>
            <a:ext cx="3545305" cy="646331"/>
          </a:xfrm>
          <a:prstGeom prst="rect">
            <a:avLst/>
          </a:prstGeom>
          <a:noFill/>
        </p:spPr>
        <p:txBody>
          <a:bodyPr wrap="square" rtlCol="0">
            <a:spAutoFit/>
          </a:bodyPr>
          <a:lstStyle/>
          <a:p>
            <a:r>
              <a:rPr lang="en-GB" sz="3600" dirty="0">
                <a:solidFill>
                  <a:schemeClr val="bg1"/>
                </a:solidFill>
              </a:rPr>
              <a:t>SMART MATERIAL</a:t>
            </a:r>
          </a:p>
        </p:txBody>
      </p:sp>
      <p:pic>
        <p:nvPicPr>
          <p:cNvPr id="2" name="Picture 1">
            <a:extLst>
              <a:ext uri="{FF2B5EF4-FFF2-40B4-BE49-F238E27FC236}">
                <a16:creationId xmlns:a16="http://schemas.microsoft.com/office/drawing/2014/main" id="{DBE1B156-01F2-4ABD-879A-DEE425E06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4054" y="3005385"/>
            <a:ext cx="1969013" cy="2785244"/>
          </a:xfrm>
          <a:prstGeom prst="rect">
            <a:avLst/>
          </a:prstGeom>
        </p:spPr>
      </p:pic>
      <p:pic>
        <p:nvPicPr>
          <p:cNvPr id="660484" name="Picture 4" descr="2007-07-24_Piezoelectric_buzz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7674" y="195503"/>
            <a:ext cx="3527425" cy="2646362"/>
          </a:xfrm>
          <a:prstGeom prst="rect">
            <a:avLst/>
          </a:prstGeom>
          <a:noFill/>
          <a:ln w="9525">
            <a:noFill/>
            <a:miter lim="800000"/>
            <a:headEnd/>
            <a:tailEnd/>
          </a:ln>
        </p:spPr>
      </p:pic>
    </p:spTree>
    <p:extLst>
      <p:ext uri="{BB962C8B-B14F-4D97-AF65-F5344CB8AC3E}">
        <p14:creationId xmlns:p14="http://schemas.microsoft.com/office/powerpoint/2010/main" val="32307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3"/>
          <p:cNvSpPr txBox="1">
            <a:spLocks noChangeArrowheads="1"/>
          </p:cNvSpPr>
          <p:nvPr/>
        </p:nvSpPr>
        <p:spPr bwMode="auto">
          <a:xfrm>
            <a:off x="7711668" y="363822"/>
            <a:ext cx="4146297" cy="5416868"/>
          </a:xfrm>
          <a:prstGeom prst="rect">
            <a:avLst/>
          </a:prstGeom>
          <a:noFill/>
          <a:ln w="9525">
            <a:noFill/>
            <a:miter lim="800000"/>
            <a:headEnd/>
            <a:tailEnd/>
          </a:ln>
        </p:spPr>
        <p:txBody>
          <a:bodyPr wrap="square">
            <a:spAutoFit/>
          </a:bodyPr>
          <a:lstStyle/>
          <a:p>
            <a:pPr>
              <a:spcBef>
                <a:spcPct val="50000"/>
              </a:spcBef>
            </a:pPr>
            <a:r>
              <a:rPr lang="en-GB" sz="4000" dirty="0" err="1">
                <a:solidFill>
                  <a:srgbClr val="318AAC"/>
                </a:solidFill>
                <a:latin typeface="Cambria" panose="02040503050406030204" pitchFamily="18" charset="0"/>
              </a:rPr>
              <a:t>Puddlejumper</a:t>
            </a:r>
            <a:r>
              <a:rPr lang="en-GB" dirty="0"/>
              <a:t> </a:t>
            </a:r>
          </a:p>
          <a:p>
            <a:pPr>
              <a:spcBef>
                <a:spcPct val="50000"/>
              </a:spcBef>
            </a:pPr>
            <a:r>
              <a:rPr lang="en-GB" i="1" dirty="0">
                <a:latin typeface="Arial" panose="020B0604020202020204" pitchFamily="34" charset="0"/>
                <a:cs typeface="Arial" panose="020B0604020202020204" pitchFamily="34" charset="0"/>
              </a:rPr>
              <a:t>is a luminescent raincoat that glows in the rain. </a:t>
            </a:r>
          </a:p>
          <a:p>
            <a:pPr>
              <a:spcBef>
                <a:spcPct val="50000"/>
              </a:spcBef>
            </a:pPr>
            <a:endParaRPr lang="en-GB" i="1" dirty="0">
              <a:latin typeface="Arial" panose="020B0604020202020204" pitchFamily="34" charset="0"/>
              <a:cs typeface="Arial" panose="020B0604020202020204" pitchFamily="34" charset="0"/>
            </a:endParaRPr>
          </a:p>
          <a:p>
            <a:pPr>
              <a:spcBef>
                <a:spcPct val="50000"/>
              </a:spcBef>
            </a:pPr>
            <a:r>
              <a:rPr lang="en-GB" dirty="0">
                <a:latin typeface="Arial" panose="020B0604020202020204" pitchFamily="34" charset="0"/>
                <a:cs typeface="Arial" panose="020B0604020202020204" pitchFamily="34" charset="0"/>
              </a:rPr>
              <a:t>It uses hand-silkscreened electroluminescent lamps on the front of the jacket which are wired to interior electronics and conductive water sensors on the back and sleeves. When water hits one of the sensors, the equivalent lamp lights up, creating a flickering pattern of illumination that mirrors the rhythm of rainfall. </a:t>
            </a:r>
          </a:p>
          <a:p>
            <a:pPr>
              <a:spcBef>
                <a:spcPct val="50000"/>
              </a:spcBef>
            </a:pPr>
            <a:r>
              <a:rPr lang="en-GB" dirty="0">
                <a:latin typeface="Arial" panose="020B0604020202020204" pitchFamily="34" charset="0"/>
                <a:cs typeface="Arial" panose="020B0604020202020204" pitchFamily="34" charset="0"/>
              </a:rPr>
              <a:t>For more information – see </a:t>
            </a:r>
            <a:r>
              <a:rPr lang="en-GB" dirty="0">
                <a:latin typeface="Arial" panose="020B0604020202020204" pitchFamily="34" charset="0"/>
                <a:cs typeface="Arial" panose="020B0604020202020204" pitchFamily="34" charset="0"/>
                <a:hlinkClick r:id="rId3"/>
              </a:rPr>
              <a:t>http://www.interactivearchitecture.org/smart-materials-1-definition.html</a:t>
            </a:r>
            <a:r>
              <a:rPr lang="en-GB"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4C36FB68-725A-4868-BA21-AE08265CCF48}"/>
              </a:ext>
            </a:extLst>
          </p:cNvPr>
          <p:cNvSpPr/>
          <p:nvPr/>
        </p:nvSpPr>
        <p:spPr>
          <a:xfrm>
            <a:off x="0" y="-1"/>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4">
            <a:extLst>
              <a:ext uri="{FF2B5EF4-FFF2-40B4-BE49-F238E27FC236}">
                <a16:creationId xmlns:a16="http://schemas.microsoft.com/office/drawing/2014/main" id="{79997599-DD2E-4397-812B-1E04ACFED882}"/>
              </a:ext>
            </a:extLst>
          </p:cNvPr>
          <p:cNvSpPr txBox="1">
            <a:spLocks noChangeArrowheads="1"/>
          </p:cNvSpPr>
          <p:nvPr/>
        </p:nvSpPr>
        <p:spPr>
          <a:xfrm>
            <a:off x="134992" y="2039819"/>
            <a:ext cx="3366912" cy="50688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Safety signs and clothing used at night.</a:t>
            </a:r>
          </a:p>
          <a:p>
            <a:pPr marL="266700" indent="-266700"/>
            <a:r>
              <a:rPr lang="en-GB" sz="1800" b="0" dirty="0">
                <a:solidFill>
                  <a:schemeClr val="bg1"/>
                </a:solidFill>
                <a:latin typeface="Arial" panose="020B0604020202020204" pitchFamily="34" charset="0"/>
                <a:cs typeface="Arial" panose="020B0604020202020204" pitchFamily="34" charset="0"/>
              </a:rPr>
              <a:t>Laptop displays.</a:t>
            </a:r>
          </a:p>
          <a:p>
            <a:pPr marL="266700" indent="-266700"/>
            <a:r>
              <a:rPr lang="en-GB" sz="1800" b="0" dirty="0">
                <a:solidFill>
                  <a:schemeClr val="bg1"/>
                </a:solidFill>
                <a:latin typeface="Arial" panose="020B0604020202020204" pitchFamily="34" charset="0"/>
                <a:cs typeface="Arial" panose="020B0604020202020204" pitchFamily="34" charset="0"/>
              </a:rPr>
              <a:t>LCD TV displays.</a:t>
            </a:r>
          </a:p>
          <a:p>
            <a:pPr marL="266700" indent="-266700"/>
            <a:endParaRPr lang="en-GB" sz="1800" b="0" dirty="0">
              <a:solidFill>
                <a:schemeClr val="tx1"/>
              </a:solidFill>
              <a:latin typeface="Arial" panose="020B0604020202020204" pitchFamily="34" charset="0"/>
              <a:cs typeface="Arial" panose="020B0604020202020204" pitchFamily="34" charset="0"/>
            </a:endParaRPr>
          </a:p>
          <a:p>
            <a:endParaRPr lang="en-GB" sz="1800" b="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9B2EC1-3315-4C35-B05A-714CDFD389A9}"/>
              </a:ext>
            </a:extLst>
          </p:cNvPr>
          <p:cNvSpPr txBox="1"/>
          <p:nvPr/>
        </p:nvSpPr>
        <p:spPr>
          <a:xfrm>
            <a:off x="134992" y="-74852"/>
            <a:ext cx="3366912" cy="923330"/>
          </a:xfrm>
          <a:prstGeom prst="rect">
            <a:avLst/>
          </a:prstGeom>
          <a:noFill/>
        </p:spPr>
        <p:txBody>
          <a:bodyPr wrap="square" rtlCol="0">
            <a:spAutoFit/>
          </a:bodyPr>
          <a:lstStyle/>
          <a:p>
            <a:r>
              <a:rPr lang="en-GB" sz="2800" b="1" dirty="0">
                <a:solidFill>
                  <a:schemeClr val="bg1"/>
                </a:solidFill>
                <a:latin typeface="Cambria" panose="02040503050406030204" pitchFamily="18" charset="0"/>
              </a:rPr>
              <a:t>Electroluminescent</a:t>
            </a:r>
            <a:r>
              <a:rPr lang="en-GB" sz="3600" b="1" dirty="0">
                <a:solidFill>
                  <a:schemeClr val="bg1"/>
                </a:solidFill>
                <a:latin typeface="Cambria" panose="02040503050406030204" pitchFamily="18" charset="0"/>
              </a:rPr>
              <a:t> </a:t>
            </a:r>
            <a:r>
              <a:rPr lang="en-GB" b="1" dirty="0">
                <a:solidFill>
                  <a:schemeClr val="bg1"/>
                </a:solidFill>
                <a:latin typeface="Cambria" panose="02040503050406030204" pitchFamily="18" charset="0"/>
              </a:rPr>
              <a:t>= Give out a light when .</a:t>
            </a:r>
            <a:endParaRPr lang="en-GB" sz="3600"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238584CC-E7AC-41A8-89A3-41D11DB751C4}"/>
              </a:ext>
            </a:extLst>
          </p:cNvPr>
          <p:cNvSpPr txBox="1"/>
          <p:nvPr/>
        </p:nvSpPr>
        <p:spPr>
          <a:xfrm>
            <a:off x="-21701" y="5457525"/>
            <a:ext cx="3545305" cy="646331"/>
          </a:xfrm>
          <a:prstGeom prst="rect">
            <a:avLst/>
          </a:prstGeom>
          <a:noFill/>
        </p:spPr>
        <p:txBody>
          <a:bodyPr wrap="square" rtlCol="0">
            <a:spAutoFit/>
          </a:bodyPr>
          <a:lstStyle/>
          <a:p>
            <a:r>
              <a:rPr lang="en-GB" sz="3600" dirty="0">
                <a:solidFill>
                  <a:schemeClr val="bg1"/>
                </a:solidFill>
              </a:rPr>
              <a:t>SMART MATERIAL</a:t>
            </a:r>
          </a:p>
        </p:txBody>
      </p:sp>
      <p:pic>
        <p:nvPicPr>
          <p:cNvPr id="4" name="Picture 3">
            <a:extLst>
              <a:ext uri="{FF2B5EF4-FFF2-40B4-BE49-F238E27FC236}">
                <a16:creationId xmlns:a16="http://schemas.microsoft.com/office/drawing/2014/main" id="{D5D552CD-4767-4F10-81FB-41806E2356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1343" y="117263"/>
            <a:ext cx="2917441" cy="2236705"/>
          </a:xfrm>
          <a:prstGeom prst="rect">
            <a:avLst/>
          </a:prstGeom>
        </p:spPr>
      </p:pic>
      <p:pic>
        <p:nvPicPr>
          <p:cNvPr id="1026" name="Picture 2" descr="http://acg.media.mit.edu/people/elise/glow/jacket_big.jpg">
            <a:extLst>
              <a:ext uri="{FF2B5EF4-FFF2-40B4-BE49-F238E27FC236}">
                <a16:creationId xmlns:a16="http://schemas.microsoft.com/office/drawing/2014/main" id="{FD9AC270-A86A-4444-82A4-605914D1DF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61334" y="2504090"/>
            <a:ext cx="24574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3FBE62-0CB6-474D-BD00-10414F5CE3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3593" y="828759"/>
            <a:ext cx="2333919" cy="3784997"/>
          </a:xfrm>
          <a:prstGeom prst="rect">
            <a:avLst/>
          </a:prstGeom>
        </p:spPr>
      </p:pic>
      <p:sp>
        <p:nvSpPr>
          <p:cNvPr id="8" name="Rectangle 7">
            <a:extLst>
              <a:ext uri="{FF2B5EF4-FFF2-40B4-BE49-F238E27FC236}">
                <a16:creationId xmlns:a16="http://schemas.microsoft.com/office/drawing/2014/main" id="{EBA69B87-8D37-4865-97A1-EEBB06B828D4}"/>
              </a:ext>
            </a:extLst>
          </p:cNvPr>
          <p:cNvSpPr/>
          <p:nvPr/>
        </p:nvSpPr>
        <p:spPr>
          <a:xfrm>
            <a:off x="838" y="0"/>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D7F68180-7FA7-454E-9DD9-20C6AE8F8FDE}"/>
              </a:ext>
            </a:extLst>
          </p:cNvPr>
          <p:cNvSpPr txBox="1">
            <a:spLocks noChangeArrowheads="1"/>
          </p:cNvSpPr>
          <p:nvPr/>
        </p:nvSpPr>
        <p:spPr>
          <a:xfrm>
            <a:off x="152400" y="2039820"/>
            <a:ext cx="3362868" cy="34177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Unusual clothing.</a:t>
            </a:r>
          </a:p>
          <a:p>
            <a:pPr marL="266700" indent="-266700"/>
            <a:r>
              <a:rPr lang="en-GB" sz="1800" b="0" dirty="0">
                <a:solidFill>
                  <a:schemeClr val="bg1"/>
                </a:solidFill>
                <a:latin typeface="Arial" panose="020B0604020202020204" pitchFamily="34" charset="0"/>
                <a:cs typeface="Arial" panose="020B0604020202020204" pitchFamily="34" charset="0"/>
              </a:rPr>
              <a:t>Accessories.</a:t>
            </a:r>
          </a:p>
          <a:p>
            <a:pPr marL="266700" indent="-266700"/>
            <a:r>
              <a:rPr lang="en-GB" sz="1800" b="0" dirty="0">
                <a:solidFill>
                  <a:schemeClr val="bg1"/>
                </a:solidFill>
                <a:latin typeface="Arial" panose="020B0604020202020204" pitchFamily="34" charset="0"/>
                <a:cs typeface="Arial" panose="020B0604020202020204" pitchFamily="34" charset="0"/>
              </a:rPr>
              <a:t>Christmas decorations.</a:t>
            </a:r>
          </a:p>
          <a:p>
            <a:pPr marL="266700" indent="-266700"/>
            <a:r>
              <a:rPr lang="en-GB" sz="1800" b="0" dirty="0">
                <a:solidFill>
                  <a:schemeClr val="bg1"/>
                </a:solidFill>
                <a:latin typeface="Arial" panose="020B0604020202020204" pitchFamily="34" charset="0"/>
                <a:cs typeface="Arial" panose="020B0604020202020204" pitchFamily="34" charset="0"/>
              </a:rPr>
              <a:t>Katy Perry’s custom made dress made with over 3,000 full colour micro LED lights, at the infamous Met Costume Institute Gala in New York.</a:t>
            </a:r>
          </a:p>
        </p:txBody>
      </p:sp>
      <p:sp>
        <p:nvSpPr>
          <p:cNvPr id="10" name="TextBox 9">
            <a:extLst>
              <a:ext uri="{FF2B5EF4-FFF2-40B4-BE49-F238E27FC236}">
                <a16:creationId xmlns:a16="http://schemas.microsoft.com/office/drawing/2014/main" id="{6C1BBC4A-0BA9-4743-9B03-A58771A97213}"/>
              </a:ext>
            </a:extLst>
          </p:cNvPr>
          <p:cNvSpPr txBox="1"/>
          <p:nvPr/>
        </p:nvSpPr>
        <p:spPr>
          <a:xfrm>
            <a:off x="63500" y="-74851"/>
            <a:ext cx="3451768" cy="1754326"/>
          </a:xfrm>
          <a:prstGeom prst="rect">
            <a:avLst/>
          </a:prstGeom>
          <a:noFill/>
        </p:spPr>
        <p:txBody>
          <a:bodyPr wrap="square" rtlCol="0">
            <a:spAutoFit/>
          </a:bodyPr>
          <a:lstStyle/>
          <a:p>
            <a:r>
              <a:rPr lang="en-GB" sz="3600" b="1" dirty="0">
                <a:solidFill>
                  <a:schemeClr val="bg1"/>
                </a:solidFill>
                <a:latin typeface="Cambria" panose="02040503050406030204" pitchFamily="18" charset="0"/>
              </a:rPr>
              <a:t>Conductive thread </a:t>
            </a:r>
            <a:r>
              <a:rPr lang="en-GB" b="1" dirty="0">
                <a:solidFill>
                  <a:schemeClr val="bg1"/>
                </a:solidFill>
                <a:latin typeface="Cambria" panose="02040503050406030204" pitchFamily="18" charset="0"/>
              </a:rPr>
              <a:t>= Allow a circuit to be sewn by joining up components that are sewn in.</a:t>
            </a:r>
            <a:endParaRPr lang="en-GB" sz="3600" b="1" dirty="0">
              <a:solidFill>
                <a:schemeClr val="bg1"/>
              </a:solidFill>
              <a:latin typeface="Cambria" panose="02040503050406030204" pitchFamily="18" charset="0"/>
            </a:endParaRPr>
          </a:p>
        </p:txBody>
      </p:sp>
      <p:sp>
        <p:nvSpPr>
          <p:cNvPr id="11" name="TextBox 10">
            <a:extLst>
              <a:ext uri="{FF2B5EF4-FFF2-40B4-BE49-F238E27FC236}">
                <a16:creationId xmlns:a16="http://schemas.microsoft.com/office/drawing/2014/main" id="{3E329AA9-C157-4FA4-8730-3B36DB823214}"/>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MODERN MATERIAL</a:t>
            </a:r>
          </a:p>
        </p:txBody>
      </p:sp>
      <p:pic>
        <p:nvPicPr>
          <p:cNvPr id="3" name="Picture 2">
            <a:extLst>
              <a:ext uri="{FF2B5EF4-FFF2-40B4-BE49-F238E27FC236}">
                <a16:creationId xmlns:a16="http://schemas.microsoft.com/office/drawing/2014/main" id="{FFF882C2-2C88-4BB6-9FBD-BEE77576FC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3697706" y="143726"/>
            <a:ext cx="3436709" cy="2577532"/>
          </a:xfrm>
          <a:prstGeom prst="rect">
            <a:avLst/>
          </a:prstGeom>
        </p:spPr>
      </p:pic>
      <p:pic>
        <p:nvPicPr>
          <p:cNvPr id="13" name="Picture 12">
            <a:extLst>
              <a:ext uri="{FF2B5EF4-FFF2-40B4-BE49-F238E27FC236}">
                <a16:creationId xmlns:a16="http://schemas.microsoft.com/office/drawing/2014/main" id="{8119B355-D7D3-4210-AB46-C29D950645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060" y="3273061"/>
            <a:ext cx="1948045" cy="2593148"/>
          </a:xfrm>
          <a:prstGeom prst="rect">
            <a:avLst/>
          </a:prstGeom>
        </p:spPr>
      </p:pic>
      <p:pic>
        <p:nvPicPr>
          <p:cNvPr id="17" name="Picture 16">
            <a:extLst>
              <a:ext uri="{FF2B5EF4-FFF2-40B4-BE49-F238E27FC236}">
                <a16:creationId xmlns:a16="http://schemas.microsoft.com/office/drawing/2014/main" id="{7F12FAC7-0AC6-42E3-A135-BDF753DA96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1274" y="143726"/>
            <a:ext cx="1924831" cy="1317172"/>
          </a:xfrm>
          <a:prstGeom prst="rect">
            <a:avLst/>
          </a:prstGeom>
        </p:spPr>
      </p:pic>
      <p:pic>
        <p:nvPicPr>
          <p:cNvPr id="19" name="Picture 18">
            <a:extLst>
              <a:ext uri="{FF2B5EF4-FFF2-40B4-BE49-F238E27FC236}">
                <a16:creationId xmlns:a16="http://schemas.microsoft.com/office/drawing/2014/main" id="{EECDB9F0-CA65-44FC-BA16-3EDBAA6CB1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0557" y="1675737"/>
            <a:ext cx="1945547" cy="1382486"/>
          </a:xfrm>
          <a:prstGeom prst="rect">
            <a:avLst/>
          </a:prstGeom>
        </p:spPr>
      </p:pic>
      <p:pic>
        <p:nvPicPr>
          <p:cNvPr id="1028" name="Picture 4" descr="Image result for Conductive thread">
            <a:extLst>
              <a:ext uri="{FF2B5EF4-FFF2-40B4-BE49-F238E27FC236}">
                <a16:creationId xmlns:a16="http://schemas.microsoft.com/office/drawing/2014/main" id="{25BD178A-62E1-4E02-8F2E-D210C5406A2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97706" y="3284748"/>
            <a:ext cx="3436710" cy="257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A69B87-8D37-4865-97A1-EEBB06B828D4}"/>
              </a:ext>
            </a:extLst>
          </p:cNvPr>
          <p:cNvSpPr/>
          <p:nvPr/>
        </p:nvSpPr>
        <p:spPr>
          <a:xfrm>
            <a:off x="13364" y="0"/>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D7F68180-7FA7-454E-9DD9-20C6AE8F8FDE}"/>
              </a:ext>
            </a:extLst>
          </p:cNvPr>
          <p:cNvSpPr txBox="1">
            <a:spLocks noChangeArrowheads="1"/>
          </p:cNvSpPr>
          <p:nvPr/>
        </p:nvSpPr>
        <p:spPr>
          <a:xfrm>
            <a:off x="127000" y="1987252"/>
            <a:ext cx="3414375" cy="36388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Medical fabrics can be encapsulated antiseptics or with substances essential to the body.</a:t>
            </a:r>
          </a:p>
          <a:p>
            <a:pPr marL="266700" indent="-266700"/>
            <a:r>
              <a:rPr lang="en-GB" sz="1800" b="0" dirty="0">
                <a:solidFill>
                  <a:schemeClr val="bg1"/>
                </a:solidFill>
                <a:latin typeface="Arial" panose="020B0604020202020204" pitchFamily="34" charset="0"/>
                <a:cs typeface="Arial" panose="020B0604020202020204" pitchFamily="34" charset="0"/>
              </a:rPr>
              <a:t>Allergy control fabrics can be used to prevent dust mites in bedding for people with breathing problems.</a:t>
            </a:r>
          </a:p>
          <a:p>
            <a:pPr marL="266700" indent="-266700"/>
            <a:r>
              <a:rPr lang="en-GB" sz="1800" b="0" dirty="0">
                <a:solidFill>
                  <a:schemeClr val="bg1"/>
                </a:solidFill>
                <a:latin typeface="Arial" panose="020B0604020202020204" pitchFamily="34" charset="0"/>
                <a:cs typeface="Arial" panose="020B0604020202020204" pitchFamily="34" charset="0"/>
              </a:rPr>
              <a:t>Sanitised fabrics with anti microbial properties for socks, sportswear, towels and carpets.</a:t>
            </a:r>
          </a:p>
        </p:txBody>
      </p:sp>
      <p:sp>
        <p:nvSpPr>
          <p:cNvPr id="10" name="TextBox 9">
            <a:extLst>
              <a:ext uri="{FF2B5EF4-FFF2-40B4-BE49-F238E27FC236}">
                <a16:creationId xmlns:a16="http://schemas.microsoft.com/office/drawing/2014/main" id="{6C1BBC4A-0BA9-4743-9B03-A58771A97213}"/>
              </a:ext>
            </a:extLst>
          </p:cNvPr>
          <p:cNvSpPr txBox="1"/>
          <p:nvPr/>
        </p:nvSpPr>
        <p:spPr>
          <a:xfrm>
            <a:off x="127000" y="-74851"/>
            <a:ext cx="3388268" cy="2062103"/>
          </a:xfrm>
          <a:prstGeom prst="rect">
            <a:avLst/>
          </a:prstGeom>
          <a:noFill/>
        </p:spPr>
        <p:txBody>
          <a:bodyPr wrap="square" rtlCol="0">
            <a:spAutoFit/>
          </a:bodyPr>
          <a:lstStyle/>
          <a:p>
            <a:r>
              <a:rPr lang="en-GB" sz="2800" b="1" dirty="0">
                <a:solidFill>
                  <a:schemeClr val="bg1"/>
                </a:solidFill>
                <a:latin typeface="Cambria" panose="02040503050406030204" pitchFamily="18" charset="0"/>
              </a:rPr>
              <a:t>Micro – encapsulation </a:t>
            </a:r>
          </a:p>
          <a:p>
            <a:r>
              <a:rPr lang="en-GB" b="1" dirty="0">
                <a:solidFill>
                  <a:schemeClr val="bg1"/>
                </a:solidFill>
                <a:latin typeface="Cambria" panose="02040503050406030204" pitchFamily="18" charset="0"/>
              </a:rPr>
              <a:t>= Tiny bubbles of liquid or solids are encapsulated into the fabric. With wear, the contents are released.</a:t>
            </a:r>
            <a:endParaRPr lang="en-GB" sz="3600" b="1" dirty="0">
              <a:solidFill>
                <a:schemeClr val="bg1"/>
              </a:solidFill>
              <a:latin typeface="Cambria" panose="02040503050406030204" pitchFamily="18" charset="0"/>
            </a:endParaRPr>
          </a:p>
        </p:txBody>
      </p:sp>
      <p:sp>
        <p:nvSpPr>
          <p:cNvPr id="11" name="TextBox 10">
            <a:extLst>
              <a:ext uri="{FF2B5EF4-FFF2-40B4-BE49-F238E27FC236}">
                <a16:creationId xmlns:a16="http://schemas.microsoft.com/office/drawing/2014/main" id="{3E329AA9-C157-4FA4-8730-3B36DB823214}"/>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MODERN MATERIAL</a:t>
            </a:r>
          </a:p>
        </p:txBody>
      </p:sp>
      <p:pic>
        <p:nvPicPr>
          <p:cNvPr id="7" name="Picture 6">
            <a:extLst>
              <a:ext uri="{FF2B5EF4-FFF2-40B4-BE49-F238E27FC236}">
                <a16:creationId xmlns:a16="http://schemas.microsoft.com/office/drawing/2014/main" id="{A2E619EB-58AF-498E-8D63-4957021B0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2305" y="-6763"/>
            <a:ext cx="1165854" cy="2888767"/>
          </a:xfrm>
          <a:prstGeom prst="rect">
            <a:avLst/>
          </a:prstGeom>
        </p:spPr>
      </p:pic>
      <p:pic>
        <p:nvPicPr>
          <p:cNvPr id="5" name="Picture 4">
            <a:extLst>
              <a:ext uri="{FF2B5EF4-FFF2-40B4-BE49-F238E27FC236}">
                <a16:creationId xmlns:a16="http://schemas.microsoft.com/office/drawing/2014/main" id="{AC840048-1883-44A3-BB5E-380DBACE7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6254" y="533036"/>
            <a:ext cx="2840989" cy="1879423"/>
          </a:xfrm>
          <a:prstGeom prst="rect">
            <a:avLst/>
          </a:prstGeom>
        </p:spPr>
      </p:pic>
      <p:pic>
        <p:nvPicPr>
          <p:cNvPr id="3" name="Picture 2">
            <a:extLst>
              <a:ext uri="{FF2B5EF4-FFF2-40B4-BE49-F238E27FC236}">
                <a16:creationId xmlns:a16="http://schemas.microsoft.com/office/drawing/2014/main" id="{B9062AF9-CE37-4176-B839-A9604F124FF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17197" y="410087"/>
            <a:ext cx="2663165" cy="1636231"/>
          </a:xfrm>
          <a:prstGeom prst="rect">
            <a:avLst/>
          </a:prstGeom>
        </p:spPr>
      </p:pic>
      <p:pic>
        <p:nvPicPr>
          <p:cNvPr id="14" name="Picture 13">
            <a:extLst>
              <a:ext uri="{FF2B5EF4-FFF2-40B4-BE49-F238E27FC236}">
                <a16:creationId xmlns:a16="http://schemas.microsoft.com/office/drawing/2014/main" id="{C19C367E-C9E3-470B-9930-BE2CE315E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8028" y="3005846"/>
            <a:ext cx="3691017" cy="2807101"/>
          </a:xfrm>
          <a:prstGeom prst="rect">
            <a:avLst/>
          </a:prstGeom>
        </p:spPr>
      </p:pic>
      <p:pic>
        <p:nvPicPr>
          <p:cNvPr id="2052" name="Picture 4" descr="Bed, Sheets, Pillows, Bedroom">
            <a:extLst>
              <a:ext uri="{FF2B5EF4-FFF2-40B4-BE49-F238E27FC236}">
                <a16:creationId xmlns:a16="http://schemas.microsoft.com/office/drawing/2014/main" id="{35F3B786-7421-47A5-B97E-8F38A0C6CC3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48559" y="4029996"/>
            <a:ext cx="2592024" cy="17199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llergy, Medicine, Bottle, Health, Medical, Healthcare">
            <a:extLst>
              <a:ext uri="{FF2B5EF4-FFF2-40B4-BE49-F238E27FC236}">
                <a16:creationId xmlns:a16="http://schemas.microsoft.com/office/drawing/2014/main" id="{617B9D0B-1A6F-4A26-87BB-660F0F3A463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992416" y="1062772"/>
            <a:ext cx="1457493" cy="37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490312"/>
            <a:ext cx="11085341" cy="685346"/>
          </a:xfrm>
        </p:spPr>
        <p:txBody>
          <a:bodyPr>
            <a:normAutofit fontScale="90000"/>
          </a:bodyPr>
          <a:lstStyle/>
          <a:p>
            <a:r>
              <a:rPr lang="en-GB" sz="4000" b="1" kern="0" dirty="0">
                <a:solidFill>
                  <a:srgbClr val="4EBA6F"/>
                </a:solidFill>
                <a:latin typeface="Cambria" panose="02040503050406030204" pitchFamily="18" charset="0"/>
              </a:rPr>
              <a:t>Contents</a:t>
            </a:r>
          </a:p>
        </p:txBody>
      </p:sp>
      <p:sp>
        <p:nvSpPr>
          <p:cNvPr id="4" name="Rectangle 3">
            <a:extLst>
              <a:ext uri="{FF2B5EF4-FFF2-40B4-BE49-F238E27FC236}">
                <a16:creationId xmlns:a16="http://schemas.microsoft.com/office/drawing/2014/main" id="{253320AD-23E6-4AB6-8485-29E259359556}"/>
              </a:ext>
            </a:extLst>
          </p:cNvPr>
          <p:cNvSpPr/>
          <p:nvPr/>
        </p:nvSpPr>
        <p:spPr>
          <a:xfrm>
            <a:off x="1033975" y="1718870"/>
            <a:ext cx="10109306" cy="3785652"/>
          </a:xfrm>
          <a:prstGeom prst="rect">
            <a:avLst/>
          </a:prstGeom>
        </p:spPr>
        <p:txBody>
          <a:bodyPr wrap="square">
            <a:spAutoFit/>
          </a:bodyPr>
          <a:lstStyle/>
          <a:p>
            <a:pPr>
              <a:tabLst>
                <a:tab pos="2511425" algn="l"/>
                <a:tab pos="8523288" algn="l"/>
              </a:tabLst>
            </a:pPr>
            <a:r>
              <a:rPr lang="en-GB" sz="2400" dirty="0">
                <a:latin typeface="Arial" panose="020B0604020202020204" pitchFamily="34" charset="0"/>
                <a:cs typeface="Arial" panose="020B0604020202020204" pitchFamily="34" charset="0"/>
              </a:rPr>
              <a:t>Session 1	Smart and modern materials 	    </a:t>
            </a:r>
          </a:p>
          <a:p>
            <a:pPr>
              <a:tabLst>
                <a:tab pos="2511425" algn="l"/>
                <a:tab pos="8523288" algn="l"/>
              </a:tabLst>
            </a:pPr>
            <a:r>
              <a:rPr lang="en-GB" sz="2400" dirty="0">
                <a:latin typeface="Arial" panose="020B0604020202020204" pitchFamily="34" charset="0"/>
                <a:cs typeface="Arial" panose="020B0604020202020204" pitchFamily="34" charset="0"/>
              </a:rPr>
              <a:t>Session 2	Developing your design 	</a:t>
            </a:r>
          </a:p>
          <a:p>
            <a:pPr>
              <a:tabLst>
                <a:tab pos="2511425" algn="l"/>
                <a:tab pos="8523288" algn="l"/>
              </a:tabLst>
            </a:pPr>
            <a:r>
              <a:rPr lang="en-GB" sz="2400" dirty="0">
                <a:latin typeface="Arial" panose="020B0604020202020204" pitchFamily="34" charset="0"/>
                <a:cs typeface="Arial" panose="020B0604020202020204" pitchFamily="34" charset="0"/>
              </a:rPr>
              <a:t>Session 3a	Commercial viability 	</a:t>
            </a:r>
          </a:p>
          <a:p>
            <a:pPr>
              <a:tabLst>
                <a:tab pos="2511425" algn="l"/>
                <a:tab pos="8523288" algn="l"/>
              </a:tabLst>
            </a:pPr>
            <a:r>
              <a:rPr lang="en-GB" sz="2400" dirty="0">
                <a:latin typeface="Arial" panose="020B0604020202020204" pitchFamily="34" charset="0"/>
                <a:cs typeface="Arial" panose="020B0604020202020204" pitchFamily="34" charset="0"/>
              </a:rPr>
              <a:t>Session 3b	Why standards are important	  </a:t>
            </a:r>
          </a:p>
          <a:p>
            <a:pPr>
              <a:tabLst>
                <a:tab pos="2511425" algn="l"/>
                <a:tab pos="8523288" algn="l"/>
              </a:tabLst>
            </a:pPr>
            <a:r>
              <a:rPr lang="en-GB" sz="2400" dirty="0">
                <a:latin typeface="Arial" panose="020B0604020202020204" pitchFamily="34" charset="0"/>
                <a:cs typeface="Arial" panose="020B0604020202020204" pitchFamily="34" charset="0"/>
              </a:rPr>
              <a:t>Session 4	Different forms of intellectual property 	</a:t>
            </a:r>
          </a:p>
          <a:p>
            <a:pPr>
              <a:tabLst>
                <a:tab pos="2511425" algn="l"/>
                <a:tab pos="8523288" algn="l"/>
              </a:tabLst>
            </a:pPr>
            <a:r>
              <a:rPr lang="en-GB" sz="2400" dirty="0">
                <a:latin typeface="Arial" panose="020B0604020202020204" pitchFamily="34" charset="0"/>
                <a:cs typeface="Arial" panose="020B0604020202020204" pitchFamily="34" charset="0"/>
              </a:rPr>
              <a:t>	Patents	</a:t>
            </a:r>
          </a:p>
          <a:p>
            <a:pPr>
              <a:tabLst>
                <a:tab pos="2511425" algn="l"/>
                <a:tab pos="8523288" algn="l"/>
              </a:tabLst>
            </a:pPr>
            <a:r>
              <a:rPr lang="en-GB" sz="2400" dirty="0">
                <a:latin typeface="Arial" panose="020B0604020202020204" pitchFamily="34" charset="0"/>
                <a:cs typeface="Arial" panose="020B0604020202020204" pitchFamily="34" charset="0"/>
              </a:rPr>
              <a:t>	Trade marks	</a:t>
            </a:r>
          </a:p>
          <a:p>
            <a:pPr>
              <a:tabLst>
                <a:tab pos="2511425" algn="l"/>
                <a:tab pos="8523288" algn="l"/>
              </a:tabLst>
            </a:pPr>
            <a:r>
              <a:rPr lang="en-GB" sz="2400" dirty="0">
                <a:latin typeface="Arial" panose="020B0604020202020204" pitchFamily="34" charset="0"/>
                <a:cs typeface="Arial" panose="020B0604020202020204" pitchFamily="34" charset="0"/>
              </a:rPr>
              <a:t>	Copyright	</a:t>
            </a:r>
          </a:p>
          <a:p>
            <a:pPr>
              <a:tabLst>
                <a:tab pos="2511425" algn="l"/>
                <a:tab pos="8523288" algn="l"/>
              </a:tabLst>
            </a:pPr>
            <a:r>
              <a:rPr lang="en-GB" sz="2400" dirty="0">
                <a:latin typeface="Arial" panose="020B0604020202020204" pitchFamily="34" charset="0"/>
                <a:cs typeface="Arial" panose="020B0604020202020204" pitchFamily="34" charset="0"/>
              </a:rPr>
              <a:t>	Registered designs</a:t>
            </a:r>
          </a:p>
          <a:p>
            <a:pPr>
              <a:tabLst>
                <a:tab pos="2511425" algn="l"/>
                <a:tab pos="8523288" algn="l"/>
              </a:tabLst>
            </a:pPr>
            <a:r>
              <a:rPr lang="en-GB" sz="2400" dirty="0">
                <a:latin typeface="Arial" panose="020B0604020202020204" pitchFamily="34" charset="0"/>
                <a:cs typeface="Arial" panose="020B0604020202020204" pitchFamily="34" charset="0"/>
              </a:rPr>
              <a:t>Extra activities	</a:t>
            </a:r>
          </a:p>
        </p:txBody>
      </p:sp>
    </p:spTree>
    <p:extLst>
      <p:ext uri="{BB962C8B-B14F-4D97-AF65-F5344CB8AC3E}">
        <p14:creationId xmlns:p14="http://schemas.microsoft.com/office/powerpoint/2010/main" val="3739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72D6D-0FAB-4CD9-A05D-753DB988CC54}"/>
              </a:ext>
            </a:extLst>
          </p:cNvPr>
          <p:cNvSpPr/>
          <p:nvPr/>
        </p:nvSpPr>
        <p:spPr>
          <a:xfrm>
            <a:off x="13364" y="0"/>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AEC28B1-9CCB-4B85-97B4-9BD8E4F970B0}"/>
              </a:ext>
            </a:extLst>
          </p:cNvPr>
          <p:cNvSpPr txBox="1">
            <a:spLocks noChangeArrowheads="1"/>
          </p:cNvSpPr>
          <p:nvPr/>
        </p:nvSpPr>
        <p:spPr>
          <a:xfrm>
            <a:off x="148356" y="2585322"/>
            <a:ext cx="3366912" cy="28722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Biodegradable plates, trays, bowls and cups.</a:t>
            </a:r>
          </a:p>
          <a:p>
            <a:pPr marL="266700" indent="-266700"/>
            <a:r>
              <a:rPr lang="en-GB" sz="1800" b="0" dirty="0">
                <a:solidFill>
                  <a:schemeClr val="bg1"/>
                </a:solidFill>
                <a:latin typeface="Arial" panose="020B0604020202020204" pitchFamily="34" charset="0"/>
                <a:cs typeface="Arial" panose="020B0604020202020204" pitchFamily="34" charset="0"/>
              </a:rPr>
              <a:t>Range of packaging, industrial and medical products.</a:t>
            </a:r>
          </a:p>
          <a:p>
            <a:pPr marL="266700" indent="-266700"/>
            <a:endParaRPr lang="en-GB" sz="1800" b="0" dirty="0">
              <a:solidFill>
                <a:schemeClr val="tx1"/>
              </a:solidFill>
              <a:latin typeface="Arial" panose="020B0604020202020204" pitchFamily="34" charset="0"/>
              <a:cs typeface="Arial" panose="020B0604020202020204" pitchFamily="34" charset="0"/>
            </a:endParaRPr>
          </a:p>
          <a:p>
            <a:endParaRPr lang="en-GB" sz="1800" b="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4F8E1C-C499-4E89-94EB-FE7EB4EDA10C}"/>
              </a:ext>
            </a:extLst>
          </p:cNvPr>
          <p:cNvSpPr txBox="1"/>
          <p:nvPr/>
        </p:nvSpPr>
        <p:spPr>
          <a:xfrm>
            <a:off x="148356" y="-74851"/>
            <a:ext cx="3366912" cy="2585323"/>
          </a:xfrm>
          <a:prstGeom prst="rect">
            <a:avLst/>
          </a:prstGeom>
          <a:noFill/>
        </p:spPr>
        <p:txBody>
          <a:bodyPr wrap="square" rtlCol="0">
            <a:spAutoFit/>
          </a:bodyPr>
          <a:lstStyle/>
          <a:p>
            <a:r>
              <a:rPr lang="en-GB" sz="3600" b="1" dirty="0">
                <a:solidFill>
                  <a:schemeClr val="bg1"/>
                </a:solidFill>
                <a:latin typeface="Cambria" panose="02040503050406030204" pitchFamily="18" charset="0"/>
              </a:rPr>
              <a:t>Biodegradable packaging </a:t>
            </a:r>
            <a:r>
              <a:rPr lang="en-GB" b="1" dirty="0">
                <a:solidFill>
                  <a:schemeClr val="bg1"/>
                </a:solidFill>
                <a:latin typeface="Cambria" panose="02040503050406030204" pitchFamily="18" charset="0"/>
              </a:rPr>
              <a:t>= Waste potato starch, wood-</a:t>
            </a:r>
            <a:r>
              <a:rPr lang="en-GB" b="1" dirty="0" err="1">
                <a:solidFill>
                  <a:schemeClr val="bg1"/>
                </a:solidFill>
                <a:latin typeface="Cambria" panose="02040503050406030204" pitchFamily="18" charset="0"/>
              </a:rPr>
              <a:t>fiber</a:t>
            </a:r>
            <a:r>
              <a:rPr lang="en-GB" b="1" dirty="0">
                <a:solidFill>
                  <a:schemeClr val="bg1"/>
                </a:solidFill>
                <a:latin typeface="Cambria" panose="02040503050406030204" pitchFamily="18" charset="0"/>
              </a:rPr>
              <a:t> pulp or mycelium is used as the raw material.  Can then be composted or used as pig/worm food.</a:t>
            </a:r>
            <a:endParaRPr lang="en-GB" sz="3600" b="1" dirty="0">
              <a:solidFill>
                <a:schemeClr val="bg1"/>
              </a:solidFill>
              <a:latin typeface="Cambria" panose="02040503050406030204" pitchFamily="18" charset="0"/>
            </a:endParaRPr>
          </a:p>
        </p:txBody>
      </p:sp>
      <p:sp>
        <p:nvSpPr>
          <p:cNvPr id="7" name="TextBox 6">
            <a:extLst>
              <a:ext uri="{FF2B5EF4-FFF2-40B4-BE49-F238E27FC236}">
                <a16:creationId xmlns:a16="http://schemas.microsoft.com/office/drawing/2014/main" id="{B8BFB712-4DCD-4248-9C3F-8143132A8F74}"/>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MODERN MATERIAL</a:t>
            </a:r>
          </a:p>
        </p:txBody>
      </p:sp>
      <p:pic>
        <p:nvPicPr>
          <p:cNvPr id="3" name="Picture 2">
            <a:extLst>
              <a:ext uri="{FF2B5EF4-FFF2-40B4-BE49-F238E27FC236}">
                <a16:creationId xmlns:a16="http://schemas.microsoft.com/office/drawing/2014/main" id="{A5FE144E-7617-4D0C-A68C-8D37BC0FE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6834" y="3237931"/>
            <a:ext cx="3729109" cy="2473437"/>
          </a:xfrm>
          <a:prstGeom prst="rect">
            <a:avLst/>
          </a:prstGeom>
        </p:spPr>
      </p:pic>
      <p:pic>
        <p:nvPicPr>
          <p:cNvPr id="8" name="Picture 7">
            <a:extLst>
              <a:ext uri="{FF2B5EF4-FFF2-40B4-BE49-F238E27FC236}">
                <a16:creationId xmlns:a16="http://schemas.microsoft.com/office/drawing/2014/main" id="{2CE63CD9-46A6-423A-A9AD-C159884000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6125" y="3237931"/>
            <a:ext cx="3372263" cy="2473437"/>
          </a:xfrm>
          <a:prstGeom prst="rect">
            <a:avLst/>
          </a:prstGeom>
        </p:spPr>
      </p:pic>
      <p:pic>
        <p:nvPicPr>
          <p:cNvPr id="9" name="Picture 8">
            <a:extLst>
              <a:ext uri="{FF2B5EF4-FFF2-40B4-BE49-F238E27FC236}">
                <a16:creationId xmlns:a16="http://schemas.microsoft.com/office/drawing/2014/main" id="{49523C91-A4EF-44EE-A45D-2BCC0F5E93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9149" y="219417"/>
            <a:ext cx="5124450" cy="2765723"/>
          </a:xfrm>
          <a:prstGeom prst="rect">
            <a:avLst/>
          </a:prstGeom>
        </p:spPr>
      </p:pic>
      <p:pic>
        <p:nvPicPr>
          <p:cNvPr id="11" name="Picture 10">
            <a:extLst>
              <a:ext uri="{FF2B5EF4-FFF2-40B4-BE49-F238E27FC236}">
                <a16:creationId xmlns:a16="http://schemas.microsoft.com/office/drawing/2014/main" id="{9FBA154A-8A87-4305-9226-2EB5B35D66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6733" y="938514"/>
            <a:ext cx="1987550" cy="2035920"/>
          </a:xfrm>
          <a:prstGeom prst="rect">
            <a:avLst/>
          </a:prstGeom>
        </p:spPr>
      </p:pic>
    </p:spTree>
    <p:extLst>
      <p:ext uri="{BB962C8B-B14F-4D97-AF65-F5344CB8AC3E}">
        <p14:creationId xmlns:p14="http://schemas.microsoft.com/office/powerpoint/2010/main" val="39417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9554A-E1A9-4076-8095-CE104F8FBAB8}"/>
              </a:ext>
            </a:extLst>
          </p:cNvPr>
          <p:cNvSpPr/>
          <p:nvPr/>
        </p:nvSpPr>
        <p:spPr>
          <a:xfrm>
            <a:off x="13364" y="15240"/>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4">
            <a:extLst>
              <a:ext uri="{FF2B5EF4-FFF2-40B4-BE49-F238E27FC236}">
                <a16:creationId xmlns:a16="http://schemas.microsoft.com/office/drawing/2014/main" id="{9B1A1B87-9074-4957-AFE6-5D79F035F9DD}"/>
              </a:ext>
            </a:extLst>
          </p:cNvPr>
          <p:cNvSpPr txBox="1">
            <a:spLocks noChangeArrowheads="1"/>
          </p:cNvSpPr>
          <p:nvPr/>
        </p:nvSpPr>
        <p:spPr>
          <a:xfrm>
            <a:off x="148356" y="2039820"/>
            <a:ext cx="3366912" cy="30909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r>
              <a:rPr lang="en-GB" sz="1800" b="0" dirty="0">
                <a:solidFill>
                  <a:schemeClr val="bg1"/>
                </a:solidFill>
                <a:latin typeface="Arial" panose="020B0604020202020204" pitchFamily="34" charset="0"/>
                <a:cs typeface="Arial" panose="020B0604020202020204" pitchFamily="34" charset="0"/>
              </a:rPr>
              <a:t>Handles.</a:t>
            </a:r>
          </a:p>
          <a:p>
            <a:pPr marL="266700" indent="-266700"/>
            <a:r>
              <a:rPr lang="en-GB" sz="1800" b="0" dirty="0">
                <a:solidFill>
                  <a:schemeClr val="bg1"/>
                </a:solidFill>
                <a:latin typeface="Arial" panose="020B0604020202020204" pitchFamily="34" charset="0"/>
                <a:cs typeface="Arial" panose="020B0604020202020204" pitchFamily="34" charset="0"/>
              </a:rPr>
              <a:t>Orthopaedic aids.</a:t>
            </a:r>
          </a:p>
          <a:p>
            <a:pPr marL="266700" indent="-266700"/>
            <a:r>
              <a:rPr lang="en-GB" sz="1800" b="0" dirty="0">
                <a:solidFill>
                  <a:schemeClr val="bg1"/>
                </a:solidFill>
                <a:latin typeface="Arial" panose="020B0604020202020204" pitchFamily="34" charset="0"/>
                <a:cs typeface="Arial" panose="020B0604020202020204" pitchFamily="34" charset="0"/>
              </a:rPr>
              <a:t>Prototyping.</a:t>
            </a:r>
          </a:p>
          <a:p>
            <a:pPr marL="266700" indent="-266700"/>
            <a:endParaRPr lang="en-GB" sz="1800" b="0" dirty="0">
              <a:solidFill>
                <a:schemeClr val="tx1"/>
              </a:solidFill>
              <a:latin typeface="Arial" panose="020B0604020202020204" pitchFamily="34" charset="0"/>
              <a:cs typeface="Arial" panose="020B0604020202020204" pitchFamily="34" charset="0"/>
            </a:endParaRPr>
          </a:p>
          <a:p>
            <a:pPr marL="266700" indent="-266700"/>
            <a:endParaRPr lang="en-GB" sz="1800" b="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ED4F00D-A8BA-4B4E-A322-0F0194D527AE}"/>
              </a:ext>
            </a:extLst>
          </p:cNvPr>
          <p:cNvSpPr txBox="1"/>
          <p:nvPr/>
        </p:nvSpPr>
        <p:spPr>
          <a:xfrm>
            <a:off x="148356" y="-74851"/>
            <a:ext cx="3366912" cy="2308324"/>
          </a:xfrm>
          <a:prstGeom prst="rect">
            <a:avLst/>
          </a:prstGeom>
          <a:noFill/>
        </p:spPr>
        <p:txBody>
          <a:bodyPr wrap="square" rtlCol="0">
            <a:spAutoFit/>
          </a:bodyPr>
          <a:lstStyle/>
          <a:p>
            <a:r>
              <a:rPr lang="en-GB" sz="3600" b="1" dirty="0">
                <a:solidFill>
                  <a:schemeClr val="bg1"/>
                </a:solidFill>
                <a:latin typeface="Cambria" panose="02040503050406030204" pitchFamily="18" charset="0"/>
              </a:rPr>
              <a:t>Polymorph </a:t>
            </a:r>
            <a:r>
              <a:rPr lang="en-GB" b="1" dirty="0">
                <a:solidFill>
                  <a:schemeClr val="bg1"/>
                </a:solidFill>
                <a:latin typeface="Cambria" panose="02040503050406030204" pitchFamily="18" charset="0"/>
                <a:cs typeface="Arial" panose="020B0604020202020204" pitchFamily="34" charset="0"/>
              </a:rPr>
              <a:t>= Polymer that melts in hot water or by a hairdryer and can be moulded by hand into any shape.</a:t>
            </a:r>
          </a:p>
          <a:p>
            <a:endParaRPr lang="en-GB" sz="3600"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CBBC7180-F9E0-423A-8AF4-C80A26317F8C}"/>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SMART MATERIAL</a:t>
            </a:r>
          </a:p>
        </p:txBody>
      </p:sp>
      <p:pic>
        <p:nvPicPr>
          <p:cNvPr id="2" name="Picture 1">
            <a:extLst>
              <a:ext uri="{FF2B5EF4-FFF2-40B4-BE49-F238E27FC236}">
                <a16:creationId xmlns:a16="http://schemas.microsoft.com/office/drawing/2014/main" id="{7CEC4218-F1BB-4A10-A699-DA0919AD82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4918" y="379563"/>
            <a:ext cx="3048000" cy="2286000"/>
          </a:xfrm>
          <a:prstGeom prst="rect">
            <a:avLst/>
          </a:prstGeom>
        </p:spPr>
      </p:pic>
      <p:pic>
        <p:nvPicPr>
          <p:cNvPr id="9" name="Picture 8">
            <a:extLst>
              <a:ext uri="{FF2B5EF4-FFF2-40B4-BE49-F238E27FC236}">
                <a16:creationId xmlns:a16="http://schemas.microsoft.com/office/drawing/2014/main" id="{48F1B529-7280-442D-9B31-ADF7BF2DC9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4215" y="1328986"/>
            <a:ext cx="4690913" cy="3352800"/>
          </a:xfrm>
          <a:prstGeom prst="rect">
            <a:avLst/>
          </a:prstGeom>
        </p:spPr>
      </p:pic>
      <p:pic>
        <p:nvPicPr>
          <p:cNvPr id="4098" name="Picture 2" descr="http://www.mindsetsonline.co.uk/ProductImages/ProductThumbnail/PVM-115_Thumbnail.jpg">
            <a:extLst>
              <a:ext uri="{FF2B5EF4-FFF2-40B4-BE49-F238E27FC236}">
                <a16:creationId xmlns:a16="http://schemas.microsoft.com/office/drawing/2014/main" id="{DDB21FA3-65E9-4E9F-9881-34CCD85AAB5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1718" y="3341992"/>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6F781-2C72-44BA-9932-9477EA047EE5}"/>
              </a:ext>
            </a:extLst>
          </p:cNvPr>
          <p:cNvSpPr/>
          <p:nvPr/>
        </p:nvSpPr>
        <p:spPr>
          <a:xfrm>
            <a:off x="13364" y="0"/>
            <a:ext cx="3545305" cy="601077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BAF8364-08D2-4836-8D0C-841E6D0CF237}"/>
              </a:ext>
            </a:extLst>
          </p:cNvPr>
          <p:cNvSpPr txBox="1"/>
          <p:nvPr/>
        </p:nvSpPr>
        <p:spPr>
          <a:xfrm>
            <a:off x="148356" y="-74851"/>
            <a:ext cx="3366912" cy="2862322"/>
          </a:xfrm>
          <a:prstGeom prst="rect">
            <a:avLst/>
          </a:prstGeom>
          <a:noFill/>
        </p:spPr>
        <p:txBody>
          <a:bodyPr wrap="square" rtlCol="0">
            <a:spAutoFit/>
          </a:bodyPr>
          <a:lstStyle/>
          <a:p>
            <a:r>
              <a:rPr lang="en-GB" sz="3600" b="1" dirty="0">
                <a:solidFill>
                  <a:schemeClr val="bg1"/>
                </a:solidFill>
                <a:latin typeface="Cambria" panose="02040503050406030204" pitchFamily="18" charset="0"/>
              </a:rPr>
              <a:t>Self healing materials </a:t>
            </a:r>
            <a:r>
              <a:rPr lang="en-GB" b="1" dirty="0">
                <a:solidFill>
                  <a:schemeClr val="bg1"/>
                </a:solidFill>
                <a:latin typeface="Cambria" panose="02040503050406030204" pitchFamily="18" charset="0"/>
                <a:cs typeface="Arial" panose="020B0604020202020204" pitchFamily="34" charset="0"/>
              </a:rPr>
              <a:t>= </a:t>
            </a:r>
            <a:r>
              <a:rPr lang="en-GB" b="1" dirty="0">
                <a:solidFill>
                  <a:schemeClr val="bg1"/>
                </a:solidFill>
                <a:latin typeface="Cambria" panose="02040503050406030204" pitchFamily="18" charset="0"/>
              </a:rPr>
              <a:t>Have the ability to detect and repair damage that they have undergone.</a:t>
            </a:r>
          </a:p>
          <a:p>
            <a:endParaRPr lang="en-GB" b="1" dirty="0">
              <a:solidFill>
                <a:schemeClr val="bg1"/>
              </a:solidFill>
              <a:latin typeface="Cambria" panose="02040503050406030204" pitchFamily="18" charset="0"/>
              <a:cs typeface="Arial" panose="020B0604020202020204" pitchFamily="34" charset="0"/>
            </a:endParaRPr>
          </a:p>
          <a:p>
            <a:endParaRPr lang="en-GB" sz="3600"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86972CB4-1C58-4916-92CC-77649C1DEC63}"/>
              </a:ext>
            </a:extLst>
          </p:cNvPr>
          <p:cNvSpPr txBox="1"/>
          <p:nvPr/>
        </p:nvSpPr>
        <p:spPr>
          <a:xfrm>
            <a:off x="-21701" y="5457525"/>
            <a:ext cx="3545305" cy="584775"/>
          </a:xfrm>
          <a:prstGeom prst="rect">
            <a:avLst/>
          </a:prstGeom>
          <a:noFill/>
        </p:spPr>
        <p:txBody>
          <a:bodyPr wrap="square" rtlCol="0">
            <a:spAutoFit/>
          </a:bodyPr>
          <a:lstStyle/>
          <a:p>
            <a:r>
              <a:rPr lang="en-GB" sz="3200" dirty="0">
                <a:solidFill>
                  <a:schemeClr val="bg1"/>
                </a:solidFill>
              </a:rPr>
              <a:t>SMART MATERIAL</a:t>
            </a:r>
          </a:p>
        </p:txBody>
      </p:sp>
      <p:sp>
        <p:nvSpPr>
          <p:cNvPr id="211972" name="Text Box 4"/>
          <p:cNvSpPr txBox="1">
            <a:spLocks noChangeArrowheads="1"/>
          </p:cNvSpPr>
          <p:nvPr/>
        </p:nvSpPr>
        <p:spPr bwMode="auto">
          <a:xfrm>
            <a:off x="148356" y="1856049"/>
            <a:ext cx="3170031" cy="1892826"/>
          </a:xfrm>
          <a:prstGeom prst="rect">
            <a:avLst/>
          </a:prstGeom>
          <a:noFill/>
          <a:ln w="9525">
            <a:noFill/>
            <a:miter lim="800000"/>
            <a:headEnd/>
            <a:tailEnd/>
          </a:ln>
        </p:spPr>
        <p:txBody>
          <a:bodyPr wrap="square">
            <a:spAutoFit/>
          </a:bodyPr>
          <a:lstStyle/>
          <a:p>
            <a:pPr>
              <a:spcBef>
                <a:spcPct val="50000"/>
              </a:spcBef>
            </a:pPr>
            <a:endParaRPr lang="en-GB" dirty="0">
              <a:latin typeface="Arial" panose="020B0604020202020204" pitchFamily="34" charset="0"/>
              <a:cs typeface="Arial" panose="020B0604020202020204" pitchFamily="34" charset="0"/>
            </a:endParaRPr>
          </a:p>
          <a:p>
            <a:pPr>
              <a:spcBef>
                <a:spcPct val="50000"/>
              </a:spcBef>
            </a:pPr>
            <a:r>
              <a:rPr lang="en-GB" dirty="0">
                <a:solidFill>
                  <a:schemeClr val="bg1"/>
                </a:solidFill>
                <a:latin typeface="Arial" panose="020B0604020202020204" pitchFamily="34" charset="0"/>
                <a:cs typeface="Arial" panose="020B0604020202020204" pitchFamily="34" charset="0"/>
              </a:rPr>
              <a:t>Bio-concrete uses bacteria that reacts with water to heal itself by producing limestone to fill any micro cracks that appear.</a:t>
            </a:r>
          </a:p>
        </p:txBody>
      </p:sp>
      <p:pic>
        <p:nvPicPr>
          <p:cNvPr id="9" name="Picture 8">
            <a:extLst>
              <a:ext uri="{FF2B5EF4-FFF2-40B4-BE49-F238E27FC236}">
                <a16:creationId xmlns:a16="http://schemas.microsoft.com/office/drawing/2014/main" id="{80979770-5348-4757-A5F8-04E7C0AE22F7}"/>
              </a:ext>
            </a:extLst>
          </p:cNvPr>
          <p:cNvPicPr>
            <a:picLocks noChangeAspect="1"/>
          </p:cNvPicPr>
          <p:nvPr/>
        </p:nvPicPr>
        <p:blipFill>
          <a:blip r:embed="rId3"/>
          <a:stretch>
            <a:fillRect/>
          </a:stretch>
        </p:blipFill>
        <p:spPr>
          <a:xfrm>
            <a:off x="7819954" y="0"/>
            <a:ext cx="4372046" cy="3312543"/>
          </a:xfrm>
          <a:prstGeom prst="rect">
            <a:avLst/>
          </a:prstGeom>
        </p:spPr>
      </p:pic>
      <p:pic>
        <p:nvPicPr>
          <p:cNvPr id="10" name="Picture 9">
            <a:extLst>
              <a:ext uri="{FF2B5EF4-FFF2-40B4-BE49-F238E27FC236}">
                <a16:creationId xmlns:a16="http://schemas.microsoft.com/office/drawing/2014/main" id="{318F191E-14BF-4A19-818F-153958E649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5284" y="2698000"/>
            <a:ext cx="4553630" cy="3089802"/>
          </a:xfrm>
          <a:prstGeom prst="rect">
            <a:avLst/>
          </a:prstGeom>
        </p:spPr>
      </p:pic>
    </p:spTree>
    <p:extLst>
      <p:ext uri="{BB962C8B-B14F-4D97-AF65-F5344CB8AC3E}">
        <p14:creationId xmlns:p14="http://schemas.microsoft.com/office/powerpoint/2010/main" val="136669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00EFE2-C9FB-4577-A9FF-875371A0D975}"/>
              </a:ext>
            </a:extLst>
          </p:cNvPr>
          <p:cNvSpPr>
            <a:spLocks noGrp="1"/>
          </p:cNvSpPr>
          <p:nvPr>
            <p:ph type="title"/>
          </p:nvPr>
        </p:nvSpPr>
        <p:spPr>
          <a:xfrm>
            <a:off x="508002" y="156107"/>
            <a:ext cx="10972800" cy="689866"/>
          </a:xfrm>
        </p:spPr>
        <p:txBody>
          <a:bodyPr>
            <a:normAutofit fontScale="90000"/>
          </a:bodyPr>
          <a:lstStyle/>
          <a:p>
            <a:r>
              <a:rPr lang="en-GB" dirty="0"/>
              <a:t>Roll the dice to get two numbers:</a:t>
            </a:r>
          </a:p>
        </p:txBody>
      </p:sp>
      <p:sp>
        <p:nvSpPr>
          <p:cNvPr id="9" name="TextBox 8">
            <a:extLst>
              <a:ext uri="{FF2B5EF4-FFF2-40B4-BE49-F238E27FC236}">
                <a16:creationId xmlns:a16="http://schemas.microsoft.com/office/drawing/2014/main" id="{27625445-1B3B-41C7-97D3-86E237ADA265}"/>
              </a:ext>
            </a:extLst>
          </p:cNvPr>
          <p:cNvSpPr txBox="1"/>
          <p:nvPr/>
        </p:nvSpPr>
        <p:spPr>
          <a:xfrm>
            <a:off x="581865" y="986253"/>
            <a:ext cx="4953725" cy="4154984"/>
          </a:xfrm>
          <a:prstGeom prst="rect">
            <a:avLst/>
          </a:prstGeom>
          <a:noFill/>
        </p:spPr>
        <p:txBody>
          <a:bodyPr wrap="square" rtlCol="0">
            <a:spAutoFit/>
          </a:bodyPr>
          <a:lstStyle/>
          <a:p>
            <a:pPr marL="514350" indent="-514350">
              <a:buFont typeface="+mj-lt"/>
              <a:buAutoNum type="arabicPeriod"/>
            </a:pPr>
            <a:r>
              <a:rPr lang="en-GB" sz="2400" dirty="0">
                <a:latin typeface="Arial" panose="020B0604020202020204" pitchFamily="34" charset="0"/>
                <a:cs typeface="Arial" panose="020B0604020202020204" pitchFamily="34" charset="0"/>
              </a:rPr>
              <a:t>Shape memory polymers </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err="1">
                <a:latin typeface="Arial" panose="020B0604020202020204" pitchFamily="34" charset="0"/>
                <a:cs typeface="Arial" panose="020B0604020202020204" pitchFamily="34" charset="0"/>
              </a:rPr>
              <a:t>Thermochromic</a:t>
            </a:r>
            <a:r>
              <a:rPr lang="en-GB" sz="2400" dirty="0">
                <a:latin typeface="Arial" panose="020B0604020202020204" pitchFamily="34" charset="0"/>
                <a:cs typeface="Arial" panose="020B0604020202020204" pitchFamily="34" charset="0"/>
              </a:rPr>
              <a:t> materials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Biodegradable packaging </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Electroluminescent materials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Conductive thread</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Photochromic materials</a:t>
            </a:r>
            <a:endParaRPr lang="en-GB" sz="2400" dirty="0"/>
          </a:p>
        </p:txBody>
      </p:sp>
      <p:grpSp>
        <p:nvGrpSpPr>
          <p:cNvPr id="4" name="Group 3">
            <a:extLst>
              <a:ext uri="{FF2B5EF4-FFF2-40B4-BE49-F238E27FC236}">
                <a16:creationId xmlns:a16="http://schemas.microsoft.com/office/drawing/2014/main" id="{2322798E-FC24-43A7-B4E8-3CFE43C141E1}"/>
              </a:ext>
            </a:extLst>
          </p:cNvPr>
          <p:cNvGrpSpPr/>
          <p:nvPr/>
        </p:nvGrpSpPr>
        <p:grpSpPr>
          <a:xfrm>
            <a:off x="9017727" y="3365500"/>
            <a:ext cx="2882173" cy="2325688"/>
            <a:chOff x="7783019" y="3035299"/>
            <a:chExt cx="3291382" cy="2655888"/>
          </a:xfrm>
        </p:grpSpPr>
        <p:pic>
          <p:nvPicPr>
            <p:cNvPr id="3" name="Picture 2">
              <a:extLst>
                <a:ext uri="{FF2B5EF4-FFF2-40B4-BE49-F238E27FC236}">
                  <a16:creationId xmlns:a16="http://schemas.microsoft.com/office/drawing/2014/main" id="{C3050125-954C-410B-91F3-BB01C30C6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3019" y="3035300"/>
              <a:ext cx="1818182" cy="2655887"/>
            </a:xfrm>
            <a:prstGeom prst="rect">
              <a:avLst/>
            </a:prstGeom>
          </p:spPr>
        </p:pic>
        <p:pic>
          <p:nvPicPr>
            <p:cNvPr id="7" name="Picture 6">
              <a:extLst>
                <a:ext uri="{FF2B5EF4-FFF2-40B4-BE49-F238E27FC236}">
                  <a16:creationId xmlns:a16="http://schemas.microsoft.com/office/drawing/2014/main" id="{91060E4D-393D-4D2E-8790-1E80EEA2A7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74201" y="3035299"/>
              <a:ext cx="1600200" cy="2655887"/>
            </a:xfrm>
            <a:prstGeom prst="rect">
              <a:avLst/>
            </a:prstGeom>
          </p:spPr>
        </p:pic>
      </p:grpSp>
      <p:sp>
        <p:nvSpPr>
          <p:cNvPr id="2" name="Rectangle 1">
            <a:extLst>
              <a:ext uri="{FF2B5EF4-FFF2-40B4-BE49-F238E27FC236}">
                <a16:creationId xmlns:a16="http://schemas.microsoft.com/office/drawing/2014/main" id="{178886EF-49FE-467D-B494-645E4990B504}"/>
              </a:ext>
            </a:extLst>
          </p:cNvPr>
          <p:cNvSpPr/>
          <p:nvPr/>
        </p:nvSpPr>
        <p:spPr>
          <a:xfrm>
            <a:off x="581865" y="5287151"/>
            <a:ext cx="6375400" cy="46166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Note down which two you have selected. </a:t>
            </a:r>
            <a:endParaRPr lang="en-GB" sz="2400" dirty="0"/>
          </a:p>
        </p:txBody>
      </p:sp>
    </p:spTree>
    <p:extLst>
      <p:ext uri="{BB962C8B-B14F-4D97-AF65-F5344CB8AC3E}">
        <p14:creationId xmlns:p14="http://schemas.microsoft.com/office/powerpoint/2010/main" val="39252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1000"/>
                                        <p:tgtEl>
                                          <p:spTgt spid="9">
                                            <p:txEl>
                                              <p:pRg st="4" end="4"/>
                                            </p:txEl>
                                          </p:spTgt>
                                        </p:tgtEl>
                                      </p:cBhvr>
                                    </p:animEffect>
                                    <p:anim calcmode="lin" valueType="num">
                                      <p:cBhvr>
                                        <p:cTn id="1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1000"/>
                                        <p:tgtEl>
                                          <p:spTgt spid="9">
                                            <p:txEl>
                                              <p:pRg st="6" end="6"/>
                                            </p:txEl>
                                          </p:spTgt>
                                        </p:tgtEl>
                                      </p:cBhvr>
                                    </p:animEffect>
                                    <p:anim calcmode="lin" valueType="num">
                                      <p:cBhvr>
                                        <p:cTn id="2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1000"/>
                                        <p:tgtEl>
                                          <p:spTgt spid="9">
                                            <p:txEl>
                                              <p:pRg st="8" end="8"/>
                                            </p:txEl>
                                          </p:spTgt>
                                        </p:tgtEl>
                                      </p:cBhvr>
                                    </p:animEffect>
                                    <p:anim calcmode="lin" valueType="num">
                                      <p:cBhvr>
                                        <p:cTn id="2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1000"/>
                                        <p:tgtEl>
                                          <p:spTgt spid="9">
                                            <p:txEl>
                                              <p:pRg st="10" end="10"/>
                                            </p:txEl>
                                          </p:spTgt>
                                        </p:tgtEl>
                                      </p:cBhvr>
                                    </p:animEffect>
                                    <p:anim calcmode="lin" valueType="num">
                                      <p:cBhvr>
                                        <p:cTn id="3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1000"/>
                                        <p:tgtEl>
                                          <p:spTgt spid="2">
                                            <p:txEl>
                                              <p:pRg st="0" end="0"/>
                                            </p:txEl>
                                          </p:spTgt>
                                        </p:tgtEl>
                                      </p:cBhvr>
                                    </p:animEffect>
                                    <p:anim calcmode="lin" valueType="num">
                                      <p:cBhvr>
                                        <p:cTn id="4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D06A9C-AE49-403B-870B-021E6D7D8159}"/>
              </a:ext>
            </a:extLst>
          </p:cNvPr>
          <p:cNvSpPr txBox="1"/>
          <p:nvPr/>
        </p:nvSpPr>
        <p:spPr>
          <a:xfrm>
            <a:off x="609600" y="2237818"/>
            <a:ext cx="9766300" cy="3431709"/>
          </a:xfrm>
          <a:prstGeom prst="rect">
            <a:avLst/>
          </a:prstGeom>
          <a:noFill/>
        </p:spPr>
        <p:txBody>
          <a:bodyPr wrap="square" rtlCol="0">
            <a:spAutoFit/>
          </a:bodyPr>
          <a:lstStyle/>
          <a:p>
            <a:pPr>
              <a:spcAft>
                <a:spcPts val="500"/>
              </a:spcAft>
            </a:pPr>
            <a:r>
              <a:rPr lang="en-GB" sz="2400" dirty="0">
                <a:latin typeface="Arial" panose="020B0604020202020204" pitchFamily="34" charset="0"/>
                <a:cs typeface="Arial" panose="020B0604020202020204" pitchFamily="34" charset="0"/>
              </a:rPr>
              <a:t>Using your two smart materials think about how you could redesign one of the following to be an </a:t>
            </a:r>
            <a:r>
              <a:rPr lang="en-GB" sz="2400" b="1" dirty="0">
                <a:latin typeface="Arial" panose="020B0604020202020204" pitchFamily="34" charset="0"/>
                <a:cs typeface="Arial" panose="020B0604020202020204" pitchFamily="34" charset="0"/>
              </a:rPr>
              <a:t>innovative</a:t>
            </a:r>
            <a:r>
              <a:rPr lang="en-GB" sz="2400" dirty="0">
                <a:latin typeface="Arial" panose="020B0604020202020204" pitchFamily="34" charset="0"/>
                <a:cs typeface="Arial" panose="020B0604020202020204" pitchFamily="34" charset="0"/>
              </a:rPr>
              <a:t> product:</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 high chair</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 pair of shoes</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 skateboard</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 watch</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An Amazon locker </a:t>
            </a:r>
          </a:p>
          <a:p>
            <a:pPr marL="812800" indent="-457200">
              <a:spcAft>
                <a:spcPts val="500"/>
              </a:spcAft>
              <a:buFont typeface="+mj-lt"/>
              <a:buAutoNum type="arabicPeriod"/>
            </a:pPr>
            <a:r>
              <a:rPr lang="en-GB" sz="2400" dirty="0">
                <a:latin typeface="Arial" panose="020B0604020202020204" pitchFamily="34" charset="0"/>
                <a:cs typeface="Arial" panose="020B0604020202020204" pitchFamily="34" charset="0"/>
              </a:rPr>
              <a:t>A car scraper</a:t>
            </a:r>
          </a:p>
        </p:txBody>
      </p:sp>
      <p:sp>
        <p:nvSpPr>
          <p:cNvPr id="3" name="Content Placeholder 2"/>
          <p:cNvSpPr>
            <a:spLocks noGrp="1"/>
          </p:cNvSpPr>
          <p:nvPr>
            <p:ph idx="1"/>
          </p:nvPr>
        </p:nvSpPr>
        <p:spPr>
          <a:xfrm>
            <a:off x="609600" y="1152216"/>
            <a:ext cx="9474200" cy="927394"/>
          </a:xfrm>
        </p:spPr>
        <p:txBody>
          <a:bodyPr>
            <a:normAutofit lnSpcReduction="10000"/>
          </a:bodyPr>
          <a:lstStyle/>
          <a:p>
            <a:pPr marL="0" indent="0">
              <a:buNone/>
            </a:pPr>
            <a:r>
              <a:rPr lang="en-GB" dirty="0"/>
              <a:t>You are in the year 2200 – Roll your dice again to decide on a product.</a:t>
            </a:r>
          </a:p>
        </p:txBody>
      </p:sp>
      <p:sp>
        <p:nvSpPr>
          <p:cNvPr id="9" name="Title 8">
            <a:extLst>
              <a:ext uri="{FF2B5EF4-FFF2-40B4-BE49-F238E27FC236}">
                <a16:creationId xmlns:a16="http://schemas.microsoft.com/office/drawing/2014/main" id="{4B94EAF9-A311-4341-B29D-7352A3224B77}"/>
              </a:ext>
            </a:extLst>
          </p:cNvPr>
          <p:cNvSpPr>
            <a:spLocks noGrp="1"/>
          </p:cNvSpPr>
          <p:nvPr>
            <p:ph type="title"/>
          </p:nvPr>
        </p:nvSpPr>
        <p:spPr/>
        <p:txBody>
          <a:bodyPr>
            <a:normAutofit fontScale="90000"/>
          </a:bodyPr>
          <a:lstStyle/>
          <a:p>
            <a:r>
              <a:rPr lang="en-GB" dirty="0"/>
              <a:t>Scenario</a:t>
            </a:r>
          </a:p>
        </p:txBody>
      </p:sp>
      <p:grpSp>
        <p:nvGrpSpPr>
          <p:cNvPr id="12" name="Group 11">
            <a:extLst>
              <a:ext uri="{FF2B5EF4-FFF2-40B4-BE49-F238E27FC236}">
                <a16:creationId xmlns:a16="http://schemas.microsoft.com/office/drawing/2014/main" id="{2322798E-FC24-43A7-B4E8-3CFE43C141E1}"/>
              </a:ext>
            </a:extLst>
          </p:cNvPr>
          <p:cNvGrpSpPr/>
          <p:nvPr/>
        </p:nvGrpSpPr>
        <p:grpSpPr>
          <a:xfrm>
            <a:off x="9001598" y="3599235"/>
            <a:ext cx="2580802" cy="2091954"/>
            <a:chOff x="7783019" y="3035299"/>
            <a:chExt cx="3291382" cy="2655888"/>
          </a:xfrm>
        </p:grpSpPr>
        <p:pic>
          <p:nvPicPr>
            <p:cNvPr id="13" name="Picture 12">
              <a:extLst>
                <a:ext uri="{FF2B5EF4-FFF2-40B4-BE49-F238E27FC236}">
                  <a16:creationId xmlns:a16="http://schemas.microsoft.com/office/drawing/2014/main" id="{C3050125-954C-410B-91F3-BB01C30C6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3019" y="3035300"/>
              <a:ext cx="1818182" cy="2655887"/>
            </a:xfrm>
            <a:prstGeom prst="rect">
              <a:avLst/>
            </a:prstGeom>
          </p:spPr>
        </p:pic>
        <p:pic>
          <p:nvPicPr>
            <p:cNvPr id="14" name="Picture 13">
              <a:extLst>
                <a:ext uri="{FF2B5EF4-FFF2-40B4-BE49-F238E27FC236}">
                  <a16:creationId xmlns:a16="http://schemas.microsoft.com/office/drawing/2014/main" id="{91060E4D-393D-4D2E-8790-1E80EEA2A7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74201" y="3035299"/>
              <a:ext cx="1600200" cy="2655887"/>
            </a:xfrm>
            <a:prstGeom prst="rect">
              <a:avLst/>
            </a:prstGeom>
          </p:spPr>
        </p:pic>
      </p:grpSp>
    </p:spTree>
    <p:extLst>
      <p:ext uri="{BB962C8B-B14F-4D97-AF65-F5344CB8AC3E}">
        <p14:creationId xmlns:p14="http://schemas.microsoft.com/office/powerpoint/2010/main" val="37617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anim calcmode="lin" valueType="num">
                                      <p:cBhvr>
                                        <p:cTn id="1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1000"/>
                                        <p:tgtEl>
                                          <p:spTgt spid="10">
                                            <p:txEl>
                                              <p:pRg st="4" end="4"/>
                                            </p:txEl>
                                          </p:spTgt>
                                        </p:tgtEl>
                                      </p:cBhvr>
                                    </p:animEffect>
                                    <p:anim calcmode="lin" valueType="num">
                                      <p:cBhvr>
                                        <p:cTn id="2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000"/>
                                        <p:tgtEl>
                                          <p:spTgt spid="10">
                                            <p:txEl>
                                              <p:pRg st="5" end="5"/>
                                            </p:txEl>
                                          </p:spTgt>
                                        </p:tgtEl>
                                      </p:cBhvr>
                                    </p:animEffect>
                                    <p:anim calcmode="lin" valueType="num">
                                      <p:cBhvr>
                                        <p:cTn id="2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1000"/>
                                        <p:tgtEl>
                                          <p:spTgt spid="10">
                                            <p:txEl>
                                              <p:pRg st="6" end="6"/>
                                            </p:txEl>
                                          </p:spTgt>
                                        </p:tgtEl>
                                      </p:cBhvr>
                                    </p:animEffect>
                                    <p:anim calcmode="lin" valueType="num">
                                      <p:cBhvr>
                                        <p:cTn id="3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0429E-7D48-4F29-9171-74E76754BCF8}"/>
              </a:ext>
            </a:extLst>
          </p:cNvPr>
          <p:cNvSpPr>
            <a:spLocks noGrp="1"/>
          </p:cNvSpPr>
          <p:nvPr>
            <p:ph type="title"/>
          </p:nvPr>
        </p:nvSpPr>
        <p:spPr/>
        <p:txBody>
          <a:bodyPr>
            <a:normAutofit fontScale="90000"/>
          </a:bodyPr>
          <a:lstStyle/>
          <a:p>
            <a:r>
              <a:rPr lang="en-GB" dirty="0"/>
              <a:t>Stakeholders…</a:t>
            </a:r>
          </a:p>
        </p:txBody>
      </p:sp>
      <p:sp>
        <p:nvSpPr>
          <p:cNvPr id="5" name="Content Placeholder 4">
            <a:extLst>
              <a:ext uri="{FF2B5EF4-FFF2-40B4-BE49-F238E27FC236}">
                <a16:creationId xmlns:a16="http://schemas.microsoft.com/office/drawing/2014/main" id="{62BFB749-3272-4FFD-B5A3-942AD8A14F9B}"/>
              </a:ext>
            </a:extLst>
          </p:cNvPr>
          <p:cNvSpPr>
            <a:spLocks noGrp="1"/>
          </p:cNvSpPr>
          <p:nvPr>
            <p:ph idx="1"/>
          </p:nvPr>
        </p:nvSpPr>
        <p:spPr/>
        <p:txBody>
          <a:bodyPr/>
          <a:lstStyle/>
          <a:p>
            <a:r>
              <a:rPr lang="en-GB" dirty="0"/>
              <a:t>Stakeholders = a person, group or organisation with an interest in the product or system.</a:t>
            </a:r>
          </a:p>
          <a:p>
            <a:endParaRPr lang="en-GB" dirty="0"/>
          </a:p>
          <a:p>
            <a:pPr marL="0" indent="0">
              <a:buNone/>
            </a:pPr>
            <a:r>
              <a:rPr lang="en-GB" sz="2000" b="0" dirty="0">
                <a:solidFill>
                  <a:schemeClr val="tx1"/>
                </a:solidFill>
                <a:latin typeface="Arial" panose="020B0604020202020204" pitchFamily="34" charset="0"/>
                <a:cs typeface="Arial" panose="020B0604020202020204" pitchFamily="34" charset="0"/>
              </a:rPr>
              <a:t>e.g. a child’s toy</a:t>
            </a:r>
          </a:p>
          <a:p>
            <a:r>
              <a:rPr lang="en-GB" sz="2000" b="0" dirty="0">
                <a:solidFill>
                  <a:schemeClr val="tx1"/>
                </a:solidFill>
                <a:latin typeface="Arial" panose="020B0604020202020204" pitchFamily="34" charset="0"/>
                <a:cs typeface="Arial" panose="020B0604020202020204" pitchFamily="34" charset="0"/>
              </a:rPr>
              <a:t>Child = the user</a:t>
            </a:r>
          </a:p>
          <a:p>
            <a:r>
              <a:rPr lang="en-GB" sz="2000" b="0" dirty="0">
                <a:solidFill>
                  <a:schemeClr val="tx1"/>
                </a:solidFill>
                <a:latin typeface="Arial" panose="020B0604020202020204" pitchFamily="34" charset="0"/>
                <a:cs typeface="Arial" panose="020B0604020202020204" pitchFamily="34" charset="0"/>
              </a:rPr>
              <a:t>Parent/guardian/grandparent/friend = buyer/repairer.</a:t>
            </a:r>
          </a:p>
          <a:p>
            <a:endParaRPr lang="en-GB" sz="2000" b="0" dirty="0">
              <a:solidFill>
                <a:schemeClr val="tx1"/>
              </a:solidFill>
              <a:latin typeface="Arial" panose="020B0604020202020204" pitchFamily="34" charset="0"/>
              <a:cs typeface="Arial" panose="020B0604020202020204" pitchFamily="34" charset="0"/>
            </a:endParaRPr>
          </a:p>
          <a:p>
            <a:pPr marL="0" indent="0">
              <a:buNone/>
            </a:pPr>
            <a:r>
              <a:rPr lang="en-GB" sz="2000" b="0" dirty="0">
                <a:solidFill>
                  <a:schemeClr val="tx1"/>
                </a:solidFill>
                <a:latin typeface="Arial" panose="020B0604020202020204" pitchFamily="34" charset="0"/>
                <a:cs typeface="Arial" panose="020B0604020202020204" pitchFamily="34" charset="0"/>
              </a:rPr>
              <a:t>Who could/would be your stakeholders for your product?</a:t>
            </a:r>
          </a:p>
          <a:p>
            <a:pPr marL="0" indent="0">
              <a:buNone/>
            </a:pPr>
            <a:endParaRPr lang="en-GB" sz="2000" b="0" dirty="0">
              <a:solidFill>
                <a:schemeClr val="tx1"/>
              </a:solidFill>
              <a:latin typeface="Arial" panose="020B0604020202020204" pitchFamily="34" charset="0"/>
              <a:cs typeface="Arial" panose="020B0604020202020204" pitchFamily="34" charset="0"/>
            </a:endParaRPr>
          </a:p>
          <a:p>
            <a:pPr marL="0" indent="0">
              <a:buNone/>
            </a:pPr>
            <a:r>
              <a:rPr lang="en-GB" sz="2000" b="0" dirty="0">
                <a:solidFill>
                  <a:schemeClr val="tx1"/>
                </a:solidFill>
                <a:latin typeface="Arial" panose="020B0604020202020204" pitchFamily="34" charset="0"/>
                <a:cs typeface="Arial" panose="020B0604020202020204" pitchFamily="34" charset="0"/>
              </a:rPr>
              <a:t>What would their requirements be for your product?</a:t>
            </a:r>
          </a:p>
        </p:txBody>
      </p:sp>
      <p:pic>
        <p:nvPicPr>
          <p:cNvPr id="2" name="Picture 1">
            <a:extLst>
              <a:ext uri="{FF2B5EF4-FFF2-40B4-BE49-F238E27FC236}">
                <a16:creationId xmlns:a16="http://schemas.microsoft.com/office/drawing/2014/main" id="{A403A73E-AA46-4AC4-9CB6-5BEE1AE406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7800" y="2924210"/>
            <a:ext cx="3886200" cy="2831965"/>
          </a:xfrm>
          <a:prstGeom prst="rect">
            <a:avLst/>
          </a:prstGeom>
        </p:spPr>
      </p:pic>
    </p:spTree>
    <p:extLst>
      <p:ext uri="{BB962C8B-B14F-4D97-AF65-F5344CB8AC3E}">
        <p14:creationId xmlns:p14="http://schemas.microsoft.com/office/powerpoint/2010/main" val="396944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0822-9917-46C7-BC5B-869E99F944E4}"/>
              </a:ext>
            </a:extLst>
          </p:cNvPr>
          <p:cNvSpPr>
            <a:spLocks noGrp="1"/>
          </p:cNvSpPr>
          <p:nvPr>
            <p:ph type="title"/>
          </p:nvPr>
        </p:nvSpPr>
        <p:spPr>
          <a:xfrm>
            <a:off x="357720" y="720604"/>
            <a:ext cx="10972800" cy="689866"/>
          </a:xfrm>
        </p:spPr>
        <p:txBody>
          <a:bodyPr>
            <a:noAutofit/>
          </a:bodyPr>
          <a:lstStyle/>
          <a:p>
            <a:r>
              <a:rPr lang="en-GB" sz="3600" dirty="0"/>
              <a:t>Take the cards that match your smart/modern material and the card that matches your product and be creative.</a:t>
            </a:r>
          </a:p>
        </p:txBody>
      </p:sp>
      <p:pic>
        <p:nvPicPr>
          <p:cNvPr id="3" name="Picture 2">
            <a:extLst>
              <a:ext uri="{FF2B5EF4-FFF2-40B4-BE49-F238E27FC236}">
                <a16:creationId xmlns:a16="http://schemas.microsoft.com/office/drawing/2014/main" id="{E0BE6DC1-87F1-45FA-A790-26B2A06B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53268">
            <a:off x="341579" y="2148004"/>
            <a:ext cx="5362097" cy="3110728"/>
          </a:xfrm>
          <a:prstGeom prst="rect">
            <a:avLst/>
          </a:prstGeom>
        </p:spPr>
      </p:pic>
      <p:pic>
        <p:nvPicPr>
          <p:cNvPr id="4" name="Picture 3">
            <a:extLst>
              <a:ext uri="{FF2B5EF4-FFF2-40B4-BE49-F238E27FC236}">
                <a16:creationId xmlns:a16="http://schemas.microsoft.com/office/drawing/2014/main" id="{ADA1911A-9789-45F3-9955-0C1FD34DE23E}"/>
              </a:ext>
            </a:extLst>
          </p:cNvPr>
          <p:cNvPicPr>
            <a:picLocks noChangeAspect="1"/>
          </p:cNvPicPr>
          <p:nvPr/>
        </p:nvPicPr>
        <p:blipFill>
          <a:blip r:embed="rId4"/>
          <a:stretch>
            <a:fillRect/>
          </a:stretch>
        </p:blipFill>
        <p:spPr>
          <a:xfrm rot="868812">
            <a:off x="6259233" y="2111832"/>
            <a:ext cx="5517533" cy="3110950"/>
          </a:xfrm>
          <a:prstGeom prst="rect">
            <a:avLst/>
          </a:prstGeom>
        </p:spPr>
      </p:pic>
    </p:spTree>
    <p:extLst>
      <p:ext uri="{BB962C8B-B14F-4D97-AF65-F5344CB8AC3E}">
        <p14:creationId xmlns:p14="http://schemas.microsoft.com/office/powerpoint/2010/main" val="2011571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76D7BE-00BC-426B-82CE-E456EA1FA2D5}"/>
              </a:ext>
            </a:extLst>
          </p:cNvPr>
          <p:cNvSpPr/>
          <p:nvPr/>
        </p:nvSpPr>
        <p:spPr>
          <a:xfrm>
            <a:off x="-3380" y="-16932"/>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4">
            <a:extLst>
              <a:ext uri="{FF2B5EF4-FFF2-40B4-BE49-F238E27FC236}">
                <a16:creationId xmlns:a16="http://schemas.microsoft.com/office/drawing/2014/main" id="{F2C5A07C-FE04-425A-80D6-1DAF89140069}"/>
              </a:ext>
            </a:extLst>
          </p:cNvPr>
          <p:cNvSpPr txBox="1">
            <a:spLocks noChangeArrowheads="1"/>
          </p:cNvSpPr>
          <p:nvPr/>
        </p:nvSpPr>
        <p:spPr>
          <a:xfrm>
            <a:off x="4062574" y="4272862"/>
            <a:ext cx="3846603" cy="50688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0" dirty="0">
                <a:solidFill>
                  <a:schemeClr val="tx1"/>
                </a:solidFill>
                <a:latin typeface="Arial" panose="020B0604020202020204" pitchFamily="34" charset="0"/>
                <a:cs typeface="Arial" panose="020B0604020202020204" pitchFamily="34" charset="0"/>
              </a:rPr>
              <a:t>Katy Perry’s custom made LED with fibre optics dress at the infamous Met Costume Institute Gala in New York.</a:t>
            </a:r>
          </a:p>
          <a:p>
            <a:r>
              <a:rPr lang="en-GB" sz="1200" b="0" dirty="0">
                <a:solidFill>
                  <a:schemeClr val="tx1"/>
                </a:solidFill>
                <a:latin typeface="Arial" panose="020B0604020202020204" pitchFamily="34" charset="0"/>
                <a:cs typeface="Arial" panose="020B0604020202020204" pitchFamily="34" charset="0"/>
              </a:rPr>
              <a:t>Unusual clothing.</a:t>
            </a:r>
          </a:p>
          <a:p>
            <a:r>
              <a:rPr lang="en-GB" sz="1200" b="0" dirty="0">
                <a:solidFill>
                  <a:schemeClr val="tx1"/>
                </a:solidFill>
                <a:latin typeface="Arial" panose="020B0604020202020204" pitchFamily="34" charset="0"/>
                <a:cs typeface="Arial" panose="020B0604020202020204" pitchFamily="34" charset="0"/>
              </a:rPr>
              <a:t>Christmas decorations.</a:t>
            </a:r>
          </a:p>
        </p:txBody>
      </p:sp>
      <p:sp>
        <p:nvSpPr>
          <p:cNvPr id="5" name="Rectangle 4">
            <a:extLst>
              <a:ext uri="{FF2B5EF4-FFF2-40B4-BE49-F238E27FC236}">
                <a16:creationId xmlns:a16="http://schemas.microsoft.com/office/drawing/2014/main" id="{20E3E623-0A64-427C-8F67-2DED9BA02347}"/>
              </a:ext>
            </a:extLst>
          </p:cNvPr>
          <p:cNvSpPr/>
          <p:nvPr/>
        </p:nvSpPr>
        <p:spPr>
          <a:xfrm>
            <a:off x="1132" y="0"/>
            <a:ext cx="406457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FB7BA33-FF31-49D7-9D6D-736EC41CCD2E}"/>
              </a:ext>
            </a:extLst>
          </p:cNvPr>
          <p:cNvSpPr/>
          <p:nvPr/>
        </p:nvSpPr>
        <p:spPr>
          <a:xfrm>
            <a:off x="1132" y="0"/>
            <a:ext cx="12171125" cy="343746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FE742A-27DC-4913-A649-42EC885FCE27}"/>
              </a:ext>
            </a:extLst>
          </p:cNvPr>
          <p:cNvSpPr/>
          <p:nvPr/>
        </p:nvSpPr>
        <p:spPr>
          <a:xfrm>
            <a:off x="8073820" y="0"/>
            <a:ext cx="4105219" cy="68495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B811624-DF0A-46C5-81BE-0EDE83A90AE8}"/>
              </a:ext>
            </a:extLst>
          </p:cNvPr>
          <p:cNvSpPr/>
          <p:nvPr/>
        </p:nvSpPr>
        <p:spPr>
          <a:xfrm>
            <a:off x="4065702" y="0"/>
            <a:ext cx="4008118"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3">
            <a:extLst>
              <a:ext uri="{FF2B5EF4-FFF2-40B4-BE49-F238E27FC236}">
                <a16:creationId xmlns:a16="http://schemas.microsoft.com/office/drawing/2014/main" id="{5A5070EE-AB39-4F09-ABC8-DC807AE4FCB3}"/>
              </a:ext>
            </a:extLst>
          </p:cNvPr>
          <p:cNvSpPr txBox="1">
            <a:spLocks noChangeArrowheads="1"/>
          </p:cNvSpPr>
          <p:nvPr/>
        </p:nvSpPr>
        <p:spPr>
          <a:xfrm>
            <a:off x="27863" y="41747"/>
            <a:ext cx="4154691" cy="619432"/>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6000" b="1" kern="1200">
                <a:solidFill>
                  <a:srgbClr val="4EBA6F"/>
                </a:solidFill>
                <a:latin typeface="Cambria" panose="02040503050406030204" pitchFamily="18" charset="0"/>
                <a:ea typeface="+mj-ea"/>
                <a:cs typeface="Arial"/>
              </a:defRPr>
            </a:lvl1pPr>
          </a:lstStyle>
          <a:p>
            <a:pPr algn="l"/>
            <a:r>
              <a:rPr lang="en-GB" sz="2400" dirty="0">
                <a:solidFill>
                  <a:schemeClr val="tx1"/>
                </a:solidFill>
              </a:rPr>
              <a:t>Thermochromic </a:t>
            </a:r>
            <a:br>
              <a:rPr lang="en-GB" sz="2400" dirty="0">
                <a:solidFill>
                  <a:schemeClr val="tx1"/>
                </a:solidFill>
              </a:rPr>
            </a:br>
            <a:r>
              <a:rPr lang="en-GB" sz="1400" dirty="0">
                <a:solidFill>
                  <a:schemeClr val="tx1"/>
                </a:solidFill>
              </a:rPr>
              <a:t>= change colour due to heat</a:t>
            </a:r>
          </a:p>
        </p:txBody>
      </p:sp>
      <p:sp>
        <p:nvSpPr>
          <p:cNvPr id="13" name="Rectangle 4">
            <a:extLst>
              <a:ext uri="{FF2B5EF4-FFF2-40B4-BE49-F238E27FC236}">
                <a16:creationId xmlns:a16="http://schemas.microsoft.com/office/drawing/2014/main" id="{5DA9736E-E019-445E-9D6E-11091A24B39B}"/>
              </a:ext>
            </a:extLst>
          </p:cNvPr>
          <p:cNvSpPr txBox="1">
            <a:spLocks noChangeArrowheads="1"/>
          </p:cNvSpPr>
          <p:nvPr/>
        </p:nvSpPr>
        <p:spPr>
          <a:xfrm>
            <a:off x="142606" y="622773"/>
            <a:ext cx="3916314" cy="25144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400" b="1" kern="1200">
                <a:solidFill>
                  <a:srgbClr val="318AAC"/>
                </a:solidFill>
                <a:latin typeface="Cambria" panose="02040503050406030204" pitchFamily="18" charset="0"/>
                <a:ea typeface="+mn-ea"/>
                <a:cs typeface="Arial"/>
              </a:defRPr>
            </a:lvl1pPr>
            <a:lvl2pPr marL="457200" indent="0" algn="ctr" defTabSz="457200" rtl="0" eaLnBrk="1" latinLnBrk="0" hangingPunct="1">
              <a:spcBef>
                <a:spcPct val="20000"/>
              </a:spcBef>
              <a:buFont typeface="Arial"/>
              <a:buNone/>
              <a:defRPr sz="2000" kern="1200">
                <a:solidFill>
                  <a:schemeClr val="tx1"/>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solidFill>
                <a:latin typeface="Arial"/>
                <a:ea typeface="+mn-ea"/>
                <a:cs typeface="Arial"/>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marL="171450" indent="-171450" algn="l">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Plastic spoons change colour when in hot water – used to test the heat of baby food.</a:t>
            </a:r>
          </a:p>
          <a:p>
            <a:pPr marL="171450" indent="-171450" algn="l">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Bath plugs that show when the bath water is too hot.</a:t>
            </a:r>
          </a:p>
          <a:p>
            <a:pPr marL="171450" indent="-171450" algn="l">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Mugs and kettles that change colour with hot water.</a:t>
            </a:r>
          </a:p>
          <a:p>
            <a:pPr marL="171450" indent="-171450" algn="l">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Bandages coloured with thermochromic dyes change colour if a wound becomes inflamed.</a:t>
            </a:r>
          </a:p>
          <a:p>
            <a:pPr marL="171450" indent="-171450" algn="l">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Used in the food industry to indicate freshness.</a:t>
            </a:r>
          </a:p>
        </p:txBody>
      </p:sp>
      <p:sp>
        <p:nvSpPr>
          <p:cNvPr id="19" name="Rectangle 3">
            <a:extLst>
              <a:ext uri="{FF2B5EF4-FFF2-40B4-BE49-F238E27FC236}">
                <a16:creationId xmlns:a16="http://schemas.microsoft.com/office/drawing/2014/main" id="{956E2CB5-BE4E-48B3-93B4-49BFD49DC428}"/>
              </a:ext>
            </a:extLst>
          </p:cNvPr>
          <p:cNvSpPr txBox="1">
            <a:spLocks noChangeArrowheads="1"/>
          </p:cNvSpPr>
          <p:nvPr/>
        </p:nvSpPr>
        <p:spPr>
          <a:xfrm>
            <a:off x="4085651" y="-301441"/>
            <a:ext cx="3692493" cy="122407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sz="2400" dirty="0">
                <a:solidFill>
                  <a:schemeClr val="tx1"/>
                </a:solidFill>
              </a:rPr>
              <a:t>Photochromic </a:t>
            </a:r>
            <a:endParaRPr lang="en-GB" sz="1200" dirty="0">
              <a:solidFill>
                <a:schemeClr val="tx1"/>
              </a:solidFill>
            </a:endParaRPr>
          </a:p>
          <a:p>
            <a:r>
              <a:rPr lang="en-GB" sz="1400" dirty="0">
                <a:solidFill>
                  <a:schemeClr val="tx1"/>
                </a:solidFill>
              </a:rPr>
              <a:t>= change colour when outside in sunlight</a:t>
            </a:r>
            <a:endParaRPr lang="en-GB" sz="700" dirty="0">
              <a:solidFill>
                <a:schemeClr val="tx1"/>
              </a:solidFill>
            </a:endParaRPr>
          </a:p>
        </p:txBody>
      </p:sp>
      <p:sp>
        <p:nvSpPr>
          <p:cNvPr id="20" name="Rectangle 4">
            <a:extLst>
              <a:ext uri="{FF2B5EF4-FFF2-40B4-BE49-F238E27FC236}">
                <a16:creationId xmlns:a16="http://schemas.microsoft.com/office/drawing/2014/main" id="{270392ED-3EAF-4BFA-90C8-D32170569A9D}"/>
              </a:ext>
            </a:extLst>
          </p:cNvPr>
          <p:cNvSpPr txBox="1">
            <a:spLocks noChangeArrowheads="1"/>
          </p:cNvSpPr>
          <p:nvPr/>
        </p:nvSpPr>
        <p:spPr>
          <a:xfrm>
            <a:off x="4197305" y="772500"/>
            <a:ext cx="2517606" cy="11541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r>
              <a:rPr lang="en-GB" sz="1200" b="0" dirty="0">
                <a:solidFill>
                  <a:schemeClr val="tx1"/>
                </a:solidFill>
                <a:latin typeface="Arial" panose="020B0604020202020204" pitchFamily="34" charset="0"/>
                <a:cs typeface="Arial" panose="020B0604020202020204" pitchFamily="34" charset="0"/>
              </a:rPr>
              <a:t>Security markers on products.</a:t>
            </a:r>
          </a:p>
          <a:p>
            <a:pPr marL="180975" indent="-180975"/>
            <a:r>
              <a:rPr lang="en-GB" sz="1200" b="0" dirty="0">
                <a:solidFill>
                  <a:schemeClr val="tx1"/>
                </a:solidFill>
                <a:latin typeface="Arial" panose="020B0604020202020204" pitchFamily="34" charset="0"/>
                <a:cs typeface="Arial" panose="020B0604020202020204" pitchFamily="34" charset="0"/>
              </a:rPr>
              <a:t>Sunglasses that darken in the sun.</a:t>
            </a:r>
          </a:p>
          <a:p>
            <a:pPr marL="180975" indent="-180975"/>
            <a:r>
              <a:rPr lang="en-GB" sz="1200" b="0" dirty="0">
                <a:solidFill>
                  <a:schemeClr val="tx1"/>
                </a:solidFill>
                <a:latin typeface="Arial" panose="020B0604020202020204" pitchFamily="34" charset="0"/>
                <a:cs typeface="Arial" panose="020B0604020202020204" pitchFamily="34" charset="0"/>
              </a:rPr>
              <a:t>Rave-wear – using UV light.</a:t>
            </a:r>
          </a:p>
        </p:txBody>
      </p:sp>
      <p:sp>
        <p:nvSpPr>
          <p:cNvPr id="24" name="Rectangle 4">
            <a:extLst>
              <a:ext uri="{FF2B5EF4-FFF2-40B4-BE49-F238E27FC236}">
                <a16:creationId xmlns:a16="http://schemas.microsoft.com/office/drawing/2014/main" id="{A7FFD643-37DE-4027-BD1B-C67F2826F539}"/>
              </a:ext>
            </a:extLst>
          </p:cNvPr>
          <p:cNvSpPr txBox="1">
            <a:spLocks noChangeArrowheads="1"/>
          </p:cNvSpPr>
          <p:nvPr/>
        </p:nvSpPr>
        <p:spPr>
          <a:xfrm>
            <a:off x="8128704" y="911490"/>
            <a:ext cx="4099807" cy="20138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eaLnBrk="0" hangingPunct="0">
              <a:lnSpc>
                <a:spcPct val="90000"/>
              </a:lnSpc>
              <a:buFontTx/>
              <a:buChar char="•"/>
            </a:pPr>
            <a:r>
              <a:rPr lang="en-GB" sz="1100" b="0" dirty="0">
                <a:solidFill>
                  <a:schemeClr val="tx1"/>
                </a:solidFill>
                <a:latin typeface="Arial" panose="020B0604020202020204" pitchFamily="34" charset="0"/>
                <a:cs typeface="Arial" panose="020B0604020202020204" pitchFamily="34" charset="0"/>
              </a:rPr>
              <a:t>Stents are tubes threaded into arteries that expand with a rise in body temperature to allow increased blood flow.</a:t>
            </a:r>
          </a:p>
          <a:p>
            <a:pPr marL="180975" indent="-180975" eaLnBrk="0" hangingPunct="0">
              <a:lnSpc>
                <a:spcPct val="90000"/>
              </a:lnSpc>
              <a:buFontTx/>
              <a:buChar char="•"/>
            </a:pPr>
            <a:r>
              <a:rPr lang="en-GB" sz="1100" b="0" dirty="0">
                <a:solidFill>
                  <a:schemeClr val="tx1"/>
                </a:solidFill>
                <a:latin typeface="Arial" panose="020B0604020202020204" pitchFamily="34" charset="0"/>
                <a:cs typeface="Arial" panose="020B0604020202020204" pitchFamily="34" charset="0"/>
              </a:rPr>
              <a:t>Glasses that return to their original shape after bending.</a:t>
            </a:r>
          </a:p>
          <a:p>
            <a:pPr marL="180975" indent="-180975" eaLnBrk="0" hangingPunct="0">
              <a:lnSpc>
                <a:spcPct val="90000"/>
              </a:lnSpc>
              <a:buFontTx/>
              <a:buChar char="•"/>
            </a:pPr>
            <a:r>
              <a:rPr lang="en-GB" sz="1100" b="0" dirty="0">
                <a:solidFill>
                  <a:schemeClr val="tx1"/>
                </a:solidFill>
                <a:latin typeface="Arial" panose="020B0604020202020204" pitchFamily="34" charset="0"/>
                <a:cs typeface="Arial" panose="020B0604020202020204" pitchFamily="34" charset="0"/>
              </a:rPr>
              <a:t>Outlast – a fabric designed by NASA that absorbs, stores and releases heat for optimal temperatures. Now used in mattresses.</a:t>
            </a:r>
          </a:p>
          <a:p>
            <a:pPr marL="180975" indent="-180975" eaLnBrk="0" hangingPunct="0">
              <a:lnSpc>
                <a:spcPct val="90000"/>
              </a:lnSpc>
              <a:buFontTx/>
              <a:buChar char="•"/>
            </a:pPr>
            <a:r>
              <a:rPr lang="en-GB" sz="1100" b="0" dirty="0">
                <a:solidFill>
                  <a:schemeClr val="tx1"/>
                </a:solidFill>
                <a:latin typeface="Arial" panose="020B0604020202020204" pitchFamily="34" charset="0"/>
                <a:cs typeface="Arial" panose="020B0604020202020204" pitchFamily="34" charset="0"/>
              </a:rPr>
              <a:t>Braces made from Nitinol gently exert pressure to push the teeth back together.</a:t>
            </a:r>
          </a:p>
          <a:p>
            <a:pPr marL="180975" indent="-180975">
              <a:buNone/>
            </a:pPr>
            <a:endParaRPr lang="en-GB" sz="1100" b="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1696A7F-E1EB-48E8-9F18-56EE60888C17}"/>
              </a:ext>
            </a:extLst>
          </p:cNvPr>
          <p:cNvSpPr txBox="1"/>
          <p:nvPr/>
        </p:nvSpPr>
        <p:spPr>
          <a:xfrm>
            <a:off x="8096558" y="47992"/>
            <a:ext cx="4014744" cy="892552"/>
          </a:xfrm>
          <a:prstGeom prst="rect">
            <a:avLst/>
          </a:prstGeom>
          <a:noFill/>
        </p:spPr>
        <p:txBody>
          <a:bodyPr wrap="square" rtlCol="0">
            <a:spAutoFit/>
          </a:bodyPr>
          <a:lstStyle/>
          <a:p>
            <a:r>
              <a:rPr lang="en-GB" sz="2400" b="1" dirty="0">
                <a:latin typeface="Cambria" panose="02040503050406030204" pitchFamily="18" charset="0"/>
              </a:rPr>
              <a:t>Shape memory </a:t>
            </a:r>
            <a:br>
              <a:rPr lang="en-GB" sz="2400" b="1" dirty="0">
                <a:latin typeface="Cambria" panose="02040503050406030204" pitchFamily="18" charset="0"/>
              </a:rPr>
            </a:br>
            <a:r>
              <a:rPr lang="en-GB" sz="1400" b="1" dirty="0">
                <a:latin typeface="Cambria" panose="02040503050406030204" pitchFamily="18" charset="0"/>
              </a:rPr>
              <a:t>= after deformation the material remembers original shape and returns when heated</a:t>
            </a:r>
            <a:endParaRPr lang="en-GB" sz="2400" b="1" dirty="0">
              <a:latin typeface="Cambria" panose="02040503050406030204" pitchFamily="18" charset="0"/>
            </a:endParaRPr>
          </a:p>
        </p:txBody>
      </p:sp>
      <p:sp>
        <p:nvSpPr>
          <p:cNvPr id="30" name="Rectangle 4">
            <a:extLst>
              <a:ext uri="{FF2B5EF4-FFF2-40B4-BE49-F238E27FC236}">
                <a16:creationId xmlns:a16="http://schemas.microsoft.com/office/drawing/2014/main" id="{4D19310D-D497-42EF-9B2F-18E5C90FAB18}"/>
              </a:ext>
            </a:extLst>
          </p:cNvPr>
          <p:cNvSpPr txBox="1">
            <a:spLocks noChangeArrowheads="1"/>
          </p:cNvSpPr>
          <p:nvPr/>
        </p:nvSpPr>
        <p:spPr>
          <a:xfrm>
            <a:off x="132581" y="4300965"/>
            <a:ext cx="3865581" cy="9689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0" dirty="0">
                <a:solidFill>
                  <a:schemeClr val="tx1"/>
                </a:solidFill>
                <a:latin typeface="Arial" panose="020B0604020202020204" pitchFamily="34" charset="0"/>
                <a:cs typeface="Arial" panose="020B0604020202020204" pitchFamily="34" charset="0"/>
              </a:rPr>
              <a:t>Safety signs and clothing used at night.</a:t>
            </a:r>
          </a:p>
          <a:p>
            <a:r>
              <a:rPr lang="en-GB" sz="1200" b="0" dirty="0">
                <a:solidFill>
                  <a:schemeClr val="tx1"/>
                </a:solidFill>
                <a:latin typeface="Arial" panose="020B0604020202020204" pitchFamily="34" charset="0"/>
                <a:cs typeface="Arial" panose="020B0604020202020204" pitchFamily="34" charset="0"/>
              </a:rPr>
              <a:t>Laptop displays.</a:t>
            </a:r>
          </a:p>
          <a:p>
            <a:r>
              <a:rPr lang="en-GB" sz="1200" b="0" dirty="0">
                <a:solidFill>
                  <a:schemeClr val="tx1"/>
                </a:solidFill>
                <a:latin typeface="Arial" panose="020B0604020202020204" pitchFamily="34" charset="0"/>
                <a:cs typeface="Arial" panose="020B0604020202020204" pitchFamily="34" charset="0"/>
              </a:rPr>
              <a:t>LCD TV displays.</a:t>
            </a:r>
          </a:p>
          <a:p>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C32EEFA-E5D3-41CC-97D3-A1F0C9DCA1EF}"/>
              </a:ext>
            </a:extLst>
          </p:cNvPr>
          <p:cNvSpPr txBox="1"/>
          <p:nvPr/>
        </p:nvSpPr>
        <p:spPr>
          <a:xfrm>
            <a:off x="69114" y="3435808"/>
            <a:ext cx="3917657" cy="738664"/>
          </a:xfrm>
          <a:prstGeom prst="rect">
            <a:avLst/>
          </a:prstGeom>
          <a:noFill/>
        </p:spPr>
        <p:txBody>
          <a:bodyPr wrap="square" rtlCol="0">
            <a:spAutoFit/>
          </a:bodyPr>
          <a:lstStyle/>
          <a:p>
            <a:r>
              <a:rPr lang="en-GB" sz="2400" b="1" dirty="0">
                <a:latin typeface="Cambria" panose="02040503050406030204" pitchFamily="18" charset="0"/>
              </a:rPr>
              <a:t>Electroluminescent</a:t>
            </a:r>
            <a:r>
              <a:rPr lang="en-GB" sz="2800" b="1" dirty="0">
                <a:latin typeface="Cambria" panose="02040503050406030204" pitchFamily="18" charset="0"/>
              </a:rPr>
              <a:t> </a:t>
            </a:r>
            <a:r>
              <a:rPr lang="en-GB" sz="1400" b="1" dirty="0">
                <a:latin typeface="Cambria" panose="02040503050406030204" pitchFamily="18" charset="0"/>
              </a:rPr>
              <a:t>= give out a light when electric current is applied to them</a:t>
            </a:r>
            <a:endParaRPr lang="en-GB" sz="2400" b="1" dirty="0">
              <a:latin typeface="Cambria" panose="02040503050406030204" pitchFamily="18" charset="0"/>
            </a:endParaRPr>
          </a:p>
        </p:txBody>
      </p:sp>
      <p:sp>
        <p:nvSpPr>
          <p:cNvPr id="34" name="TextBox 33">
            <a:extLst>
              <a:ext uri="{FF2B5EF4-FFF2-40B4-BE49-F238E27FC236}">
                <a16:creationId xmlns:a16="http://schemas.microsoft.com/office/drawing/2014/main" id="{AAC29F23-EE03-441A-9010-BB0584D9B1FE}"/>
              </a:ext>
            </a:extLst>
          </p:cNvPr>
          <p:cNvSpPr txBox="1"/>
          <p:nvPr/>
        </p:nvSpPr>
        <p:spPr>
          <a:xfrm>
            <a:off x="4197917" y="3454386"/>
            <a:ext cx="3808362" cy="892552"/>
          </a:xfrm>
          <a:prstGeom prst="rect">
            <a:avLst/>
          </a:prstGeom>
          <a:noFill/>
        </p:spPr>
        <p:txBody>
          <a:bodyPr wrap="square" rtlCol="0">
            <a:spAutoFit/>
          </a:bodyPr>
          <a:lstStyle/>
          <a:p>
            <a:r>
              <a:rPr lang="en-GB" sz="2400" b="1" dirty="0">
                <a:latin typeface="Cambria" panose="02040503050406030204" pitchFamily="18" charset="0"/>
              </a:rPr>
              <a:t>Conductive thread</a:t>
            </a:r>
            <a:r>
              <a:rPr lang="en-GB" sz="1400" b="1" dirty="0">
                <a:latin typeface="Cambria" panose="02040503050406030204" pitchFamily="18" charset="0"/>
              </a:rPr>
              <a:t> </a:t>
            </a:r>
            <a:br>
              <a:rPr lang="en-GB" sz="1400" b="1" dirty="0">
                <a:latin typeface="Cambria" panose="02040503050406030204" pitchFamily="18" charset="0"/>
              </a:rPr>
            </a:br>
            <a:r>
              <a:rPr lang="en-GB" sz="1400" b="1" dirty="0">
                <a:latin typeface="Cambria" panose="02040503050406030204" pitchFamily="18" charset="0"/>
              </a:rPr>
              <a:t>= allow a circuit to be sewn by joining up components that are sewn in</a:t>
            </a:r>
          </a:p>
        </p:txBody>
      </p:sp>
      <p:sp>
        <p:nvSpPr>
          <p:cNvPr id="39" name="Rectangle 4">
            <a:extLst>
              <a:ext uri="{FF2B5EF4-FFF2-40B4-BE49-F238E27FC236}">
                <a16:creationId xmlns:a16="http://schemas.microsoft.com/office/drawing/2014/main" id="{461386D2-96FF-4875-B019-286713E5F5ED}"/>
              </a:ext>
            </a:extLst>
          </p:cNvPr>
          <p:cNvSpPr txBox="1">
            <a:spLocks noChangeArrowheads="1"/>
          </p:cNvSpPr>
          <p:nvPr/>
        </p:nvSpPr>
        <p:spPr>
          <a:xfrm>
            <a:off x="8096322" y="4220639"/>
            <a:ext cx="3918075" cy="13250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0" dirty="0">
                <a:solidFill>
                  <a:schemeClr val="tx1"/>
                </a:solidFill>
                <a:latin typeface="Arial" panose="020B0604020202020204" pitchFamily="34" charset="0"/>
                <a:cs typeface="Arial" panose="020B0604020202020204" pitchFamily="34" charset="0"/>
              </a:rPr>
              <a:t>Biodegradable plates, trays, bowls and cups.</a:t>
            </a:r>
          </a:p>
          <a:p>
            <a:r>
              <a:rPr lang="en-GB" sz="1200" b="0" dirty="0">
                <a:solidFill>
                  <a:schemeClr val="tx1"/>
                </a:solidFill>
                <a:latin typeface="Arial" panose="020B0604020202020204" pitchFamily="34" charset="0"/>
                <a:cs typeface="Arial" panose="020B0604020202020204" pitchFamily="34" charset="0"/>
              </a:rPr>
              <a:t>Range of packaging, industrial and medical products.</a:t>
            </a:r>
          </a:p>
        </p:txBody>
      </p:sp>
      <p:sp>
        <p:nvSpPr>
          <p:cNvPr id="40" name="TextBox 39">
            <a:extLst>
              <a:ext uri="{FF2B5EF4-FFF2-40B4-BE49-F238E27FC236}">
                <a16:creationId xmlns:a16="http://schemas.microsoft.com/office/drawing/2014/main" id="{2F194EDF-3FBC-4DAB-BCC2-E2A5452D4240}"/>
              </a:ext>
            </a:extLst>
          </p:cNvPr>
          <p:cNvSpPr txBox="1"/>
          <p:nvPr/>
        </p:nvSpPr>
        <p:spPr>
          <a:xfrm>
            <a:off x="8149624" y="3389642"/>
            <a:ext cx="4101566" cy="892552"/>
          </a:xfrm>
          <a:prstGeom prst="rect">
            <a:avLst/>
          </a:prstGeom>
          <a:noFill/>
        </p:spPr>
        <p:txBody>
          <a:bodyPr wrap="square" rtlCol="0">
            <a:spAutoFit/>
          </a:bodyPr>
          <a:lstStyle/>
          <a:p>
            <a:r>
              <a:rPr lang="en-GB" sz="2400" b="1" dirty="0">
                <a:latin typeface="Cambria" panose="02040503050406030204" pitchFamily="18" charset="0"/>
              </a:rPr>
              <a:t>Biodegradable packaging </a:t>
            </a:r>
            <a:r>
              <a:rPr lang="en-GB" sz="1400" b="1" dirty="0">
                <a:latin typeface="Cambria" panose="02040503050406030204" pitchFamily="18" charset="0"/>
              </a:rPr>
              <a:t>= waste potato starch is used as the raw material.  Can be composted or used as pig/worm food</a:t>
            </a:r>
          </a:p>
        </p:txBody>
      </p:sp>
      <p:pic>
        <p:nvPicPr>
          <p:cNvPr id="55" name="Picture 54">
            <a:extLst>
              <a:ext uri="{FF2B5EF4-FFF2-40B4-BE49-F238E27FC236}">
                <a16:creationId xmlns:a16="http://schemas.microsoft.com/office/drawing/2014/main" id="{003523AF-97EB-4E4A-8DC5-2C9D68927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6579" y="2527306"/>
            <a:ext cx="1127205" cy="845404"/>
          </a:xfrm>
          <a:prstGeom prst="rect">
            <a:avLst/>
          </a:prstGeom>
        </p:spPr>
      </p:pic>
      <p:pic>
        <p:nvPicPr>
          <p:cNvPr id="57" name="Picture 56">
            <a:extLst>
              <a:ext uri="{FF2B5EF4-FFF2-40B4-BE49-F238E27FC236}">
                <a16:creationId xmlns:a16="http://schemas.microsoft.com/office/drawing/2014/main" id="{011BDADC-6135-40C5-942E-F621C83F1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0111" y="2363165"/>
            <a:ext cx="1322978" cy="553644"/>
          </a:xfrm>
          <a:prstGeom prst="rect">
            <a:avLst/>
          </a:prstGeom>
        </p:spPr>
      </p:pic>
      <p:pic>
        <p:nvPicPr>
          <p:cNvPr id="58" name="Picture 57">
            <a:extLst>
              <a:ext uri="{FF2B5EF4-FFF2-40B4-BE49-F238E27FC236}">
                <a16:creationId xmlns:a16="http://schemas.microsoft.com/office/drawing/2014/main" id="{0718F0B7-E846-4E2C-B935-996425D738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606" y="2138964"/>
            <a:ext cx="1722971" cy="1268279"/>
          </a:xfrm>
          <a:prstGeom prst="rect">
            <a:avLst/>
          </a:prstGeom>
        </p:spPr>
      </p:pic>
      <p:pic>
        <p:nvPicPr>
          <p:cNvPr id="66" name="Picture 65">
            <a:extLst>
              <a:ext uri="{FF2B5EF4-FFF2-40B4-BE49-F238E27FC236}">
                <a16:creationId xmlns:a16="http://schemas.microsoft.com/office/drawing/2014/main" id="{8A36860D-594C-4E91-A3BF-6827987084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6807" y="1266580"/>
            <a:ext cx="1101209" cy="1101209"/>
          </a:xfrm>
          <a:prstGeom prst="rect">
            <a:avLst/>
          </a:prstGeom>
        </p:spPr>
      </p:pic>
      <p:pic>
        <p:nvPicPr>
          <p:cNvPr id="41" name="Picture 40">
            <a:extLst>
              <a:ext uri="{FF2B5EF4-FFF2-40B4-BE49-F238E27FC236}">
                <a16:creationId xmlns:a16="http://schemas.microsoft.com/office/drawing/2014/main" id="{61811F1D-9108-4305-8150-0CAF743E56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63671" y="2138964"/>
            <a:ext cx="1863647" cy="1246043"/>
          </a:xfrm>
          <a:prstGeom prst="rect">
            <a:avLst/>
          </a:prstGeom>
        </p:spPr>
      </p:pic>
      <p:pic>
        <p:nvPicPr>
          <p:cNvPr id="43" name="Picture 42">
            <a:extLst>
              <a:ext uri="{FF2B5EF4-FFF2-40B4-BE49-F238E27FC236}">
                <a16:creationId xmlns:a16="http://schemas.microsoft.com/office/drawing/2014/main" id="{D05013B8-D68E-49DA-8BA9-07C9710736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9025" y="1663950"/>
            <a:ext cx="2374107" cy="1643363"/>
          </a:xfrm>
          <a:prstGeom prst="rect">
            <a:avLst/>
          </a:prstGeom>
        </p:spPr>
      </p:pic>
      <p:pic>
        <p:nvPicPr>
          <p:cNvPr id="44" name="Picture 43">
            <a:extLst>
              <a:ext uri="{FF2B5EF4-FFF2-40B4-BE49-F238E27FC236}">
                <a16:creationId xmlns:a16="http://schemas.microsoft.com/office/drawing/2014/main" id="{7753BC7B-EE1C-4245-8D0D-95ACEC5C75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86381" y="2434478"/>
            <a:ext cx="1190480" cy="905261"/>
          </a:xfrm>
          <a:prstGeom prst="rect">
            <a:avLst/>
          </a:prstGeom>
        </p:spPr>
      </p:pic>
      <p:pic>
        <p:nvPicPr>
          <p:cNvPr id="45" name="Picture 44">
            <a:extLst>
              <a:ext uri="{FF2B5EF4-FFF2-40B4-BE49-F238E27FC236}">
                <a16:creationId xmlns:a16="http://schemas.microsoft.com/office/drawing/2014/main" id="{1C6B0616-0833-465D-9D47-335E1C37CA4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14910" y="622772"/>
            <a:ext cx="1284418" cy="607495"/>
          </a:xfrm>
          <a:prstGeom prst="rect">
            <a:avLst/>
          </a:prstGeom>
        </p:spPr>
      </p:pic>
      <p:pic>
        <p:nvPicPr>
          <p:cNvPr id="2" name="Picture 1">
            <a:extLst>
              <a:ext uri="{FF2B5EF4-FFF2-40B4-BE49-F238E27FC236}">
                <a16:creationId xmlns:a16="http://schemas.microsoft.com/office/drawing/2014/main" id="{5E8DE47D-9E2E-4284-A098-CCBFE31AD95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67674" y="2260199"/>
            <a:ext cx="1800153" cy="1069824"/>
          </a:xfrm>
          <a:prstGeom prst="rect">
            <a:avLst/>
          </a:prstGeom>
        </p:spPr>
      </p:pic>
      <p:pic>
        <p:nvPicPr>
          <p:cNvPr id="49" name="Picture 48">
            <a:extLst>
              <a:ext uri="{FF2B5EF4-FFF2-40B4-BE49-F238E27FC236}">
                <a16:creationId xmlns:a16="http://schemas.microsoft.com/office/drawing/2014/main" id="{F8BFD217-3036-4A24-A4E2-92EBA7089CF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5704" y="5269951"/>
            <a:ext cx="1891532" cy="1450175"/>
          </a:xfrm>
          <a:prstGeom prst="rect">
            <a:avLst/>
          </a:prstGeom>
        </p:spPr>
      </p:pic>
      <p:pic>
        <p:nvPicPr>
          <p:cNvPr id="77" name="Picture 76">
            <a:extLst>
              <a:ext uri="{FF2B5EF4-FFF2-40B4-BE49-F238E27FC236}">
                <a16:creationId xmlns:a16="http://schemas.microsoft.com/office/drawing/2014/main" id="{C4C6B221-CBA5-4171-8E61-711AF56DCF9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50312" y="5269951"/>
            <a:ext cx="2017516" cy="1338175"/>
          </a:xfrm>
          <a:prstGeom prst="rect">
            <a:avLst/>
          </a:prstGeom>
        </p:spPr>
      </p:pic>
      <p:pic>
        <p:nvPicPr>
          <p:cNvPr id="78" name="Picture 77">
            <a:extLst>
              <a:ext uri="{FF2B5EF4-FFF2-40B4-BE49-F238E27FC236}">
                <a16:creationId xmlns:a16="http://schemas.microsoft.com/office/drawing/2014/main" id="{D0C760A2-8569-484A-9C15-C07363942E4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58088" y="5269951"/>
            <a:ext cx="1824456" cy="1338175"/>
          </a:xfrm>
          <a:prstGeom prst="rect">
            <a:avLst/>
          </a:prstGeom>
        </p:spPr>
      </p:pic>
      <p:pic>
        <p:nvPicPr>
          <p:cNvPr id="46" name="Picture 2" descr="http://acg.media.mit.edu/people/elise/glow/jacket_big.jpg">
            <a:extLst>
              <a:ext uri="{FF2B5EF4-FFF2-40B4-BE49-F238E27FC236}">
                <a16:creationId xmlns:a16="http://schemas.microsoft.com/office/drawing/2014/main" id="{2DE7487A-53AA-4BA1-ACD0-4480F75BF77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0275" y="4601607"/>
            <a:ext cx="1598976" cy="213196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C609F628-5AF3-490D-AA2A-A71BBC77912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0800000">
            <a:off x="4133175" y="5741906"/>
            <a:ext cx="1331181" cy="998386"/>
          </a:xfrm>
          <a:prstGeom prst="rect">
            <a:avLst/>
          </a:prstGeom>
        </p:spPr>
      </p:pic>
      <p:pic>
        <p:nvPicPr>
          <p:cNvPr id="36" name="Picture 35">
            <a:extLst>
              <a:ext uri="{FF2B5EF4-FFF2-40B4-BE49-F238E27FC236}">
                <a16:creationId xmlns:a16="http://schemas.microsoft.com/office/drawing/2014/main" id="{75850B45-706C-4F85-9C32-0DC1388E9BA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767625" y="4804558"/>
            <a:ext cx="1141552" cy="1851295"/>
          </a:xfrm>
          <a:prstGeom prst="rect">
            <a:avLst/>
          </a:prstGeom>
        </p:spPr>
      </p:pic>
      <p:pic>
        <p:nvPicPr>
          <p:cNvPr id="37" name="Picture 4" descr="Image result for Conductive thread">
            <a:extLst>
              <a:ext uri="{FF2B5EF4-FFF2-40B4-BE49-F238E27FC236}">
                <a16:creationId xmlns:a16="http://schemas.microsoft.com/office/drawing/2014/main" id="{278EFA41-1492-4A74-86A9-D94DFA8273E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574618" y="5584951"/>
            <a:ext cx="1540454" cy="115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5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76D7BE-00BC-426B-82CE-E456EA1FA2D5}"/>
              </a:ext>
            </a:extLst>
          </p:cNvPr>
          <p:cNvSpPr/>
          <p:nvPr/>
        </p:nvSpPr>
        <p:spPr>
          <a:xfrm>
            <a:off x="40607"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FB7BA33-FF31-49D7-9D6D-736EC41CCD2E}"/>
              </a:ext>
            </a:extLst>
          </p:cNvPr>
          <p:cNvSpPr/>
          <p:nvPr/>
        </p:nvSpPr>
        <p:spPr>
          <a:xfrm>
            <a:off x="0" y="0"/>
            <a:ext cx="12192000" cy="34374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145FD3A-1AF0-43F5-872A-8F79CDDA032D}"/>
              </a:ext>
            </a:extLst>
          </p:cNvPr>
          <p:cNvSpPr/>
          <p:nvPr/>
        </p:nvSpPr>
        <p:spPr>
          <a:xfrm>
            <a:off x="-1" y="0"/>
            <a:ext cx="4068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D87422-2D44-4491-9B25-8256D0B59DBB}"/>
              </a:ext>
            </a:extLst>
          </p:cNvPr>
          <p:cNvSpPr/>
          <p:nvPr/>
        </p:nvSpPr>
        <p:spPr>
          <a:xfrm>
            <a:off x="8124000" y="0"/>
            <a:ext cx="4068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3A8FEEC-E62C-40E3-8456-A77824F7207E}"/>
              </a:ext>
            </a:extLst>
          </p:cNvPr>
          <p:cNvSpPr/>
          <p:nvPr/>
        </p:nvSpPr>
        <p:spPr>
          <a:xfrm>
            <a:off x="0" y="366"/>
            <a:ext cx="6096000" cy="461665"/>
          </a:xfrm>
          <a:prstGeom prst="rect">
            <a:avLst/>
          </a:prstGeom>
        </p:spPr>
        <p:txBody>
          <a:bodyPr>
            <a:spAutoFit/>
          </a:bodyPr>
          <a:lstStyle/>
          <a:p>
            <a:r>
              <a:rPr lang="en-GB" sz="2400" b="1" dirty="0">
                <a:solidFill>
                  <a:srgbClr val="00B050"/>
                </a:solidFill>
                <a:latin typeface="Cambria" panose="02040503050406030204" pitchFamily="18" charset="0"/>
                <a:cs typeface="Arial" panose="020B0604020202020204" pitchFamily="34" charset="0"/>
              </a:rPr>
              <a:t>A high chair</a:t>
            </a:r>
          </a:p>
        </p:txBody>
      </p:sp>
      <p:sp>
        <p:nvSpPr>
          <p:cNvPr id="3" name="TextBox 2">
            <a:extLst>
              <a:ext uri="{FF2B5EF4-FFF2-40B4-BE49-F238E27FC236}">
                <a16:creationId xmlns:a16="http://schemas.microsoft.com/office/drawing/2014/main" id="{98ADB47C-CADA-408A-A274-A7982CFC5C55}"/>
              </a:ext>
            </a:extLst>
          </p:cNvPr>
          <p:cNvSpPr txBox="1"/>
          <p:nvPr/>
        </p:nvSpPr>
        <p:spPr>
          <a:xfrm>
            <a:off x="4100051" y="0"/>
            <a:ext cx="2920181" cy="830997"/>
          </a:xfrm>
          <a:prstGeom prst="rect">
            <a:avLst/>
          </a:prstGeom>
          <a:noFill/>
        </p:spPr>
        <p:txBody>
          <a:bodyPr wrap="square" rtlCol="0">
            <a:spAutoFit/>
          </a:bodyPr>
          <a:lstStyle/>
          <a:p>
            <a:r>
              <a:rPr lang="en-GB" sz="2400" b="1" dirty="0">
                <a:solidFill>
                  <a:srgbClr val="00B050"/>
                </a:solidFill>
                <a:latin typeface="Cambria" panose="02040503050406030204" pitchFamily="18" charset="0"/>
                <a:cs typeface="Arial" panose="020B0604020202020204" pitchFamily="34" charset="0"/>
              </a:rPr>
              <a:t>A pair of shoes</a:t>
            </a:r>
          </a:p>
          <a:p>
            <a:endParaRPr lang="en-GB" sz="2400" dirty="0"/>
          </a:p>
        </p:txBody>
      </p:sp>
      <p:sp>
        <p:nvSpPr>
          <p:cNvPr id="7" name="TextBox 6">
            <a:extLst>
              <a:ext uri="{FF2B5EF4-FFF2-40B4-BE49-F238E27FC236}">
                <a16:creationId xmlns:a16="http://schemas.microsoft.com/office/drawing/2014/main" id="{2EC970DE-F80E-4A7C-AED0-5C18A734E26F}"/>
              </a:ext>
            </a:extLst>
          </p:cNvPr>
          <p:cNvSpPr txBox="1"/>
          <p:nvPr/>
        </p:nvSpPr>
        <p:spPr>
          <a:xfrm>
            <a:off x="8124000" y="366"/>
            <a:ext cx="2359742" cy="830997"/>
          </a:xfrm>
          <a:prstGeom prst="rect">
            <a:avLst/>
          </a:prstGeom>
          <a:noFill/>
        </p:spPr>
        <p:txBody>
          <a:bodyPr wrap="square" rtlCol="0">
            <a:spAutoFit/>
          </a:bodyPr>
          <a:lstStyle/>
          <a:p>
            <a:r>
              <a:rPr lang="en-GB" sz="2400" b="1" dirty="0">
                <a:solidFill>
                  <a:srgbClr val="00B050"/>
                </a:solidFill>
                <a:latin typeface="Cambria" panose="02040503050406030204" pitchFamily="18" charset="0"/>
                <a:cs typeface="Arial" panose="020B0604020202020204" pitchFamily="34" charset="0"/>
              </a:rPr>
              <a:t>A skateboard</a:t>
            </a:r>
          </a:p>
          <a:p>
            <a:endParaRPr lang="en-GB" sz="2400" dirty="0"/>
          </a:p>
        </p:txBody>
      </p:sp>
      <p:sp>
        <p:nvSpPr>
          <p:cNvPr id="12" name="TextBox 11">
            <a:extLst>
              <a:ext uri="{FF2B5EF4-FFF2-40B4-BE49-F238E27FC236}">
                <a16:creationId xmlns:a16="http://schemas.microsoft.com/office/drawing/2014/main" id="{5E1F1017-445B-4E62-9878-21E747CAE445}"/>
              </a:ext>
            </a:extLst>
          </p:cNvPr>
          <p:cNvSpPr txBox="1"/>
          <p:nvPr/>
        </p:nvSpPr>
        <p:spPr>
          <a:xfrm>
            <a:off x="40607" y="3404591"/>
            <a:ext cx="3438735" cy="830997"/>
          </a:xfrm>
          <a:prstGeom prst="rect">
            <a:avLst/>
          </a:prstGeom>
          <a:noFill/>
        </p:spPr>
        <p:txBody>
          <a:bodyPr wrap="square" rtlCol="0">
            <a:spAutoFit/>
          </a:bodyPr>
          <a:lstStyle/>
          <a:p>
            <a:r>
              <a:rPr lang="en-GB" sz="2400" b="1" dirty="0">
                <a:solidFill>
                  <a:srgbClr val="00B050"/>
                </a:solidFill>
                <a:latin typeface="Cambria" panose="02040503050406030204" pitchFamily="18" charset="0"/>
                <a:cs typeface="Arial" panose="020B0604020202020204" pitchFamily="34" charset="0"/>
              </a:rPr>
              <a:t>A watch</a:t>
            </a:r>
          </a:p>
          <a:p>
            <a:endParaRPr lang="en-GB" sz="2400" dirty="0"/>
          </a:p>
        </p:txBody>
      </p:sp>
      <p:sp>
        <p:nvSpPr>
          <p:cNvPr id="13" name="TextBox 12">
            <a:extLst>
              <a:ext uri="{FF2B5EF4-FFF2-40B4-BE49-F238E27FC236}">
                <a16:creationId xmlns:a16="http://schemas.microsoft.com/office/drawing/2014/main" id="{120068A3-BA84-463C-A026-3E8F9C055B51}"/>
              </a:ext>
            </a:extLst>
          </p:cNvPr>
          <p:cNvSpPr txBox="1"/>
          <p:nvPr/>
        </p:nvSpPr>
        <p:spPr>
          <a:xfrm>
            <a:off x="4067999" y="3437467"/>
            <a:ext cx="2850078" cy="830997"/>
          </a:xfrm>
          <a:prstGeom prst="rect">
            <a:avLst/>
          </a:prstGeom>
          <a:noFill/>
        </p:spPr>
        <p:txBody>
          <a:bodyPr wrap="square" rtlCol="0">
            <a:spAutoFit/>
          </a:bodyPr>
          <a:lstStyle/>
          <a:p>
            <a:r>
              <a:rPr lang="en-GB" sz="2400" b="1" dirty="0">
                <a:solidFill>
                  <a:srgbClr val="00B050"/>
                </a:solidFill>
                <a:latin typeface="Cambria" panose="02040503050406030204" pitchFamily="18" charset="0"/>
                <a:cs typeface="Arial" panose="020B0604020202020204" pitchFamily="34" charset="0"/>
              </a:rPr>
              <a:t>An Amazon locker </a:t>
            </a:r>
          </a:p>
          <a:p>
            <a:endParaRPr lang="en-GB" sz="2400" dirty="0"/>
          </a:p>
        </p:txBody>
      </p:sp>
      <p:sp>
        <p:nvSpPr>
          <p:cNvPr id="14" name="TextBox 13">
            <a:extLst>
              <a:ext uri="{FF2B5EF4-FFF2-40B4-BE49-F238E27FC236}">
                <a16:creationId xmlns:a16="http://schemas.microsoft.com/office/drawing/2014/main" id="{5496C8BF-9E65-41D8-8BC5-E11BC96F03A0}"/>
              </a:ext>
            </a:extLst>
          </p:cNvPr>
          <p:cNvSpPr txBox="1"/>
          <p:nvPr/>
        </p:nvSpPr>
        <p:spPr>
          <a:xfrm>
            <a:off x="8135998" y="3437466"/>
            <a:ext cx="2890684" cy="830997"/>
          </a:xfrm>
          <a:prstGeom prst="rect">
            <a:avLst/>
          </a:prstGeom>
          <a:noFill/>
        </p:spPr>
        <p:txBody>
          <a:bodyPr wrap="square" rtlCol="0">
            <a:spAutoFit/>
          </a:bodyPr>
          <a:lstStyle/>
          <a:p>
            <a:r>
              <a:rPr lang="en-GB" sz="2400" b="1" dirty="0">
                <a:solidFill>
                  <a:srgbClr val="00B050"/>
                </a:solidFill>
                <a:latin typeface="Cambria" panose="02040503050406030204" pitchFamily="18" charset="0"/>
                <a:cs typeface="Arial" panose="020B0604020202020204" pitchFamily="34" charset="0"/>
              </a:rPr>
              <a:t>A car scraper</a:t>
            </a:r>
          </a:p>
          <a:p>
            <a:endParaRPr lang="en-GB" sz="2400" dirty="0"/>
          </a:p>
        </p:txBody>
      </p:sp>
      <p:pic>
        <p:nvPicPr>
          <p:cNvPr id="15" name="Picture 14">
            <a:extLst>
              <a:ext uri="{FF2B5EF4-FFF2-40B4-BE49-F238E27FC236}">
                <a16:creationId xmlns:a16="http://schemas.microsoft.com/office/drawing/2014/main" id="{416E021B-06C9-4E9C-A947-92729B270B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0278" y="3817892"/>
            <a:ext cx="1836772" cy="1377579"/>
          </a:xfrm>
          <a:prstGeom prst="rect">
            <a:avLst/>
          </a:prstGeom>
        </p:spPr>
      </p:pic>
      <p:pic>
        <p:nvPicPr>
          <p:cNvPr id="17" name="Picture 16">
            <a:extLst>
              <a:ext uri="{FF2B5EF4-FFF2-40B4-BE49-F238E27FC236}">
                <a16:creationId xmlns:a16="http://schemas.microsoft.com/office/drawing/2014/main" id="{32D0C431-C8B7-48C5-8B88-52F509EEE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5430" y="4520677"/>
            <a:ext cx="1541229" cy="1541229"/>
          </a:xfrm>
          <a:prstGeom prst="rect">
            <a:avLst/>
          </a:prstGeom>
        </p:spPr>
      </p:pic>
      <p:pic>
        <p:nvPicPr>
          <p:cNvPr id="18" name="Picture 17">
            <a:extLst>
              <a:ext uri="{FF2B5EF4-FFF2-40B4-BE49-F238E27FC236}">
                <a16:creationId xmlns:a16="http://schemas.microsoft.com/office/drawing/2014/main" id="{15F6BA08-8AF4-494C-8894-2A37B13E84A2}"/>
              </a:ext>
            </a:extLst>
          </p:cNvPr>
          <p:cNvPicPr>
            <a:picLocks noChangeAspect="1"/>
          </p:cNvPicPr>
          <p:nvPr/>
        </p:nvPicPr>
        <p:blipFill>
          <a:blip r:embed="rId5"/>
          <a:stretch>
            <a:fillRect/>
          </a:stretch>
        </p:blipFill>
        <p:spPr>
          <a:xfrm>
            <a:off x="8480278" y="5445873"/>
            <a:ext cx="1889391" cy="1257304"/>
          </a:xfrm>
          <a:prstGeom prst="rect">
            <a:avLst/>
          </a:prstGeom>
        </p:spPr>
      </p:pic>
      <p:pic>
        <p:nvPicPr>
          <p:cNvPr id="19" name="Picture 18">
            <a:extLst>
              <a:ext uri="{FF2B5EF4-FFF2-40B4-BE49-F238E27FC236}">
                <a16:creationId xmlns:a16="http://schemas.microsoft.com/office/drawing/2014/main" id="{63C53DB1-C09E-4DBC-874E-5CB89DEF3C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4096" y="1679962"/>
            <a:ext cx="1695340" cy="1695340"/>
          </a:xfrm>
          <a:prstGeom prst="rect">
            <a:avLst/>
          </a:prstGeom>
        </p:spPr>
      </p:pic>
      <p:pic>
        <p:nvPicPr>
          <p:cNvPr id="22" name="Picture 21">
            <a:extLst>
              <a:ext uri="{FF2B5EF4-FFF2-40B4-BE49-F238E27FC236}">
                <a16:creationId xmlns:a16="http://schemas.microsoft.com/office/drawing/2014/main" id="{82709C9B-2E41-46C8-844E-C92D8BECC9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4096" y="518427"/>
            <a:ext cx="1727392" cy="1121006"/>
          </a:xfrm>
          <a:prstGeom prst="rect">
            <a:avLst/>
          </a:prstGeom>
        </p:spPr>
      </p:pic>
      <p:pic>
        <p:nvPicPr>
          <p:cNvPr id="23" name="Picture 22">
            <a:extLst>
              <a:ext uri="{FF2B5EF4-FFF2-40B4-BE49-F238E27FC236}">
                <a16:creationId xmlns:a16="http://schemas.microsoft.com/office/drawing/2014/main" id="{ED0D41AF-B0B6-41D0-A7EB-42C55195F9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02156" y="2044107"/>
            <a:ext cx="1885545" cy="1331195"/>
          </a:xfrm>
          <a:prstGeom prst="rect">
            <a:avLst/>
          </a:prstGeom>
        </p:spPr>
      </p:pic>
      <p:pic>
        <p:nvPicPr>
          <p:cNvPr id="24" name="Picture 23">
            <a:extLst>
              <a:ext uri="{FF2B5EF4-FFF2-40B4-BE49-F238E27FC236}">
                <a16:creationId xmlns:a16="http://schemas.microsoft.com/office/drawing/2014/main" id="{CF9F0B5B-364A-4D6E-B150-8BF7B6A6916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15742" y="416344"/>
            <a:ext cx="1553191" cy="1533405"/>
          </a:xfrm>
          <a:prstGeom prst="rect">
            <a:avLst/>
          </a:prstGeom>
        </p:spPr>
      </p:pic>
      <p:pic>
        <p:nvPicPr>
          <p:cNvPr id="10" name="Picture 9">
            <a:extLst>
              <a:ext uri="{FF2B5EF4-FFF2-40B4-BE49-F238E27FC236}">
                <a16:creationId xmlns:a16="http://schemas.microsoft.com/office/drawing/2014/main" id="{EA8EA187-3615-4DD5-A6E2-A0127F47DFC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226155" y="448134"/>
            <a:ext cx="2019600" cy="956791"/>
          </a:xfrm>
          <a:prstGeom prst="rect">
            <a:avLst/>
          </a:prstGeom>
        </p:spPr>
      </p:pic>
      <p:pic>
        <p:nvPicPr>
          <p:cNvPr id="16" name="Picture 15">
            <a:extLst>
              <a:ext uri="{FF2B5EF4-FFF2-40B4-BE49-F238E27FC236}">
                <a16:creationId xmlns:a16="http://schemas.microsoft.com/office/drawing/2014/main" id="{5E765D1D-4461-4153-9735-E40B2EFB9684}"/>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9939" y="1545150"/>
            <a:ext cx="2223803" cy="1481137"/>
          </a:xfrm>
          <a:prstGeom prst="rect">
            <a:avLst/>
          </a:prstGeom>
        </p:spPr>
      </p:pic>
      <p:pic>
        <p:nvPicPr>
          <p:cNvPr id="20" name="Picture 19">
            <a:extLst>
              <a:ext uri="{FF2B5EF4-FFF2-40B4-BE49-F238E27FC236}">
                <a16:creationId xmlns:a16="http://schemas.microsoft.com/office/drawing/2014/main" id="{BBCF2463-A590-4703-A9BD-D8E69F41144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16200000">
            <a:off x="10338796" y="796855"/>
            <a:ext cx="2030790" cy="1430764"/>
          </a:xfrm>
          <a:prstGeom prst="rect">
            <a:avLst/>
          </a:prstGeom>
        </p:spPr>
      </p:pic>
      <p:pic>
        <p:nvPicPr>
          <p:cNvPr id="9" name="Picture 8">
            <a:extLst>
              <a:ext uri="{FF2B5EF4-FFF2-40B4-BE49-F238E27FC236}">
                <a16:creationId xmlns:a16="http://schemas.microsoft.com/office/drawing/2014/main" id="{77380B90-0DA1-49AE-B2DE-CAFAD8286183}"/>
              </a:ext>
            </a:extLst>
          </p:cNvPr>
          <p:cNvPicPr>
            <a:picLocks noChangeAspect="1"/>
          </p:cNvPicPr>
          <p:nvPr/>
        </p:nvPicPr>
        <p:blipFill>
          <a:blip r:embed="rId1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084161" y="2008406"/>
            <a:ext cx="2714287" cy="1796801"/>
          </a:xfrm>
          <a:prstGeom prst="rect">
            <a:avLst/>
          </a:prstGeom>
        </p:spPr>
      </p:pic>
      <p:pic>
        <p:nvPicPr>
          <p:cNvPr id="25" name="Picture 24">
            <a:extLst>
              <a:ext uri="{FF2B5EF4-FFF2-40B4-BE49-F238E27FC236}">
                <a16:creationId xmlns:a16="http://schemas.microsoft.com/office/drawing/2014/main" id="{79B45B91-9AE3-4890-898A-9A16C63F7E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5400" y="5715508"/>
            <a:ext cx="1620205" cy="1078088"/>
          </a:xfrm>
          <a:prstGeom prst="rect">
            <a:avLst/>
          </a:prstGeom>
        </p:spPr>
      </p:pic>
      <p:pic>
        <p:nvPicPr>
          <p:cNvPr id="26" name="Picture 25">
            <a:extLst>
              <a:ext uri="{FF2B5EF4-FFF2-40B4-BE49-F238E27FC236}">
                <a16:creationId xmlns:a16="http://schemas.microsoft.com/office/drawing/2014/main" id="{AEB0439E-ED94-448D-993C-F972E347022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801" y="3941144"/>
            <a:ext cx="1326713" cy="1680136"/>
          </a:xfrm>
          <a:prstGeom prst="rect">
            <a:avLst/>
          </a:prstGeom>
        </p:spPr>
      </p:pic>
      <p:pic>
        <p:nvPicPr>
          <p:cNvPr id="30" name="Picture 29">
            <a:extLst>
              <a:ext uri="{FF2B5EF4-FFF2-40B4-BE49-F238E27FC236}">
                <a16:creationId xmlns:a16="http://schemas.microsoft.com/office/drawing/2014/main" id="{93C4D178-E593-4A71-9245-BF926678D78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59693" y="1715378"/>
            <a:ext cx="1183288" cy="1315952"/>
          </a:xfrm>
          <a:prstGeom prst="rect">
            <a:avLst/>
          </a:prstGeom>
        </p:spPr>
      </p:pic>
      <p:pic>
        <p:nvPicPr>
          <p:cNvPr id="27" name="Picture 26">
            <a:extLst>
              <a:ext uri="{FF2B5EF4-FFF2-40B4-BE49-F238E27FC236}">
                <a16:creationId xmlns:a16="http://schemas.microsoft.com/office/drawing/2014/main" id="{E56430B1-39E5-44B3-82AF-7026E95EC5E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44844" y="3590505"/>
            <a:ext cx="2146195" cy="1431495"/>
          </a:xfrm>
          <a:prstGeom prst="rect">
            <a:avLst/>
          </a:prstGeom>
        </p:spPr>
      </p:pic>
      <p:pic>
        <p:nvPicPr>
          <p:cNvPr id="37" name="Picture 36">
            <a:extLst>
              <a:ext uri="{FF2B5EF4-FFF2-40B4-BE49-F238E27FC236}">
                <a16:creationId xmlns:a16="http://schemas.microsoft.com/office/drawing/2014/main" id="{1C5818CC-5F05-421B-91AD-3CDC2C9750E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19634" y="5299780"/>
            <a:ext cx="1991755" cy="1493816"/>
          </a:xfrm>
          <a:prstGeom prst="rect">
            <a:avLst/>
          </a:prstGeom>
        </p:spPr>
      </p:pic>
      <p:pic>
        <p:nvPicPr>
          <p:cNvPr id="39" name="Picture 38">
            <a:extLst>
              <a:ext uri="{FF2B5EF4-FFF2-40B4-BE49-F238E27FC236}">
                <a16:creationId xmlns:a16="http://schemas.microsoft.com/office/drawing/2014/main" id="{66CF5302-6C03-455D-83B1-477C5B2570BC}"/>
              </a:ext>
            </a:extLst>
          </p:cNvPr>
          <p:cNvPicPr>
            <a:picLocks noChangeAspect="1"/>
          </p:cNvPicPr>
          <p:nvPr/>
        </p:nvPicPr>
        <p:blipFill>
          <a:blip r:embed="rId19"/>
          <a:stretch>
            <a:fillRect/>
          </a:stretch>
        </p:blipFill>
        <p:spPr>
          <a:xfrm>
            <a:off x="4242530" y="3932990"/>
            <a:ext cx="2216899" cy="1241464"/>
          </a:xfrm>
          <a:prstGeom prst="rect">
            <a:avLst/>
          </a:prstGeom>
        </p:spPr>
      </p:pic>
      <p:pic>
        <p:nvPicPr>
          <p:cNvPr id="5" name="Picture 4">
            <a:extLst>
              <a:ext uri="{FF2B5EF4-FFF2-40B4-BE49-F238E27FC236}">
                <a16:creationId xmlns:a16="http://schemas.microsoft.com/office/drawing/2014/main" id="{3C757258-8B35-4CDF-9EB6-4A172BEA018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111904" y="5146111"/>
            <a:ext cx="1710170" cy="1403397"/>
          </a:xfrm>
          <a:prstGeom prst="rect">
            <a:avLst/>
          </a:prstGeom>
        </p:spPr>
      </p:pic>
      <p:pic>
        <p:nvPicPr>
          <p:cNvPr id="21" name="Picture 20">
            <a:extLst>
              <a:ext uri="{FF2B5EF4-FFF2-40B4-BE49-F238E27FC236}">
                <a16:creationId xmlns:a16="http://schemas.microsoft.com/office/drawing/2014/main" id="{CD01C06D-8236-47D0-A49C-A5CDD498948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04356" y="300008"/>
            <a:ext cx="1618677" cy="1236081"/>
          </a:xfrm>
          <a:prstGeom prst="rect">
            <a:avLst/>
          </a:prstGeom>
        </p:spPr>
      </p:pic>
      <p:pic>
        <p:nvPicPr>
          <p:cNvPr id="34" name="Picture 33">
            <a:extLst>
              <a:ext uri="{FF2B5EF4-FFF2-40B4-BE49-F238E27FC236}">
                <a16:creationId xmlns:a16="http://schemas.microsoft.com/office/drawing/2014/main" id="{2F0A2B4F-1854-472F-9D45-0D1EB0071EFC}"/>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35567" y="465804"/>
            <a:ext cx="1084441" cy="1771763"/>
          </a:xfrm>
          <a:prstGeom prst="rect">
            <a:avLst/>
          </a:prstGeom>
        </p:spPr>
      </p:pic>
      <p:pic>
        <p:nvPicPr>
          <p:cNvPr id="35" name="Picture 34">
            <a:extLst>
              <a:ext uri="{FF2B5EF4-FFF2-40B4-BE49-F238E27FC236}">
                <a16:creationId xmlns:a16="http://schemas.microsoft.com/office/drawing/2014/main" id="{392504BC-AF8C-4E95-A25D-862F4F4F0F37}"/>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518064" y="2130357"/>
            <a:ext cx="809108" cy="1213662"/>
          </a:xfrm>
          <a:prstGeom prst="rect">
            <a:avLst/>
          </a:prstGeom>
        </p:spPr>
      </p:pic>
    </p:spTree>
    <p:extLst>
      <p:ext uri="{BB962C8B-B14F-4D97-AF65-F5344CB8AC3E}">
        <p14:creationId xmlns:p14="http://schemas.microsoft.com/office/powerpoint/2010/main" val="397354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E2C8D-CC54-4DDC-92A3-58F9B66BED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3292" y="0"/>
            <a:ext cx="4896251" cy="5995287"/>
          </a:xfrm>
          <a:prstGeom prst="rect">
            <a:avLst/>
          </a:prstGeom>
        </p:spPr>
      </p:pic>
      <p:sp>
        <p:nvSpPr>
          <p:cNvPr id="5" name="TextBox 4">
            <a:extLst>
              <a:ext uri="{FF2B5EF4-FFF2-40B4-BE49-F238E27FC236}">
                <a16:creationId xmlns:a16="http://schemas.microsoft.com/office/drawing/2014/main" id="{2EF55EDE-640F-4F0C-A529-91596B68E1D4}"/>
              </a:ext>
            </a:extLst>
          </p:cNvPr>
          <p:cNvSpPr txBox="1"/>
          <p:nvPr/>
        </p:nvSpPr>
        <p:spPr>
          <a:xfrm>
            <a:off x="6971080" y="1216514"/>
            <a:ext cx="3691907" cy="2246769"/>
          </a:xfrm>
          <a:prstGeom prst="rect">
            <a:avLst/>
          </a:prstGeom>
          <a:noFill/>
        </p:spPr>
        <p:txBody>
          <a:bodyPr wrap="square" rtlCol="0">
            <a:spAutoFit/>
          </a:bodyPr>
          <a:lstStyle/>
          <a:p>
            <a:r>
              <a:rPr lang="en-GB" sz="2800" b="1" dirty="0">
                <a:solidFill>
                  <a:srgbClr val="318AAC"/>
                </a:solidFill>
                <a:latin typeface="Cambria" panose="02040503050406030204" pitchFamily="18" charset="0"/>
              </a:rPr>
              <a:t>If you could add smart/modern materials to this scene – what would you add and why?</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5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79" y="1292923"/>
            <a:ext cx="2957388" cy="4647600"/>
          </a:xfrm>
          <a:solidFill>
            <a:schemeClr val="accent3">
              <a:lumMod val="20000"/>
              <a:lumOff val="80000"/>
            </a:schemeClr>
          </a:solidFill>
          <a:ln w="12700">
            <a:solidFill>
              <a:schemeClr val="tx1"/>
            </a:solidFill>
          </a:ln>
        </p:spPr>
        <p:txBody>
          <a:bodyPr>
            <a:normAutofit fontScale="92500"/>
          </a:bodyPr>
          <a:lstStyle/>
          <a:p>
            <a:pPr marL="0" indent="0">
              <a:lnSpc>
                <a:spcPct val="110000"/>
              </a:lnSpc>
              <a:spcBef>
                <a:spcPts val="300"/>
              </a:spcBef>
              <a:buNone/>
            </a:pPr>
            <a:r>
              <a:rPr lang="en-GB" dirty="0">
                <a:cs typeface="Arial" panose="020B0604020202020204" pitchFamily="34" charset="0"/>
              </a:rPr>
              <a:t>Key Stage 3</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Creative and practical activities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Iterative design</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Range of domestic and local contexts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Understand user needs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Solve their own design problems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Design of innovative, functional and appealing products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Variety of design approaches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New and emerging technologies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Views of intended users</a:t>
            </a:r>
          </a:p>
          <a:p>
            <a:pPr marL="180975" indent="-180975">
              <a:lnSpc>
                <a:spcPct val="110000"/>
              </a:lnSpc>
              <a:spcBef>
                <a:spcPts val="300"/>
              </a:spcBef>
            </a:pPr>
            <a:r>
              <a:rPr lang="en-GB" sz="1500" b="0" dirty="0">
                <a:solidFill>
                  <a:schemeClr val="tx1"/>
                </a:solidFill>
                <a:latin typeface="Arial" panose="020B0604020202020204" pitchFamily="34" charset="0"/>
                <a:cs typeface="Arial" panose="020B0604020202020204" pitchFamily="34" charset="0"/>
              </a:rPr>
              <a:t>Properties of materials (smart materials)</a:t>
            </a:r>
          </a:p>
        </p:txBody>
      </p:sp>
      <p:sp>
        <p:nvSpPr>
          <p:cNvPr id="6" name="Title 1"/>
          <p:cNvSpPr>
            <a:spLocks noGrp="1"/>
          </p:cNvSpPr>
          <p:nvPr>
            <p:ph type="title"/>
          </p:nvPr>
        </p:nvSpPr>
        <p:spPr>
          <a:xfrm>
            <a:off x="270934" y="274638"/>
            <a:ext cx="11525956" cy="689866"/>
          </a:xfrm>
        </p:spPr>
        <p:txBody>
          <a:bodyPr>
            <a:noAutofit/>
          </a:bodyPr>
          <a:lstStyle/>
          <a:p>
            <a:r>
              <a:rPr lang="en-US" sz="3600" dirty="0">
                <a:solidFill>
                  <a:srgbClr val="4EBA6F"/>
                </a:solidFill>
              </a:rPr>
              <a:t>Links to the national curriculum KS4 and KS5 GCSE design and technology specifications </a:t>
            </a:r>
          </a:p>
        </p:txBody>
      </p:sp>
      <p:sp>
        <p:nvSpPr>
          <p:cNvPr id="4" name="TextBox 3">
            <a:extLst>
              <a:ext uri="{FF2B5EF4-FFF2-40B4-BE49-F238E27FC236}">
                <a16:creationId xmlns:a16="http://schemas.microsoft.com/office/drawing/2014/main" id="{63B673A1-2BF0-45F8-A113-AC0FF04BD443}"/>
              </a:ext>
            </a:extLst>
          </p:cNvPr>
          <p:cNvSpPr txBox="1"/>
          <p:nvPr/>
        </p:nvSpPr>
        <p:spPr>
          <a:xfrm>
            <a:off x="3173369" y="1292922"/>
            <a:ext cx="3250009" cy="4647600"/>
          </a:xfrm>
          <a:prstGeom prst="rect">
            <a:avLst/>
          </a:prstGeom>
          <a:solidFill>
            <a:schemeClr val="accent5">
              <a:lumMod val="20000"/>
              <a:lumOff val="80000"/>
            </a:schemeClr>
          </a:solidFill>
          <a:ln w="12700">
            <a:solidFill>
              <a:schemeClr val="tx1"/>
            </a:solidFill>
          </a:ln>
        </p:spPr>
        <p:txBody>
          <a:bodyPr wrap="square" rtlCol="0">
            <a:spAutoFit/>
          </a:bodyPr>
          <a:lstStyle/>
          <a:p>
            <a:pPr>
              <a:spcBef>
                <a:spcPts val="300"/>
              </a:spcBef>
            </a:pPr>
            <a:r>
              <a:rPr lang="en-GB" sz="2400" b="1" dirty="0">
                <a:solidFill>
                  <a:srgbClr val="318AAC"/>
                </a:solidFill>
                <a:latin typeface="Cambria" panose="02040503050406030204" pitchFamily="18" charset="0"/>
                <a:cs typeface="Arial" panose="020B0604020202020204" pitchFamily="34" charset="0"/>
              </a:rPr>
              <a:t>Key Stage 4 GCSE</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Focus on needs, wants and values of individuals and groups, leading students to address problems and/or opportunities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Developments in modern and smart materials, composite materials and technical textiles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Explore and develop ideas, testing, critically analysing and evaluating their work in order to inform and refine their design decisions thus achieving improved outcomes</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Use different design strategies such as collaboration, user-centred design and systems thinking, to generate initial ideas and avoid design fixation</a:t>
            </a: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endParaRPr lang="en-GB" sz="400" dirty="0"/>
          </a:p>
        </p:txBody>
      </p:sp>
      <p:sp>
        <p:nvSpPr>
          <p:cNvPr id="7" name="TextBox 6">
            <a:extLst>
              <a:ext uri="{FF2B5EF4-FFF2-40B4-BE49-F238E27FC236}">
                <a16:creationId xmlns:a16="http://schemas.microsoft.com/office/drawing/2014/main" id="{8B60AB33-9749-44BD-B09E-FA76CC2D38DA}"/>
              </a:ext>
            </a:extLst>
          </p:cNvPr>
          <p:cNvSpPr txBox="1"/>
          <p:nvPr/>
        </p:nvSpPr>
        <p:spPr>
          <a:xfrm>
            <a:off x="6514880" y="1292923"/>
            <a:ext cx="5518483" cy="4647600"/>
          </a:xfrm>
          <a:prstGeom prst="rect">
            <a:avLst/>
          </a:prstGeom>
          <a:solidFill>
            <a:schemeClr val="accent3">
              <a:lumMod val="20000"/>
              <a:lumOff val="80000"/>
            </a:schemeClr>
          </a:solidFill>
          <a:ln w="12700">
            <a:solidFill>
              <a:schemeClr val="tx1"/>
            </a:solidFill>
          </a:ln>
        </p:spPr>
        <p:txBody>
          <a:bodyPr wrap="square" rtlCol="0">
            <a:spAutoFit/>
          </a:bodyPr>
          <a:lstStyle/>
          <a:p>
            <a:pPr>
              <a:spcBef>
                <a:spcPts val="300"/>
              </a:spcBef>
            </a:pPr>
            <a:r>
              <a:rPr lang="en-GB" sz="2400" b="1" dirty="0">
                <a:solidFill>
                  <a:srgbClr val="318AAC"/>
                </a:solidFill>
                <a:latin typeface="Cambria" panose="02040503050406030204" pitchFamily="18" charset="0"/>
                <a:cs typeface="Arial" panose="020B0604020202020204" pitchFamily="34" charset="0"/>
              </a:rPr>
              <a:t>Key Stage 5 AS/A-level Product Design</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regulatory and legislative framework for health and safety and the impact on designing and making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implications of intellectual property, registered designs, registered trade marks, copyright, design rights and patents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role of marketing, enterprise, innovation and collaboration in the development of products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User-centred design: the investigation and analysis of a problem within a context, and the needs, wants and values of users, to define a design opportunity or problem leading to the production of a design brief and specification to direct, inform and evaluate their design practice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to critically analyse and evaluate their own ideas and decisions whilst using iterative design and make processes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to evaluate their prototypes/products taking into account the views of potential users, customers or clients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application of relevant standards to their design tasks including those published by the British Standards Institute (BSI) </a:t>
            </a:r>
          </a:p>
          <a:p>
            <a:pPr marL="180975" indent="-180975">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application of smart and modern materials</a:t>
            </a:r>
            <a:endParaRPr lang="en-GB" dirty="0"/>
          </a:p>
        </p:txBody>
      </p:sp>
    </p:spTree>
    <p:extLst>
      <p:ext uri="{BB962C8B-B14F-4D97-AF65-F5344CB8AC3E}">
        <p14:creationId xmlns:p14="http://schemas.microsoft.com/office/powerpoint/2010/main" val="169847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4EBA6F"/>
          </a:solidFill>
        </p:spPr>
        <p:txBody>
          <a:bodyPr>
            <a:normAutofit/>
          </a:bodyPr>
          <a:lstStyle/>
          <a:p>
            <a:pPr algn="l"/>
            <a:r>
              <a:rPr lang="en-GB" altLang="en-US" sz="11500" dirty="0">
                <a:solidFill>
                  <a:schemeClr val="bg1"/>
                </a:solidFill>
              </a:rPr>
              <a:t> </a:t>
            </a:r>
            <a:br>
              <a:rPr lang="en-GB" altLang="en-US" sz="11500" dirty="0">
                <a:solidFill>
                  <a:schemeClr val="bg1"/>
                </a:solidFill>
              </a:rPr>
            </a:br>
            <a:r>
              <a:rPr lang="en-GB" altLang="en-US" sz="11500" dirty="0">
                <a:solidFill>
                  <a:schemeClr val="bg1"/>
                </a:solidFill>
              </a:rPr>
              <a:t>Session 1</a:t>
            </a:r>
            <a:br>
              <a:rPr lang="en-GB" altLang="en-US" sz="11500" dirty="0">
                <a:solidFill>
                  <a:schemeClr val="bg1"/>
                </a:solidFill>
              </a:rPr>
            </a:br>
            <a:endParaRPr lang="en-GB" altLang="en-US" sz="11500" dirty="0">
              <a:solidFill>
                <a:schemeClr val="bg1"/>
              </a:solidFill>
            </a:endParaRPr>
          </a:p>
        </p:txBody>
      </p:sp>
      <p:pic>
        <p:nvPicPr>
          <p:cNvPr id="3" name="Picture 2">
            <a:extLst>
              <a:ext uri="{FF2B5EF4-FFF2-40B4-BE49-F238E27FC236}">
                <a16:creationId xmlns:a16="http://schemas.microsoft.com/office/drawing/2014/main" id="{C177EE8F-1FA9-45DF-975D-26C9B4D91C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6649" y="361967"/>
            <a:ext cx="1633851" cy="1539840"/>
          </a:xfrm>
          <a:prstGeom prst="rect">
            <a:avLst/>
          </a:prstGeom>
        </p:spPr>
      </p:pic>
    </p:spTree>
    <p:extLst>
      <p:ext uri="{BB962C8B-B14F-4D97-AF65-F5344CB8AC3E}">
        <p14:creationId xmlns:p14="http://schemas.microsoft.com/office/powerpoint/2010/main" val="10005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EBE59-5F46-49A8-9FC5-022155216857}"/>
              </a:ext>
            </a:extLst>
          </p:cNvPr>
          <p:cNvSpPr txBox="1"/>
          <p:nvPr/>
        </p:nvSpPr>
        <p:spPr>
          <a:xfrm>
            <a:off x="609599" y="1166103"/>
            <a:ext cx="9540689"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Sticky notes/scraps of paper</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Dice</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Drawing equipment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Print, laminate and cut up the SMART/MODERN materials cards and the product cards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Check that sound is working on your computer and if your whiteboard is interactive that it is calibrated</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A5459D56-374D-4396-9E8B-057FDADBE386}"/>
              </a:ext>
            </a:extLst>
          </p:cNvPr>
          <p:cNvSpPr>
            <a:spLocks noGrp="1"/>
          </p:cNvSpPr>
          <p:nvPr>
            <p:ph type="title"/>
          </p:nvPr>
        </p:nvSpPr>
        <p:spPr>
          <a:xfrm>
            <a:off x="609600" y="274638"/>
            <a:ext cx="10972800" cy="689866"/>
          </a:xfrm>
        </p:spPr>
        <p:txBody>
          <a:bodyPr>
            <a:noAutofit/>
          </a:bodyPr>
          <a:lstStyle/>
          <a:p>
            <a:r>
              <a:rPr lang="en-GB" sz="3600" dirty="0"/>
              <a:t>Equipment/preparation needed for the lesson</a:t>
            </a:r>
          </a:p>
        </p:txBody>
      </p:sp>
      <p:pic>
        <p:nvPicPr>
          <p:cNvPr id="6" name="Picture 5">
            <a:extLst>
              <a:ext uri="{FF2B5EF4-FFF2-40B4-BE49-F238E27FC236}">
                <a16:creationId xmlns:a16="http://schemas.microsoft.com/office/drawing/2014/main" id="{63323CC2-6D80-4C6B-83E3-0CAFBC9952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8228" y="1588391"/>
            <a:ext cx="2599643" cy="1342734"/>
          </a:xfrm>
          <a:prstGeom prst="rect">
            <a:avLst/>
          </a:prstGeom>
        </p:spPr>
      </p:pic>
      <p:grpSp>
        <p:nvGrpSpPr>
          <p:cNvPr id="9" name="Group 8">
            <a:extLst>
              <a:ext uri="{FF2B5EF4-FFF2-40B4-BE49-F238E27FC236}">
                <a16:creationId xmlns:a16="http://schemas.microsoft.com/office/drawing/2014/main" id="{F058D6F7-34AA-4C96-9446-78DA5E4A47FF}"/>
              </a:ext>
            </a:extLst>
          </p:cNvPr>
          <p:cNvGrpSpPr/>
          <p:nvPr/>
        </p:nvGrpSpPr>
        <p:grpSpPr>
          <a:xfrm>
            <a:off x="10150289" y="3271224"/>
            <a:ext cx="1739900" cy="1403963"/>
            <a:chOff x="7783019" y="3035299"/>
            <a:chExt cx="3291382" cy="2655888"/>
          </a:xfrm>
        </p:grpSpPr>
        <p:pic>
          <p:nvPicPr>
            <p:cNvPr id="10" name="Picture 9">
              <a:extLst>
                <a:ext uri="{FF2B5EF4-FFF2-40B4-BE49-F238E27FC236}">
                  <a16:creationId xmlns:a16="http://schemas.microsoft.com/office/drawing/2014/main" id="{9EEFCF8A-A007-4265-B45D-FAE3CBE9A4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3019" y="3035300"/>
              <a:ext cx="1818182" cy="2655887"/>
            </a:xfrm>
            <a:prstGeom prst="rect">
              <a:avLst/>
            </a:prstGeom>
          </p:spPr>
        </p:pic>
        <p:pic>
          <p:nvPicPr>
            <p:cNvPr id="11" name="Picture 10">
              <a:extLst>
                <a:ext uri="{FF2B5EF4-FFF2-40B4-BE49-F238E27FC236}">
                  <a16:creationId xmlns:a16="http://schemas.microsoft.com/office/drawing/2014/main" id="{F372B0E2-0A29-4AB4-8BD7-893A6E206A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74201" y="3035299"/>
              <a:ext cx="1600200" cy="2655887"/>
            </a:xfrm>
            <a:prstGeom prst="rect">
              <a:avLst/>
            </a:prstGeom>
          </p:spPr>
        </p:pic>
      </p:grpSp>
    </p:spTree>
    <p:extLst>
      <p:ext uri="{BB962C8B-B14F-4D97-AF65-F5344CB8AC3E}">
        <p14:creationId xmlns:p14="http://schemas.microsoft.com/office/powerpoint/2010/main" val="68973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2040B9-0DB4-48AB-B7DC-713F7E4B0EA1}"/>
              </a:ext>
            </a:extLst>
          </p:cNvPr>
          <p:cNvGrpSpPr/>
          <p:nvPr/>
        </p:nvGrpSpPr>
        <p:grpSpPr>
          <a:xfrm>
            <a:off x="0" y="-10"/>
            <a:ext cx="12740553" cy="6857999"/>
            <a:chOff x="-9864" y="-10"/>
            <a:chExt cx="12750418" cy="6858010"/>
          </a:xfrm>
        </p:grpSpPr>
        <p:sp>
          <p:nvSpPr>
            <p:cNvPr id="5" name="Rectangle 4">
              <a:extLst>
                <a:ext uri="{FF2B5EF4-FFF2-40B4-BE49-F238E27FC236}">
                  <a16:creationId xmlns:a16="http://schemas.microsoft.com/office/drawing/2014/main" id="{6CC39734-7386-470B-9C1E-FF66817561D2}"/>
                </a:ext>
              </a:extLst>
            </p:cNvPr>
            <p:cNvSpPr/>
            <p:nvPr/>
          </p:nvSpPr>
          <p:spPr>
            <a:xfrm>
              <a:off x="0" y="-10"/>
              <a:ext cx="12192000" cy="6857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9" name="Rectangle 12">
              <a:extLst>
                <a:ext uri="{FF2B5EF4-FFF2-40B4-BE49-F238E27FC236}">
                  <a16:creationId xmlns:a16="http://schemas.microsoft.com/office/drawing/2014/main" id="{A935C6EC-DE12-4C90-B3B8-C26B8689AF34}"/>
                </a:ext>
              </a:extLst>
            </p:cNvPr>
            <p:cNvSpPr>
              <a:spLocks noChangeArrowheads="1"/>
            </p:cNvSpPr>
            <p:nvPr/>
          </p:nvSpPr>
          <p:spPr bwMode="auto">
            <a:xfrm>
              <a:off x="2310695" y="827990"/>
              <a:ext cx="9881304" cy="1241441"/>
            </a:xfrm>
            <a:prstGeom prst="rect">
              <a:avLst/>
            </a:prstGeom>
            <a:solidFill>
              <a:schemeClr val="bg1">
                <a:lumMod val="85000"/>
              </a:schemeClr>
            </a:solidFill>
            <a:ln w="38100">
              <a:solidFill>
                <a:schemeClr val="tx1"/>
              </a:solid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30" name="Rectangle 12">
              <a:extLst>
                <a:ext uri="{FF2B5EF4-FFF2-40B4-BE49-F238E27FC236}">
                  <a16:creationId xmlns:a16="http://schemas.microsoft.com/office/drawing/2014/main" id="{00BE213A-C69D-4FA8-9429-609C0B5609F2}"/>
                </a:ext>
              </a:extLst>
            </p:cNvPr>
            <p:cNvSpPr>
              <a:spLocks noChangeArrowheads="1"/>
            </p:cNvSpPr>
            <p:nvPr/>
          </p:nvSpPr>
          <p:spPr bwMode="auto">
            <a:xfrm>
              <a:off x="0" y="3834001"/>
              <a:ext cx="12190707" cy="1241441"/>
            </a:xfrm>
            <a:prstGeom prst="rect">
              <a:avLst/>
            </a:prstGeom>
            <a:solidFill>
              <a:schemeClr val="bg1">
                <a:lumMod val="85000"/>
              </a:schemeClr>
            </a:solidFill>
            <a:ln w="38100">
              <a:solidFill>
                <a:schemeClr val="tx1"/>
              </a:solid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2" name="Rectangle 1">
              <a:extLst>
                <a:ext uri="{FF2B5EF4-FFF2-40B4-BE49-F238E27FC236}">
                  <a16:creationId xmlns:a16="http://schemas.microsoft.com/office/drawing/2014/main" id="{7EA50F84-20FD-4A25-881C-9529FEE3DEE5}"/>
                </a:ext>
              </a:extLst>
            </p:cNvPr>
            <p:cNvSpPr/>
            <p:nvPr/>
          </p:nvSpPr>
          <p:spPr>
            <a:xfrm>
              <a:off x="10241498" y="-8"/>
              <a:ext cx="1950501"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36" name="Rectangle 7">
              <a:extLst>
                <a:ext uri="{FF2B5EF4-FFF2-40B4-BE49-F238E27FC236}">
                  <a16:creationId xmlns:a16="http://schemas.microsoft.com/office/drawing/2014/main" id="{8398A2B0-782B-454A-8AD2-F1A776B9DF1C}"/>
                </a:ext>
              </a:extLst>
            </p:cNvPr>
            <p:cNvSpPr>
              <a:spLocks noChangeArrowheads="1"/>
            </p:cNvSpPr>
            <p:nvPr/>
          </p:nvSpPr>
          <p:spPr bwMode="auto">
            <a:xfrm>
              <a:off x="1" y="-1"/>
              <a:ext cx="12191998" cy="68580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TextBox 14">
              <a:extLst>
                <a:ext uri="{FF2B5EF4-FFF2-40B4-BE49-F238E27FC236}">
                  <a16:creationId xmlns:a16="http://schemas.microsoft.com/office/drawing/2014/main" id="{3EEA897E-BE8B-4552-9223-CFE3C6C65CA5}"/>
                </a:ext>
              </a:extLst>
            </p:cNvPr>
            <p:cNvSpPr txBox="1"/>
            <p:nvPr/>
          </p:nvSpPr>
          <p:spPr>
            <a:xfrm>
              <a:off x="-9864" y="867060"/>
              <a:ext cx="402233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Smart material = </a:t>
              </a:r>
            </a:p>
          </p:txBody>
        </p:sp>
        <p:sp>
          <p:nvSpPr>
            <p:cNvPr id="23" name="Rectangle 22">
              <a:extLst>
                <a:ext uri="{FF2B5EF4-FFF2-40B4-BE49-F238E27FC236}">
                  <a16:creationId xmlns:a16="http://schemas.microsoft.com/office/drawing/2014/main" id="{22F605BF-9EB9-4D07-B697-3FD8B41A8060}"/>
                </a:ext>
              </a:extLst>
            </p:cNvPr>
            <p:cNvSpPr/>
            <p:nvPr/>
          </p:nvSpPr>
          <p:spPr>
            <a:xfrm>
              <a:off x="8257254" y="-9"/>
              <a:ext cx="19800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36B0513-15B2-42E5-98F1-4AF07EFE80EB}"/>
                </a:ext>
              </a:extLst>
            </p:cNvPr>
            <p:cNvSpPr/>
            <p:nvPr/>
          </p:nvSpPr>
          <p:spPr>
            <a:xfrm>
              <a:off x="6277254" y="1"/>
              <a:ext cx="19800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40F1214-6B39-4CB4-91AB-737552971055}"/>
                </a:ext>
              </a:extLst>
            </p:cNvPr>
            <p:cNvSpPr/>
            <p:nvPr/>
          </p:nvSpPr>
          <p:spPr>
            <a:xfrm>
              <a:off x="4287390" y="1"/>
              <a:ext cx="19800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61773CC-FEF1-4DBE-B821-527B4D8EE369}"/>
                </a:ext>
              </a:extLst>
            </p:cNvPr>
            <p:cNvSpPr/>
            <p:nvPr/>
          </p:nvSpPr>
          <p:spPr>
            <a:xfrm>
              <a:off x="2310695" y="-10"/>
              <a:ext cx="19800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81608" name="Rectangle 12"/>
            <p:cNvSpPr>
              <a:spLocks noChangeArrowheads="1"/>
            </p:cNvSpPr>
            <p:nvPr/>
          </p:nvSpPr>
          <p:spPr bwMode="auto">
            <a:xfrm>
              <a:off x="1" y="0"/>
              <a:ext cx="12191998" cy="828000"/>
            </a:xfrm>
            <a:prstGeom prst="rect">
              <a:avLst/>
            </a:prstGeom>
            <a:solidFill>
              <a:schemeClr val="bg1">
                <a:lumMod val="85000"/>
              </a:schemeClr>
            </a:solidFill>
            <a:ln w="38100">
              <a:solidFill>
                <a:schemeClr val="tx1"/>
              </a:solid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12" name="TextBox 11">
              <a:extLst>
                <a:ext uri="{FF2B5EF4-FFF2-40B4-BE49-F238E27FC236}">
                  <a16:creationId xmlns:a16="http://schemas.microsoft.com/office/drawing/2014/main" id="{D5CC1BD8-14CC-4437-9550-B0C3AC50F62F}"/>
                </a:ext>
              </a:extLst>
            </p:cNvPr>
            <p:cNvSpPr txBox="1"/>
            <p:nvPr/>
          </p:nvSpPr>
          <p:spPr>
            <a:xfrm>
              <a:off x="1" y="36145"/>
              <a:ext cx="6144681" cy="584775"/>
            </a:xfrm>
            <a:prstGeom prst="rect">
              <a:avLst/>
            </a:prstGeom>
            <a:noFill/>
          </p:spPr>
          <p:txBody>
            <a:bodyPr wrap="square" rtlCol="0">
              <a:spAutoFit/>
            </a:bodyPr>
            <a:lstStyle/>
            <a:p>
              <a:r>
                <a:rPr lang="en-GB" sz="3200" b="1" dirty="0">
                  <a:latin typeface="Cambria" panose="02040503050406030204" pitchFamily="18" charset="0"/>
                  <a:cs typeface="Arial" panose="020B0604020202020204" pitchFamily="34" charset="0"/>
                </a:rPr>
                <a:t>Smart/modern materials</a:t>
              </a:r>
            </a:p>
          </p:txBody>
        </p:sp>
        <p:sp>
          <p:nvSpPr>
            <p:cNvPr id="28" name="Rectangle 27">
              <a:extLst>
                <a:ext uri="{FF2B5EF4-FFF2-40B4-BE49-F238E27FC236}">
                  <a16:creationId xmlns:a16="http://schemas.microsoft.com/office/drawing/2014/main" id="{FC1772D7-477B-43EE-A321-91147162E930}"/>
                </a:ext>
              </a:extLst>
            </p:cNvPr>
            <p:cNvSpPr/>
            <p:nvPr/>
          </p:nvSpPr>
          <p:spPr>
            <a:xfrm>
              <a:off x="2310694" y="828001"/>
              <a:ext cx="9881305" cy="30060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A5645C6-48B4-48DC-BE6F-42CF7FE30133}"/>
                </a:ext>
              </a:extLst>
            </p:cNvPr>
            <p:cNvSpPr txBox="1"/>
            <p:nvPr/>
          </p:nvSpPr>
          <p:spPr>
            <a:xfrm>
              <a:off x="6261220" y="3845990"/>
              <a:ext cx="2007343"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Biodegradable packaging = </a:t>
              </a:r>
            </a:p>
            <a:p>
              <a:endParaRPr lang="en-GB" sz="14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8C9FC69-87D5-445F-B930-4D70F18BEDE8}"/>
                </a:ext>
              </a:extLst>
            </p:cNvPr>
            <p:cNvSpPr txBox="1"/>
            <p:nvPr/>
          </p:nvSpPr>
          <p:spPr>
            <a:xfrm>
              <a:off x="10223309" y="3845990"/>
              <a:ext cx="1999607"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Self healing materials = </a:t>
              </a:r>
            </a:p>
            <a:p>
              <a:endParaRPr lang="en-GB" sz="1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6E1D9E3-DFCE-45C0-9967-3FB3F9AB3B89}"/>
                </a:ext>
              </a:extLst>
            </p:cNvPr>
            <p:cNvSpPr txBox="1"/>
            <p:nvPr/>
          </p:nvSpPr>
          <p:spPr>
            <a:xfrm>
              <a:off x="2312354" y="882448"/>
              <a:ext cx="1980000"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Thermochromic =</a:t>
              </a:r>
            </a:p>
            <a:p>
              <a:endParaRPr lang="en-GB" sz="1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B301FE-B7CD-4F35-BC71-363AF651CC00}"/>
                </a:ext>
              </a:extLst>
            </p:cNvPr>
            <p:cNvSpPr txBox="1"/>
            <p:nvPr/>
          </p:nvSpPr>
          <p:spPr>
            <a:xfrm>
              <a:off x="4292565" y="882448"/>
              <a:ext cx="1874897"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Photochromic =</a:t>
              </a:r>
            </a:p>
          </p:txBody>
        </p:sp>
        <p:sp>
          <p:nvSpPr>
            <p:cNvPr id="8" name="TextBox 7">
              <a:extLst>
                <a:ext uri="{FF2B5EF4-FFF2-40B4-BE49-F238E27FC236}">
                  <a16:creationId xmlns:a16="http://schemas.microsoft.com/office/drawing/2014/main" id="{5B974DBE-5A7E-46AC-ACCB-57B0DCCF0FFC}"/>
                </a:ext>
              </a:extLst>
            </p:cNvPr>
            <p:cNvSpPr txBox="1"/>
            <p:nvPr/>
          </p:nvSpPr>
          <p:spPr>
            <a:xfrm>
              <a:off x="6261220" y="882448"/>
              <a:ext cx="1841126"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Fluorescent =</a:t>
              </a: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Reflective = </a:t>
              </a:r>
            </a:p>
            <a:p>
              <a:endParaRPr lang="en-GB"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872272C-002D-421F-8522-29D138B124B5}"/>
                </a:ext>
              </a:extLst>
            </p:cNvPr>
            <p:cNvSpPr txBox="1"/>
            <p:nvPr/>
          </p:nvSpPr>
          <p:spPr>
            <a:xfrm>
              <a:off x="8237915" y="882448"/>
              <a:ext cx="207643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Shape memory =</a:t>
              </a:r>
            </a:p>
            <a:p>
              <a:endParaRPr lang="en-GB" sz="1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B0DD85F-44B4-49A7-92CB-547EB18C6F4F}"/>
                </a:ext>
              </a:extLst>
            </p:cNvPr>
            <p:cNvSpPr txBox="1"/>
            <p:nvPr/>
          </p:nvSpPr>
          <p:spPr>
            <a:xfrm>
              <a:off x="10223309" y="882448"/>
              <a:ext cx="2517245"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Piezoelectric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materials =</a:t>
              </a:r>
            </a:p>
            <a:p>
              <a:endParaRPr lang="en-GB" sz="1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0B47731-CD89-499A-98C6-C39B7C0D9DA4}"/>
                </a:ext>
              </a:extLst>
            </p:cNvPr>
            <p:cNvSpPr txBox="1"/>
            <p:nvPr/>
          </p:nvSpPr>
          <p:spPr>
            <a:xfrm>
              <a:off x="2312354" y="3845990"/>
              <a:ext cx="2032712"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Electroluminescent =</a:t>
              </a:r>
            </a:p>
            <a:p>
              <a:endParaRPr lang="en-GB"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D5AD89-0A4B-4418-BB10-A00CCC4182A1}"/>
                </a:ext>
              </a:extLst>
            </p:cNvPr>
            <p:cNvSpPr txBox="1"/>
            <p:nvPr/>
          </p:nvSpPr>
          <p:spPr>
            <a:xfrm>
              <a:off x="4292565" y="3845990"/>
              <a:ext cx="1957136"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Conductive thread = </a:t>
              </a:r>
            </a:p>
            <a:p>
              <a:endParaRPr lang="en-GB" sz="1400" b="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AC73FA6-AC15-4BBE-9FDA-EB5B236D012A}"/>
                </a:ext>
              </a:extLst>
            </p:cNvPr>
            <p:cNvSpPr txBox="1"/>
            <p:nvPr/>
          </p:nvSpPr>
          <p:spPr>
            <a:xfrm>
              <a:off x="8237915" y="3845990"/>
              <a:ext cx="2533768"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Polymorph = </a:t>
              </a:r>
            </a:p>
            <a:p>
              <a:endParaRPr lang="en-GB" sz="1400" b="1"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B58965E8-2FE6-4BD9-B520-96A8982CF90F}"/>
                </a:ext>
              </a:extLst>
            </p:cNvPr>
            <p:cNvGrpSpPr/>
            <p:nvPr/>
          </p:nvGrpSpPr>
          <p:grpSpPr>
            <a:xfrm>
              <a:off x="2312354" y="2061152"/>
              <a:ext cx="9402239" cy="307777"/>
              <a:chOff x="2312354" y="2061152"/>
              <a:chExt cx="9402239" cy="307777"/>
            </a:xfrm>
          </p:grpSpPr>
          <p:sp>
            <p:nvSpPr>
              <p:cNvPr id="14" name="TextBox 13">
                <a:extLst>
                  <a:ext uri="{FF2B5EF4-FFF2-40B4-BE49-F238E27FC236}">
                    <a16:creationId xmlns:a16="http://schemas.microsoft.com/office/drawing/2014/main" id="{520B918A-CA39-4C1F-9F68-81CCC6054316}"/>
                  </a:ext>
                </a:extLst>
              </p:cNvPr>
              <p:cNvSpPr txBox="1"/>
              <p:nvPr/>
            </p:nvSpPr>
            <p:spPr>
              <a:xfrm>
                <a:off x="2312354"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44" name="TextBox 43">
                <a:extLst>
                  <a:ext uri="{FF2B5EF4-FFF2-40B4-BE49-F238E27FC236}">
                    <a16:creationId xmlns:a16="http://schemas.microsoft.com/office/drawing/2014/main" id="{031EEF8F-2785-4369-A86C-14580C9EE8EA}"/>
                  </a:ext>
                </a:extLst>
              </p:cNvPr>
              <p:cNvSpPr txBox="1"/>
              <p:nvPr/>
            </p:nvSpPr>
            <p:spPr>
              <a:xfrm>
                <a:off x="4292565"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45" name="TextBox 44">
                <a:extLst>
                  <a:ext uri="{FF2B5EF4-FFF2-40B4-BE49-F238E27FC236}">
                    <a16:creationId xmlns:a16="http://schemas.microsoft.com/office/drawing/2014/main" id="{36A53938-970C-4036-8AD1-A22ABF5B8D75}"/>
                  </a:ext>
                </a:extLst>
              </p:cNvPr>
              <p:cNvSpPr txBox="1"/>
              <p:nvPr/>
            </p:nvSpPr>
            <p:spPr>
              <a:xfrm>
                <a:off x="6261220"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46" name="TextBox 45">
                <a:extLst>
                  <a:ext uri="{FF2B5EF4-FFF2-40B4-BE49-F238E27FC236}">
                    <a16:creationId xmlns:a16="http://schemas.microsoft.com/office/drawing/2014/main" id="{51B3B156-94F9-48EA-9433-345F761E3BC3}"/>
                  </a:ext>
                </a:extLst>
              </p:cNvPr>
              <p:cNvSpPr txBox="1"/>
              <p:nvPr/>
            </p:nvSpPr>
            <p:spPr>
              <a:xfrm>
                <a:off x="8237915"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47" name="TextBox 46">
                <a:extLst>
                  <a:ext uri="{FF2B5EF4-FFF2-40B4-BE49-F238E27FC236}">
                    <a16:creationId xmlns:a16="http://schemas.microsoft.com/office/drawing/2014/main" id="{72CE4A76-30DF-4D99-8521-6AC853D60C6E}"/>
                  </a:ext>
                </a:extLst>
              </p:cNvPr>
              <p:cNvSpPr txBox="1"/>
              <p:nvPr/>
            </p:nvSpPr>
            <p:spPr>
              <a:xfrm>
                <a:off x="10223309"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grpSp>
        <p:grpSp>
          <p:nvGrpSpPr>
            <p:cNvPr id="48" name="Group 47">
              <a:extLst>
                <a:ext uri="{FF2B5EF4-FFF2-40B4-BE49-F238E27FC236}">
                  <a16:creationId xmlns:a16="http://schemas.microsoft.com/office/drawing/2014/main" id="{2180CF06-75C0-4526-83CF-CD4C0BCB9205}"/>
                </a:ext>
              </a:extLst>
            </p:cNvPr>
            <p:cNvGrpSpPr/>
            <p:nvPr/>
          </p:nvGrpSpPr>
          <p:grpSpPr>
            <a:xfrm>
              <a:off x="2312354" y="5087431"/>
              <a:ext cx="9402239" cy="307777"/>
              <a:chOff x="2312354" y="2061152"/>
              <a:chExt cx="9402239" cy="307777"/>
            </a:xfrm>
          </p:grpSpPr>
          <p:sp>
            <p:nvSpPr>
              <p:cNvPr id="49" name="TextBox 48">
                <a:extLst>
                  <a:ext uri="{FF2B5EF4-FFF2-40B4-BE49-F238E27FC236}">
                    <a16:creationId xmlns:a16="http://schemas.microsoft.com/office/drawing/2014/main" id="{EB2AC94F-0C1F-4617-AB40-E37AB897C5EE}"/>
                  </a:ext>
                </a:extLst>
              </p:cNvPr>
              <p:cNvSpPr txBox="1"/>
              <p:nvPr/>
            </p:nvSpPr>
            <p:spPr>
              <a:xfrm>
                <a:off x="2312354"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50" name="TextBox 49">
                <a:extLst>
                  <a:ext uri="{FF2B5EF4-FFF2-40B4-BE49-F238E27FC236}">
                    <a16:creationId xmlns:a16="http://schemas.microsoft.com/office/drawing/2014/main" id="{E492A6B7-FB7C-4E61-8D97-3DDA0C401F66}"/>
                  </a:ext>
                </a:extLst>
              </p:cNvPr>
              <p:cNvSpPr txBox="1"/>
              <p:nvPr/>
            </p:nvSpPr>
            <p:spPr>
              <a:xfrm>
                <a:off x="4292565"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51" name="TextBox 50">
                <a:extLst>
                  <a:ext uri="{FF2B5EF4-FFF2-40B4-BE49-F238E27FC236}">
                    <a16:creationId xmlns:a16="http://schemas.microsoft.com/office/drawing/2014/main" id="{27E726BB-D359-4B0D-92BB-381ADCF03EC8}"/>
                  </a:ext>
                </a:extLst>
              </p:cNvPr>
              <p:cNvSpPr txBox="1"/>
              <p:nvPr/>
            </p:nvSpPr>
            <p:spPr>
              <a:xfrm>
                <a:off x="6261220"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52" name="TextBox 51">
                <a:extLst>
                  <a:ext uri="{FF2B5EF4-FFF2-40B4-BE49-F238E27FC236}">
                    <a16:creationId xmlns:a16="http://schemas.microsoft.com/office/drawing/2014/main" id="{4D1AA96D-AC09-4428-8923-B3612A8A643E}"/>
                  </a:ext>
                </a:extLst>
              </p:cNvPr>
              <p:cNvSpPr txBox="1"/>
              <p:nvPr/>
            </p:nvSpPr>
            <p:spPr>
              <a:xfrm>
                <a:off x="8237915"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sp>
            <p:nvSpPr>
              <p:cNvPr id="53" name="TextBox 52">
                <a:extLst>
                  <a:ext uri="{FF2B5EF4-FFF2-40B4-BE49-F238E27FC236}">
                    <a16:creationId xmlns:a16="http://schemas.microsoft.com/office/drawing/2014/main" id="{4A580E50-39D8-4DF7-A238-CC4042700CC3}"/>
                  </a:ext>
                </a:extLst>
              </p:cNvPr>
              <p:cNvSpPr txBox="1"/>
              <p:nvPr/>
            </p:nvSpPr>
            <p:spPr>
              <a:xfrm>
                <a:off x="10223309" y="206115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grpSp>
        <p:sp>
          <p:nvSpPr>
            <p:cNvPr id="38" name="TextBox 37">
              <a:extLst>
                <a:ext uri="{FF2B5EF4-FFF2-40B4-BE49-F238E27FC236}">
                  <a16:creationId xmlns:a16="http://schemas.microsoft.com/office/drawing/2014/main" id="{6AA8CC01-DAC7-469A-9007-7830C1C4ED08}"/>
                </a:ext>
              </a:extLst>
            </p:cNvPr>
            <p:cNvSpPr txBox="1"/>
            <p:nvPr/>
          </p:nvSpPr>
          <p:spPr>
            <a:xfrm>
              <a:off x="-9864" y="3845990"/>
              <a:ext cx="2291483"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Micro encapsulation =</a:t>
              </a:r>
            </a:p>
            <a:p>
              <a:endParaRPr lang="en-GB" sz="14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268AFB8-5D6F-4A43-9406-F1044F52EC0D}"/>
                </a:ext>
              </a:extLst>
            </p:cNvPr>
            <p:cNvSpPr txBox="1"/>
            <p:nvPr/>
          </p:nvSpPr>
          <p:spPr>
            <a:xfrm>
              <a:off x="-9864" y="5085942"/>
              <a:ext cx="14912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e.g.</a:t>
              </a:r>
            </a:p>
          </p:txBody>
        </p:sp>
      </p:grpSp>
      <p:pic>
        <p:nvPicPr>
          <p:cNvPr id="17" name="Picture 16" descr="A close up of a sign&#10;&#10;Description generated with very high confidence">
            <a:extLst>
              <a:ext uri="{FF2B5EF4-FFF2-40B4-BE49-F238E27FC236}">
                <a16:creationId xmlns:a16="http://schemas.microsoft.com/office/drawing/2014/main" id="{2407CE3E-44CC-4220-8D7F-8DED3ADCA5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5267" y="75051"/>
            <a:ext cx="1241720" cy="665562"/>
          </a:xfrm>
          <a:prstGeom prst="rect">
            <a:avLst/>
          </a:prstGeom>
        </p:spPr>
      </p:pic>
    </p:spTree>
    <p:extLst>
      <p:ext uri="{BB962C8B-B14F-4D97-AF65-F5344CB8AC3E}">
        <p14:creationId xmlns:p14="http://schemas.microsoft.com/office/powerpoint/2010/main" val="180049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062C78-EB15-48C5-96B8-D17F4FB44CE0}"/>
              </a:ext>
            </a:extLst>
          </p:cNvPr>
          <p:cNvGrpSpPr/>
          <p:nvPr/>
        </p:nvGrpSpPr>
        <p:grpSpPr>
          <a:xfrm>
            <a:off x="0" y="-2"/>
            <a:ext cx="12192000" cy="6858002"/>
            <a:chOff x="-95632" y="-2"/>
            <a:chExt cx="12287632" cy="6858002"/>
          </a:xfrm>
        </p:grpSpPr>
        <p:sp>
          <p:nvSpPr>
            <p:cNvPr id="3" name="Rectangle 2">
              <a:extLst>
                <a:ext uri="{FF2B5EF4-FFF2-40B4-BE49-F238E27FC236}">
                  <a16:creationId xmlns:a16="http://schemas.microsoft.com/office/drawing/2014/main" id="{6B008C18-1C48-4423-A009-95B854BC18A8}"/>
                </a:ext>
              </a:extLst>
            </p:cNvPr>
            <p:cNvSpPr/>
            <p:nvPr/>
          </p:nvSpPr>
          <p:spPr>
            <a:xfrm>
              <a:off x="-95629" y="-2"/>
              <a:ext cx="12287629" cy="68546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2">
              <a:extLst>
                <a:ext uri="{FF2B5EF4-FFF2-40B4-BE49-F238E27FC236}">
                  <a16:creationId xmlns:a16="http://schemas.microsoft.com/office/drawing/2014/main" id="{BBC120D7-A97C-486B-A091-5139674B9DF5}"/>
                </a:ext>
              </a:extLst>
            </p:cNvPr>
            <p:cNvSpPr>
              <a:spLocks noChangeArrowheads="1"/>
            </p:cNvSpPr>
            <p:nvPr/>
          </p:nvSpPr>
          <p:spPr bwMode="auto">
            <a:xfrm>
              <a:off x="-95632" y="7412"/>
              <a:ext cx="12287631" cy="828000"/>
            </a:xfrm>
            <a:prstGeom prst="rect">
              <a:avLst/>
            </a:prstGeom>
            <a:solidFill>
              <a:schemeClr val="bg1">
                <a:lumMod val="85000"/>
              </a:schemeClr>
            </a:solidFill>
            <a:ln w="38100">
              <a:solidFill>
                <a:schemeClr val="tx1"/>
              </a:solid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grpSp>
          <p:nvGrpSpPr>
            <p:cNvPr id="2" name="Group 12"/>
            <p:cNvGrpSpPr/>
            <p:nvPr/>
          </p:nvGrpSpPr>
          <p:grpSpPr>
            <a:xfrm>
              <a:off x="-95629" y="3172"/>
              <a:ext cx="12287627" cy="6851484"/>
              <a:chOff x="-36513" y="0"/>
              <a:chExt cx="9180512" cy="6858000"/>
            </a:xfrm>
          </p:grpSpPr>
          <p:sp>
            <p:nvSpPr>
              <p:cNvPr id="186379" name="Rectangle 6"/>
              <p:cNvSpPr>
                <a:spLocks noChangeArrowheads="1"/>
              </p:cNvSpPr>
              <p:nvPr/>
            </p:nvSpPr>
            <p:spPr bwMode="auto">
              <a:xfrm>
                <a:off x="-36513" y="0"/>
                <a:ext cx="9180512" cy="6858000"/>
              </a:xfrm>
              <a:prstGeom prst="rect">
                <a:avLst/>
              </a:prstGeom>
              <a:noFill/>
              <a:ln w="38100" algn="ctr">
                <a:solidFill>
                  <a:schemeClr val="tx1"/>
                </a:solidFill>
                <a:miter lim="800000"/>
                <a:headEnd/>
                <a:tailEnd/>
              </a:ln>
            </p:spPr>
            <p:txBody>
              <a:bodyPr wrap="none" lIns="90000" tIns="46800" rIns="90000" bIns="46800" anchor="ctr"/>
              <a:lstStyle/>
              <a:p>
                <a:endParaRPr lang="en-US"/>
              </a:p>
            </p:txBody>
          </p:sp>
          <p:sp>
            <p:nvSpPr>
              <p:cNvPr id="19" name="TextBox 18"/>
              <p:cNvSpPr txBox="1"/>
              <p:nvPr/>
            </p:nvSpPr>
            <p:spPr>
              <a:xfrm>
                <a:off x="-36511" y="840453"/>
                <a:ext cx="1615086" cy="6007351"/>
              </a:xfrm>
              <a:prstGeom prst="rect">
                <a:avLst/>
              </a:prstGeom>
              <a:noFill/>
            </p:spPr>
            <p:txBody>
              <a:bodyPr wrap="square" rtlCol="0">
                <a:spAutoFit/>
              </a:bodyPr>
              <a:lstStyle/>
              <a:p>
                <a:pPr marL="90488"/>
                <a:r>
                  <a:rPr lang="en-GB" sz="1600" dirty="0">
                    <a:latin typeface="Arial" panose="020B0604020202020204" pitchFamily="34" charset="0"/>
                    <a:cs typeface="Arial" panose="020B0604020202020204" pitchFamily="34" charset="0"/>
                  </a:rPr>
                  <a:t>You are in the year 2200 – use your smart/modern materials to redesign a product:</a:t>
                </a:r>
              </a:p>
              <a:p>
                <a:pPr marL="90488"/>
                <a:endParaRPr lang="en-GB" sz="1600" dirty="0">
                  <a:latin typeface="Arial" panose="020B0604020202020204" pitchFamily="34" charset="0"/>
                  <a:cs typeface="Arial" panose="020B0604020202020204" pitchFamily="34" charset="0"/>
                </a:endParaRPr>
              </a:p>
              <a:p>
                <a:pPr marL="90488"/>
                <a:r>
                  <a:rPr lang="en-GB" sz="1600" dirty="0">
                    <a:latin typeface="Arial" panose="020B0604020202020204" pitchFamily="34" charset="0"/>
                    <a:cs typeface="Arial" panose="020B0604020202020204" pitchFamily="34" charset="0"/>
                  </a:rPr>
                  <a:t>Material 1 =</a:t>
                </a:r>
              </a:p>
              <a:p>
                <a:pPr marL="90488"/>
                <a:endParaRPr lang="en-GB" sz="1600" dirty="0">
                  <a:latin typeface="Arial" panose="020B0604020202020204" pitchFamily="34" charset="0"/>
                  <a:cs typeface="Arial" panose="020B0604020202020204" pitchFamily="34" charset="0"/>
                </a:endParaRPr>
              </a:p>
              <a:p>
                <a:pPr marL="90488"/>
                <a:endParaRPr lang="en-GB" sz="1600" dirty="0">
                  <a:latin typeface="Arial" panose="020B0604020202020204" pitchFamily="34" charset="0"/>
                  <a:cs typeface="Arial" panose="020B0604020202020204" pitchFamily="34" charset="0"/>
                </a:endParaRPr>
              </a:p>
              <a:p>
                <a:pPr marL="90488"/>
                <a:r>
                  <a:rPr lang="en-GB" sz="1600" dirty="0">
                    <a:latin typeface="Arial" panose="020B0604020202020204" pitchFamily="34" charset="0"/>
                    <a:cs typeface="Arial" panose="020B0604020202020204" pitchFamily="34" charset="0"/>
                  </a:rPr>
                  <a:t>Material 2 =</a:t>
                </a:r>
              </a:p>
              <a:p>
                <a:pPr marL="90488"/>
                <a:endParaRPr lang="en-GB" sz="1600" dirty="0">
                  <a:latin typeface="Arial" panose="020B0604020202020204" pitchFamily="34" charset="0"/>
                  <a:cs typeface="Arial" panose="020B0604020202020204" pitchFamily="34" charset="0"/>
                </a:endParaRPr>
              </a:p>
              <a:p>
                <a:pPr marL="90488"/>
                <a:endParaRPr lang="en-GB" sz="1600" dirty="0">
                  <a:latin typeface="Arial" panose="020B0604020202020204" pitchFamily="34" charset="0"/>
                  <a:cs typeface="Arial" panose="020B0604020202020204" pitchFamily="34" charset="0"/>
                </a:endParaRPr>
              </a:p>
              <a:p>
                <a:pPr marL="90488"/>
                <a:r>
                  <a:rPr lang="en-GB" sz="1600" dirty="0">
                    <a:latin typeface="Arial" panose="020B0604020202020204" pitchFamily="34" charset="0"/>
                    <a:cs typeface="Arial" panose="020B0604020202020204" pitchFamily="34" charset="0"/>
                  </a:rPr>
                  <a:t>Product =  </a:t>
                </a:r>
              </a:p>
              <a:p>
                <a:pPr marL="90488"/>
                <a:endParaRPr lang="en-GB" sz="1600" dirty="0">
                  <a:latin typeface="Arial" panose="020B0604020202020204" pitchFamily="34" charset="0"/>
                  <a:cs typeface="Arial" panose="020B0604020202020204" pitchFamily="34" charset="0"/>
                </a:endParaRPr>
              </a:p>
              <a:p>
                <a:pPr marL="90488"/>
                <a:endParaRPr lang="en-GB" sz="1600" dirty="0">
                  <a:latin typeface="Arial" panose="020B0604020202020204" pitchFamily="34" charset="0"/>
                  <a:cs typeface="Arial" panose="020B0604020202020204" pitchFamily="34" charset="0"/>
                </a:endParaRPr>
              </a:p>
              <a:p>
                <a:pPr marL="90488"/>
                <a:r>
                  <a:rPr lang="en-GB" sz="1600" dirty="0">
                    <a:latin typeface="Arial" panose="020B0604020202020204" pitchFamily="34" charset="0"/>
                    <a:cs typeface="Arial" panose="020B0604020202020204" pitchFamily="34" charset="0"/>
                  </a:rPr>
                  <a:t>Potential stakeholders and their requirements:</a:t>
                </a:r>
              </a:p>
              <a:p>
                <a:pPr marL="90488"/>
                <a:r>
                  <a:rPr lang="en-GB" sz="1600" dirty="0">
                    <a:latin typeface="Arial" panose="020B0604020202020204" pitchFamily="34" charset="0"/>
                    <a:cs typeface="Arial" panose="020B0604020202020204" pitchFamily="34" charset="0"/>
                  </a:rPr>
                  <a:t>*</a:t>
                </a:r>
              </a:p>
              <a:p>
                <a:pPr marL="90488"/>
                <a:r>
                  <a:rPr lang="en-GB" sz="1600" dirty="0">
                    <a:latin typeface="Arial" panose="020B0604020202020204" pitchFamily="34" charset="0"/>
                    <a:cs typeface="Arial" panose="020B0604020202020204" pitchFamily="34" charset="0"/>
                  </a:rPr>
                  <a:t>*</a:t>
                </a:r>
              </a:p>
              <a:p>
                <a:pPr marL="90488"/>
                <a:r>
                  <a:rPr lang="en-GB" sz="1600" dirty="0">
                    <a:latin typeface="Arial" panose="020B0604020202020204" pitchFamily="34" charset="0"/>
                    <a:cs typeface="Arial" panose="020B0604020202020204" pitchFamily="34" charset="0"/>
                  </a:rPr>
                  <a:t>*</a:t>
                </a:r>
              </a:p>
              <a:p>
                <a:pPr marL="90488"/>
                <a:r>
                  <a:rPr lang="en-GB" sz="1600" dirty="0">
                    <a:latin typeface="Arial" panose="020B0604020202020204" pitchFamily="34" charset="0"/>
                    <a:cs typeface="Arial" panose="020B0604020202020204" pitchFamily="34" charset="0"/>
                  </a:rPr>
                  <a:t>*</a:t>
                </a:r>
              </a:p>
              <a:p>
                <a:pPr marL="90488"/>
                <a:r>
                  <a:rPr lang="en-GB" sz="1600" dirty="0">
                    <a:latin typeface="Arial" panose="020B0604020202020204" pitchFamily="34" charset="0"/>
                    <a:cs typeface="Arial" panose="020B0604020202020204" pitchFamily="34" charset="0"/>
                  </a:rPr>
                  <a:t>*</a:t>
                </a:r>
              </a:p>
              <a:p>
                <a:pPr marL="90488"/>
                <a:r>
                  <a:rPr lang="en-GB" sz="1600" dirty="0">
                    <a:latin typeface="Arial" panose="020B0604020202020204" pitchFamily="34" charset="0"/>
                    <a:cs typeface="Arial" panose="020B0604020202020204" pitchFamily="34" charset="0"/>
                  </a:rPr>
                  <a:t>*</a:t>
                </a:r>
              </a:p>
            </p:txBody>
          </p:sp>
        </p:grpSp>
        <p:sp>
          <p:nvSpPr>
            <p:cNvPr id="11" name="Rectangle 6">
              <a:extLst>
                <a:ext uri="{FF2B5EF4-FFF2-40B4-BE49-F238E27FC236}">
                  <a16:creationId xmlns:a16="http://schemas.microsoft.com/office/drawing/2014/main" id="{C75E07F3-D269-47E1-8C8F-ECBF7AA21F83}"/>
                </a:ext>
              </a:extLst>
            </p:cNvPr>
            <p:cNvSpPr>
              <a:spLocks noChangeArrowheads="1"/>
            </p:cNvSpPr>
            <p:nvPr/>
          </p:nvSpPr>
          <p:spPr bwMode="auto">
            <a:xfrm>
              <a:off x="-95627" y="835412"/>
              <a:ext cx="2161707" cy="6022588"/>
            </a:xfrm>
            <a:prstGeom prst="rect">
              <a:avLst/>
            </a:prstGeom>
            <a:noFill/>
            <a:ln w="38100" algn="ctr">
              <a:solidFill>
                <a:schemeClr val="tx1"/>
              </a:solidFill>
              <a:miter lim="800000"/>
              <a:headEnd/>
              <a:tailEnd/>
            </a:ln>
          </p:spPr>
          <p:txBody>
            <a:bodyPr wrap="none" lIns="90000" tIns="46800" rIns="90000" bIns="46800" anchor="ctr"/>
            <a:lstStyle/>
            <a:p>
              <a:endParaRPr lang="en-US"/>
            </a:p>
          </p:txBody>
        </p:sp>
        <p:sp>
          <p:nvSpPr>
            <p:cNvPr id="13" name="TextBox 12">
              <a:extLst>
                <a:ext uri="{FF2B5EF4-FFF2-40B4-BE49-F238E27FC236}">
                  <a16:creationId xmlns:a16="http://schemas.microsoft.com/office/drawing/2014/main" id="{633EE62D-FD85-44F7-8593-C0B6642046FA}"/>
                </a:ext>
              </a:extLst>
            </p:cNvPr>
            <p:cNvSpPr txBox="1"/>
            <p:nvPr/>
          </p:nvSpPr>
          <p:spPr>
            <a:xfrm>
              <a:off x="0" y="81327"/>
              <a:ext cx="6144681" cy="584775"/>
            </a:xfrm>
            <a:prstGeom prst="rect">
              <a:avLst/>
            </a:prstGeom>
            <a:noFill/>
          </p:spPr>
          <p:txBody>
            <a:bodyPr wrap="square" rtlCol="0">
              <a:spAutoFit/>
            </a:bodyPr>
            <a:lstStyle/>
            <a:p>
              <a:r>
                <a:rPr lang="en-GB" sz="3200" b="1" dirty="0">
                  <a:latin typeface="Cambria" panose="02040503050406030204" pitchFamily="18" charset="0"/>
                </a:rPr>
                <a:t>Design ideas</a:t>
              </a:r>
            </a:p>
          </p:txBody>
        </p:sp>
      </p:grpSp>
      <p:pic>
        <p:nvPicPr>
          <p:cNvPr id="12" name="Picture 11" descr="A close up of a sign&#10;&#10;Description generated with very high confidence">
            <a:extLst>
              <a:ext uri="{FF2B5EF4-FFF2-40B4-BE49-F238E27FC236}">
                <a16:creationId xmlns:a16="http://schemas.microsoft.com/office/drawing/2014/main" id="{5C0F2E67-0960-4617-8E8A-CF098A536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0111" y="75051"/>
            <a:ext cx="1241720" cy="665562"/>
          </a:xfrm>
          <a:prstGeom prst="rect">
            <a:avLst/>
          </a:prstGeom>
        </p:spPr>
      </p:pic>
    </p:spTree>
    <p:extLst>
      <p:ext uri="{BB962C8B-B14F-4D97-AF65-F5344CB8AC3E}">
        <p14:creationId xmlns:p14="http://schemas.microsoft.com/office/powerpoint/2010/main" val="390780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2411413" cy="5994400"/>
          </a:xfrm>
          <a:prstGeom prst="rect">
            <a:avLst/>
          </a:prstGeom>
          <a:solidFill>
            <a:srgbClr val="318AAC"/>
          </a:solidFill>
          <a:ln>
            <a:noFill/>
          </a:ln>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3651" name="Rectangle 3"/>
          <p:cNvSpPr>
            <a:spLocks noGrp="1" noChangeArrowheads="1"/>
          </p:cNvSpPr>
          <p:nvPr>
            <p:ph type="body" idx="4294967295"/>
          </p:nvPr>
        </p:nvSpPr>
        <p:spPr>
          <a:xfrm>
            <a:off x="2738438" y="1468437"/>
            <a:ext cx="7339012" cy="2711677"/>
          </a:xfrm>
        </p:spPr>
        <p:txBody>
          <a:bodyPr/>
          <a:lstStyle/>
          <a:p>
            <a:pPr marL="609600" indent="-609600">
              <a:buNone/>
            </a:pPr>
            <a:r>
              <a:rPr lang="en-GB" altLang="en-US" dirty="0"/>
              <a:t>Learning objectives:</a:t>
            </a:r>
            <a:endParaRPr lang="en-GB" altLang="en-US" i="1" dirty="0"/>
          </a:p>
          <a:p>
            <a:pPr marL="609600" indent="-6096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explore the limitless ideas for smart and modern materials in design and technology</a:t>
            </a:r>
          </a:p>
          <a:p>
            <a:pPr marL="609600" indent="-6096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creatively design using smart and modern materials whilst considering stakeholders’ requirements</a:t>
            </a:r>
            <a:endParaRPr lang="en-GB" altLang="en-US" sz="2400" i="1" dirty="0">
              <a:solidFill>
                <a:schemeClr val="accent2"/>
              </a:solidFill>
            </a:endParaRPr>
          </a:p>
        </p:txBody>
      </p:sp>
      <p:sp>
        <p:nvSpPr>
          <p:cNvPr id="283654" name="Rectangle 6"/>
          <p:cNvSpPr>
            <a:spLocks noChangeArrowheads="1"/>
          </p:cNvSpPr>
          <p:nvPr/>
        </p:nvSpPr>
        <p:spPr bwMode="auto">
          <a:xfrm>
            <a:off x="0" y="3435349"/>
            <a:ext cx="2411413" cy="2565401"/>
          </a:xfrm>
          <a:prstGeom prst="rect">
            <a:avLst/>
          </a:prstGeom>
          <a:solidFill>
            <a:srgbClr val="4EBA6F"/>
          </a:solidFill>
          <a:ln>
            <a:noFill/>
          </a:ln>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2000" b="1" dirty="0">
              <a:solidFill>
                <a:schemeClr val="bg1"/>
              </a:solidFill>
            </a:endParaRPr>
          </a:p>
          <a:p>
            <a:pPr eaLnBrk="1" hangingPunct="1">
              <a:spcBef>
                <a:spcPct val="0"/>
              </a:spcBef>
              <a:buFontTx/>
              <a:buNone/>
            </a:pPr>
            <a:r>
              <a:rPr lang="en-GB" altLang="en-US" sz="2000" b="1" dirty="0">
                <a:solidFill>
                  <a:schemeClr val="bg1"/>
                </a:solidFill>
              </a:rPr>
              <a:t>Keywords:</a:t>
            </a:r>
          </a:p>
          <a:p>
            <a:pPr eaLnBrk="1" hangingPunct="1">
              <a:spcBef>
                <a:spcPct val="0"/>
              </a:spcBef>
              <a:buFontTx/>
              <a:buNone/>
            </a:pPr>
            <a:r>
              <a:rPr lang="en-GB" altLang="en-US" sz="2000" dirty="0">
                <a:solidFill>
                  <a:schemeClr val="bg1"/>
                </a:solidFill>
              </a:rPr>
              <a:t>Smart materials</a:t>
            </a:r>
          </a:p>
          <a:p>
            <a:pPr eaLnBrk="1" hangingPunct="1">
              <a:spcBef>
                <a:spcPct val="0"/>
              </a:spcBef>
              <a:buFontTx/>
              <a:buNone/>
            </a:pPr>
            <a:r>
              <a:rPr lang="en-GB" altLang="en-US" sz="2000" dirty="0">
                <a:solidFill>
                  <a:schemeClr val="bg1"/>
                </a:solidFill>
              </a:rPr>
              <a:t>Modern materials</a:t>
            </a:r>
          </a:p>
          <a:p>
            <a:pPr eaLnBrk="1" hangingPunct="1">
              <a:spcBef>
                <a:spcPct val="0"/>
              </a:spcBef>
              <a:buFontTx/>
              <a:buNone/>
            </a:pPr>
            <a:r>
              <a:rPr lang="en-GB" altLang="en-US" sz="2000" dirty="0">
                <a:solidFill>
                  <a:schemeClr val="bg1"/>
                </a:solidFill>
              </a:rPr>
              <a:t>Properties</a:t>
            </a:r>
          </a:p>
          <a:p>
            <a:pPr eaLnBrk="1" hangingPunct="1">
              <a:spcBef>
                <a:spcPct val="0"/>
              </a:spcBef>
              <a:buFontTx/>
              <a:buNone/>
            </a:pPr>
            <a:r>
              <a:rPr lang="en-GB" altLang="en-US" sz="2000" dirty="0">
                <a:solidFill>
                  <a:schemeClr val="bg1"/>
                </a:solidFill>
              </a:rPr>
              <a:t>Stakeholders  </a:t>
            </a:r>
          </a:p>
          <a:p>
            <a:pPr eaLnBrk="1" hangingPunct="1">
              <a:spcBef>
                <a:spcPct val="0"/>
              </a:spcBef>
              <a:buFontTx/>
              <a:buNone/>
            </a:pPr>
            <a:endParaRPr lang="en-GB" altLang="en-US" sz="20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9" name="Title 1">
            <a:extLst>
              <a:ext uri="{FF2B5EF4-FFF2-40B4-BE49-F238E27FC236}">
                <a16:creationId xmlns:a16="http://schemas.microsoft.com/office/drawing/2014/main" id="{A7C1B375-C936-421F-87FA-9A8068B5CF83}"/>
              </a:ext>
            </a:extLst>
          </p:cNvPr>
          <p:cNvSpPr txBox="1">
            <a:spLocks/>
          </p:cNvSpPr>
          <p:nvPr/>
        </p:nvSpPr>
        <p:spPr>
          <a:xfrm>
            <a:off x="2556933" y="455168"/>
            <a:ext cx="5532967"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kern="0" dirty="0"/>
              <a:t>Inspiring innovation</a:t>
            </a:r>
            <a:endParaRPr lang="en-US" strike="sngStrike" dirty="0"/>
          </a:p>
        </p:txBody>
      </p:sp>
      <p:sp>
        <p:nvSpPr>
          <p:cNvPr id="2" name="TextBox 1">
            <a:extLst>
              <a:ext uri="{FF2B5EF4-FFF2-40B4-BE49-F238E27FC236}">
                <a16:creationId xmlns:a16="http://schemas.microsoft.com/office/drawing/2014/main" id="{2020A668-2522-454D-A3AE-73155C370AD7}"/>
              </a:ext>
            </a:extLst>
          </p:cNvPr>
          <p:cNvSpPr txBox="1"/>
          <p:nvPr/>
        </p:nvSpPr>
        <p:spPr>
          <a:xfrm>
            <a:off x="0" y="0"/>
            <a:ext cx="2411413" cy="646331"/>
          </a:xfrm>
          <a:prstGeom prst="rect">
            <a:avLst/>
          </a:prstGeom>
          <a:noFill/>
        </p:spPr>
        <p:txBody>
          <a:bodyPr wrap="square" rtlCol="0">
            <a:spAutoFit/>
          </a:bodyPr>
          <a:lstStyle/>
          <a:p>
            <a:r>
              <a:rPr lang="en-GB" sz="3600" b="1" dirty="0">
                <a:solidFill>
                  <a:schemeClr val="bg1"/>
                </a:solidFill>
                <a:latin typeface="Cambria" panose="02040503050406030204" pitchFamily="18" charset="0"/>
              </a:rPr>
              <a:t>Session 1</a:t>
            </a:r>
          </a:p>
        </p:txBody>
      </p:sp>
    </p:spTree>
    <p:extLst>
      <p:ext uri="{BB962C8B-B14F-4D97-AF65-F5344CB8AC3E}">
        <p14:creationId xmlns:p14="http://schemas.microsoft.com/office/powerpoint/2010/main" val="183538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E2C8D-CC54-4DDC-92A3-58F9B66BED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3292" y="0"/>
            <a:ext cx="4896251" cy="5995287"/>
          </a:xfrm>
          <a:prstGeom prst="rect">
            <a:avLst/>
          </a:prstGeom>
        </p:spPr>
      </p:pic>
      <p:sp>
        <p:nvSpPr>
          <p:cNvPr id="5" name="TextBox 4">
            <a:extLst>
              <a:ext uri="{FF2B5EF4-FFF2-40B4-BE49-F238E27FC236}">
                <a16:creationId xmlns:a16="http://schemas.microsoft.com/office/drawing/2014/main" id="{2EF55EDE-640F-4F0C-A529-91596B68E1D4}"/>
              </a:ext>
            </a:extLst>
          </p:cNvPr>
          <p:cNvSpPr txBox="1"/>
          <p:nvPr/>
        </p:nvSpPr>
        <p:spPr>
          <a:xfrm>
            <a:off x="6323380" y="431684"/>
            <a:ext cx="4382720" cy="2092881"/>
          </a:xfrm>
          <a:prstGeom prst="rect">
            <a:avLst/>
          </a:prstGeom>
          <a:noFill/>
        </p:spPr>
        <p:txBody>
          <a:bodyPr wrap="square" rtlCol="0">
            <a:spAutoFit/>
          </a:bodyPr>
          <a:lstStyle/>
          <a:p>
            <a:pPr>
              <a:spcAft>
                <a:spcPts val="800"/>
              </a:spcAft>
            </a:pPr>
            <a:r>
              <a:rPr lang="en-GB" sz="2800" b="1" dirty="0">
                <a:solidFill>
                  <a:srgbClr val="318AAC"/>
                </a:solidFill>
                <a:latin typeface="Cambria" panose="02040503050406030204" pitchFamily="18" charset="0"/>
              </a:rPr>
              <a:t>Create three sentences using these phrases:</a:t>
            </a:r>
          </a:p>
          <a:p>
            <a:pPr marL="285750" indent="-28575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What can you see?</a:t>
            </a:r>
          </a:p>
          <a:p>
            <a:pPr marL="285750" indent="-28575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What is it making you think?</a:t>
            </a:r>
          </a:p>
          <a:p>
            <a:pPr marL="285750" indent="-28575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What is it making you wonder?</a:t>
            </a:r>
          </a:p>
        </p:txBody>
      </p:sp>
      <p:pic>
        <p:nvPicPr>
          <p:cNvPr id="4" name="Picture 3">
            <a:extLst>
              <a:ext uri="{FF2B5EF4-FFF2-40B4-BE49-F238E27FC236}">
                <a16:creationId xmlns:a16="http://schemas.microsoft.com/office/drawing/2014/main" id="{E03FA5C9-2685-4C49-840E-C6DB88585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432" y="2524565"/>
            <a:ext cx="3459019" cy="3347438"/>
          </a:xfrm>
          <a:prstGeom prst="rect">
            <a:avLst/>
          </a:prstGeom>
        </p:spPr>
      </p:pic>
      <p:sp>
        <p:nvSpPr>
          <p:cNvPr id="6" name="TextBox 5">
            <a:extLst>
              <a:ext uri="{FF2B5EF4-FFF2-40B4-BE49-F238E27FC236}">
                <a16:creationId xmlns:a16="http://schemas.microsoft.com/office/drawing/2014/main" id="{3167CA5C-5FB1-419E-9712-C5E29FADA08B}"/>
              </a:ext>
            </a:extLst>
          </p:cNvPr>
          <p:cNvSpPr txBox="1"/>
          <p:nvPr/>
        </p:nvSpPr>
        <p:spPr>
          <a:xfrm rot="373958">
            <a:off x="9094925" y="2953678"/>
            <a:ext cx="2198774" cy="2031325"/>
          </a:xfrm>
          <a:prstGeom prst="rect">
            <a:avLst/>
          </a:prstGeom>
          <a:noFill/>
        </p:spPr>
        <p:txBody>
          <a:bodyPr wrap="square" rtlCol="0">
            <a:spAutoFit/>
          </a:bodyPr>
          <a:lstStyle/>
          <a:p>
            <a:r>
              <a:rPr lang="en-GB" b="1" dirty="0"/>
              <a:t>e.g.</a:t>
            </a:r>
          </a:p>
          <a:p>
            <a:r>
              <a:rPr lang="en-GB" dirty="0"/>
              <a:t>I can see two men at the top of a vehicle.</a:t>
            </a:r>
          </a:p>
          <a:p>
            <a:r>
              <a:rPr lang="en-GB" dirty="0"/>
              <a:t>I think they are watching out.</a:t>
            </a:r>
          </a:p>
          <a:p>
            <a:r>
              <a:rPr lang="en-GB" dirty="0"/>
              <a:t>I am wondering how they got up there?</a:t>
            </a:r>
          </a:p>
        </p:txBody>
      </p:sp>
    </p:spTree>
    <p:extLst>
      <p:ext uri="{BB962C8B-B14F-4D97-AF65-F5344CB8AC3E}">
        <p14:creationId xmlns:p14="http://schemas.microsoft.com/office/powerpoint/2010/main" val="608110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13145</TotalTime>
  <Words>2936</Words>
  <Application>Microsoft Office PowerPoint</Application>
  <PresentationFormat>Widescreen</PresentationFormat>
  <Paragraphs>385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Cambria</vt:lpstr>
      <vt:lpstr>Office Theme</vt:lpstr>
      <vt:lpstr>Inspiring innovation</vt:lpstr>
      <vt:lpstr>Contents</vt:lpstr>
      <vt:lpstr>Links to the national curriculum KS4 and KS5 GCSE design and technology specifications </vt:lpstr>
      <vt:lpstr>  Session 1 </vt:lpstr>
      <vt:lpstr>Equipment/preparation needed for the lesson</vt:lpstr>
      <vt:lpstr>PowerPoint Presentation</vt:lpstr>
      <vt:lpstr>PowerPoint Presentation</vt:lpstr>
      <vt:lpstr>PowerPoint Presentation</vt:lpstr>
      <vt:lpstr>PowerPoint Presentation</vt:lpstr>
      <vt:lpstr>What is a smart material?</vt:lpstr>
      <vt:lpstr>What smart materials can you think of?</vt:lpstr>
      <vt:lpstr>Thermochromic  = Change colour due to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Roll the dice to get two numbers:</vt:lpstr>
      <vt:lpstr>Scenario</vt:lpstr>
      <vt:lpstr>Stakeholders…</vt:lpstr>
      <vt:lpstr>Take the cards that match your smart/modern material and the card that matches your product and be creative.</vt:lpstr>
      <vt:lpstr>PowerPoint Presentation</vt:lpstr>
      <vt:lpstr>PowerPoint Presentation</vt:lpstr>
      <vt:lpstr>PowerPoint Presentation</vt:lpstr>
    </vt:vector>
  </TitlesOfParts>
  <Company>D&amp;T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Whitton</dc:creator>
  <cp:lastModifiedBy>Willy Adam</cp:lastModifiedBy>
  <cp:revision>560</cp:revision>
  <dcterms:created xsi:type="dcterms:W3CDTF">2015-07-03T11:21:15Z</dcterms:created>
  <dcterms:modified xsi:type="dcterms:W3CDTF">2018-03-13T11:36:57Z</dcterms:modified>
</cp:coreProperties>
</file>