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8"/>
  </p:notesMasterIdLst>
  <p:sldIdLst>
    <p:sldId id="258" r:id="rId2"/>
    <p:sldId id="259" r:id="rId3"/>
    <p:sldId id="260" r:id="rId4"/>
    <p:sldId id="290" r:id="rId5"/>
    <p:sldId id="261" r:id="rId6"/>
    <p:sldId id="262" r:id="rId7"/>
    <p:sldId id="263" r:id="rId8"/>
    <p:sldId id="309" r:id="rId9"/>
    <p:sldId id="264" r:id="rId10"/>
    <p:sldId id="310" r:id="rId11"/>
    <p:sldId id="311" r:id="rId12"/>
    <p:sldId id="265" r:id="rId13"/>
    <p:sldId id="266" r:id="rId14"/>
    <p:sldId id="267" r:id="rId15"/>
    <p:sldId id="312" r:id="rId16"/>
    <p:sldId id="268" r:id="rId17"/>
    <p:sldId id="269" r:id="rId18"/>
    <p:sldId id="343" r:id="rId19"/>
    <p:sldId id="270" r:id="rId20"/>
    <p:sldId id="271" r:id="rId21"/>
    <p:sldId id="272" r:id="rId22"/>
    <p:sldId id="313" r:id="rId23"/>
    <p:sldId id="314" r:id="rId24"/>
    <p:sldId id="345" r:id="rId25"/>
    <p:sldId id="273" r:id="rId26"/>
    <p:sldId id="315" r:id="rId27"/>
    <p:sldId id="274" r:id="rId28"/>
    <p:sldId id="275" r:id="rId29"/>
    <p:sldId id="276" r:id="rId30"/>
    <p:sldId id="277" r:id="rId31"/>
    <p:sldId id="278" r:id="rId32"/>
    <p:sldId id="317" r:id="rId33"/>
    <p:sldId id="279" r:id="rId34"/>
    <p:sldId id="318" r:id="rId35"/>
    <p:sldId id="280" r:id="rId36"/>
    <p:sldId id="281" r:id="rId37"/>
    <p:sldId id="282" r:id="rId38"/>
    <p:sldId id="283" r:id="rId39"/>
    <p:sldId id="284" r:id="rId40"/>
    <p:sldId id="285" r:id="rId41"/>
    <p:sldId id="319" r:id="rId42"/>
    <p:sldId id="286" r:id="rId43"/>
    <p:sldId id="344" r:id="rId44"/>
    <p:sldId id="287" r:id="rId45"/>
    <p:sldId id="289" r:id="rId46"/>
    <p:sldId id="320" r:id="rId47"/>
    <p:sldId id="321" r:id="rId48"/>
    <p:sldId id="322" r:id="rId49"/>
    <p:sldId id="324" r:id="rId50"/>
    <p:sldId id="291" r:id="rId51"/>
    <p:sldId id="292" r:id="rId52"/>
    <p:sldId id="325" r:id="rId53"/>
    <p:sldId id="293" r:id="rId54"/>
    <p:sldId id="328" r:id="rId55"/>
    <p:sldId id="326" r:id="rId56"/>
    <p:sldId id="329" r:id="rId57"/>
    <p:sldId id="327" r:id="rId58"/>
    <p:sldId id="330" r:id="rId59"/>
    <p:sldId id="294" r:id="rId60"/>
    <p:sldId id="331" r:id="rId61"/>
    <p:sldId id="295" r:id="rId62"/>
    <p:sldId id="296" r:id="rId63"/>
    <p:sldId id="332" r:id="rId64"/>
    <p:sldId id="297" r:id="rId65"/>
    <p:sldId id="333" r:id="rId66"/>
    <p:sldId id="298" r:id="rId67"/>
    <p:sldId id="334" r:id="rId68"/>
    <p:sldId id="299" r:id="rId69"/>
    <p:sldId id="300" r:id="rId70"/>
    <p:sldId id="301" r:id="rId71"/>
    <p:sldId id="336" r:id="rId72"/>
    <p:sldId id="337" r:id="rId73"/>
    <p:sldId id="335" r:id="rId74"/>
    <p:sldId id="302" r:id="rId75"/>
    <p:sldId id="303" r:id="rId76"/>
    <p:sldId id="338" r:id="rId77"/>
    <p:sldId id="304" r:id="rId78"/>
    <p:sldId id="305" r:id="rId79"/>
    <p:sldId id="288" r:id="rId80"/>
    <p:sldId id="339" r:id="rId81"/>
    <p:sldId id="340" r:id="rId82"/>
    <p:sldId id="341" r:id="rId83"/>
    <p:sldId id="307" r:id="rId84"/>
    <p:sldId id="308" r:id="rId85"/>
    <p:sldId id="342" r:id="rId86"/>
    <p:sldId id="346" r:id="rId8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AAC"/>
    <a:srgbClr val="4EBA6F"/>
    <a:srgbClr val="286D90"/>
    <a:srgbClr val="C40C20"/>
    <a:srgbClr val="C61E27"/>
    <a:srgbClr val="BC0E20"/>
    <a:srgbClr val="F50202"/>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58" autoAdjust="0"/>
    <p:restoredTop sz="86613" autoAdjust="0"/>
  </p:normalViewPr>
  <p:slideViewPr>
    <p:cSldViewPr snapToGrid="0" snapToObjects="1">
      <p:cViewPr varScale="1">
        <p:scale>
          <a:sx n="53" d="100"/>
          <a:sy n="53" d="100"/>
        </p:scale>
        <p:origin x="90" y="378"/>
      </p:cViewPr>
      <p:guideLst>
        <p:guide orient="horz" pos="2160"/>
        <p:guide pos="3840"/>
      </p:guideLst>
    </p:cSldViewPr>
  </p:slideViewPr>
  <p:outlineViewPr>
    <p:cViewPr>
      <p:scale>
        <a:sx n="33" d="100"/>
        <a:sy n="33" d="100"/>
      </p:scale>
      <p:origin x="0" y="21210"/>
    </p:cViewPr>
  </p:outlineViewPr>
  <p:notesTextViewPr>
    <p:cViewPr>
      <p:scale>
        <a:sx n="100" d="100"/>
        <a:sy n="100" d="100"/>
      </p:scale>
      <p:origin x="0" y="0"/>
    </p:cViewPr>
  </p:notesTextViewPr>
  <p:notesViewPr>
    <p:cSldViewPr snapToGrid="0" snapToObjects="1">
      <p:cViewPr varScale="1">
        <p:scale>
          <a:sx n="75" d="100"/>
          <a:sy n="75" d="100"/>
        </p:scale>
        <p:origin x="1320"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A07D7C-AEF9-4BB0-A7CE-8C232B4A3CCC}" type="datetimeFigureOut">
              <a:rPr lang="en-GB" smtClean="0"/>
              <a:t>23/03/2018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027BE5-EDE0-48D0-A495-EFF55820E730}" type="slidenum">
              <a:rPr lang="en-GB" smtClean="0"/>
              <a:t>‹#›</a:t>
            </a:fld>
            <a:endParaRPr lang="en-GB"/>
          </a:p>
        </p:txBody>
      </p:sp>
    </p:spTree>
    <p:extLst>
      <p:ext uri="{BB962C8B-B14F-4D97-AF65-F5344CB8AC3E}">
        <p14:creationId xmlns:p14="http://schemas.microsoft.com/office/powerpoint/2010/main" val="386052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rapidonline.com/catalogue/search?Query=convex%20lens&amp;Tier=Lenses"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philipharris.co.uk/search?phrase=lens" TargetMode="External"/><Relationship Id="rId4" Type="http://schemas.openxmlformats.org/officeDocument/2006/relationships/hyperlink" Target="http://www.brecklandscientific.co.uk/OLE-350-300-p/ole-350-300.htm"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ucl.ac.uk/impact/case-study-repository/supporting-the-growing-uk-space-sector"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ucl.ac.uk/impact/case-study-repository/supporting-the-growing-uk-space-sector"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jwst.nasa.gov/Webb3d/"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jwst.nasa.gov/meettheteam.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britastro.org/" TargetMode="External"/><Relationship Id="rId2" Type="http://schemas.openxmlformats.org/officeDocument/2006/relationships/slide" Target="../slides/slide26.xml"/><Relationship Id="rId1" Type="http://schemas.openxmlformats.org/officeDocument/2006/relationships/notesMaster" Target="../notesMasters/notesMaster1.xml"/><Relationship Id="rId5" Type="http://schemas.openxmlformats.org/officeDocument/2006/relationships/hyperlink" Target="http://www.popastro.com/main_spa1/" TargetMode="External"/><Relationship Id="rId4" Type="http://schemas.openxmlformats.org/officeDocument/2006/relationships/hyperlink" Target="http://www.ras.org.uk/"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en.wikipedia.org/wiki/Declination"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opticalfilters.co.uk/ir-band-pass.html"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spitzer.caltech.edu/images/2154-sig08-004-Hands-in-a-Bag-color-Visible-vs-Infrared-Light"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jwst.stsci.edu/instrumentation/nirca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ci.esa.int/jwst/45694-nirspec-the-near-infrared-spectrograph/"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backstagescience.com/videos/MIRI.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youtube.com/watch?v=y9Z2GbFJWmo"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youtube.com/watch?v=ASbkxmacK-4"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microscopy.berkeley.edu/courses/TLM/optics/chromatic.html"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Chromatic_aberration"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en.wikipedia.org/wiki/Chromatic_aberration"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bbc.co.uk/schools/gcsebitesize/science/edexcel/visiblelight_solarsystem/telescopesrev3.shtml"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youtube.com/user/GordonWaite/videos"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youtube.com/watch?v=MjUcBWYVF9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youtube.com/watch?time_continue=4&amp;v=Y_U_MrWcCnE"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orionoptics.co.uk/OPTICS/mirrorrecoating.html"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www.youtube.com/watch?v=MnkmQ_2ri9E"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fgn7bKs042Q"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telescopeplanet.co.uk/national-geographic-50-600-refractor-telescope"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s://www.tringastro.co.uk/eyepieces--barlows-15-c.asp" TargetMode="Externa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rocketroberts.com/astro/observatory.ht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grabcad.com/library/detailed-planet-earth-model-1"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www.astronomysource.com/2011/12/17/german-equatorial-mount-part-2/" TargetMode="Externa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rothervalleyoptics.co.uk/celestron-astromaster-motor-drive-unit.html"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itelescope.net/" TargetMode="External"/><Relationship Id="rId2" Type="http://schemas.openxmlformats.org/officeDocument/2006/relationships/slide" Target="../slides/slide66.xml"/><Relationship Id="rId1" Type="http://schemas.openxmlformats.org/officeDocument/2006/relationships/notesMaster" Target="../notesMasters/notesMaster1.xml"/><Relationship Id="rId5" Type="http://schemas.openxmlformats.org/officeDocument/2006/relationships/hyperlink" Target="https://www.schoolsobservatory.org/" TargetMode="External"/><Relationship Id="rId4" Type="http://schemas.openxmlformats.org/officeDocument/2006/relationships/hyperlink" Target="https://www.schoolsobservatory.org/learn/eng/tels/lt" TargetMode="Externa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faulkes-telescope.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telescopeplanet.co.uk/"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s://www.thingiverse.com/thing:353135" TargetMode="External"/><Relationship Id="rId2" Type="http://schemas.openxmlformats.org/officeDocument/2006/relationships/slide" Target="../slides/slide69.xml"/><Relationship Id="rId1" Type="http://schemas.openxmlformats.org/officeDocument/2006/relationships/notesMaster" Target="../notesMasters/notesMaster1.xml"/><Relationship Id="rId4" Type="http://schemas.openxmlformats.org/officeDocument/2006/relationships/hyperlink" Target="https://www.thingiverse.com/thing:2332543"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www.thoughtco.com/an-illustrated-history-of-photography-4122660"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petapixel.com/2010/08/05/the-worlds-first-digital-camera-by-kodak-and-steve-sasson/"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www.makeuseof.com/tag/technology-explained-how-does-a-digital-camera-work/"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en.wikipedia.org/wiki/Digital_camera#/media/File:Disassembled_digital_camera.jpg" TargetMode="Externa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s://en.wikipedia.org/wiki/Image_sensor_format"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dew.globalsystemsscience.org/tools/digital-cameras-overview/"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gerdneumann.net/english/instrument-building-parts-teile-fuer-den-fernrohrbau/fernrohrtuben-aus-hartpapier-phenolic-telescope-tubes-hard-paper.html"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protostar.biz/blite.ht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naturalimagesgallery.com/atm/lh_scope/raw_tube_on_mount.html"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rothervalleyoptics.co.uk/meade-lightbridge-10-dobsonian-telescope.html"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kickstarter.com/projects/unistellar/evscope-100-times-more-powerful-than-a-classical-t?ref=blog"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materials are aimed at teachers of STEM subjects in secondary schools.</a:t>
            </a:r>
          </a:p>
          <a:p>
            <a:r>
              <a:rPr lang="en-GB" baseline="0" dirty="0"/>
              <a:t>Funding and support was provided by the UK Space Agency.</a:t>
            </a:r>
          </a:p>
          <a:p>
            <a:r>
              <a:rPr lang="en-GB" baseline="0" dirty="0"/>
              <a:t>Development of materials was managed by the Design and Technology Association.</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a:t>
            </a:fld>
            <a:endParaRPr lang="en-GB"/>
          </a:p>
        </p:txBody>
      </p:sp>
    </p:spTree>
    <p:extLst>
      <p:ext uri="{BB962C8B-B14F-4D97-AF65-F5344CB8AC3E}">
        <p14:creationId xmlns:p14="http://schemas.microsoft.com/office/powerpoint/2010/main" val="3194232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Make sure you get permission before dismantling magnifiers for their lenses!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Lenses can be removed from old magnifying glasses and jewellers’ loupes.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Opticians often sell magnifying glasses and jewellers’ loupes.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Lenses can be purchased from different suppliers.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Rapid Electronics, </a:t>
            </a:r>
            <a:r>
              <a:rPr lang="en-GB" sz="1200" kern="1200" dirty="0" err="1">
                <a:solidFill>
                  <a:schemeClr val="tx1"/>
                </a:solidFill>
                <a:effectLst/>
                <a:latin typeface="+mn-lt"/>
                <a:ea typeface="+mn-ea"/>
                <a:cs typeface="+mn-cs"/>
              </a:rPr>
              <a:t>Breckland</a:t>
            </a:r>
            <a:r>
              <a:rPr lang="en-GB" sz="1200" kern="1200" dirty="0">
                <a:solidFill>
                  <a:schemeClr val="tx1"/>
                </a:solidFill>
                <a:effectLst/>
                <a:latin typeface="+mn-lt"/>
                <a:ea typeface="+mn-ea"/>
                <a:cs typeface="+mn-cs"/>
              </a:rPr>
              <a:t> Scientific and Phillip Harris are three UK suppliers of STEM resources for schools and their catalogues list a range of bi-convex lenses.</a:t>
            </a:r>
          </a:p>
          <a:p>
            <a:endParaRPr lang="en-GB" sz="1200" kern="1200" dirty="0">
              <a:solidFill>
                <a:schemeClr val="tx1"/>
              </a:solidFill>
              <a:effectLst/>
              <a:latin typeface="+mn-lt"/>
              <a:ea typeface="+mn-ea"/>
              <a:cs typeface="+mn-cs"/>
            </a:endParaRPr>
          </a:p>
          <a:p>
            <a:r>
              <a:rPr lang="en-GB" dirty="0">
                <a:hlinkClick r:id="rId3"/>
              </a:rPr>
              <a:t>https://www.rapidonline.com/catalogue/search?Query=convex%20lens&amp;Tier=Lenses</a:t>
            </a:r>
            <a:r>
              <a:rPr lang="en-GB" dirty="0"/>
              <a:t> </a:t>
            </a:r>
            <a:endParaRPr lang="en-GB" sz="1200" kern="1200" dirty="0">
              <a:solidFill>
                <a:schemeClr val="tx1"/>
              </a:solidFill>
              <a:effectLst/>
              <a:latin typeface="+mn-lt"/>
              <a:ea typeface="+mn-ea"/>
              <a:cs typeface="+mn-cs"/>
            </a:endParaRPr>
          </a:p>
          <a:p>
            <a:endParaRPr lang="en-GB" sz="1200" u="sng" kern="1200" dirty="0">
              <a:solidFill>
                <a:schemeClr val="tx1"/>
              </a:solidFill>
              <a:effectLst/>
              <a:latin typeface="+mn-lt"/>
              <a:ea typeface="+mn-ea"/>
              <a:cs typeface="+mn-cs"/>
              <a:hlinkClick r:id="rId4"/>
            </a:endParaRPr>
          </a:p>
          <a:p>
            <a:r>
              <a:rPr lang="en-GB" sz="1200" u="sng" kern="1200" dirty="0">
                <a:solidFill>
                  <a:schemeClr val="tx1"/>
                </a:solidFill>
                <a:effectLst/>
                <a:latin typeface="+mn-lt"/>
                <a:ea typeface="+mn-ea"/>
                <a:cs typeface="+mn-cs"/>
                <a:hlinkClick r:id="rId4"/>
              </a:rPr>
              <a:t>http://www.brecklandscientific.co.uk/OLE-350-300-p/ole-350-300.htm</a:t>
            </a:r>
            <a:endParaRPr lang="en-GB" sz="1200" u="sng"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https://www.philipharris.co.uk/search?phrase=lens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10</a:t>
            </a:fld>
            <a:endParaRPr lang="en-GB"/>
          </a:p>
        </p:txBody>
      </p:sp>
    </p:spTree>
    <p:extLst>
      <p:ext uri="{BB962C8B-B14F-4D97-AF65-F5344CB8AC3E}">
        <p14:creationId xmlns:p14="http://schemas.microsoft.com/office/powerpoint/2010/main" val="3284450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GB" sz="1200" kern="1200" dirty="0">
                <a:solidFill>
                  <a:schemeClr val="tx1"/>
                </a:solidFill>
                <a:effectLst/>
                <a:latin typeface="+mn-lt"/>
                <a:ea typeface="+mn-ea"/>
                <a:cs typeface="+mn-cs"/>
              </a:rPr>
              <a:t>Set up your lens like the photograph here facing light coming through a window.</a:t>
            </a:r>
          </a:p>
          <a:p>
            <a:pPr marL="228600" lvl="0" indent="-228600">
              <a:buFont typeface="+mj-lt"/>
              <a:buAutoNum type="arabicPeriod"/>
            </a:pPr>
            <a:r>
              <a:rPr lang="en-GB" sz="1200" kern="1200" dirty="0">
                <a:solidFill>
                  <a:schemeClr val="tx1"/>
                </a:solidFill>
                <a:effectLst/>
                <a:latin typeface="+mn-lt"/>
                <a:ea typeface="+mn-ea"/>
                <a:cs typeface="+mn-cs"/>
              </a:rPr>
              <a:t>The lens can be clamped or held by Blu Tack. </a:t>
            </a:r>
          </a:p>
          <a:p>
            <a:pPr marL="228600" lvl="0" indent="-228600">
              <a:buFont typeface="+mj-lt"/>
              <a:buAutoNum type="arabicPeriod"/>
            </a:pPr>
            <a:r>
              <a:rPr lang="en-GB" sz="1200" kern="1200" dirty="0">
                <a:solidFill>
                  <a:schemeClr val="tx1"/>
                </a:solidFill>
                <a:effectLst/>
                <a:latin typeface="+mn-lt"/>
                <a:ea typeface="+mn-ea"/>
                <a:cs typeface="+mn-cs"/>
              </a:rPr>
              <a:t>A vertical piece of paper on a wall or box will act as a screen for the image. </a:t>
            </a:r>
          </a:p>
          <a:p>
            <a:pPr marL="228600" lvl="0" indent="-228600">
              <a:buFont typeface="+mj-lt"/>
              <a:buAutoNum type="arabicPeriod"/>
            </a:pPr>
            <a:r>
              <a:rPr lang="en-GB" sz="1200" kern="1200" dirty="0">
                <a:solidFill>
                  <a:schemeClr val="tx1"/>
                </a:solidFill>
                <a:effectLst/>
                <a:latin typeface="+mn-lt"/>
                <a:ea typeface="+mn-ea"/>
                <a:cs typeface="+mn-cs"/>
              </a:rPr>
              <a:t>The ruler zero mark should be aligned with the paper screen.</a:t>
            </a:r>
          </a:p>
          <a:p>
            <a:pPr marL="228600" indent="-228600">
              <a:buFont typeface="+mj-lt"/>
              <a:buAutoNum type="arabicPeriod"/>
            </a:pPr>
            <a:r>
              <a:rPr lang="en-GB" sz="1200" kern="1200" dirty="0">
                <a:solidFill>
                  <a:schemeClr val="tx1"/>
                </a:solidFill>
                <a:effectLst/>
                <a:latin typeface="+mn-lt"/>
                <a:ea typeface="+mn-ea"/>
                <a:cs typeface="+mn-cs"/>
              </a:rPr>
              <a:t>Move the lens towards/away from the paper screen until the image of the window is in sharp focus.</a:t>
            </a:r>
          </a:p>
          <a:p>
            <a:pPr marL="228600" lvl="0" indent="-228600">
              <a:buFont typeface="+mj-lt"/>
              <a:buAutoNum type="arabicPeriod"/>
            </a:pPr>
            <a:r>
              <a:rPr lang="en-GB" sz="1200" kern="1200" dirty="0">
                <a:solidFill>
                  <a:schemeClr val="tx1"/>
                </a:solidFill>
                <a:effectLst/>
                <a:latin typeface="+mn-lt"/>
                <a:ea typeface="+mn-ea"/>
                <a:cs typeface="+mn-cs"/>
              </a:rPr>
              <a:t>Make a note of the distance between the screen and the lens. </a:t>
            </a:r>
          </a:p>
          <a:p>
            <a:pPr marL="0" indent="0">
              <a:buFont typeface="+mj-lt"/>
              <a:buNone/>
            </a:pPr>
            <a:r>
              <a:rPr lang="en-GB" sz="1200" kern="1200" dirty="0">
                <a:solidFill>
                  <a:schemeClr val="tx1"/>
                </a:solidFill>
                <a:effectLst/>
                <a:latin typeface="+mn-lt"/>
                <a:ea typeface="+mn-ea"/>
                <a:cs typeface="+mn-cs"/>
              </a:rPr>
              <a:t>This is the focal length for that lens.</a:t>
            </a:r>
          </a:p>
          <a:p>
            <a:pPr marL="0" lvl="0" indent="0">
              <a:buFont typeface="+mj-lt"/>
              <a:buNone/>
            </a:pPr>
            <a:endParaRPr lang="en-GB" sz="1200" kern="1200" dirty="0">
              <a:solidFill>
                <a:schemeClr val="tx1"/>
              </a:solidFill>
              <a:effectLst/>
              <a:latin typeface="+mn-lt"/>
              <a:ea typeface="+mn-ea"/>
              <a:cs typeface="+mn-cs"/>
            </a:endParaRPr>
          </a:p>
          <a:p>
            <a:pPr marL="0" lvl="0" indent="0">
              <a:buFont typeface="+mj-lt"/>
              <a:buNone/>
            </a:pPr>
            <a:r>
              <a:rPr lang="en-GB" sz="1200" kern="1200" dirty="0">
                <a:solidFill>
                  <a:schemeClr val="tx1"/>
                </a:solidFill>
                <a:effectLst/>
                <a:latin typeface="+mn-lt"/>
                <a:ea typeface="+mn-ea"/>
                <a:cs typeface="+mn-cs"/>
              </a:rPr>
              <a:t>Repeat the experiment for the eyepiece lens.</a:t>
            </a:r>
          </a:p>
          <a:p>
            <a:pPr marL="0" lvl="0" indent="0">
              <a:buFont typeface="+mj-lt"/>
              <a:buNone/>
            </a:pPr>
            <a:endParaRPr lang="en-GB" sz="1200" kern="1200" dirty="0">
              <a:solidFill>
                <a:schemeClr val="tx1"/>
              </a:solidFill>
              <a:effectLst/>
              <a:latin typeface="+mn-lt"/>
              <a:ea typeface="+mn-ea"/>
              <a:cs typeface="+mn-cs"/>
            </a:endParaRPr>
          </a:p>
          <a:p>
            <a:pPr marL="0" lvl="0" indent="0">
              <a:buFont typeface="+mj-lt"/>
              <a:buNone/>
            </a:pPr>
            <a:r>
              <a:rPr lang="en-GB" sz="1200" kern="1200" dirty="0">
                <a:solidFill>
                  <a:schemeClr val="tx1"/>
                </a:solidFill>
                <a:effectLst/>
                <a:latin typeface="+mn-lt"/>
                <a:ea typeface="+mn-ea"/>
                <a:cs typeface="+mn-cs"/>
              </a:rPr>
              <a:t>Result of the experiments in the guide:</a:t>
            </a:r>
          </a:p>
          <a:p>
            <a:pPr marL="0" indent="0">
              <a:buFont typeface="+mj-lt"/>
              <a:buNone/>
            </a:pPr>
            <a:r>
              <a:rPr lang="en-GB" sz="1200" kern="1200" dirty="0">
                <a:solidFill>
                  <a:schemeClr val="tx1"/>
                </a:solidFill>
                <a:effectLst/>
                <a:latin typeface="+mn-lt"/>
                <a:ea typeface="+mn-ea"/>
                <a:cs typeface="+mn-cs"/>
              </a:rPr>
              <a:t>Focal length (objective) = 205 mm</a:t>
            </a:r>
          </a:p>
          <a:p>
            <a:pPr marL="0" indent="0">
              <a:buFont typeface="+mj-lt"/>
              <a:buNone/>
            </a:pPr>
            <a:r>
              <a:rPr lang="en-GB" sz="1200" kern="1200" dirty="0">
                <a:solidFill>
                  <a:schemeClr val="tx1"/>
                </a:solidFill>
                <a:effectLst/>
                <a:latin typeface="+mn-lt"/>
                <a:ea typeface="+mn-ea"/>
                <a:cs typeface="+mn-cs"/>
              </a:rPr>
              <a:t>Focal length (eyepiece) = 75 mm</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11</a:t>
            </a:fld>
            <a:endParaRPr lang="en-GB"/>
          </a:p>
        </p:txBody>
      </p:sp>
    </p:spTree>
    <p:extLst>
      <p:ext uri="{BB962C8B-B14F-4D97-AF65-F5344CB8AC3E}">
        <p14:creationId xmlns:p14="http://schemas.microsoft.com/office/powerpoint/2010/main" val="316471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Knowing the focal length of your lenses, it is possible to calculate the magnification for your telescope.</a:t>
            </a:r>
          </a:p>
          <a:p>
            <a:r>
              <a:rPr lang="en-GB" sz="1200" kern="1200" dirty="0">
                <a:solidFill>
                  <a:schemeClr val="tx1"/>
                </a:solidFill>
                <a:effectLst/>
                <a:latin typeface="+mn-lt"/>
                <a:ea typeface="+mn-ea"/>
                <a:cs typeface="+mn-cs"/>
              </a:rPr>
              <a:t>	Magnification =	</a:t>
            </a:r>
            <a:r>
              <a:rPr lang="en-GB" sz="1200" u="sng" kern="1200" dirty="0">
                <a:solidFill>
                  <a:schemeClr val="tx1"/>
                </a:solidFill>
                <a:effectLst/>
                <a:latin typeface="+mn-lt"/>
                <a:ea typeface="+mn-ea"/>
                <a:cs typeface="+mn-cs"/>
              </a:rPr>
              <a:t>focal length of objective lens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focal length of eyepiece lens</a:t>
            </a:r>
          </a:p>
          <a:p>
            <a:r>
              <a:rPr lang="en-GB" sz="1200" b="1" kern="1200" dirty="0">
                <a:solidFill>
                  <a:schemeClr val="tx1"/>
                </a:solidFill>
                <a:effectLst/>
                <a:latin typeface="+mn-lt"/>
                <a:ea typeface="+mn-ea"/>
                <a:cs typeface="+mn-cs"/>
              </a:rPr>
              <a:t>Example 1</a:t>
            </a:r>
          </a:p>
          <a:p>
            <a:r>
              <a:rPr lang="en-GB" sz="1200" kern="1200" dirty="0">
                <a:solidFill>
                  <a:schemeClr val="tx1"/>
                </a:solidFill>
                <a:effectLst/>
                <a:latin typeface="+mn-lt"/>
                <a:ea typeface="+mn-ea"/>
                <a:cs typeface="+mn-cs"/>
              </a:rPr>
              <a:t>Using focal lengths from the lenses above:</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Magnification =	</a:t>
            </a:r>
            <a:r>
              <a:rPr lang="en-GB" sz="1200" u="sng" kern="1200" dirty="0">
                <a:solidFill>
                  <a:schemeClr val="tx1"/>
                </a:solidFill>
                <a:effectLst/>
                <a:latin typeface="+mn-lt"/>
                <a:ea typeface="+mn-ea"/>
                <a:cs typeface="+mn-cs"/>
              </a:rPr>
              <a:t>205</a:t>
            </a:r>
            <a:r>
              <a:rPr lang="en-GB" sz="1200" kern="1200" dirty="0">
                <a:solidFill>
                  <a:schemeClr val="tx1"/>
                </a:solidFill>
                <a:effectLst/>
                <a:latin typeface="+mn-lt"/>
                <a:ea typeface="+mn-ea"/>
                <a:cs typeface="+mn-cs"/>
              </a:rPr>
              <a:t>	= 2.7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75</a:t>
            </a:r>
          </a:p>
          <a:p>
            <a:r>
              <a:rPr lang="en-GB" sz="1200" kern="1200" dirty="0">
                <a:solidFill>
                  <a:schemeClr val="tx1"/>
                </a:solidFill>
                <a:effectLst/>
                <a:latin typeface="+mn-lt"/>
                <a:ea typeface="+mn-ea"/>
                <a:cs typeface="+mn-cs"/>
              </a:rPr>
              <a:t>Written as </a:t>
            </a:r>
            <a:r>
              <a:rPr lang="en-GB" sz="1200" b="1" kern="1200" dirty="0">
                <a:solidFill>
                  <a:schemeClr val="tx1"/>
                </a:solidFill>
                <a:effectLst/>
                <a:latin typeface="+mn-lt"/>
                <a:ea typeface="+mn-ea"/>
                <a:cs typeface="+mn-cs"/>
              </a:rPr>
              <a:t>2.7x magnification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Example 2</a:t>
            </a:r>
          </a:p>
          <a:p>
            <a:r>
              <a:rPr lang="en-GB" sz="1200" kern="1200" dirty="0">
                <a:solidFill>
                  <a:schemeClr val="tx1"/>
                </a:solidFill>
                <a:effectLst/>
                <a:latin typeface="+mn-lt"/>
                <a:ea typeface="+mn-ea"/>
                <a:cs typeface="+mn-cs"/>
              </a:rPr>
              <a:t>Using lenses with focal lengths of 1000mm (objective) and 40mm (eyepiece)</a:t>
            </a:r>
          </a:p>
          <a:p>
            <a:r>
              <a:rPr lang="en-GB" sz="1200" kern="1200" dirty="0">
                <a:solidFill>
                  <a:schemeClr val="tx1"/>
                </a:solidFill>
                <a:effectLst/>
                <a:latin typeface="+mn-lt"/>
                <a:ea typeface="+mn-ea"/>
                <a:cs typeface="+mn-cs"/>
              </a:rPr>
              <a:t>Magnification =	</a:t>
            </a:r>
            <a:r>
              <a:rPr lang="en-GB" sz="1200" u="sng" kern="1200" dirty="0">
                <a:solidFill>
                  <a:schemeClr val="tx1"/>
                </a:solidFill>
                <a:effectLst/>
                <a:latin typeface="+mn-lt"/>
                <a:ea typeface="+mn-ea"/>
                <a:cs typeface="+mn-cs"/>
              </a:rPr>
              <a:t>1000</a:t>
            </a:r>
            <a:r>
              <a:rPr lang="en-GB" sz="1200" kern="1200" dirty="0">
                <a:solidFill>
                  <a:schemeClr val="tx1"/>
                </a:solidFill>
                <a:effectLst/>
                <a:latin typeface="+mn-lt"/>
                <a:ea typeface="+mn-ea"/>
                <a:cs typeface="+mn-cs"/>
              </a:rPr>
              <a:t>	= 25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40</a:t>
            </a:r>
          </a:p>
          <a:p>
            <a:r>
              <a:rPr lang="en-GB" sz="1200" kern="1200" dirty="0">
                <a:solidFill>
                  <a:schemeClr val="tx1"/>
                </a:solidFill>
                <a:effectLst/>
                <a:latin typeface="+mn-lt"/>
                <a:ea typeface="+mn-ea"/>
                <a:cs typeface="+mn-cs"/>
              </a:rPr>
              <a:t>Written as </a:t>
            </a:r>
            <a:r>
              <a:rPr lang="en-GB" sz="1200" b="1" kern="1200" dirty="0">
                <a:solidFill>
                  <a:schemeClr val="tx1"/>
                </a:solidFill>
                <a:effectLst/>
                <a:latin typeface="+mn-lt"/>
                <a:ea typeface="+mn-ea"/>
                <a:cs typeface="+mn-cs"/>
              </a:rPr>
              <a:t>25x magnification</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You should now be able to pair up lenses, choosing the focal lengths to give a specific magnification.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Higher magnifications combine a long focal length objective lens and short focal length eyepiece lens.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Magnification is only one consideration; equally important is the brightness of the image. This is determined by the diameter of the objective lens and how much light it can capture. </a:t>
            </a:r>
          </a:p>
          <a:p>
            <a:r>
              <a:rPr lang="en-GB" sz="1200" kern="1200" dirty="0">
                <a:solidFill>
                  <a:schemeClr val="tx1"/>
                </a:solidFill>
                <a:effectLst/>
                <a:latin typeface="+mn-lt"/>
                <a:ea typeface="+mn-ea"/>
                <a:cs typeface="+mn-cs"/>
              </a:rPr>
              <a:t>The image seen through a telescope with a high magnification but small objective lens is likely to be dull and unclear.</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12</a:t>
            </a:fld>
            <a:endParaRPr lang="en-GB"/>
          </a:p>
        </p:txBody>
      </p:sp>
    </p:spTree>
    <p:extLst>
      <p:ext uri="{BB962C8B-B14F-4D97-AF65-F5344CB8AC3E}">
        <p14:creationId xmlns:p14="http://schemas.microsoft.com/office/powerpoint/2010/main" val="2491628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lenses need to be positioned in a telescope with their focal points in the same position.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Allowing for a reasonable overlap between the tubes provides movement either side to focus the image. </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Example:</a:t>
            </a:r>
          </a:p>
          <a:p>
            <a:r>
              <a:rPr lang="en-GB" sz="1200" kern="1200" dirty="0">
                <a:solidFill>
                  <a:schemeClr val="tx1"/>
                </a:solidFill>
                <a:effectLst/>
                <a:latin typeface="+mn-lt"/>
                <a:ea typeface="+mn-ea"/>
                <a:cs typeface="+mn-cs"/>
              </a:rPr>
              <a:t>With these lenses:</a:t>
            </a:r>
          </a:p>
          <a:p>
            <a:r>
              <a:rPr lang="en-GB" sz="1200" kern="1200" dirty="0">
                <a:solidFill>
                  <a:schemeClr val="tx1"/>
                </a:solidFill>
                <a:effectLst/>
                <a:latin typeface="+mn-lt"/>
                <a:ea typeface="+mn-ea"/>
                <a:cs typeface="+mn-cs"/>
              </a:rPr>
              <a:t>Objective lens focal length = 300 mm</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Eyepiece lens focal length = 50 mm</a:t>
            </a:r>
          </a:p>
          <a:p>
            <a:r>
              <a:rPr lang="en-GB" sz="1200" kern="1200" dirty="0">
                <a:solidFill>
                  <a:schemeClr val="tx1"/>
                </a:solidFill>
                <a:effectLst/>
                <a:latin typeface="+mn-lt"/>
                <a:ea typeface="+mn-ea"/>
                <a:cs typeface="+mn-cs"/>
              </a:rPr>
              <a:t>Lens distance = 300 + 50 = </a:t>
            </a:r>
            <a:r>
              <a:rPr lang="en-GB" sz="1200" b="1" kern="1200" dirty="0">
                <a:solidFill>
                  <a:schemeClr val="tx1"/>
                </a:solidFill>
                <a:effectLst/>
                <a:latin typeface="+mn-lt"/>
                <a:ea typeface="+mn-ea"/>
                <a:cs typeface="+mn-cs"/>
              </a:rPr>
              <a:t>350 mm</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If you want an overlap of 100 mm and both tubes are the same length, how long will the tubes need to be?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Example:</a:t>
            </a:r>
          </a:p>
          <a:p>
            <a:r>
              <a:rPr lang="en-GB" sz="1200" kern="1200" dirty="0">
                <a:solidFill>
                  <a:schemeClr val="tx1"/>
                </a:solidFill>
                <a:effectLst/>
                <a:latin typeface="+mn-lt"/>
                <a:ea typeface="+mn-ea"/>
                <a:cs typeface="+mn-cs"/>
              </a:rPr>
              <a:t>Half the overall length +  half the overlap</a:t>
            </a:r>
          </a:p>
          <a:p>
            <a:r>
              <a:rPr lang="en-GB" sz="1200" kern="1200" dirty="0">
                <a:solidFill>
                  <a:schemeClr val="tx1"/>
                </a:solidFill>
                <a:effectLst/>
                <a:latin typeface="+mn-lt"/>
                <a:ea typeface="+mn-ea"/>
                <a:cs typeface="+mn-cs"/>
              </a:rPr>
              <a:t>	175 mm + 50 mm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So, both tubes need to be 225 mm long.</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13</a:t>
            </a:fld>
            <a:endParaRPr lang="en-GB"/>
          </a:p>
        </p:txBody>
      </p:sp>
    </p:spTree>
    <p:extLst>
      <p:ext uri="{BB962C8B-B14F-4D97-AF65-F5344CB8AC3E}">
        <p14:creationId xmlns:p14="http://schemas.microsoft.com/office/powerpoint/2010/main" val="1483108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Reducing tube diameter</a:t>
                </a:r>
              </a:p>
              <a:p>
                <a:r>
                  <a:rPr lang="en-GB" dirty="0">
                    <a:effectLst/>
                  </a:rPr>
                  <a:t>We could cut narrow strips lengthwise out of a tube until we achieve the required diameter but a more structured approach will be more accurate.</a:t>
                </a:r>
              </a:p>
              <a:p>
                <a:r>
                  <a:rPr lang="en-GB" sz="1200" kern="1200" dirty="0">
                    <a:solidFill>
                      <a:schemeClr val="tx1"/>
                    </a:solidFill>
                    <a:effectLst/>
                    <a:latin typeface="+mn-lt"/>
                    <a:ea typeface="+mn-ea"/>
                    <a:cs typeface="+mn-cs"/>
                  </a:rPr>
                  <a:t>A knowledge of geometry lets us achieve an accurate outcome much quicker.</a:t>
                </a:r>
              </a:p>
              <a:p>
                <a:r>
                  <a:rPr lang="en-GB" sz="1200" kern="1200" dirty="0">
                    <a:solidFill>
                      <a:schemeClr val="tx1"/>
                    </a:solidFill>
                    <a:effectLst/>
                    <a:latin typeface="+mn-lt"/>
                    <a:ea typeface="+mn-ea"/>
                    <a:cs typeface="+mn-cs"/>
                  </a:rPr>
                  <a:t>Using measurements from the first tube:</a:t>
                </a:r>
              </a:p>
              <a:p>
                <a:endParaRPr lang="en-GB" sz="1200" kern="1200" dirty="0">
                  <a:solidFill>
                    <a:schemeClr val="tx1"/>
                  </a:solidFill>
                  <a:effectLst/>
                  <a:latin typeface="+mn-lt"/>
                  <a:ea typeface="+mn-ea"/>
                  <a:cs typeface="+mn-cs"/>
                </a:endParaRPr>
              </a:p>
              <a:p>
                <a:pPr/>
                <a14:m>
                  <m:oMathPara xmlns:m="http://schemas.openxmlformats.org/officeDocument/2006/math">
                    <m:oMathParaPr>
                      <m:jc m:val="left"/>
                    </m:oMathParaPr>
                    <m:oMath xmlns:m="http://schemas.openxmlformats.org/officeDocument/2006/math">
                      <m:r>
                        <a:rPr lang="en-GB" sz="1200" i="1" kern="1200" smtClean="0">
                          <a:solidFill>
                            <a:schemeClr val="tx1"/>
                          </a:solidFill>
                          <a:effectLst/>
                          <a:latin typeface="Cambria Math"/>
                          <a:ea typeface="+mn-ea"/>
                          <a:cs typeface="+mn-cs"/>
                        </a:rPr>
                        <m:t>𝐶𝑖𝑟𝑐𝑢𝑚𝑓𝑒𝑟𝑒𝑛𝑐𝑒</m:t>
                      </m:r>
                      <m:r>
                        <a:rPr lang="en-GB" sz="1200" i="1" kern="1200" smtClean="0">
                          <a:solidFill>
                            <a:schemeClr val="tx1"/>
                          </a:solidFill>
                          <a:effectLst/>
                          <a:latin typeface="Cambria Math"/>
                          <a:ea typeface="+mn-ea"/>
                          <a:cs typeface="+mn-cs"/>
                        </a:rPr>
                        <m:t>=</m:t>
                      </m:r>
                      <m:r>
                        <a:rPr lang="en-GB" sz="1200" i="1" kern="1200" smtClean="0">
                          <a:solidFill>
                            <a:schemeClr val="tx1"/>
                          </a:solidFill>
                          <a:effectLst/>
                          <a:latin typeface="Cambria Math"/>
                          <a:ea typeface="+mn-ea"/>
                          <a:cs typeface="+mn-cs"/>
                        </a:rPr>
                        <m:t>𝑝𝑖</m:t>
                      </m:r>
                      <m:r>
                        <a:rPr lang="en-GB" sz="1200" i="1" kern="1200" smtClean="0">
                          <a:solidFill>
                            <a:schemeClr val="tx1"/>
                          </a:solidFill>
                          <a:effectLst/>
                          <a:latin typeface="Cambria Math"/>
                          <a:ea typeface="+mn-ea"/>
                          <a:cs typeface="+mn-cs"/>
                        </a:rPr>
                        <m:t> </m:t>
                      </m:r>
                      <m:r>
                        <a:rPr lang="en-GB" sz="1200" i="1" kern="1200" smtClean="0">
                          <a:solidFill>
                            <a:schemeClr val="tx1"/>
                          </a:solidFill>
                          <a:effectLst/>
                          <a:latin typeface="Cambria Math"/>
                          <a:ea typeface="+mn-ea"/>
                          <a:cs typeface="+mn-cs"/>
                        </a:rPr>
                        <m:t>𝑥</m:t>
                      </m:r>
                      <m:r>
                        <a:rPr lang="en-GB" sz="1200" i="1" kern="1200" smtClean="0">
                          <a:solidFill>
                            <a:schemeClr val="tx1"/>
                          </a:solidFill>
                          <a:effectLst/>
                          <a:latin typeface="Cambria Math"/>
                          <a:ea typeface="+mn-ea"/>
                          <a:cs typeface="+mn-cs"/>
                        </a:rPr>
                        <m:t> </m:t>
                      </m:r>
                      <m:r>
                        <a:rPr lang="en-GB" sz="1200" i="1" kern="1200" smtClean="0">
                          <a:solidFill>
                            <a:schemeClr val="tx1"/>
                          </a:solidFill>
                          <a:effectLst/>
                          <a:latin typeface="Cambria Math"/>
                          <a:ea typeface="+mn-ea"/>
                          <a:cs typeface="+mn-cs"/>
                        </a:rPr>
                        <m:t>𝑑𝑖𝑎𝑚𝑒𝑡𝑒𝑟</m:t>
                      </m:r>
                    </m:oMath>
                  </m:oMathPara>
                </a14:m>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14:m>
                  <m:oMath xmlns:m="http://schemas.openxmlformats.org/officeDocument/2006/math">
                    <m:r>
                      <a:rPr lang="en-GB" sz="1200" i="1" kern="1200">
                        <a:solidFill>
                          <a:schemeClr val="tx1"/>
                        </a:solidFill>
                        <a:effectLst/>
                        <a:latin typeface="Cambria Math"/>
                        <a:ea typeface="+mn-ea"/>
                        <a:cs typeface="+mn-cs"/>
                      </a:rPr>
                      <m:t>𝐶</m:t>
                    </m:r>
                    <m:r>
                      <a:rPr lang="en-GB" sz="1200" i="1" kern="1200">
                        <a:solidFill>
                          <a:schemeClr val="tx1"/>
                        </a:solidFill>
                        <a:effectLst/>
                        <a:latin typeface="Cambria Math"/>
                        <a:ea typeface="+mn-ea"/>
                        <a:cs typeface="+mn-cs"/>
                      </a:rPr>
                      <m:t>=3.142 </m:t>
                    </m:r>
                    <m:r>
                      <a:rPr lang="en-GB" sz="1200" i="1" kern="1200">
                        <a:solidFill>
                          <a:schemeClr val="tx1"/>
                        </a:solidFill>
                        <a:effectLst/>
                        <a:latin typeface="Cambria Math"/>
                        <a:ea typeface="+mn-ea"/>
                        <a:cs typeface="+mn-cs"/>
                      </a:rPr>
                      <m:t>𝑥</m:t>
                    </m:r>
                    <m:r>
                      <a:rPr lang="en-GB" sz="1200" i="1" kern="1200">
                        <a:solidFill>
                          <a:schemeClr val="tx1"/>
                        </a:solidFill>
                        <a:effectLst/>
                        <a:latin typeface="Cambria Math"/>
                        <a:ea typeface="+mn-ea"/>
                        <a:cs typeface="+mn-cs"/>
                      </a:rPr>
                      <m:t> 84</m:t>
                    </m:r>
                  </m:oMath>
                </a14:m>
                <a:r>
                  <a:rPr lang="en-GB" sz="1200" kern="1200" dirty="0">
                    <a:solidFill>
                      <a:schemeClr val="tx1"/>
                    </a:solidFill>
                    <a:effectLst/>
                    <a:latin typeface="+mn-lt"/>
                    <a:ea typeface="+mn-ea"/>
                    <a:cs typeface="+mn-cs"/>
                  </a:rPr>
                  <a:t>	</a:t>
                </a:r>
                <a14:m>
                  <m:oMath xmlns:m="http://schemas.openxmlformats.org/officeDocument/2006/math">
                    <m:r>
                      <a:rPr lang="en-GB" sz="1200" i="1" kern="1200">
                        <a:solidFill>
                          <a:schemeClr val="tx1"/>
                        </a:solidFill>
                        <a:effectLst/>
                        <a:latin typeface="Cambria Math"/>
                        <a:ea typeface="+mn-ea"/>
                        <a:cs typeface="+mn-cs"/>
                      </a:rPr>
                      <m:t>𝐶</m:t>
                    </m:r>
                    <m:r>
                      <a:rPr lang="en-GB" sz="1200" i="1" kern="1200">
                        <a:solidFill>
                          <a:schemeClr val="tx1"/>
                        </a:solidFill>
                        <a:effectLst/>
                        <a:latin typeface="Cambria Math"/>
                        <a:ea typeface="+mn-ea"/>
                        <a:cs typeface="+mn-cs"/>
                      </a:rPr>
                      <m:t>=3.142 </m:t>
                    </m:r>
                    <m:r>
                      <a:rPr lang="en-GB" sz="1200" i="1" kern="1200">
                        <a:solidFill>
                          <a:schemeClr val="tx1"/>
                        </a:solidFill>
                        <a:effectLst/>
                        <a:latin typeface="Cambria Math"/>
                        <a:ea typeface="+mn-ea"/>
                        <a:cs typeface="+mn-cs"/>
                      </a:rPr>
                      <m:t>𝑥</m:t>
                    </m:r>
                    <m:r>
                      <a:rPr lang="en-GB" sz="1200" i="1" kern="1200">
                        <a:solidFill>
                          <a:schemeClr val="tx1"/>
                        </a:solidFill>
                        <a:effectLst/>
                        <a:latin typeface="Cambria Math"/>
                        <a:ea typeface="+mn-ea"/>
                        <a:cs typeface="+mn-cs"/>
                      </a:rPr>
                      <m:t> 80</m:t>
                    </m:r>
                  </m:oMath>
                </a14:m>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14:m>
                  <m:oMath xmlns:m="http://schemas.openxmlformats.org/officeDocument/2006/math">
                    <m:r>
                      <a:rPr lang="en-GB" sz="1200" i="1" kern="1200">
                        <a:solidFill>
                          <a:schemeClr val="tx1"/>
                        </a:solidFill>
                        <a:effectLst/>
                        <a:latin typeface="Cambria Math"/>
                        <a:ea typeface="+mn-ea"/>
                        <a:cs typeface="+mn-cs"/>
                      </a:rPr>
                      <m:t>𝐶</m:t>
                    </m:r>
                    <m:r>
                      <a:rPr lang="en-GB" sz="1200" i="1" kern="1200">
                        <a:solidFill>
                          <a:schemeClr val="tx1"/>
                        </a:solidFill>
                        <a:effectLst/>
                        <a:latin typeface="Cambria Math"/>
                        <a:ea typeface="+mn-ea"/>
                        <a:cs typeface="+mn-cs"/>
                      </a:rPr>
                      <m:t>=264 </m:t>
                    </m:r>
                    <m:r>
                      <a:rPr lang="en-GB" sz="1200" i="1" kern="1200">
                        <a:solidFill>
                          <a:schemeClr val="tx1"/>
                        </a:solidFill>
                        <a:effectLst/>
                        <a:latin typeface="Cambria Math"/>
                        <a:ea typeface="+mn-ea"/>
                        <a:cs typeface="+mn-cs"/>
                      </a:rPr>
                      <m:t>𝑚𝑚</m:t>
                    </m:r>
                  </m:oMath>
                </a14:m>
                <a:r>
                  <a:rPr lang="en-GB" sz="1200" kern="1200" dirty="0">
                    <a:solidFill>
                      <a:schemeClr val="tx1"/>
                    </a:solidFill>
                    <a:effectLst/>
                    <a:latin typeface="+mn-lt"/>
                    <a:ea typeface="+mn-ea"/>
                    <a:cs typeface="+mn-cs"/>
                  </a:rPr>
                  <a:t>		</a:t>
                </a:r>
                <a14:m>
                  <m:oMath xmlns:m="http://schemas.openxmlformats.org/officeDocument/2006/math">
                    <m:r>
                      <a:rPr lang="en-GB" sz="1200" i="1" kern="1200">
                        <a:solidFill>
                          <a:schemeClr val="tx1"/>
                        </a:solidFill>
                        <a:effectLst/>
                        <a:latin typeface="Cambria Math"/>
                        <a:ea typeface="+mn-ea"/>
                        <a:cs typeface="+mn-cs"/>
                      </a:rPr>
                      <m:t>𝐶</m:t>
                    </m:r>
                    <m:r>
                      <a:rPr lang="en-GB" sz="1200" i="1" kern="1200">
                        <a:solidFill>
                          <a:schemeClr val="tx1"/>
                        </a:solidFill>
                        <a:effectLst/>
                        <a:latin typeface="Cambria Math"/>
                        <a:ea typeface="+mn-ea"/>
                        <a:cs typeface="+mn-cs"/>
                      </a:rPr>
                      <m:t>=251 </m:t>
                    </m:r>
                    <m:r>
                      <a:rPr lang="en-GB" sz="1200" i="1" kern="1200">
                        <a:solidFill>
                          <a:schemeClr val="tx1"/>
                        </a:solidFill>
                        <a:effectLst/>
                        <a:latin typeface="Cambria Math"/>
                        <a:ea typeface="+mn-ea"/>
                        <a:cs typeface="+mn-cs"/>
                      </a:rPr>
                      <m:t>𝑚𝑚</m:t>
                    </m:r>
                  </m:oMath>
                </a14:m>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pPr/>
                <a14:m>
                  <m:oMathPara xmlns:m="http://schemas.openxmlformats.org/officeDocument/2006/math">
                    <m:oMathParaPr>
                      <m:jc m:val="left"/>
                    </m:oMathParaPr>
                    <m:oMath xmlns:m="http://schemas.openxmlformats.org/officeDocument/2006/math">
                      <m:r>
                        <a:rPr lang="en-GB" sz="1200" b="1" i="1" kern="1200">
                          <a:solidFill>
                            <a:schemeClr val="tx1"/>
                          </a:solidFill>
                          <a:effectLst/>
                          <a:latin typeface="Cambria Math"/>
                          <a:ea typeface="+mn-ea"/>
                          <a:cs typeface="+mn-cs"/>
                        </a:rPr>
                        <m:t>𝑫𝒊𝒇𝒇𝒆𝒓𝒆𝒏𝒄𝒆</m:t>
                      </m:r>
                      <m:r>
                        <a:rPr lang="en-GB" sz="1200" b="1" i="1" kern="1200">
                          <a:solidFill>
                            <a:schemeClr val="tx1"/>
                          </a:solidFill>
                          <a:effectLst/>
                          <a:latin typeface="Cambria Math"/>
                          <a:ea typeface="+mn-ea"/>
                          <a:cs typeface="+mn-cs"/>
                        </a:rPr>
                        <m:t>=</m:t>
                      </m:r>
                      <m:r>
                        <a:rPr lang="en-GB" sz="1200" b="0" i="1" kern="1200">
                          <a:solidFill>
                            <a:schemeClr val="tx1"/>
                          </a:solidFill>
                          <a:effectLst/>
                          <a:latin typeface="Cambria Math"/>
                          <a:ea typeface="+mn-ea"/>
                          <a:cs typeface="+mn-cs"/>
                        </a:rPr>
                        <m:t>264−251</m:t>
                      </m:r>
                      <m:r>
                        <a:rPr lang="en-GB" sz="1200" b="1" i="1" kern="1200">
                          <a:solidFill>
                            <a:schemeClr val="tx1"/>
                          </a:solidFill>
                          <a:effectLst/>
                          <a:latin typeface="Cambria Math"/>
                          <a:ea typeface="+mn-ea"/>
                          <a:cs typeface="+mn-cs"/>
                        </a:rPr>
                        <m:t>=</m:t>
                      </m:r>
                      <m:r>
                        <a:rPr lang="en-GB" sz="1200" b="1" i="1" kern="1200">
                          <a:solidFill>
                            <a:schemeClr val="tx1"/>
                          </a:solidFill>
                          <a:effectLst/>
                          <a:latin typeface="Cambria Math"/>
                          <a:ea typeface="+mn-ea"/>
                          <a:cs typeface="+mn-cs"/>
                        </a:rPr>
                        <m:t>𝟏𝟑</m:t>
                      </m:r>
                      <m:r>
                        <a:rPr lang="en-GB" sz="1200" b="1" i="1" kern="1200">
                          <a:solidFill>
                            <a:schemeClr val="tx1"/>
                          </a:solidFill>
                          <a:effectLst/>
                          <a:latin typeface="Cambria Math"/>
                          <a:ea typeface="+mn-ea"/>
                          <a:cs typeface="+mn-cs"/>
                        </a:rPr>
                        <m:t>𝒎𝒎</m:t>
                      </m:r>
                    </m:oMath>
                  </m:oMathPara>
                </a14:m>
                <a:endParaRPr lang="en-GB" sz="1200" b="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13mm strip needs to be cut down the tube to reduce the outside diameter from 84mm to 80mm.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Pupils will need to repeat these experiments and calculations for the diameter of their tubes/lenses.</a:t>
                </a:r>
                <a:endParaRPr lang="en-GB" dirty="0"/>
              </a:p>
            </p:txBody>
          </p:sp>
        </mc:Choice>
        <mc:Fallback xmlns="">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Reducing tube diameter</a:t>
                </a:r>
              </a:p>
              <a:p>
                <a:r>
                  <a:rPr lang="en-GB" dirty="0" smtClean="0">
                    <a:effectLst/>
                  </a:rPr>
                  <a:t>We could cut narrow strips lengthwise out of a tube until we achieve the required diameter but a more structured approach will be more accurate.</a:t>
                </a:r>
              </a:p>
              <a:p>
                <a:r>
                  <a:rPr lang="en-GB" sz="1200" kern="1200" dirty="0" smtClean="0">
                    <a:solidFill>
                      <a:schemeClr val="tx1"/>
                    </a:solidFill>
                    <a:effectLst/>
                    <a:latin typeface="+mn-lt"/>
                    <a:ea typeface="+mn-ea"/>
                    <a:cs typeface="+mn-cs"/>
                  </a:rPr>
                  <a:t>A knowledge of geometry lets us achieve an accurate outcome much quicker.</a:t>
                </a:r>
              </a:p>
              <a:p>
                <a:r>
                  <a:rPr lang="en-GB" sz="1200" kern="1200" dirty="0" smtClean="0">
                    <a:solidFill>
                      <a:schemeClr val="tx1"/>
                    </a:solidFill>
                    <a:effectLst/>
                    <a:latin typeface="+mn-lt"/>
                    <a:ea typeface="+mn-ea"/>
                    <a:cs typeface="+mn-cs"/>
                  </a:rPr>
                  <a:t>Using measurements from the first tube:</a:t>
                </a:r>
              </a:p>
              <a:p>
                <a:endParaRPr lang="en-GB" sz="1200" kern="1200" dirty="0" smtClean="0">
                  <a:solidFill>
                    <a:schemeClr val="tx1"/>
                  </a:solidFill>
                  <a:effectLst/>
                  <a:latin typeface="+mn-lt"/>
                  <a:ea typeface="+mn-ea"/>
                  <a:cs typeface="+mn-cs"/>
                </a:endParaRPr>
              </a:p>
              <a:p>
                <a:pPr/>
                <a:r>
                  <a:rPr lang="en-GB" sz="1200" i="0" kern="1200" smtClean="0">
                    <a:solidFill>
                      <a:schemeClr val="tx1"/>
                    </a:solidFill>
                    <a:effectLst/>
                    <a:latin typeface="+mn-lt"/>
                    <a:ea typeface="+mn-ea"/>
                    <a:cs typeface="+mn-cs"/>
                  </a:rPr>
                  <a:t>𝐶𝑖𝑟𝑐𝑢𝑚𝑓𝑒𝑟𝑒𝑛𝑐𝑒=𝑝𝑖 𝑥 𝑑𝑖𝑎𝑚𝑒𝑡𝑒𝑟</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i="0" kern="1200">
                    <a:solidFill>
                      <a:schemeClr val="tx1"/>
                    </a:solidFill>
                    <a:effectLst/>
                    <a:latin typeface="+mn-lt"/>
                    <a:ea typeface="+mn-ea"/>
                    <a:cs typeface="+mn-cs"/>
                  </a:rPr>
                  <a:t>𝐶=3.142 𝑥 84</a:t>
                </a:r>
                <a:r>
                  <a:rPr lang="en-GB" sz="1200" kern="1200" dirty="0">
                    <a:solidFill>
                      <a:schemeClr val="tx1"/>
                    </a:solidFill>
                    <a:effectLst/>
                    <a:latin typeface="+mn-lt"/>
                    <a:ea typeface="+mn-ea"/>
                    <a:cs typeface="+mn-cs"/>
                  </a:rPr>
                  <a:t>	</a:t>
                </a:r>
                <a:r>
                  <a:rPr lang="en-GB" sz="1200" i="0" kern="1200">
                    <a:solidFill>
                      <a:schemeClr val="tx1"/>
                    </a:solidFill>
                    <a:effectLst/>
                    <a:latin typeface="+mn-lt"/>
                    <a:ea typeface="+mn-ea"/>
                    <a:cs typeface="+mn-cs"/>
                  </a:rPr>
                  <a:t>𝐶=3.142 𝑥 80</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i="0" kern="1200">
                    <a:solidFill>
                      <a:schemeClr val="tx1"/>
                    </a:solidFill>
                    <a:effectLst/>
                    <a:latin typeface="+mn-lt"/>
                    <a:ea typeface="+mn-ea"/>
                    <a:cs typeface="+mn-cs"/>
                  </a:rPr>
                  <a:t>𝐶=264 𝑚𝑚</a:t>
                </a:r>
                <a:r>
                  <a:rPr lang="en-GB" sz="1200" kern="1200" dirty="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a:t>
                </a:r>
                <a:r>
                  <a:rPr lang="en-GB" sz="1200" i="0" kern="1200">
                    <a:solidFill>
                      <a:schemeClr val="tx1"/>
                    </a:solidFill>
                    <a:effectLst/>
                    <a:latin typeface="+mn-lt"/>
                    <a:ea typeface="+mn-ea"/>
                    <a:cs typeface="+mn-cs"/>
                  </a:rPr>
                  <a:t>𝐶=251 𝑚𝑚</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a:r>
                  <a:rPr lang="en-GB" sz="1200" b="1" i="0" kern="1200">
                    <a:solidFill>
                      <a:schemeClr val="tx1"/>
                    </a:solidFill>
                    <a:effectLst/>
                    <a:latin typeface="+mn-lt"/>
                    <a:ea typeface="+mn-ea"/>
                    <a:cs typeface="+mn-cs"/>
                  </a:rPr>
                  <a:t>𝑫𝒊𝒇𝒇𝒆𝒓𝒆𝒏𝒄𝒆=</a:t>
                </a:r>
                <a:r>
                  <a:rPr lang="en-GB" sz="1200" b="0" i="0" kern="1200">
                    <a:solidFill>
                      <a:schemeClr val="tx1"/>
                    </a:solidFill>
                    <a:effectLst/>
                    <a:latin typeface="+mn-lt"/>
                    <a:ea typeface="+mn-ea"/>
                    <a:cs typeface="+mn-cs"/>
                  </a:rPr>
                  <a:t>264−251</a:t>
                </a:r>
                <a:r>
                  <a:rPr lang="en-GB" sz="1200" b="1" i="0" kern="1200">
                    <a:solidFill>
                      <a:schemeClr val="tx1"/>
                    </a:solidFill>
                    <a:effectLst/>
                    <a:latin typeface="+mn-lt"/>
                    <a:ea typeface="+mn-ea"/>
                    <a:cs typeface="+mn-cs"/>
                  </a:rPr>
                  <a:t>=𝟏𝟑𝒎𝒎</a:t>
                </a:r>
                <a:endParaRPr lang="en-GB" sz="1200" b="1" kern="1200" dirty="0" smtClean="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13mm </a:t>
                </a:r>
                <a:r>
                  <a:rPr lang="en-GB" sz="1200" kern="1200" dirty="0" smtClean="0">
                    <a:solidFill>
                      <a:schemeClr val="tx1"/>
                    </a:solidFill>
                    <a:effectLst/>
                    <a:latin typeface="+mn-lt"/>
                    <a:ea typeface="+mn-ea"/>
                    <a:cs typeface="+mn-cs"/>
                  </a:rPr>
                  <a:t>strip </a:t>
                </a:r>
                <a:r>
                  <a:rPr lang="en-GB" sz="1200" kern="1200" dirty="0">
                    <a:solidFill>
                      <a:schemeClr val="tx1"/>
                    </a:solidFill>
                    <a:effectLst/>
                    <a:latin typeface="+mn-lt"/>
                    <a:ea typeface="+mn-ea"/>
                    <a:cs typeface="+mn-cs"/>
                  </a:rPr>
                  <a:t>needs to be cut </a:t>
                </a:r>
                <a:r>
                  <a:rPr lang="en-GB" sz="1200" kern="1200" dirty="0" smtClean="0">
                    <a:solidFill>
                      <a:schemeClr val="tx1"/>
                    </a:solidFill>
                    <a:effectLst/>
                    <a:latin typeface="+mn-lt"/>
                    <a:ea typeface="+mn-ea"/>
                    <a:cs typeface="+mn-cs"/>
                  </a:rPr>
                  <a:t>down the </a:t>
                </a:r>
                <a:r>
                  <a:rPr lang="en-GB" sz="1200" kern="1200" dirty="0">
                    <a:solidFill>
                      <a:schemeClr val="tx1"/>
                    </a:solidFill>
                    <a:effectLst/>
                    <a:latin typeface="+mn-lt"/>
                    <a:ea typeface="+mn-ea"/>
                    <a:cs typeface="+mn-cs"/>
                  </a:rPr>
                  <a:t>tube to reduce the outside diameter from 84mm to </a:t>
                </a:r>
                <a:r>
                  <a:rPr lang="en-GB" sz="1200" kern="1200" dirty="0" smtClean="0">
                    <a:solidFill>
                      <a:schemeClr val="tx1"/>
                    </a:solidFill>
                    <a:effectLst/>
                    <a:latin typeface="+mn-lt"/>
                    <a:ea typeface="+mn-ea"/>
                    <a:cs typeface="+mn-cs"/>
                  </a:rPr>
                  <a:t>80mm</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Pupils will need to repeat these experiments and calculations for the diameter of their tubes/lenses.</a:t>
                </a:r>
                <a:endParaRPr lang="en-GB" dirty="0"/>
              </a:p>
            </p:txBody>
          </p:sp>
        </mc:Fallback>
      </mc:AlternateContent>
      <p:sp>
        <p:nvSpPr>
          <p:cNvPr id="4" name="Slide Number Placeholder 3"/>
          <p:cNvSpPr>
            <a:spLocks noGrp="1"/>
          </p:cNvSpPr>
          <p:nvPr>
            <p:ph type="sldNum" sz="quarter" idx="10"/>
          </p:nvPr>
        </p:nvSpPr>
        <p:spPr/>
        <p:txBody>
          <a:bodyPr/>
          <a:lstStyle/>
          <a:p>
            <a:fld id="{1B027BE5-EDE0-48D0-A495-EFF55820E730}" type="slidenum">
              <a:rPr lang="en-GB" smtClean="0"/>
              <a:t>14</a:t>
            </a:fld>
            <a:endParaRPr lang="en-GB"/>
          </a:p>
        </p:txBody>
      </p:sp>
    </p:spTree>
    <p:extLst>
      <p:ext uri="{BB962C8B-B14F-4D97-AF65-F5344CB8AC3E}">
        <p14:creationId xmlns:p14="http://schemas.microsoft.com/office/powerpoint/2010/main" val="613944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CAD analysis</a:t>
            </a:r>
          </a:p>
          <a:p>
            <a:r>
              <a:rPr lang="en-GB" sz="1200" kern="1200" dirty="0">
                <a:solidFill>
                  <a:schemeClr val="tx1"/>
                </a:solidFill>
                <a:effectLst/>
                <a:latin typeface="+mn-lt"/>
                <a:ea typeface="+mn-ea"/>
                <a:cs typeface="+mn-cs"/>
              </a:rPr>
              <a:t>Computer modelling offers an alternative to mathematical calculation.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CAD software can be used to measure the dimensions of objects including circles and cylindrical shapes.</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15</a:t>
            </a:fld>
            <a:endParaRPr lang="en-GB"/>
          </a:p>
        </p:txBody>
      </p:sp>
    </p:spTree>
    <p:extLst>
      <p:ext uri="{BB962C8B-B14F-4D97-AF65-F5344CB8AC3E}">
        <p14:creationId xmlns:p14="http://schemas.microsoft.com/office/powerpoint/2010/main" val="1800888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Risk assessments</a:t>
            </a:r>
            <a:r>
              <a:rPr lang="en-GB" sz="1200" kern="1200" baseline="0" dirty="0">
                <a:solidFill>
                  <a:schemeClr val="tx1"/>
                </a:solidFill>
                <a:effectLst/>
                <a:latin typeface="+mn-lt"/>
                <a:ea typeface="+mn-ea"/>
                <a:cs typeface="+mn-cs"/>
              </a:rPr>
              <a:t> must be carried out with control measures followed at all times.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Before using any workshop tools, pupils must be shown how to</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use them safely and supervised</a:t>
            </a:r>
            <a:r>
              <a:rPr lang="en-GB" sz="1200" kern="1200" baseline="0" dirty="0">
                <a:solidFill>
                  <a:schemeClr val="tx1"/>
                </a:solidFill>
                <a:effectLst/>
                <a:latin typeface="+mn-lt"/>
                <a:ea typeface="+mn-ea"/>
                <a:cs typeface="+mn-cs"/>
              </a:rPr>
              <a:t> when carrying out the process</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pPr marL="228600" lvl="0" indent="-228600">
              <a:buFont typeface="+mj-lt"/>
              <a:buAutoNum type="arabicPeriod"/>
            </a:pPr>
            <a:r>
              <a:rPr lang="en-GB" sz="1200" kern="1200" dirty="0">
                <a:solidFill>
                  <a:schemeClr val="tx1"/>
                </a:solidFill>
                <a:effectLst/>
                <a:latin typeface="+mn-lt"/>
                <a:ea typeface="+mn-ea"/>
                <a:cs typeface="+mn-cs"/>
              </a:rPr>
              <a:t>Mark out two lines showing where the segment needs to be cut out. A straight edge made from angled section makes drawing lines parallel to the axis of tubes easy.</a:t>
            </a:r>
          </a:p>
          <a:p>
            <a:pPr marL="228600" lvl="0" indent="-228600">
              <a:buFont typeface="+mj-lt"/>
              <a:buAutoNum type="arabicPeriod"/>
            </a:pPr>
            <a:r>
              <a:rPr lang="en-GB" sz="1200" kern="1200" dirty="0">
                <a:solidFill>
                  <a:schemeClr val="tx1"/>
                </a:solidFill>
                <a:effectLst/>
                <a:latin typeface="+mn-lt"/>
                <a:ea typeface="+mn-ea"/>
                <a:cs typeface="+mn-cs"/>
              </a:rPr>
              <a:t>Multiple cuts with firm pressure using a craft knife against a safety rule will cut through thin card tubes. </a:t>
            </a:r>
          </a:p>
          <a:p>
            <a:pPr marL="228600" lvl="0" indent="-228600">
              <a:buFont typeface="+mj-lt"/>
              <a:buAutoNum type="arabicPeriod"/>
            </a:pPr>
            <a:r>
              <a:rPr lang="en-GB" sz="1200" kern="1200" dirty="0">
                <a:solidFill>
                  <a:schemeClr val="tx1"/>
                </a:solidFill>
                <a:effectLst/>
                <a:latin typeface="+mn-lt"/>
                <a:ea typeface="+mn-ea"/>
                <a:cs typeface="+mn-cs"/>
              </a:rPr>
              <a:t>Make sure the tube is held securely for cutting. You could rest the tube across the open jaws of a woodworking vice.</a:t>
            </a:r>
          </a:p>
          <a:p>
            <a:pPr marL="228600" lvl="0" indent="-228600">
              <a:buFont typeface="+mj-lt"/>
              <a:buAutoNum type="arabicPeriod"/>
            </a:pPr>
            <a:r>
              <a:rPr lang="en-GB" sz="1200" kern="1200" dirty="0">
                <a:solidFill>
                  <a:schemeClr val="tx1"/>
                </a:solidFill>
                <a:effectLst/>
                <a:latin typeface="+mn-lt"/>
                <a:ea typeface="+mn-ea"/>
                <a:cs typeface="+mn-cs"/>
              </a:rPr>
              <a:t>Thicker card and plastic tubes are best cut using a fine tooth saw designed for cutting wood and soft plastics. A Gent’s back saw with very fine teeth is ideal for this. If you don’t have a Gent’s back saw, you could use a dovetail or Tenon saw.</a:t>
            </a:r>
          </a:p>
          <a:p>
            <a:pPr marL="228600" lvl="0" indent="-228600">
              <a:buFont typeface="+mj-lt"/>
              <a:buAutoNum type="arabicPeriod"/>
            </a:pPr>
            <a:r>
              <a:rPr lang="en-GB" sz="1200" kern="1200" dirty="0">
                <a:solidFill>
                  <a:schemeClr val="tx1"/>
                </a:solidFill>
                <a:effectLst/>
                <a:latin typeface="+mn-lt"/>
                <a:ea typeface="+mn-ea"/>
                <a:cs typeface="+mn-cs"/>
              </a:rPr>
              <a:t>When checking the tubes slide smoothly, use elastic bands to hold the edges together.</a:t>
            </a:r>
          </a:p>
          <a:p>
            <a:pPr marL="228600" lvl="0" indent="-228600">
              <a:buFont typeface="+mj-lt"/>
              <a:buAutoNum type="arabicPeriod"/>
            </a:pPr>
            <a:r>
              <a:rPr lang="en-GB" sz="1200" kern="1200" dirty="0">
                <a:solidFill>
                  <a:schemeClr val="tx1"/>
                </a:solidFill>
                <a:effectLst/>
                <a:latin typeface="+mn-lt"/>
                <a:ea typeface="+mn-ea"/>
                <a:cs typeface="+mn-cs"/>
              </a:rPr>
              <a:t>Use an appropriate adhesive to glue the cut edges together.</a:t>
            </a:r>
          </a:p>
          <a:p>
            <a:pPr marL="228600" lvl="0" indent="-228600">
              <a:buFont typeface="+mj-lt"/>
              <a:buAutoNum type="arabicPeriod"/>
            </a:pPr>
            <a:r>
              <a:rPr lang="en-GB" sz="1200" kern="1200" dirty="0">
                <a:solidFill>
                  <a:schemeClr val="tx1"/>
                </a:solidFill>
                <a:effectLst/>
                <a:latin typeface="+mn-lt"/>
                <a:ea typeface="+mn-ea"/>
                <a:cs typeface="+mn-cs"/>
              </a:rPr>
              <a:t>Use elastic bands to hold the edges together while the adhesive sets.</a:t>
            </a:r>
          </a:p>
          <a:p>
            <a:pPr marL="228600" lvl="0" indent="-228600">
              <a:buFont typeface="+mj-lt"/>
              <a:buAutoNum type="arabicPeriod"/>
            </a:pPr>
            <a:r>
              <a:rPr lang="en-GB" sz="1200" kern="1200" dirty="0">
                <a:solidFill>
                  <a:schemeClr val="tx1"/>
                </a:solidFill>
                <a:effectLst/>
                <a:latin typeface="+mn-lt"/>
                <a:ea typeface="+mn-ea"/>
                <a:cs typeface="+mn-cs"/>
              </a:rPr>
              <a:t>Cut a disc the correct size to hold the eyepiece lens in the end of the smaller diameter tube.</a:t>
            </a:r>
          </a:p>
          <a:p>
            <a:pPr marL="228600" lvl="0" indent="-228600">
              <a:buFont typeface="+mj-lt"/>
              <a:buAutoNum type="arabicPeriod"/>
            </a:pPr>
            <a:r>
              <a:rPr lang="en-GB" sz="1200" kern="1200" dirty="0">
                <a:solidFill>
                  <a:schemeClr val="tx1"/>
                </a:solidFill>
                <a:effectLst/>
                <a:latin typeface="+mn-lt"/>
                <a:ea typeface="+mn-ea"/>
                <a:cs typeface="+mn-cs"/>
              </a:rPr>
              <a:t>Glue the lens into the hole in the disk. Make sure you keep glue away from the surfaces of the lens. </a:t>
            </a:r>
          </a:p>
          <a:p>
            <a:pPr marL="228600" lvl="0" indent="-228600">
              <a:buFont typeface="+mj-lt"/>
              <a:buAutoNum type="arabicPeriod"/>
            </a:pPr>
            <a:r>
              <a:rPr lang="en-GB" sz="1200" kern="1200" dirty="0">
                <a:solidFill>
                  <a:schemeClr val="tx1"/>
                </a:solidFill>
                <a:effectLst/>
                <a:latin typeface="+mn-lt"/>
                <a:ea typeface="+mn-ea"/>
                <a:cs typeface="+mn-cs"/>
              </a:rPr>
              <a:t>Glue the disk into the end of the smaller tube. Depending on the materials, electrical tape may be appropriate for this joint. </a:t>
            </a:r>
          </a:p>
        </p:txBody>
      </p:sp>
      <p:sp>
        <p:nvSpPr>
          <p:cNvPr id="4" name="Slide Number Placeholder 3"/>
          <p:cNvSpPr>
            <a:spLocks noGrp="1"/>
          </p:cNvSpPr>
          <p:nvPr>
            <p:ph type="sldNum" sz="quarter" idx="10"/>
          </p:nvPr>
        </p:nvSpPr>
        <p:spPr/>
        <p:txBody>
          <a:bodyPr/>
          <a:lstStyle/>
          <a:p>
            <a:fld id="{1B027BE5-EDE0-48D0-A495-EFF55820E730}" type="slidenum">
              <a:rPr lang="en-GB" smtClean="0"/>
              <a:t>16</a:t>
            </a:fld>
            <a:endParaRPr lang="en-GB"/>
          </a:p>
        </p:txBody>
      </p:sp>
    </p:spTree>
    <p:extLst>
      <p:ext uri="{BB962C8B-B14F-4D97-AF65-F5344CB8AC3E}">
        <p14:creationId xmlns:p14="http://schemas.microsoft.com/office/powerpoint/2010/main" val="495973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kern="1200" dirty="0">
                <a:solidFill>
                  <a:schemeClr val="tx1"/>
                </a:solidFill>
                <a:effectLst/>
                <a:latin typeface="+mn-lt"/>
                <a:ea typeface="+mn-ea"/>
                <a:cs typeface="+mn-cs"/>
              </a:rPr>
              <a:t>Glue the objective lens into the end of the larger tube. Electrical tape may be suitable for this joint.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kern="1200" dirty="0">
                <a:solidFill>
                  <a:schemeClr val="tx1"/>
                </a:solidFill>
                <a:effectLst/>
                <a:latin typeface="+mn-lt"/>
                <a:ea typeface="+mn-ea"/>
                <a:cs typeface="+mn-cs"/>
              </a:rPr>
              <a:t>Slide the smaller tube inside the large one with the lenses at the outer ends.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kern="1200" dirty="0">
                <a:solidFill>
                  <a:schemeClr val="tx1"/>
                </a:solidFill>
                <a:effectLst/>
                <a:latin typeface="+mn-lt"/>
                <a:ea typeface="+mn-ea"/>
                <a:cs typeface="+mn-cs"/>
              </a:rPr>
              <a:t>Check the tubes slide smoothly.</a:t>
            </a:r>
            <a:endParaRPr lang="en-GB" dirty="0"/>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17</a:t>
            </a:fld>
            <a:endParaRPr lang="en-GB"/>
          </a:p>
        </p:txBody>
      </p:sp>
    </p:spTree>
    <p:extLst>
      <p:ext uri="{BB962C8B-B14F-4D97-AF65-F5344CB8AC3E}">
        <p14:creationId xmlns:p14="http://schemas.microsoft.com/office/powerpoint/2010/main" val="1642974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GB" sz="1200" kern="1200" dirty="0">
                <a:solidFill>
                  <a:schemeClr val="tx1"/>
                </a:solidFill>
                <a:effectLst/>
                <a:latin typeface="+mn-lt"/>
                <a:ea typeface="+mn-ea"/>
                <a:cs typeface="+mn-cs"/>
              </a:rPr>
              <a:t>Using the knowledge you have gained, design tests to measure the performance of your telescope. </a:t>
            </a:r>
          </a:p>
          <a:p>
            <a:pPr marL="228600" lvl="0" indent="-228600">
              <a:buFont typeface="+mj-lt"/>
              <a:buAutoNum type="arabicPeriod"/>
            </a:pPr>
            <a:r>
              <a:rPr lang="en-GB" sz="1200" kern="1200" dirty="0">
                <a:solidFill>
                  <a:schemeClr val="tx1"/>
                </a:solidFill>
                <a:effectLst/>
                <a:latin typeface="+mn-lt"/>
                <a:ea typeface="+mn-ea"/>
                <a:cs typeface="+mn-cs"/>
              </a:rPr>
              <a:t>Carry out the tests, recording the results. </a:t>
            </a:r>
          </a:p>
          <a:p>
            <a:pPr marL="228600" indent="-228600">
              <a:buFont typeface="+mj-lt"/>
              <a:buAutoNum type="arabicPeriod"/>
            </a:pPr>
            <a:r>
              <a:rPr lang="en-GB" sz="1200" kern="1200" dirty="0">
                <a:solidFill>
                  <a:schemeClr val="tx1"/>
                </a:solidFill>
                <a:effectLst/>
                <a:latin typeface="+mn-lt"/>
                <a:ea typeface="+mn-ea"/>
                <a:cs typeface="+mn-cs"/>
              </a:rPr>
              <a:t>Create a report outlining the benefits and limitations of your telescope.</a:t>
            </a:r>
          </a:p>
          <a:p>
            <a:pPr marL="228600" lvl="0" indent="-228600">
              <a:buFont typeface="+mj-lt"/>
              <a:buAutoNum type="arabicPeriod"/>
            </a:pPr>
            <a:r>
              <a:rPr lang="en-GB" sz="1200" kern="1200" dirty="0">
                <a:solidFill>
                  <a:schemeClr val="tx1"/>
                </a:solidFill>
                <a:effectLst/>
                <a:latin typeface="+mn-lt"/>
                <a:ea typeface="+mn-ea"/>
                <a:cs typeface="+mn-cs"/>
              </a:rPr>
              <a:t>Add a section to your report suggesting improvements to the design.</a:t>
            </a:r>
          </a:p>
          <a:p>
            <a:pPr marL="228600" lvl="0" indent="-228600">
              <a:buFont typeface="+mj-lt"/>
              <a:buAutoNum type="arabicPeriod"/>
            </a:pPr>
            <a:r>
              <a:rPr lang="en-GB" sz="1200" kern="1200" dirty="0">
                <a:solidFill>
                  <a:schemeClr val="tx1"/>
                </a:solidFill>
                <a:effectLst/>
                <a:latin typeface="+mn-lt"/>
                <a:ea typeface="+mn-ea"/>
                <a:cs typeface="+mn-cs"/>
              </a:rPr>
              <a:t>Sketch the changes adding notes explaining:</a:t>
            </a:r>
          </a:p>
          <a:p>
            <a:pPr marL="685800" lvl="1" indent="-228600">
              <a:buFont typeface="+mj-lt"/>
              <a:buAutoNum type="arabicPeriod"/>
            </a:pPr>
            <a:r>
              <a:rPr lang="en-GB" sz="1200" kern="1200" dirty="0">
                <a:solidFill>
                  <a:schemeClr val="tx1"/>
                </a:solidFill>
                <a:effectLst/>
                <a:latin typeface="+mn-lt"/>
                <a:ea typeface="+mn-ea"/>
                <a:cs typeface="+mn-cs"/>
              </a:rPr>
              <a:t>the materials that could be used and the properties that make them suitable.</a:t>
            </a:r>
          </a:p>
          <a:p>
            <a:pPr marL="685800" lvl="1" indent="-228600">
              <a:buFont typeface="+mj-lt"/>
              <a:buAutoNum type="arabicPeriod"/>
            </a:pPr>
            <a:r>
              <a:rPr lang="en-GB" sz="1200" kern="1200" dirty="0">
                <a:solidFill>
                  <a:schemeClr val="tx1"/>
                </a:solidFill>
                <a:effectLst/>
                <a:latin typeface="+mn-lt"/>
                <a:ea typeface="+mn-ea"/>
                <a:cs typeface="+mn-cs"/>
              </a:rPr>
              <a:t>how the parts would be made.</a:t>
            </a:r>
          </a:p>
          <a:p>
            <a:pPr marL="685800" lvl="1" indent="-228600">
              <a:buFont typeface="+mj-lt"/>
              <a:buAutoNum type="arabicPeriod"/>
            </a:pPr>
            <a:r>
              <a:rPr lang="en-GB" sz="1200" kern="1200" dirty="0">
                <a:solidFill>
                  <a:schemeClr val="tx1"/>
                </a:solidFill>
                <a:effectLst/>
                <a:latin typeface="+mn-lt"/>
                <a:ea typeface="+mn-ea"/>
                <a:cs typeface="+mn-cs"/>
              </a:rPr>
              <a:t>How the modifications would work.</a:t>
            </a:r>
          </a:p>
          <a:p>
            <a:pPr marL="228600" indent="-228600">
              <a:buFont typeface="+mj-lt"/>
              <a:buAutoNum type="arabicPeriod"/>
            </a:pPr>
            <a:r>
              <a:rPr lang="en-GB" sz="1200" kern="1200" dirty="0">
                <a:solidFill>
                  <a:schemeClr val="tx1"/>
                </a:solidFill>
                <a:effectLst/>
                <a:latin typeface="+mn-lt"/>
                <a:ea typeface="+mn-ea"/>
                <a:cs typeface="+mn-cs"/>
              </a:rPr>
              <a:t>Describe how these changes would improve the performance of your telescope.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18</a:t>
            </a:fld>
            <a:endParaRPr lang="en-GB"/>
          </a:p>
        </p:txBody>
      </p:sp>
    </p:spTree>
    <p:extLst>
      <p:ext uri="{BB962C8B-B14F-4D97-AF65-F5344CB8AC3E}">
        <p14:creationId xmlns:p14="http://schemas.microsoft.com/office/powerpoint/2010/main" val="2840690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HIDDEN SLIDE</a:t>
            </a:r>
          </a:p>
          <a:p>
            <a:endParaRPr lang="en-GB" dirty="0"/>
          </a:p>
          <a:p>
            <a:r>
              <a:rPr lang="en-GB" dirty="0"/>
              <a:t>Use this slide if pupils struggle to find ways of testing their</a:t>
            </a:r>
            <a:r>
              <a:rPr lang="en-GB" baseline="0" dirty="0"/>
              <a:t> telescopes.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19</a:t>
            </a:fld>
            <a:endParaRPr lang="en-GB"/>
          </a:p>
        </p:txBody>
      </p:sp>
    </p:spTree>
    <p:extLst>
      <p:ext uri="{BB962C8B-B14F-4D97-AF65-F5344CB8AC3E}">
        <p14:creationId xmlns:p14="http://schemas.microsoft.com/office/powerpoint/2010/main" val="2584659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project booklet guides pupils through a series of exercises that:</a:t>
            </a:r>
          </a:p>
          <a:p>
            <a:pPr marL="171450" indent="-171450">
              <a:buFont typeface="Arial" panose="020B0604020202020204" pitchFamily="34" charset="0"/>
              <a:buChar char="•"/>
            </a:pPr>
            <a:r>
              <a:rPr lang="en-GB" baseline="0" dirty="0"/>
              <a:t>Explain how observation of the night sky has developed and improved our understanding of the Universe</a:t>
            </a:r>
          </a:p>
          <a:p>
            <a:pPr marL="171450" indent="-171450">
              <a:buFont typeface="Arial" panose="020B0604020202020204" pitchFamily="34" charset="0"/>
              <a:buChar char="•"/>
            </a:pPr>
            <a:r>
              <a:rPr lang="en-GB" dirty="0"/>
              <a:t>Raise awareness</a:t>
            </a:r>
            <a:r>
              <a:rPr lang="en-GB" baseline="0" dirty="0"/>
              <a:t> of the James Webb Space Telescope, how it will operate, and UK involvement</a:t>
            </a:r>
          </a:p>
          <a:p>
            <a:pPr marL="171450" indent="-171450">
              <a:buFont typeface="Arial" panose="020B0604020202020204" pitchFamily="34" charset="0"/>
              <a:buChar char="•"/>
            </a:pPr>
            <a:r>
              <a:rPr lang="en-GB" baseline="0" dirty="0"/>
              <a:t>Improve pupils’ understanding of telescope design and manufacture by them making and testing their own low-cost telescope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a:t>
            </a:fld>
            <a:endParaRPr lang="en-GB"/>
          </a:p>
        </p:txBody>
      </p:sp>
    </p:spTree>
    <p:extLst>
      <p:ext uri="{BB962C8B-B14F-4D97-AF65-F5344CB8AC3E}">
        <p14:creationId xmlns:p14="http://schemas.microsoft.com/office/powerpoint/2010/main" val="1313042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James Webb Space Telescope is due to launch in June 2019 and has been designed to find evidence that will extend our understanding of the Universe is several areas.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will be used to study the first stars and galaxies by looking at the infrared spectrum.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achieve this the instruments must be cooled to within a few tens of degrees above Absolute Zero or - 273°C. This is to prevent radiation from the telescope and its instruments swamping the faint and distant astronomical signals.</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20</a:t>
            </a:fld>
            <a:endParaRPr lang="en-GB"/>
          </a:p>
        </p:txBody>
      </p:sp>
    </p:spTree>
    <p:extLst>
      <p:ext uri="{BB962C8B-B14F-4D97-AF65-F5344CB8AC3E}">
        <p14:creationId xmlns:p14="http://schemas.microsoft.com/office/powerpoint/2010/main" val="4216170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Science and Technology Facilities Council (STFC) is a UK government body that carries out civil research in science and engineering, and funds UK research in many areas including space science and astronomy.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STFC funds the UK Astronomy Technology Centre (UK ATC) with headquarters at the Royal Observatory in Edinburgh. They design and build instruments for many of the world's major telescopes including the Mid Infrared Instrument (MIRI) for the JWST.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More than 20 partners are developing MIRI including the Rutherford Appleton Laboratory, </a:t>
            </a:r>
            <a:r>
              <a:rPr lang="en-GB" sz="1200" kern="1200" dirty="0" err="1">
                <a:solidFill>
                  <a:schemeClr val="tx1"/>
                </a:solidFill>
                <a:effectLst/>
                <a:latin typeface="+mn-lt"/>
                <a:ea typeface="+mn-ea"/>
                <a:cs typeface="+mn-cs"/>
              </a:rPr>
              <a:t>Astrium</a:t>
            </a:r>
            <a:r>
              <a:rPr lang="en-GB" sz="1200" kern="1200" dirty="0">
                <a:solidFill>
                  <a:schemeClr val="tx1"/>
                </a:solidFill>
                <a:effectLst/>
                <a:latin typeface="+mn-lt"/>
                <a:ea typeface="+mn-ea"/>
                <a:cs typeface="+mn-cs"/>
              </a:rPr>
              <a:t> Limited, the University of Leicester.</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21</a:t>
            </a:fld>
            <a:endParaRPr lang="en-GB"/>
          </a:p>
        </p:txBody>
      </p:sp>
    </p:spTree>
    <p:extLst>
      <p:ext uri="{BB962C8B-B14F-4D97-AF65-F5344CB8AC3E}">
        <p14:creationId xmlns:p14="http://schemas.microsoft.com/office/powerpoint/2010/main" val="3394088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University College London’s </a:t>
            </a:r>
            <a:r>
              <a:rPr lang="en-GB" sz="1200" kern="1200" dirty="0" err="1">
                <a:solidFill>
                  <a:schemeClr val="tx1"/>
                </a:solidFill>
                <a:effectLst/>
                <a:latin typeface="+mn-lt"/>
                <a:ea typeface="+mn-ea"/>
                <a:cs typeface="+mn-cs"/>
              </a:rPr>
              <a:t>Mullard</a:t>
            </a:r>
            <a:r>
              <a:rPr lang="en-GB" sz="1200" kern="1200" dirty="0">
                <a:solidFill>
                  <a:schemeClr val="tx1"/>
                </a:solidFill>
                <a:effectLst/>
                <a:latin typeface="+mn-lt"/>
                <a:ea typeface="+mn-ea"/>
                <a:cs typeface="+mn-cs"/>
              </a:rPr>
              <a:t> Space Science Laboratory helped with the development of the on-board and ground calibration equipment and another sensor on JWST, the Near Infrared Spectrometer (</a:t>
            </a:r>
            <a:r>
              <a:rPr lang="en-GB" sz="1200" kern="1200" dirty="0" err="1">
                <a:solidFill>
                  <a:schemeClr val="tx1"/>
                </a:solidFill>
                <a:effectLst/>
                <a:latin typeface="+mn-lt"/>
                <a:ea typeface="+mn-ea"/>
                <a:cs typeface="+mn-cs"/>
              </a:rPr>
              <a:t>NIRSpec</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UCL has partnered with </a:t>
            </a:r>
            <a:r>
              <a:rPr lang="en-GB" sz="1200" kern="1200" dirty="0" err="1">
                <a:solidFill>
                  <a:schemeClr val="tx1"/>
                </a:solidFill>
                <a:effectLst/>
                <a:latin typeface="+mn-lt"/>
                <a:ea typeface="+mn-ea"/>
                <a:cs typeface="+mn-cs"/>
              </a:rPr>
              <a:t>Astrium</a:t>
            </a:r>
            <a:r>
              <a:rPr lang="en-GB" sz="1200" kern="1200" dirty="0">
                <a:solidFill>
                  <a:schemeClr val="tx1"/>
                </a:solidFill>
                <a:effectLst/>
                <a:latin typeface="+mn-lt"/>
                <a:ea typeface="+mn-ea"/>
                <a:cs typeface="+mn-cs"/>
              </a:rPr>
              <a:t> on several contracts including the JWST and Gaia, ESA’s next generation astrometry mission to map the Galaxy, which launched in December 2013.</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http://www.ucl.ac.uk/impact/case-study-repository/supporting-the-growing-uk-space-sector</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22</a:t>
            </a:fld>
            <a:endParaRPr lang="en-GB"/>
          </a:p>
        </p:txBody>
      </p:sp>
    </p:spTree>
    <p:extLst>
      <p:ext uri="{BB962C8B-B14F-4D97-AF65-F5344CB8AC3E}">
        <p14:creationId xmlns:p14="http://schemas.microsoft.com/office/powerpoint/2010/main" val="33940880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University College London’s </a:t>
            </a:r>
            <a:r>
              <a:rPr lang="en-GB" sz="1200" kern="1200" dirty="0" err="1">
                <a:solidFill>
                  <a:schemeClr val="tx1"/>
                </a:solidFill>
                <a:effectLst/>
                <a:latin typeface="+mn-lt"/>
                <a:ea typeface="+mn-ea"/>
                <a:cs typeface="+mn-cs"/>
              </a:rPr>
              <a:t>Mullard</a:t>
            </a:r>
            <a:r>
              <a:rPr lang="en-GB" sz="1200" kern="1200" dirty="0">
                <a:solidFill>
                  <a:schemeClr val="tx1"/>
                </a:solidFill>
                <a:effectLst/>
                <a:latin typeface="+mn-lt"/>
                <a:ea typeface="+mn-ea"/>
                <a:cs typeface="+mn-cs"/>
              </a:rPr>
              <a:t> Space Science Laboratory helped with the development of the on-board and ground calibration equipment and another sensor on JWST, the Near Infrared Spectrometer (</a:t>
            </a:r>
            <a:r>
              <a:rPr lang="en-GB" sz="1200" kern="1200" dirty="0" err="1">
                <a:solidFill>
                  <a:schemeClr val="tx1"/>
                </a:solidFill>
                <a:effectLst/>
                <a:latin typeface="+mn-lt"/>
                <a:ea typeface="+mn-ea"/>
                <a:cs typeface="+mn-cs"/>
              </a:rPr>
              <a:t>NIRSpec</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UCL has partnered with </a:t>
            </a:r>
            <a:r>
              <a:rPr lang="en-GB" sz="1200" kern="1200" dirty="0" err="1">
                <a:solidFill>
                  <a:schemeClr val="tx1"/>
                </a:solidFill>
                <a:effectLst/>
                <a:latin typeface="+mn-lt"/>
                <a:ea typeface="+mn-ea"/>
                <a:cs typeface="+mn-cs"/>
              </a:rPr>
              <a:t>Astrium</a:t>
            </a:r>
            <a:r>
              <a:rPr lang="en-GB" sz="1200" kern="1200" dirty="0">
                <a:solidFill>
                  <a:schemeClr val="tx1"/>
                </a:solidFill>
                <a:effectLst/>
                <a:latin typeface="+mn-lt"/>
                <a:ea typeface="+mn-ea"/>
                <a:cs typeface="+mn-cs"/>
              </a:rPr>
              <a:t> on several contracts including the JWST and Gaia, ESA’s next generation astrometry mission to map the Galaxy, which launched in December 2013.</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http://www.ucl.ac.uk/impact/case-study-repository/supporting-the-growing-uk-space-sector</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23</a:t>
            </a:fld>
            <a:endParaRPr lang="en-GB"/>
          </a:p>
        </p:txBody>
      </p:sp>
    </p:spTree>
    <p:extLst>
      <p:ext uri="{BB962C8B-B14F-4D97-AF65-F5344CB8AC3E}">
        <p14:creationId xmlns:p14="http://schemas.microsoft.com/office/powerpoint/2010/main" val="33940880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Follow the link below to learn more about the JWST through an interactive 3D model.</a:t>
            </a:r>
          </a:p>
          <a:p>
            <a:r>
              <a:rPr lang="en-GB" sz="1200" i="1" kern="1200" dirty="0">
                <a:solidFill>
                  <a:schemeClr val="tx1"/>
                </a:solidFill>
                <a:effectLst/>
                <a:latin typeface="+mn-lt"/>
                <a:ea typeface="+mn-ea"/>
                <a:cs typeface="+mn-cs"/>
              </a:rPr>
              <a:t> </a:t>
            </a:r>
            <a:r>
              <a:rPr lang="en-GB" sz="1200" i="1" u="sng" kern="1200" dirty="0">
                <a:solidFill>
                  <a:schemeClr val="tx1"/>
                </a:solidFill>
                <a:effectLst/>
                <a:latin typeface="+mn-lt"/>
                <a:ea typeface="+mn-ea"/>
                <a:cs typeface="+mn-cs"/>
                <a:hlinkClick r:id="rId3"/>
              </a:rPr>
              <a:t>https://jwst.nasa.gov/Webb3d/#</a:t>
            </a:r>
            <a:r>
              <a:rPr lang="en-GB" sz="1200" i="1" kern="1200" dirty="0">
                <a:solidFill>
                  <a:schemeClr val="tx1"/>
                </a:solidFill>
                <a:effectLst/>
                <a:latin typeface="+mn-lt"/>
                <a:ea typeface="+mn-ea"/>
                <a:cs typeface="+mn-cs"/>
              </a:rPr>
              <a:t> </a:t>
            </a:r>
          </a:p>
          <a:p>
            <a:endParaRPr lang="en-GB" sz="1200" i="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Note</a:t>
            </a:r>
            <a:r>
              <a:rPr lang="en-GB" sz="1200" kern="1200" dirty="0">
                <a:solidFill>
                  <a:schemeClr val="tx1"/>
                </a:solidFill>
                <a:effectLst/>
                <a:latin typeface="+mn-lt"/>
                <a:ea typeface="+mn-ea"/>
                <a:cs typeface="+mn-cs"/>
              </a:rPr>
              <a:t>: The interactive model requires Java so will </a:t>
            </a:r>
            <a:r>
              <a:rPr lang="en-GB" sz="1200" b="1" kern="1200" dirty="0">
                <a:solidFill>
                  <a:schemeClr val="tx1"/>
                </a:solidFill>
                <a:effectLst/>
                <a:latin typeface="+mn-lt"/>
                <a:ea typeface="+mn-ea"/>
                <a:cs typeface="+mn-cs"/>
              </a:rPr>
              <a:t>not work</a:t>
            </a:r>
            <a:r>
              <a:rPr lang="en-GB" sz="1200" kern="1200" dirty="0">
                <a:solidFill>
                  <a:schemeClr val="tx1"/>
                </a:solidFill>
                <a:effectLst/>
                <a:latin typeface="+mn-lt"/>
                <a:ea typeface="+mn-ea"/>
                <a:cs typeface="+mn-cs"/>
              </a:rPr>
              <a:t> with the Google </a:t>
            </a:r>
            <a:r>
              <a:rPr lang="en-GB" sz="1200" b="1" kern="1200" dirty="0">
                <a:solidFill>
                  <a:schemeClr val="tx1"/>
                </a:solidFill>
                <a:effectLst/>
                <a:latin typeface="+mn-lt"/>
                <a:ea typeface="+mn-ea"/>
                <a:cs typeface="+mn-cs"/>
              </a:rPr>
              <a:t>Chrome</a:t>
            </a:r>
            <a:r>
              <a:rPr lang="en-GB" sz="1200" kern="1200" dirty="0">
                <a:solidFill>
                  <a:schemeClr val="tx1"/>
                </a:solidFill>
                <a:effectLst/>
                <a:latin typeface="+mn-lt"/>
                <a:ea typeface="+mn-ea"/>
                <a:cs typeface="+mn-cs"/>
              </a:rPr>
              <a:t> or Microsoft </a:t>
            </a:r>
            <a:r>
              <a:rPr lang="en-GB" sz="1200" b="1" kern="1200" dirty="0">
                <a:solidFill>
                  <a:schemeClr val="tx1"/>
                </a:solidFill>
                <a:effectLst/>
                <a:latin typeface="+mn-lt"/>
                <a:ea typeface="+mn-ea"/>
                <a:cs typeface="+mn-cs"/>
              </a:rPr>
              <a:t>Edge</a:t>
            </a:r>
            <a:r>
              <a:rPr lang="en-GB" sz="1200" kern="1200" dirty="0">
                <a:solidFill>
                  <a:schemeClr val="tx1"/>
                </a:solidFill>
                <a:effectLst/>
                <a:latin typeface="+mn-lt"/>
                <a:ea typeface="+mn-ea"/>
                <a:cs typeface="+mn-cs"/>
              </a:rPr>
              <a:t> browsers. Paste the link into </a:t>
            </a:r>
            <a:r>
              <a:rPr lang="en-GB" sz="1200" b="1" kern="1200" dirty="0">
                <a:solidFill>
                  <a:schemeClr val="tx1"/>
                </a:solidFill>
                <a:effectLst/>
                <a:latin typeface="+mn-lt"/>
                <a:ea typeface="+mn-ea"/>
                <a:cs typeface="+mn-cs"/>
              </a:rPr>
              <a:t>Firefox</a:t>
            </a:r>
            <a:r>
              <a:rPr lang="en-GB" sz="1200" kern="1200" dirty="0">
                <a:solidFill>
                  <a:schemeClr val="tx1"/>
                </a:solidFill>
                <a:effectLst/>
                <a:latin typeface="+mn-lt"/>
                <a:ea typeface="+mn-ea"/>
                <a:cs typeface="+mn-cs"/>
              </a:rPr>
              <a:t> or </a:t>
            </a:r>
            <a:r>
              <a:rPr lang="en-GB" sz="1200" b="1" kern="1200" dirty="0">
                <a:solidFill>
                  <a:schemeClr val="tx1"/>
                </a:solidFill>
                <a:effectLst/>
                <a:latin typeface="+mn-lt"/>
                <a:ea typeface="+mn-ea"/>
                <a:cs typeface="+mn-cs"/>
              </a:rPr>
              <a:t>Explorer</a:t>
            </a:r>
            <a:r>
              <a:rPr lang="en-GB" sz="1200" kern="1200" dirty="0">
                <a:solidFill>
                  <a:schemeClr val="tx1"/>
                </a:solidFill>
                <a:effectLst/>
                <a:latin typeface="+mn-lt"/>
                <a:ea typeface="+mn-ea"/>
                <a:cs typeface="+mn-cs"/>
              </a:rPr>
              <a:t>.</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24</a:t>
            </a:fld>
            <a:endParaRPr lang="en-GB"/>
          </a:p>
        </p:txBody>
      </p:sp>
    </p:spTree>
    <p:extLst>
      <p:ext uri="{BB962C8B-B14F-4D97-AF65-F5344CB8AC3E}">
        <p14:creationId xmlns:p14="http://schemas.microsoft.com/office/powerpoint/2010/main" val="200357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great many people are involved in designing, building and preparing the JWST across three partner organisations; NASA, ESA and the Canadian Space Agency.</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https://jwst.nasa.gov/meettheteam.html</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25</a:t>
            </a:fld>
            <a:endParaRPr lang="en-GB"/>
          </a:p>
        </p:txBody>
      </p:sp>
    </p:spTree>
    <p:extLst>
      <p:ext uri="{BB962C8B-B14F-4D97-AF65-F5344CB8AC3E}">
        <p14:creationId xmlns:p14="http://schemas.microsoft.com/office/powerpoint/2010/main" val="6794756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Amateur astronomy</a:t>
            </a:r>
          </a:p>
          <a:p>
            <a:r>
              <a:rPr lang="en-GB" sz="1200" kern="1200" dirty="0">
                <a:solidFill>
                  <a:schemeClr val="tx1"/>
                </a:solidFill>
                <a:effectLst/>
                <a:latin typeface="+mn-lt"/>
                <a:ea typeface="+mn-ea"/>
                <a:cs typeface="+mn-cs"/>
              </a:rPr>
              <a:t>A number of organisations support amateur astronomy in the UK including:</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British Astronomical Association - </a:t>
            </a:r>
            <a:r>
              <a:rPr lang="en-GB" sz="1200" u="sng" kern="1200" dirty="0">
                <a:solidFill>
                  <a:schemeClr val="tx1"/>
                </a:solidFill>
                <a:effectLst/>
                <a:latin typeface="+mn-lt"/>
                <a:ea typeface="+mn-ea"/>
                <a:cs typeface="+mn-cs"/>
                <a:hlinkClick r:id="rId3"/>
              </a:rPr>
              <a:t>https://www.britastro.org/</a:t>
            </a:r>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Royal Astronomical Society - </a:t>
            </a:r>
            <a:r>
              <a:rPr lang="en-GB" sz="1200" u="sng" kern="1200" dirty="0">
                <a:solidFill>
                  <a:schemeClr val="tx1"/>
                </a:solidFill>
                <a:effectLst/>
                <a:latin typeface="+mn-lt"/>
                <a:ea typeface="+mn-ea"/>
                <a:cs typeface="+mn-cs"/>
                <a:hlinkClick r:id="rId4"/>
              </a:rPr>
              <a:t>http://www.ras.org.uk/</a:t>
            </a:r>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society for popular astronomy : </a:t>
            </a:r>
            <a:r>
              <a:rPr lang="en-GB" sz="1200" u="sng" kern="1200" dirty="0">
                <a:solidFill>
                  <a:schemeClr val="tx1"/>
                </a:solidFill>
                <a:effectLst/>
                <a:latin typeface="+mn-lt"/>
                <a:ea typeface="+mn-ea"/>
                <a:cs typeface="+mn-cs"/>
                <a:hlinkClick r:id="rId5"/>
              </a:rPr>
              <a:t>http://www.popastro.com/main_spa1/</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26</a:t>
            </a:fld>
            <a:endParaRPr lang="en-GB"/>
          </a:p>
        </p:txBody>
      </p:sp>
    </p:spTree>
    <p:extLst>
      <p:ext uri="{BB962C8B-B14F-4D97-AF65-F5344CB8AC3E}">
        <p14:creationId xmlns:p14="http://schemas.microsoft.com/office/powerpoint/2010/main" val="3393068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When you look up at the night sky you are seeing the Universe from a rotating planet, the Earth.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Looking up at the night sky on a clear night we see a constantly moving panorama of celestial objects.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keep a celestial object in view, the telescope must be constantly moving and an understanding of 3D geometry will help when locating objects and following their movements.</a:t>
            </a:r>
          </a:p>
          <a:p>
            <a:endParaRPr lang="en-GB" sz="1200" kern="1200" dirty="0">
              <a:solidFill>
                <a:schemeClr val="tx1"/>
              </a:solidFill>
              <a:effectLst/>
              <a:latin typeface="+mn-lt"/>
              <a:ea typeface="+mn-ea"/>
              <a:cs typeface="+mn-cs"/>
            </a:endParaRPr>
          </a:p>
          <a:p>
            <a:r>
              <a:rPr lang="en-GB" dirty="0"/>
              <a:t>Star Walk 2 is</a:t>
            </a:r>
            <a:r>
              <a:rPr lang="en-GB" baseline="0" dirty="0"/>
              <a:t> available for the main mobile phone operating systems.  It is an augmented reality app that overlays information about objects in the sky while viewing it live.</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27</a:t>
            </a:fld>
            <a:endParaRPr lang="en-GB"/>
          </a:p>
        </p:txBody>
      </p:sp>
    </p:spTree>
    <p:extLst>
      <p:ext uri="{BB962C8B-B14F-4D97-AF65-F5344CB8AC3E}">
        <p14:creationId xmlns:p14="http://schemas.microsoft.com/office/powerpoint/2010/main" val="522389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mathematics you have learned about graphs, axes and coordinates.</a:t>
            </a:r>
          </a:p>
          <a:p>
            <a:r>
              <a:rPr lang="en-GB" sz="1200" kern="1200" dirty="0">
                <a:solidFill>
                  <a:schemeClr val="tx1"/>
                </a:solidFill>
                <a:effectLst/>
                <a:latin typeface="+mn-lt"/>
                <a:ea typeface="+mn-ea"/>
                <a:cs typeface="+mn-cs"/>
              </a:rPr>
              <a:t>Two dimensional graphs have x and y axes and any point on the graph can be described with x and y values. The numbers representing a point on a graph are called coordinates.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Add a third axis at right angles to the x and y axes and you have a 3D graph. This system can also be used to locate points in 3D space.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point in the diagram has a 3D coordinate of 5,4,3.</a:t>
            </a:r>
          </a:p>
          <a:p>
            <a:endParaRPr lang="en-GB" sz="1200" kern="1200" cap="all"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are called Cartesian coordinates, named after the 17</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century French philosopher, mathematician and scientist, Rene Descartes. ‘</a:t>
            </a:r>
            <a:r>
              <a:rPr lang="en-GB" sz="1200" kern="1200" dirty="0" err="1">
                <a:solidFill>
                  <a:schemeClr val="tx1"/>
                </a:solidFill>
                <a:effectLst/>
                <a:latin typeface="+mn-lt"/>
                <a:ea typeface="+mn-ea"/>
                <a:cs typeface="+mn-cs"/>
              </a:rPr>
              <a:t>Cartesius</a:t>
            </a:r>
            <a:r>
              <a:rPr lang="en-GB" sz="1200" kern="1200" dirty="0">
                <a:solidFill>
                  <a:schemeClr val="tx1"/>
                </a:solidFill>
                <a:effectLst/>
                <a:latin typeface="+mn-lt"/>
                <a:ea typeface="+mn-ea"/>
                <a:cs typeface="+mn-cs"/>
              </a:rPr>
              <a:t>’ is a translation of the Latin ‘Descartes’.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Most 3D modelling software uses Cartesian coordinates to calculate the position of geometry in the virtual workspace.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28</a:t>
            </a:fld>
            <a:endParaRPr lang="en-GB"/>
          </a:p>
        </p:txBody>
      </p:sp>
    </p:spTree>
    <p:extLst>
      <p:ext uri="{BB962C8B-B14F-4D97-AF65-F5344CB8AC3E}">
        <p14:creationId xmlns:p14="http://schemas.microsoft.com/office/powerpoint/2010/main" val="624312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 alternative method of plotting the position of objects on a 2D plane uses angles and distances. </a:t>
            </a:r>
          </a:p>
          <a:p>
            <a:r>
              <a:rPr lang="en-GB" sz="1200" kern="1200" dirty="0">
                <a:solidFill>
                  <a:schemeClr val="tx1"/>
                </a:solidFill>
                <a:effectLst/>
                <a:latin typeface="+mn-lt"/>
                <a:ea typeface="+mn-ea"/>
                <a:cs typeface="+mn-cs"/>
              </a:rPr>
              <a:t>These are called polar coordinates.</a:t>
            </a:r>
          </a:p>
          <a:p>
            <a:r>
              <a:rPr lang="en-GB" sz="1200" kern="1200" dirty="0">
                <a:solidFill>
                  <a:schemeClr val="tx1"/>
                </a:solidFill>
                <a:effectLst/>
                <a:latin typeface="+mn-lt"/>
                <a:ea typeface="+mn-ea"/>
                <a:cs typeface="+mn-cs"/>
              </a:rPr>
              <a:t>Two examples are shown in the diagram:</a:t>
            </a:r>
          </a:p>
          <a:p>
            <a:r>
              <a:rPr lang="en-GB" sz="1200" kern="1200" dirty="0">
                <a:solidFill>
                  <a:schemeClr val="tx1"/>
                </a:solidFill>
                <a:effectLst/>
                <a:latin typeface="+mn-lt"/>
                <a:ea typeface="+mn-ea"/>
                <a:cs typeface="+mn-cs"/>
              </a:rPr>
              <a:t>	5, 30</a:t>
            </a:r>
            <a:r>
              <a:rPr lang="en-GB" sz="1200" kern="1200" baseline="30000" dirty="0">
                <a:solidFill>
                  <a:schemeClr val="tx1"/>
                </a:solidFill>
                <a:effectLst/>
                <a:latin typeface="+mn-lt"/>
                <a:ea typeface="+mn-ea"/>
                <a:cs typeface="+mn-cs"/>
              </a:rPr>
              <a:t>0</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3, 225</a:t>
            </a:r>
            <a:r>
              <a:rPr lang="en-GB" sz="1200" kern="1200" baseline="30000" dirty="0">
                <a:solidFill>
                  <a:schemeClr val="tx1"/>
                </a:solidFill>
                <a:effectLst/>
                <a:latin typeface="+mn-lt"/>
                <a:ea typeface="+mn-ea"/>
                <a:cs typeface="+mn-cs"/>
              </a:rPr>
              <a:t>0</a:t>
            </a:r>
            <a:endParaRPr lang="en-GB" sz="1200" kern="1200" dirty="0">
              <a:solidFill>
                <a:schemeClr val="tx1"/>
              </a:solidFill>
              <a:effectLst/>
              <a:latin typeface="+mn-lt"/>
              <a:ea typeface="+mn-ea"/>
              <a:cs typeface="+mn-cs"/>
            </a:endParaRPr>
          </a:p>
          <a:p>
            <a:endParaRPr lang="en-GB" dirty="0"/>
          </a:p>
          <a:p>
            <a:r>
              <a:rPr lang="en-GB" sz="1200" kern="1200" dirty="0">
                <a:solidFill>
                  <a:schemeClr val="tx1"/>
                </a:solidFill>
                <a:effectLst/>
                <a:latin typeface="+mn-lt"/>
                <a:ea typeface="+mn-ea"/>
                <a:cs typeface="+mn-cs"/>
              </a:rPr>
              <a:t>Early 2D CAD software defined the horizontal line to the right of the origin as the reference for angles measured anticlockwise.</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29</a:t>
            </a:fld>
            <a:endParaRPr lang="en-GB"/>
          </a:p>
        </p:txBody>
      </p:sp>
    </p:spTree>
    <p:extLst>
      <p:ext uri="{BB962C8B-B14F-4D97-AF65-F5344CB8AC3E}">
        <p14:creationId xmlns:p14="http://schemas.microsoft.com/office/powerpoint/2010/main" val="277574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Building and using your own astronomical telescope is a great way of gaining an awareness of the night sky and space observation.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Amateur astronomers use a wide range of commercial and home-made equipment to view and capture images of objects in the Universe visible to people on earth.</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a:t>
            </a:fld>
            <a:endParaRPr lang="en-GB"/>
          </a:p>
        </p:txBody>
      </p:sp>
    </p:spTree>
    <p:extLst>
      <p:ext uri="{BB962C8B-B14F-4D97-AF65-F5344CB8AC3E}">
        <p14:creationId xmlns:p14="http://schemas.microsoft.com/office/powerpoint/2010/main" val="38005888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How do we know where we are on the surface of the earth?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Early geographers devised a system using angles for latitude Ø (measured north</a:t>
            </a:r>
            <a:r>
              <a:rPr lang="en-GB" sz="1200" kern="1200" baseline="0" dirty="0">
                <a:solidFill>
                  <a:schemeClr val="tx1"/>
                </a:solidFill>
                <a:effectLst/>
                <a:latin typeface="+mn-lt"/>
                <a:ea typeface="+mn-ea"/>
                <a:cs typeface="+mn-cs"/>
              </a:rPr>
              <a:t> or south </a:t>
            </a:r>
            <a:r>
              <a:rPr lang="en-GB" sz="1200" kern="1200" dirty="0">
                <a:solidFill>
                  <a:schemeClr val="tx1"/>
                </a:solidFill>
                <a:effectLst/>
                <a:latin typeface="+mn-lt"/>
                <a:ea typeface="+mn-ea"/>
                <a:cs typeface="+mn-cs"/>
              </a:rPr>
              <a:t>from the equator) and longitude λ (measured east or west from the Greenwich meridian)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Latitude and</a:t>
            </a:r>
            <a:r>
              <a:rPr lang="en-GB" sz="1200" kern="1200" baseline="0" dirty="0">
                <a:solidFill>
                  <a:schemeClr val="tx1"/>
                </a:solidFill>
                <a:effectLst/>
                <a:latin typeface="+mn-lt"/>
                <a:ea typeface="+mn-ea"/>
                <a:cs typeface="+mn-cs"/>
              </a:rPr>
              <a:t> longitude c</a:t>
            </a:r>
            <a:r>
              <a:rPr lang="en-GB" sz="1200" kern="1200" dirty="0">
                <a:solidFill>
                  <a:schemeClr val="tx1"/>
                </a:solidFill>
                <a:effectLst/>
                <a:latin typeface="+mn-lt"/>
                <a:ea typeface="+mn-ea"/>
                <a:cs typeface="+mn-cs"/>
              </a:rPr>
              <a:t>oordinates</a:t>
            </a:r>
            <a:r>
              <a:rPr lang="en-GB" sz="1200" kern="1200" baseline="0" dirty="0">
                <a:solidFill>
                  <a:schemeClr val="tx1"/>
                </a:solidFill>
                <a:effectLst/>
                <a:latin typeface="+mn-lt"/>
                <a:ea typeface="+mn-ea"/>
                <a:cs typeface="+mn-cs"/>
              </a:rPr>
              <a:t> locate </a:t>
            </a:r>
            <a:r>
              <a:rPr lang="en-GB" sz="1200" kern="1200" dirty="0">
                <a:solidFill>
                  <a:schemeClr val="tx1"/>
                </a:solidFill>
                <a:effectLst/>
                <a:latin typeface="+mn-lt"/>
                <a:ea typeface="+mn-ea"/>
                <a:cs typeface="+mn-cs"/>
              </a:rPr>
              <a:t>position on the surface of the earth.</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30</a:t>
            </a:fld>
            <a:endParaRPr lang="en-GB"/>
          </a:p>
        </p:txBody>
      </p:sp>
    </p:spTree>
    <p:extLst>
      <p:ext uri="{BB962C8B-B14F-4D97-AF65-F5344CB8AC3E}">
        <p14:creationId xmlns:p14="http://schemas.microsoft.com/office/powerpoint/2010/main" val="3353084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Astronomers use a system similar to latitude and longitude when recording</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position of celestial objects in the sky.</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Ascension</a:t>
            </a:r>
            <a:r>
              <a:rPr lang="en-GB" sz="1200" kern="1200" dirty="0">
                <a:solidFill>
                  <a:schemeClr val="tx1"/>
                </a:solidFill>
                <a:effectLst/>
                <a:latin typeface="+mn-lt"/>
                <a:ea typeface="+mn-ea"/>
                <a:cs typeface="+mn-cs"/>
              </a:rPr>
              <a:t> is equivalent to longitude and is Measured in hours (h) minutes (m) and seconds (s) with 24 hours equivalent to 360 degrees.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Declination</a:t>
            </a:r>
            <a:r>
              <a:rPr lang="en-GB" sz="1200" kern="1200" dirty="0">
                <a:solidFill>
                  <a:schemeClr val="tx1"/>
                </a:solidFill>
                <a:effectLst/>
                <a:latin typeface="+mn-lt"/>
                <a:ea typeface="+mn-ea"/>
                <a:cs typeface="+mn-cs"/>
              </a:rPr>
              <a:t> is the equivalent of latitude and uses the units of degrees °, arc minutes ', and arc seconds ". </a:t>
            </a:r>
          </a:p>
          <a:p>
            <a:r>
              <a:rPr lang="en-GB" sz="1200" kern="1200" dirty="0">
                <a:solidFill>
                  <a:schemeClr val="tx1"/>
                </a:solidFill>
                <a:effectLst/>
                <a:latin typeface="+mn-lt"/>
                <a:ea typeface="+mn-ea"/>
                <a:cs typeface="+mn-cs"/>
              </a:rPr>
              <a:t>Declination north of the celestial equator uses +</a:t>
            </a:r>
            <a:r>
              <a:rPr lang="en-GB" sz="1200" kern="1200" dirty="0" err="1">
                <a:solidFill>
                  <a:schemeClr val="tx1"/>
                </a:solidFill>
                <a:effectLst/>
                <a:latin typeface="+mn-lt"/>
                <a:ea typeface="+mn-ea"/>
                <a:cs typeface="+mn-cs"/>
              </a:rPr>
              <a:t>ve</a:t>
            </a:r>
            <a:r>
              <a:rPr lang="en-GB" sz="1200" kern="1200" dirty="0">
                <a:solidFill>
                  <a:schemeClr val="tx1"/>
                </a:solidFill>
                <a:effectLst/>
                <a:latin typeface="+mn-lt"/>
                <a:ea typeface="+mn-ea"/>
                <a:cs typeface="+mn-cs"/>
              </a:rPr>
              <a:t> values with –</a:t>
            </a:r>
            <a:r>
              <a:rPr lang="en-GB" sz="1200" kern="1200" dirty="0" err="1">
                <a:solidFill>
                  <a:schemeClr val="tx1"/>
                </a:solidFill>
                <a:effectLst/>
                <a:latin typeface="+mn-lt"/>
                <a:ea typeface="+mn-ea"/>
                <a:cs typeface="+mn-cs"/>
              </a:rPr>
              <a:t>ve</a:t>
            </a:r>
            <a:r>
              <a:rPr lang="en-GB" sz="1200" kern="1200" dirty="0">
                <a:solidFill>
                  <a:schemeClr val="tx1"/>
                </a:solidFill>
                <a:effectLst/>
                <a:latin typeface="+mn-lt"/>
                <a:ea typeface="+mn-ea"/>
                <a:cs typeface="+mn-cs"/>
              </a:rPr>
              <a:t> values being used for points south of the celestial equator. </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https://en.wikipedia.org/wiki/Declination</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31</a:t>
            </a:fld>
            <a:endParaRPr lang="en-GB"/>
          </a:p>
        </p:txBody>
      </p:sp>
    </p:spTree>
    <p:extLst>
      <p:ext uri="{BB962C8B-B14F-4D97-AF65-F5344CB8AC3E}">
        <p14:creationId xmlns:p14="http://schemas.microsoft.com/office/powerpoint/2010/main" val="37501842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Sirius A</a:t>
            </a:r>
            <a:r>
              <a:rPr lang="en-GB" sz="1200" kern="1200" dirty="0">
                <a:solidFill>
                  <a:schemeClr val="tx1"/>
                </a:solidFill>
                <a:effectLst/>
                <a:latin typeface="+mn-lt"/>
                <a:ea typeface="+mn-ea"/>
                <a:cs typeface="+mn-cs"/>
              </a:rPr>
              <a:t> is the brightest star in the sky and has coordinates:</a:t>
            </a:r>
          </a:p>
          <a:p>
            <a:pPr lvl="1"/>
            <a:r>
              <a:rPr lang="en-GB" sz="1200" b="1" kern="1200" dirty="0">
                <a:solidFill>
                  <a:schemeClr val="tx1"/>
                </a:solidFill>
                <a:effectLst/>
                <a:latin typeface="+mn-lt"/>
                <a:ea typeface="+mn-ea"/>
                <a:cs typeface="+mn-cs"/>
              </a:rPr>
              <a:t>Right Ascension</a:t>
            </a:r>
            <a:r>
              <a:rPr lang="en-GB" sz="1200" kern="1200" dirty="0">
                <a:solidFill>
                  <a:schemeClr val="tx1"/>
                </a:solidFill>
                <a:effectLst/>
                <a:latin typeface="+mn-lt"/>
                <a:ea typeface="+mn-ea"/>
                <a:cs typeface="+mn-cs"/>
              </a:rPr>
              <a:t>: 06h 45m 08.9s</a:t>
            </a:r>
          </a:p>
          <a:p>
            <a:pPr lvl="1"/>
            <a:r>
              <a:rPr lang="en-GB" sz="1200" b="1" kern="1200" dirty="0">
                <a:solidFill>
                  <a:schemeClr val="tx1"/>
                </a:solidFill>
                <a:effectLst/>
                <a:latin typeface="+mn-lt"/>
                <a:ea typeface="+mn-ea"/>
                <a:cs typeface="+mn-cs"/>
              </a:rPr>
              <a:t>Declination</a:t>
            </a:r>
            <a:r>
              <a:rPr lang="en-GB" sz="1200" kern="1200" dirty="0">
                <a:solidFill>
                  <a:schemeClr val="tx1"/>
                </a:solidFill>
                <a:effectLst/>
                <a:latin typeface="+mn-lt"/>
                <a:ea typeface="+mn-ea"/>
                <a:cs typeface="+mn-cs"/>
              </a:rPr>
              <a:t>: -16° 42’ 58”</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32</a:t>
            </a:fld>
            <a:endParaRPr lang="en-GB"/>
          </a:p>
        </p:txBody>
      </p:sp>
    </p:spTree>
    <p:extLst>
      <p:ext uri="{BB962C8B-B14F-4D97-AF65-F5344CB8AC3E}">
        <p14:creationId xmlns:p14="http://schemas.microsoft.com/office/powerpoint/2010/main" val="20484855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electromagnetic spectrum describes the radiated energy that is all around us from very short wavelength Gamma radiation at one end to Long wavelength waves at the other.</a:t>
            </a:r>
          </a:p>
          <a:p>
            <a:r>
              <a:rPr lang="en-GB" sz="1200" kern="1200" dirty="0">
                <a:solidFill>
                  <a:schemeClr val="tx1"/>
                </a:solidFill>
                <a:effectLst/>
                <a:latin typeface="+mn-lt"/>
                <a:ea typeface="+mn-ea"/>
                <a:cs typeface="+mn-cs"/>
              </a:rPr>
              <a:t>The diagram below shows the broad spread of the EM spectrum and expands the area around visible light.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Visible and infrared wavelengths are the area of interest on this graph.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orange line in the graph shows wavelengths the human eye is sensitive to.  Notice how responsive it is at its peak.</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blue line in the graph shows how an IR blocking filter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allows only visible wavelengths through to the sensor.</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red line on the graph shows the sensitivity of the </a:t>
            </a:r>
            <a:r>
              <a:rPr lang="en-GB" sz="1200" u="sng" kern="1200" dirty="0">
                <a:solidFill>
                  <a:schemeClr val="tx1"/>
                </a:solidFill>
                <a:effectLst/>
                <a:latin typeface="+mn-lt"/>
                <a:ea typeface="+mn-ea"/>
                <a:cs typeface="+mn-cs"/>
                <a:hlinkClick r:id="rId3"/>
              </a:rPr>
              <a:t>S306</a:t>
            </a:r>
            <a:r>
              <a:rPr lang="en-GB" sz="1200" kern="1200" dirty="0">
                <a:solidFill>
                  <a:schemeClr val="tx1"/>
                </a:solidFill>
                <a:effectLst/>
                <a:latin typeface="+mn-lt"/>
                <a:ea typeface="+mn-ea"/>
                <a:cs typeface="+mn-cs"/>
              </a:rPr>
              <a:t> infrared pass filter.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CMOS camera sensors, shown here with a green line, are about half the sensitivity of the human eye but can detect a much wider range of wavelengths.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33</a:t>
            </a:fld>
            <a:endParaRPr lang="en-GB"/>
          </a:p>
        </p:txBody>
      </p:sp>
    </p:spTree>
    <p:extLst>
      <p:ext uri="{BB962C8B-B14F-4D97-AF65-F5344CB8AC3E}">
        <p14:creationId xmlns:p14="http://schemas.microsoft.com/office/powerpoint/2010/main" val="21974540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 properly represent what humans see, digital cameras have an infrared blocking filter fitted immediately in front of the sensor.</a:t>
            </a:r>
          </a:p>
          <a:p>
            <a:r>
              <a:rPr lang="en-GB" sz="1200" kern="1200" dirty="0">
                <a:solidFill>
                  <a:schemeClr val="tx1"/>
                </a:solidFill>
                <a:effectLst/>
                <a:latin typeface="+mn-lt"/>
                <a:ea typeface="+mn-ea"/>
                <a:cs typeface="+mn-cs"/>
              </a:rPr>
              <a:t>The top image was taken with an infra-red blocking filter and displays visible light.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Infrared photography uses an infrared pass filter that cuts out visible wavelengths. </a:t>
            </a:r>
          </a:p>
          <a:p>
            <a:r>
              <a:rPr lang="en-GB" sz="1200" kern="1200" dirty="0">
                <a:solidFill>
                  <a:schemeClr val="tx1"/>
                </a:solidFill>
                <a:effectLst/>
                <a:latin typeface="+mn-lt"/>
                <a:ea typeface="+mn-ea"/>
                <a:cs typeface="+mn-cs"/>
              </a:rPr>
              <a:t>The lower image was taken with an infra-red pass filter and displays infrared</a:t>
            </a:r>
            <a:r>
              <a:rPr lang="en-GB" sz="1200" kern="1200" baseline="0" dirty="0">
                <a:solidFill>
                  <a:schemeClr val="tx1"/>
                </a:solidFill>
                <a:effectLst/>
                <a:latin typeface="+mn-lt"/>
                <a:ea typeface="+mn-ea"/>
                <a:cs typeface="+mn-cs"/>
              </a:rPr>
              <a:t> light</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http://www.spitzer.caltech.edu/images/2154-sig08-004-Hands-in-a-Bag-color-Visible-vs-Infrared-Light</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1B027BE5-EDE0-48D0-A495-EFF55820E730}" type="slidenum">
              <a:rPr lang="en-GB" smtClean="0"/>
              <a:t>34</a:t>
            </a:fld>
            <a:endParaRPr lang="en-GB"/>
          </a:p>
        </p:txBody>
      </p:sp>
    </p:spTree>
    <p:extLst>
      <p:ext uri="{BB962C8B-B14F-4D97-AF65-F5344CB8AC3E}">
        <p14:creationId xmlns:p14="http://schemas.microsoft.com/office/powerpoint/2010/main" val="29198034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James Webb Space Telescope has four main instruments.</a:t>
            </a:r>
          </a:p>
          <a:p>
            <a:r>
              <a:rPr lang="en-GB" sz="1200" kern="1200" dirty="0">
                <a:solidFill>
                  <a:schemeClr val="tx1"/>
                </a:solidFill>
                <a:effectLst/>
                <a:latin typeface="+mn-lt"/>
                <a:ea typeface="+mn-ea"/>
                <a:cs typeface="+mn-cs"/>
              </a:rPr>
              <a:t>These instruments are located in the Integrated Science Instrument Module (ISIM) and at the heart of each one are the sensors.</a:t>
            </a:r>
          </a:p>
          <a:p>
            <a:r>
              <a:rPr lang="en-GB" sz="1200" kern="1200" dirty="0">
                <a:solidFill>
                  <a:schemeClr val="tx1"/>
                </a:solidFill>
                <a:effectLst/>
                <a:latin typeface="+mn-lt"/>
                <a:ea typeface="+mn-ea"/>
                <a:cs typeface="+mn-cs"/>
              </a:rPr>
              <a:t>The diagram is from 3D computer model of the ISIM showing the location of the four main instruments.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35</a:t>
            </a:fld>
            <a:endParaRPr lang="en-GB"/>
          </a:p>
        </p:txBody>
      </p:sp>
    </p:spTree>
    <p:extLst>
      <p:ext uri="{BB962C8B-B14F-4D97-AF65-F5344CB8AC3E}">
        <p14:creationId xmlns:p14="http://schemas.microsoft.com/office/powerpoint/2010/main" val="763770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Near-Infrared Camera (</a:t>
            </a:r>
            <a:r>
              <a:rPr lang="en-GB" sz="1200" kern="1200" dirty="0" err="1">
                <a:solidFill>
                  <a:schemeClr val="tx1"/>
                </a:solidFill>
                <a:effectLst/>
                <a:latin typeface="+mn-lt"/>
                <a:ea typeface="+mn-ea"/>
                <a:cs typeface="+mn-cs"/>
              </a:rPr>
              <a:t>NIRCam</a:t>
            </a:r>
            <a:r>
              <a:rPr lang="en-GB" sz="1200" kern="1200" dirty="0">
                <a:solidFill>
                  <a:schemeClr val="tx1"/>
                </a:solidFill>
                <a:effectLst/>
                <a:latin typeface="+mn-lt"/>
                <a:ea typeface="+mn-ea"/>
                <a:cs typeface="+mn-cs"/>
              </a:rPr>
              <a:t>) is JWST’s primary imager and operates in the wavelength range from 0.6 to 5 </a:t>
            </a:r>
            <a:r>
              <a:rPr lang="en-GB" sz="1200" kern="1200" dirty="0" err="1">
                <a:solidFill>
                  <a:schemeClr val="tx1"/>
                </a:solidFill>
                <a:effectLst/>
                <a:latin typeface="+mn-lt"/>
                <a:ea typeface="+mn-ea"/>
                <a:cs typeface="+mn-cs"/>
              </a:rPr>
              <a:t>μm</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consists of two, nearly identical, fully redundant modules. Each module has a pair of sensors detecting short and long wavelengths.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https://jwst.stsci.edu/instrumentation/nircam</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36</a:t>
            </a:fld>
            <a:endParaRPr lang="en-GB"/>
          </a:p>
        </p:txBody>
      </p:sp>
    </p:spTree>
    <p:extLst>
      <p:ext uri="{BB962C8B-B14F-4D97-AF65-F5344CB8AC3E}">
        <p14:creationId xmlns:p14="http://schemas.microsoft.com/office/powerpoint/2010/main" val="17866031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JWST's Near-Infrared Spectrograph (</a:t>
            </a:r>
            <a:r>
              <a:rPr lang="en-GB" sz="1200" kern="1200" dirty="0" err="1">
                <a:solidFill>
                  <a:schemeClr val="tx1"/>
                </a:solidFill>
                <a:effectLst/>
                <a:latin typeface="+mn-lt"/>
                <a:ea typeface="+mn-ea"/>
                <a:cs typeface="+mn-cs"/>
              </a:rPr>
              <a:t>NIRSpec</a:t>
            </a:r>
            <a:r>
              <a:rPr lang="en-GB" sz="1200" kern="1200" dirty="0">
                <a:solidFill>
                  <a:schemeClr val="tx1"/>
                </a:solidFill>
                <a:effectLst/>
                <a:latin typeface="+mn-lt"/>
                <a:ea typeface="+mn-ea"/>
                <a:cs typeface="+mn-cs"/>
              </a:rPr>
              <a:t>) is a near-infrared (wavelengths of 0.6 to 5.3 microns) spectrometer.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Spectrographs tell us the intensity of the light coming from objects at different wavelengths.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Studying spectra can tell astronomers many things about a celestial object, including what they are made of, how hot they are, and how fast they are moving.</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http://sci.esa.int/jwst/45694-nirspec-the-near-infrared-spectrograph/</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37</a:t>
            </a:fld>
            <a:endParaRPr lang="en-GB"/>
          </a:p>
        </p:txBody>
      </p:sp>
    </p:spTree>
    <p:extLst>
      <p:ext uri="{BB962C8B-B14F-4D97-AF65-F5344CB8AC3E}">
        <p14:creationId xmlns:p14="http://schemas.microsoft.com/office/powerpoint/2010/main" val="30498646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Mid-Infrared Instrument (MIRI) provides imaging and spectroscopic observing modes covering the wavelength range from 5 to 28.5 micron.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MIRI’s scientific goals include, but are not limited to,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direct imaging and spectroscopy of young exoplanets and their atmospheres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identifying and characterising the first galaxies in the Universe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Probing warm dust and molecular gas in young stars and protoplanetary disks.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r>
              <a:rPr lang="en-GB" sz="1200" i="1" u="sng" kern="1200" dirty="0">
                <a:solidFill>
                  <a:schemeClr val="tx1"/>
                </a:solidFill>
                <a:effectLst/>
                <a:latin typeface="+mn-lt"/>
                <a:ea typeface="+mn-ea"/>
                <a:cs typeface="+mn-cs"/>
                <a:hlinkClick r:id="rId3"/>
              </a:rPr>
              <a:t>http://www.backstagescience.com/videos/MIRI.html</a:t>
            </a:r>
            <a:endParaRPr lang="en-GB" sz="1200" i="1"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38</a:t>
            </a:fld>
            <a:endParaRPr lang="en-GB"/>
          </a:p>
        </p:txBody>
      </p:sp>
    </p:spTree>
    <p:extLst>
      <p:ext uri="{BB962C8B-B14F-4D97-AF65-F5344CB8AC3E}">
        <p14:creationId xmlns:p14="http://schemas.microsoft.com/office/powerpoint/2010/main" val="41117714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instrument is packaged with the fine-guidance camera and is capable of wide-field spectroscopy.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NIRISS is poised to contribute to all of the JWST Science Themes: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Looking 13.5 billion years back in time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assembly of galaxies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birth of stars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Planetary systems and the origin of life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39</a:t>
            </a:fld>
            <a:endParaRPr lang="en-GB"/>
          </a:p>
        </p:txBody>
      </p:sp>
    </p:spTree>
    <p:extLst>
      <p:ext uri="{BB962C8B-B14F-4D97-AF65-F5344CB8AC3E}">
        <p14:creationId xmlns:p14="http://schemas.microsoft.com/office/powerpoint/2010/main" val="28106755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Even telescopes made from low-cost materials and plastic lenses will let you see objects on Earth and in the night sky in greater detail.</a:t>
            </a:r>
            <a:endParaRPr lang="en-GB" dirty="0"/>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a:t>
            </a:fld>
            <a:endParaRPr lang="en-GB"/>
          </a:p>
        </p:txBody>
      </p:sp>
    </p:spTree>
    <p:extLst>
      <p:ext uri="{BB962C8B-B14F-4D97-AF65-F5344CB8AC3E}">
        <p14:creationId xmlns:p14="http://schemas.microsoft.com/office/powerpoint/2010/main" val="38693077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0" kern="1200" dirty="0">
                <a:solidFill>
                  <a:schemeClr val="tx1"/>
                </a:solidFill>
                <a:effectLst/>
                <a:latin typeface="+mn-lt"/>
                <a:ea typeface="+mn-ea"/>
                <a:cs typeface="+mn-cs"/>
              </a:rPr>
              <a:t>An animation showing redirected light is at: </a:t>
            </a:r>
            <a:r>
              <a:rPr lang="en-GB" sz="1200" i="0" kern="1200" dirty="0">
                <a:solidFill>
                  <a:schemeClr val="tx1"/>
                </a:solidFill>
                <a:effectLst/>
                <a:latin typeface="+mn-lt"/>
                <a:ea typeface="+mn-ea"/>
                <a:cs typeface="+mn-cs"/>
                <a:hlinkClick r:id="rId3"/>
              </a:rPr>
              <a:t>https://www.youtube.com/watch?v=y9Z2GbFJWmo</a:t>
            </a:r>
            <a:r>
              <a:rPr lang="en-GB" sz="1200" i="0" kern="1200" dirty="0">
                <a:solidFill>
                  <a:schemeClr val="tx1"/>
                </a:solidFill>
                <a:effectLst/>
                <a:latin typeface="+mn-lt"/>
                <a:ea typeface="+mn-ea"/>
                <a:cs typeface="+mn-cs"/>
              </a:rPr>
              <a:t> </a:t>
            </a:r>
            <a:endParaRPr lang="en-GB" i="0" dirty="0"/>
          </a:p>
        </p:txBody>
      </p:sp>
      <p:sp>
        <p:nvSpPr>
          <p:cNvPr id="4" name="Slide Number Placeholder 3"/>
          <p:cNvSpPr>
            <a:spLocks noGrp="1"/>
          </p:cNvSpPr>
          <p:nvPr>
            <p:ph type="sldNum" sz="quarter" idx="10"/>
          </p:nvPr>
        </p:nvSpPr>
        <p:spPr/>
        <p:txBody>
          <a:bodyPr/>
          <a:lstStyle/>
          <a:p>
            <a:fld id="{1B027BE5-EDE0-48D0-A495-EFF55820E730}" type="slidenum">
              <a:rPr lang="en-GB" smtClean="0"/>
              <a:t>40</a:t>
            </a:fld>
            <a:endParaRPr lang="en-GB"/>
          </a:p>
        </p:txBody>
      </p:sp>
    </p:spTree>
    <p:extLst>
      <p:ext uri="{BB962C8B-B14F-4D97-AF65-F5344CB8AC3E}">
        <p14:creationId xmlns:p14="http://schemas.microsoft.com/office/powerpoint/2010/main" val="1818676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 give you an idea of how big the JWST is, watch a video of it being tested at NASA’s Goddard Space Flight Centre in Maryland, USA.</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https://www.youtube.com/watch?v=ASbkxmacK-4</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41</a:t>
            </a:fld>
            <a:endParaRPr lang="en-GB"/>
          </a:p>
        </p:txBody>
      </p:sp>
    </p:spTree>
    <p:extLst>
      <p:ext uri="{BB962C8B-B14F-4D97-AF65-F5344CB8AC3E}">
        <p14:creationId xmlns:p14="http://schemas.microsoft.com/office/powerpoint/2010/main" val="181867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were</a:t>
            </a:r>
            <a:r>
              <a:rPr lang="en-GB" sz="1200" kern="1200" baseline="0" dirty="0">
                <a:solidFill>
                  <a:schemeClr val="tx1"/>
                </a:solidFill>
                <a:effectLst/>
                <a:latin typeface="+mn-lt"/>
                <a:ea typeface="+mn-ea"/>
                <a:cs typeface="+mn-cs"/>
              </a:rPr>
              <a:t> shown this </a:t>
            </a:r>
            <a:r>
              <a:rPr lang="en-GB" sz="1200" kern="1200" dirty="0">
                <a:solidFill>
                  <a:schemeClr val="tx1"/>
                </a:solidFill>
                <a:effectLst/>
                <a:latin typeface="+mn-lt"/>
                <a:ea typeface="+mn-ea"/>
                <a:cs typeface="+mn-cs"/>
              </a:rPr>
              <a:t>diagram of the electromagnetic spectrum previously.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James Webb Telescope is designed to record radiation in the range 500 – 5000 nm.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Using</a:t>
            </a:r>
            <a:r>
              <a:rPr lang="en-GB" sz="1200" kern="1200" baseline="0" dirty="0">
                <a:solidFill>
                  <a:schemeClr val="tx1"/>
                </a:solidFill>
                <a:effectLst/>
                <a:latin typeface="+mn-lt"/>
                <a:ea typeface="+mn-ea"/>
                <a:cs typeface="+mn-cs"/>
              </a:rPr>
              <a:t> this information, p</a:t>
            </a:r>
            <a:r>
              <a:rPr lang="en-GB" sz="1200" kern="1200" dirty="0">
                <a:solidFill>
                  <a:schemeClr val="tx1"/>
                </a:solidFill>
                <a:effectLst/>
                <a:latin typeface="+mn-lt"/>
                <a:ea typeface="+mn-ea"/>
                <a:cs typeface="+mn-cs"/>
              </a:rPr>
              <a:t>upils should draw a new line on the graph to represent the bandwidth </a:t>
            </a:r>
            <a:r>
              <a:rPr lang="en-GB" sz="1200" kern="1200" baseline="0" dirty="0">
                <a:solidFill>
                  <a:schemeClr val="tx1"/>
                </a:solidFill>
                <a:effectLst/>
                <a:latin typeface="+mn-lt"/>
                <a:ea typeface="+mn-ea"/>
                <a:cs typeface="+mn-cs"/>
              </a:rPr>
              <a:t>of the JWST</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purpose of this is not the sensitivity curve of the instruments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but the wide operating bandwidth of the JWST compared with the human eye.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42</a:t>
            </a:fld>
            <a:endParaRPr lang="en-GB"/>
          </a:p>
        </p:txBody>
      </p:sp>
    </p:spTree>
    <p:extLst>
      <p:ext uri="{BB962C8B-B14F-4D97-AF65-F5344CB8AC3E}">
        <p14:creationId xmlns:p14="http://schemas.microsoft.com/office/powerpoint/2010/main" val="8314310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were</a:t>
            </a:r>
            <a:r>
              <a:rPr lang="en-GB" sz="1200" kern="1200" baseline="0" dirty="0">
                <a:solidFill>
                  <a:schemeClr val="tx1"/>
                </a:solidFill>
                <a:effectLst/>
                <a:latin typeface="+mn-lt"/>
                <a:ea typeface="+mn-ea"/>
                <a:cs typeface="+mn-cs"/>
              </a:rPr>
              <a:t> shown this </a:t>
            </a:r>
            <a:r>
              <a:rPr lang="en-GB" sz="1200" kern="1200" dirty="0">
                <a:solidFill>
                  <a:schemeClr val="tx1"/>
                </a:solidFill>
                <a:effectLst/>
                <a:latin typeface="+mn-lt"/>
                <a:ea typeface="+mn-ea"/>
                <a:cs typeface="+mn-cs"/>
              </a:rPr>
              <a:t>diagram of the electromagnetic spectrum previously.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James Webb Telescope is designed to record radiation in the range 500 – 5000 nm.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Using</a:t>
            </a:r>
            <a:r>
              <a:rPr lang="en-GB" sz="1200" kern="1200" baseline="0" dirty="0">
                <a:solidFill>
                  <a:schemeClr val="tx1"/>
                </a:solidFill>
                <a:effectLst/>
                <a:latin typeface="+mn-lt"/>
                <a:ea typeface="+mn-ea"/>
                <a:cs typeface="+mn-cs"/>
              </a:rPr>
              <a:t> this information, p</a:t>
            </a:r>
            <a:r>
              <a:rPr lang="en-GB" sz="1200" kern="1200" dirty="0">
                <a:solidFill>
                  <a:schemeClr val="tx1"/>
                </a:solidFill>
                <a:effectLst/>
                <a:latin typeface="+mn-lt"/>
                <a:ea typeface="+mn-ea"/>
                <a:cs typeface="+mn-cs"/>
              </a:rPr>
              <a:t>upils should draw a new line on the graph to represent the bandwidth </a:t>
            </a:r>
            <a:r>
              <a:rPr lang="en-GB" sz="1200" kern="1200" baseline="0" dirty="0">
                <a:solidFill>
                  <a:schemeClr val="tx1"/>
                </a:solidFill>
                <a:effectLst/>
                <a:latin typeface="+mn-lt"/>
                <a:ea typeface="+mn-ea"/>
                <a:cs typeface="+mn-cs"/>
              </a:rPr>
              <a:t>of the JWST</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purpose of this is not to accurately map the sensitivity of the instruments</a:t>
            </a:r>
            <a:r>
              <a:rPr lang="en-GB" sz="1200" kern="1200" baseline="0" dirty="0">
                <a:solidFill>
                  <a:schemeClr val="tx1"/>
                </a:solidFill>
                <a:effectLst/>
                <a:latin typeface="+mn-lt"/>
                <a:ea typeface="+mn-ea"/>
                <a:cs typeface="+mn-cs"/>
              </a:rPr>
              <a:t> on the JWST </a:t>
            </a:r>
            <a:r>
              <a:rPr lang="en-GB" sz="1200" kern="1200" dirty="0">
                <a:solidFill>
                  <a:schemeClr val="tx1"/>
                </a:solidFill>
                <a:effectLst/>
                <a:latin typeface="+mn-lt"/>
                <a:ea typeface="+mn-ea"/>
                <a:cs typeface="+mn-cs"/>
              </a:rPr>
              <a:t>but to gain</a:t>
            </a:r>
            <a:r>
              <a:rPr lang="en-GB" sz="1200" kern="1200" baseline="0" dirty="0">
                <a:solidFill>
                  <a:schemeClr val="tx1"/>
                </a:solidFill>
                <a:effectLst/>
                <a:latin typeface="+mn-lt"/>
                <a:ea typeface="+mn-ea"/>
                <a:cs typeface="+mn-cs"/>
              </a:rPr>
              <a:t> an awareness of the operating </a:t>
            </a:r>
            <a:r>
              <a:rPr lang="en-GB" sz="1200" kern="1200" dirty="0">
                <a:solidFill>
                  <a:schemeClr val="tx1"/>
                </a:solidFill>
                <a:effectLst/>
                <a:latin typeface="+mn-lt"/>
                <a:ea typeface="+mn-ea"/>
                <a:cs typeface="+mn-cs"/>
              </a:rPr>
              <a:t>bandwidth compared with the human eye.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43</a:t>
            </a:fld>
            <a:endParaRPr lang="en-GB"/>
          </a:p>
        </p:txBody>
      </p:sp>
    </p:spTree>
    <p:extLst>
      <p:ext uri="{BB962C8B-B14F-4D97-AF65-F5344CB8AC3E}">
        <p14:creationId xmlns:p14="http://schemas.microsoft.com/office/powerpoint/2010/main" val="8314310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section provides older pupils engaged in extended projects with suggestions for further investigation and study.</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44</a:t>
            </a:fld>
            <a:endParaRPr lang="en-GB"/>
          </a:p>
        </p:txBody>
      </p:sp>
    </p:spTree>
    <p:extLst>
      <p:ext uri="{BB962C8B-B14F-4D97-AF65-F5344CB8AC3E}">
        <p14:creationId xmlns:p14="http://schemas.microsoft.com/office/powerpoint/2010/main" val="34349610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you have been following this guide from the beginning, you will have built your own telescope using two bi-convex lenses.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You may have found it difficult to get a sharp image and noticed blurring and rainbow effects around the edge of objects.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called chromatic aberration and happens when light passes from the air into the lens and out again.</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45</a:t>
            </a:fld>
            <a:endParaRPr lang="en-GB"/>
          </a:p>
        </p:txBody>
      </p:sp>
    </p:spTree>
    <p:extLst>
      <p:ext uri="{BB962C8B-B14F-4D97-AF65-F5344CB8AC3E}">
        <p14:creationId xmlns:p14="http://schemas.microsoft.com/office/powerpoint/2010/main" val="35810907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science you will have carried out an experiment using a beam of light and a triangular prism.</a:t>
            </a:r>
          </a:p>
          <a:p>
            <a:r>
              <a:rPr lang="en-GB" sz="1200" kern="1200" dirty="0">
                <a:solidFill>
                  <a:schemeClr val="tx1"/>
                </a:solidFill>
                <a:effectLst/>
                <a:latin typeface="+mn-lt"/>
                <a:ea typeface="+mn-ea"/>
                <a:cs typeface="+mn-cs"/>
              </a:rPr>
              <a:t>This clearly shows the way white light is split or ‘dispersed’ into different colours.</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hlinkClick r:id="rId3"/>
              </a:rPr>
              <a:t>http://microscopy.berkeley.edu/courses/TLM/optics/chromatic.html</a:t>
            </a:r>
            <a:r>
              <a:rPr lang="en-GB" sz="1200" i="1"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46</a:t>
            </a:fld>
            <a:endParaRPr lang="en-GB"/>
          </a:p>
        </p:txBody>
      </p:sp>
    </p:spTree>
    <p:extLst>
      <p:ext uri="{BB962C8B-B14F-4D97-AF65-F5344CB8AC3E}">
        <p14:creationId xmlns:p14="http://schemas.microsoft.com/office/powerpoint/2010/main" val="18318285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Think of light passing from</a:t>
            </a:r>
            <a:r>
              <a:rPr lang="en-GB" sz="1200" kern="1200" baseline="0" dirty="0">
                <a:solidFill>
                  <a:schemeClr val="tx1"/>
                </a:solidFill>
                <a:effectLst/>
                <a:latin typeface="+mn-lt"/>
                <a:ea typeface="+mn-ea"/>
                <a:cs typeface="+mn-cs"/>
              </a:rPr>
              <a:t> air into glass </a:t>
            </a:r>
            <a:r>
              <a:rPr lang="en-GB" sz="1200" kern="1200" dirty="0">
                <a:solidFill>
                  <a:schemeClr val="tx1"/>
                </a:solidFill>
                <a:effectLst/>
                <a:latin typeface="+mn-lt"/>
                <a:ea typeface="+mn-ea"/>
                <a:cs typeface="+mn-cs"/>
              </a:rPr>
              <a:t>like driving a car from a tarmac road at an angle into sand.</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tyre on the first side to cross onto the sand is slowed down and this turns the car slightly.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Once all four wheels are on the sand, the car continues in a straight line.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47</a:t>
            </a:fld>
            <a:endParaRPr lang="en-GB"/>
          </a:p>
        </p:txBody>
      </p:sp>
    </p:spTree>
    <p:extLst>
      <p:ext uri="{BB962C8B-B14F-4D97-AF65-F5344CB8AC3E}">
        <p14:creationId xmlns:p14="http://schemas.microsoft.com/office/powerpoint/2010/main" val="34884732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diagram shows what is happening to the different colours of light passing through a lens.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Different wavelengths (colours) focus at different places. Trying to focus your telescope on one colour leaves others blurred.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https://en.wikipedia.org/wiki/Chromatic_aberration</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48</a:t>
            </a:fld>
            <a:endParaRPr lang="en-GB"/>
          </a:p>
        </p:txBody>
      </p:sp>
    </p:spTree>
    <p:extLst>
      <p:ext uri="{BB962C8B-B14F-4D97-AF65-F5344CB8AC3E}">
        <p14:creationId xmlns:p14="http://schemas.microsoft.com/office/powerpoint/2010/main" val="329145979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One solution to the problem of chromatic aberration is to pair lenses with a different refractive index.</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this example, a bi-convex lens made from crown glass is combined with a </a:t>
            </a:r>
            <a:r>
              <a:rPr lang="en-GB" sz="1200" kern="1200" dirty="0" err="1">
                <a:solidFill>
                  <a:schemeClr val="tx1"/>
                </a:solidFill>
                <a:effectLst/>
                <a:latin typeface="+mn-lt"/>
                <a:ea typeface="+mn-ea"/>
                <a:cs typeface="+mn-cs"/>
              </a:rPr>
              <a:t>plano</a:t>
            </a:r>
            <a:r>
              <a:rPr lang="en-GB" sz="1200" kern="1200" dirty="0">
                <a:solidFill>
                  <a:schemeClr val="tx1"/>
                </a:solidFill>
                <a:effectLst/>
                <a:latin typeface="+mn-lt"/>
                <a:ea typeface="+mn-ea"/>
                <a:cs typeface="+mn-cs"/>
              </a:rPr>
              <a:t>-concave lens made from flint glass.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different colours of light now focus very close to the same point.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https://en.wikipedia.org/wiki/Chromatic_aberration</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49</a:t>
            </a:fld>
            <a:endParaRPr lang="en-GB"/>
          </a:p>
        </p:txBody>
      </p:sp>
    </p:spTree>
    <p:extLst>
      <p:ext uri="{BB962C8B-B14F-4D97-AF65-F5344CB8AC3E}">
        <p14:creationId xmlns:p14="http://schemas.microsoft.com/office/powerpoint/2010/main" val="2069857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Scientists were using lenses to create telescopes as early as 1608 including Englishman Thomas Harriot (also spelled </a:t>
            </a:r>
            <a:r>
              <a:rPr lang="en-GB" sz="1200" kern="1200" dirty="0" err="1">
                <a:solidFill>
                  <a:schemeClr val="tx1"/>
                </a:solidFill>
                <a:effectLst/>
                <a:latin typeface="+mn-lt"/>
                <a:ea typeface="+mn-ea"/>
                <a:cs typeface="+mn-cs"/>
              </a:rPr>
              <a:t>Harriott</a:t>
            </a:r>
            <a:r>
              <a:rPr lang="en-GB" sz="1200" kern="1200" dirty="0">
                <a:solidFill>
                  <a:schemeClr val="tx1"/>
                </a:solidFill>
                <a:effectLst/>
                <a:latin typeface="+mn-lt"/>
                <a:ea typeface="+mn-ea"/>
                <a:cs typeface="+mn-cs"/>
              </a:rPr>
              <a:t>, Hariot, or Heriot) who used a Dutch telescope to view the moon.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Italian Galileo Galilei is recognised as the first person to use a telescope for astronomy in 1609.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Galileo’s telescope had a magnification of 3x. He used a bi-convex lens for the objective and a bi-concave lens for the eyepiece causing viewed objects to appear the correct way up.</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a:t>
            </a:fld>
            <a:endParaRPr lang="en-GB"/>
          </a:p>
        </p:txBody>
      </p:sp>
    </p:spTree>
    <p:extLst>
      <p:ext uri="{BB962C8B-B14F-4D97-AF65-F5344CB8AC3E}">
        <p14:creationId xmlns:p14="http://schemas.microsoft.com/office/powerpoint/2010/main" val="10766098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One of the improvements you might consider for your telescope is increasing the amount of light entering your telescope.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Using a larger objective lens will achieve this and the reasons for this are shown by</a:t>
            </a:r>
            <a:r>
              <a:rPr lang="en-GB" sz="1200" kern="1200" baseline="0" dirty="0">
                <a:solidFill>
                  <a:schemeClr val="tx1"/>
                </a:solidFill>
                <a:effectLst/>
                <a:latin typeface="+mn-lt"/>
                <a:ea typeface="+mn-ea"/>
                <a:cs typeface="+mn-cs"/>
              </a:rPr>
              <a:t> the calculations of diameter and area.</a:t>
            </a:r>
          </a:p>
          <a:p>
            <a:endParaRPr lang="en-GB" sz="1200" kern="1200" baseline="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Doubling the diameter increases</a:t>
            </a:r>
            <a:r>
              <a:rPr lang="en-GB" sz="1200" kern="1200" baseline="0" dirty="0">
                <a:solidFill>
                  <a:schemeClr val="tx1"/>
                </a:solidFill>
                <a:effectLst/>
                <a:latin typeface="+mn-lt"/>
                <a:ea typeface="+mn-ea"/>
                <a:cs typeface="+mn-cs"/>
              </a:rPr>
              <a:t> the area four times!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50</a:t>
            </a:fld>
            <a:endParaRPr lang="en-GB"/>
          </a:p>
        </p:txBody>
      </p:sp>
    </p:spTree>
    <p:extLst>
      <p:ext uri="{BB962C8B-B14F-4D97-AF65-F5344CB8AC3E}">
        <p14:creationId xmlns:p14="http://schemas.microsoft.com/office/powerpoint/2010/main" val="36429952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slide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lists the main advantages and disadvantages of each type of telescope.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51</a:t>
            </a:fld>
            <a:endParaRPr lang="en-GB"/>
          </a:p>
        </p:txBody>
      </p:sp>
    </p:spTree>
    <p:extLst>
      <p:ext uri="{BB962C8B-B14F-4D97-AF65-F5344CB8AC3E}">
        <p14:creationId xmlns:p14="http://schemas.microsoft.com/office/powerpoint/2010/main" val="18713108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most popular design of reflecting telescope is called a Newtonian after Sir Isaac Newton who is credited with building the first telescope of this design in 1668.</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light paths for this type of telescope are shown in the cross section</a:t>
            </a:r>
            <a:r>
              <a:rPr lang="en-GB" sz="1200" kern="1200" baseline="0" dirty="0">
                <a:solidFill>
                  <a:schemeClr val="tx1"/>
                </a:solidFill>
                <a:effectLst/>
                <a:latin typeface="+mn-lt"/>
                <a:ea typeface="+mn-ea"/>
                <a:cs typeface="+mn-cs"/>
              </a:rPr>
              <a:t> diagram</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http://www.bbc.co.uk/schools/gcsebitesize/science/edexcel/visiblelight_solarsystem/telescopesrev3.shtml</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52</a:t>
            </a:fld>
            <a:endParaRPr lang="en-GB"/>
          </a:p>
        </p:txBody>
      </p:sp>
    </p:spTree>
    <p:extLst>
      <p:ext uri="{BB962C8B-B14F-4D97-AF65-F5344CB8AC3E}">
        <p14:creationId xmlns:p14="http://schemas.microsoft.com/office/powerpoint/2010/main" val="15536579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next few slides describe how mirrors for </a:t>
            </a:r>
            <a:r>
              <a:rPr lang="en-GB" sz="1200" kern="1200" dirty="0">
                <a:solidFill>
                  <a:schemeClr val="tx1"/>
                </a:solidFill>
                <a:effectLst/>
                <a:latin typeface="+mn-lt"/>
                <a:ea typeface="+mn-ea"/>
                <a:cs typeface="+mn-cs"/>
              </a:rPr>
              <a:t>optical telescopes are manufactured compared</a:t>
            </a:r>
            <a:r>
              <a:rPr lang="en-GB" sz="1200" kern="1200" baseline="0" dirty="0">
                <a:solidFill>
                  <a:schemeClr val="tx1"/>
                </a:solidFill>
                <a:effectLst/>
                <a:latin typeface="+mn-lt"/>
                <a:ea typeface="+mn-ea"/>
                <a:cs typeface="+mn-cs"/>
              </a:rPr>
              <a:t> with </a:t>
            </a:r>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hexagonal mirrors for the </a:t>
            </a:r>
            <a:r>
              <a:rPr lang="en-GB" sz="1200" kern="1200" dirty="0">
                <a:solidFill>
                  <a:schemeClr val="tx1"/>
                </a:solidFill>
                <a:effectLst/>
                <a:latin typeface="+mn-lt"/>
                <a:ea typeface="+mn-ea"/>
                <a:cs typeface="+mn-cs"/>
              </a:rPr>
              <a:t>JWST which are designed to capture near infrared wavelengths.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most critical part of a reflecting telescope is the primary mirror which is parabolic in shape.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Optical telescope mirrors are manufactured by hand from low expansion glass by cutting, grinding, polishing and coating.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Gordon Waite has posted a series of videos on YouTube showing the entire process.</a:t>
            </a:r>
            <a:r>
              <a:rPr lang="en-GB" sz="1200" kern="1200" baseline="0" dirty="0">
                <a:solidFill>
                  <a:schemeClr val="tx1"/>
                </a:solidFill>
                <a:effectLst/>
                <a:latin typeface="+mn-lt"/>
                <a:ea typeface="+mn-ea"/>
                <a:cs typeface="+mn-cs"/>
              </a:rPr>
              <a:t> The series of videos last several hours so teachers should preview them and pick out key sections to show pupils.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https://www.youtube.com/user/GordonWaite/videos</a:t>
            </a:r>
            <a:r>
              <a:rPr lang="en-GB"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53</a:t>
            </a:fld>
            <a:endParaRPr lang="en-GB"/>
          </a:p>
        </p:txBody>
      </p:sp>
    </p:spTree>
    <p:extLst>
      <p:ext uri="{BB962C8B-B14F-4D97-AF65-F5344CB8AC3E}">
        <p14:creationId xmlns:p14="http://schemas.microsoft.com/office/powerpoint/2010/main" val="27876298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Traditionally, optical telescopes on earth have a single, very large  primary mirror.  This video shows one being manufactured at a lab at the University of </a:t>
            </a:r>
            <a:r>
              <a:rPr lang="en-GB" sz="1200" u="none" kern="1200" dirty="0">
                <a:solidFill>
                  <a:schemeClr val="tx1"/>
                </a:solidFill>
                <a:effectLst/>
                <a:latin typeface="+mn-lt"/>
                <a:ea typeface="+mn-ea"/>
                <a:cs typeface="+mn-cs"/>
              </a:rPr>
              <a:t>Arizona</a:t>
            </a:r>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https://www.youtube.com/watch?v=MjUcBWYVF9s</a:t>
            </a:r>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54</a:t>
            </a:fld>
            <a:endParaRPr lang="en-GB"/>
          </a:p>
        </p:txBody>
      </p:sp>
    </p:spTree>
    <p:extLst>
      <p:ext uri="{BB962C8B-B14F-4D97-AF65-F5344CB8AC3E}">
        <p14:creationId xmlns:p14="http://schemas.microsoft.com/office/powerpoint/2010/main" val="26459723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primary mirror in the JWST is made up of 18 hexagonal mirrors made from a very light but strong metal called Beryllium.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Each hexagonal mirror for the JWST is machined from a solid piece of metal.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back of the mirrors is machined to form very thin sections and webs to create a rigid but lightweight structure.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55</a:t>
            </a:fld>
            <a:endParaRPr lang="en-GB"/>
          </a:p>
        </p:txBody>
      </p:sp>
    </p:spTree>
    <p:extLst>
      <p:ext uri="{BB962C8B-B14F-4D97-AF65-F5344CB8AC3E}">
        <p14:creationId xmlns:p14="http://schemas.microsoft.com/office/powerpoint/2010/main" val="35626669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Polishing of the front surface of the JWST mirrors is done by computer controlled machines and can be seen in the video linked here.</a:t>
            </a:r>
          </a:p>
          <a:p>
            <a:r>
              <a:rPr lang="en-GB" sz="1200" u="sng" kern="1200" dirty="0">
                <a:solidFill>
                  <a:schemeClr val="tx1"/>
                </a:solidFill>
                <a:effectLst/>
                <a:latin typeface="+mn-lt"/>
                <a:ea typeface="+mn-ea"/>
                <a:cs typeface="+mn-cs"/>
                <a:hlinkClick r:id="rId3"/>
              </a:rPr>
              <a:t>https://www.youtube.com/watch?time_continue=4&amp;v=Y_U_MrWcCnE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56</a:t>
            </a:fld>
            <a:endParaRPr lang="en-GB"/>
          </a:p>
        </p:txBody>
      </p:sp>
    </p:spTree>
    <p:extLst>
      <p:ext uri="{BB962C8B-B14F-4D97-AF65-F5344CB8AC3E}">
        <p14:creationId xmlns:p14="http://schemas.microsoft.com/office/powerpoint/2010/main" val="25020048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Once a mirror is the correct shape, the surface needs to have a reflective coating applied.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links below explain and demonstrate the process for optical telescopes.</a:t>
            </a:r>
          </a:p>
          <a:p>
            <a:r>
              <a:rPr lang="en-GB" sz="1200" i="1" u="sng" kern="1200" dirty="0">
                <a:solidFill>
                  <a:schemeClr val="tx1"/>
                </a:solidFill>
                <a:effectLst/>
                <a:latin typeface="+mn-lt"/>
                <a:ea typeface="+mn-ea"/>
                <a:cs typeface="+mn-cs"/>
                <a:hlinkClick r:id="rId3"/>
              </a:rPr>
              <a:t>http://www.orionoptics.co.uk/OPTICS/mirrorrecoating.html</a:t>
            </a:r>
            <a:r>
              <a:rPr lang="en-GB" sz="1200" i="1" kern="1200" dirty="0">
                <a:solidFill>
                  <a:schemeClr val="tx1"/>
                </a:solidFill>
                <a:effectLst/>
                <a:latin typeface="+mn-lt"/>
                <a:ea typeface="+mn-ea"/>
                <a:cs typeface="+mn-cs"/>
              </a:rPr>
              <a:t> </a:t>
            </a:r>
          </a:p>
          <a:p>
            <a:r>
              <a:rPr lang="en-GB" sz="1200" u="sng" kern="1200" dirty="0">
                <a:solidFill>
                  <a:schemeClr val="tx1"/>
                </a:solidFill>
                <a:effectLst/>
                <a:latin typeface="+mn-lt"/>
                <a:ea typeface="+mn-ea"/>
                <a:cs typeface="+mn-cs"/>
                <a:hlinkClick r:id="rId4"/>
              </a:rPr>
              <a:t>https://www.youtube.com/watch?v=MnkmQ_2ri9E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57</a:t>
            </a:fld>
            <a:endParaRPr lang="en-GB"/>
          </a:p>
        </p:txBody>
      </p:sp>
    </p:spTree>
    <p:extLst>
      <p:ext uri="{BB962C8B-B14F-4D97-AF65-F5344CB8AC3E}">
        <p14:creationId xmlns:p14="http://schemas.microsoft.com/office/powerpoint/2010/main" val="8679256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Mirrors on the JWST are coated in gold which is the most suitable material for reflecting infrared radiation.</a:t>
            </a:r>
          </a:p>
          <a:p>
            <a:endParaRPr lang="en-GB" sz="1200" kern="1200" dirty="0">
              <a:solidFill>
                <a:schemeClr val="tx1"/>
              </a:solidFill>
              <a:effectLst/>
              <a:latin typeface="+mn-lt"/>
              <a:ea typeface="+mn-ea"/>
              <a:cs typeface="+mn-cs"/>
            </a:endParaRPr>
          </a:p>
          <a:p>
            <a:r>
              <a:rPr lang="en-GB" sz="1200" i="1" u="sng" kern="1200" dirty="0">
                <a:solidFill>
                  <a:schemeClr val="tx1"/>
                </a:solidFill>
                <a:effectLst/>
                <a:latin typeface="+mn-lt"/>
                <a:ea typeface="+mn-ea"/>
                <a:cs typeface="+mn-cs"/>
                <a:hlinkClick r:id="rId3"/>
              </a:rPr>
              <a:t>https://www.youtube.com/watch?v=fgn7bKs042Q</a:t>
            </a:r>
            <a:endParaRPr lang="en-GB" sz="1200" i="1"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58</a:t>
            </a:fld>
            <a:endParaRPr lang="en-GB"/>
          </a:p>
        </p:txBody>
      </p:sp>
    </p:spTree>
    <p:extLst>
      <p:ext uri="{BB962C8B-B14F-4D97-AF65-F5344CB8AC3E}">
        <p14:creationId xmlns:p14="http://schemas.microsoft.com/office/powerpoint/2010/main" val="20754241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Astronomical telescopes have interchangeable eyepieces with different magnifications.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Eyepieces with a lower magnification and wider field of view are suitable for observing large objects like the Moon whilst higher magnification eyepieces will show more detail on small, and distant objects like the rings around Saturn.</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59</a:t>
            </a:fld>
            <a:endParaRPr lang="en-GB"/>
          </a:p>
        </p:txBody>
      </p:sp>
    </p:spTree>
    <p:extLst>
      <p:ext uri="{BB962C8B-B14F-4D97-AF65-F5344CB8AC3E}">
        <p14:creationId xmlns:p14="http://schemas.microsoft.com/office/powerpoint/2010/main" val="3190510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Optics is the branch of physics which involves the behaviour and properties of light, including its interactions with matter and the construction of instruments that use or detect it. </a:t>
            </a:r>
          </a:p>
          <a:p>
            <a:endParaRPr lang="en-GB" dirty="0"/>
          </a:p>
          <a:p>
            <a:r>
              <a:rPr lang="en-GB" sz="1200" kern="1200" dirty="0">
                <a:solidFill>
                  <a:schemeClr val="tx1"/>
                </a:solidFill>
                <a:effectLst/>
                <a:latin typeface="+mn-lt"/>
                <a:ea typeface="+mn-ea"/>
                <a:cs typeface="+mn-cs"/>
              </a:rPr>
              <a:t>Small, low-cost telescopes have two lenses, a larger ‘objective’ lens and smaller ‘eyepiece’ lens.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person viewing a distant object focuses the image by altering the distance between the two lenses.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telescope on the right has a rack and pinion gear moving the rear tube providing fine adjustment of the focus.</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a:t>
            </a:fld>
            <a:endParaRPr lang="en-GB"/>
          </a:p>
        </p:txBody>
      </p:sp>
    </p:spTree>
    <p:extLst>
      <p:ext uri="{BB962C8B-B14F-4D97-AF65-F5344CB8AC3E}">
        <p14:creationId xmlns:p14="http://schemas.microsoft.com/office/powerpoint/2010/main" val="273776237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Especially at large magnifications, it can be tricky to find objects in the sky.</a:t>
            </a:r>
          </a:p>
          <a:p>
            <a:r>
              <a:rPr lang="en-GB" sz="1200" kern="1200" dirty="0">
                <a:solidFill>
                  <a:schemeClr val="tx1"/>
                </a:solidFill>
                <a:effectLst/>
                <a:latin typeface="+mn-lt"/>
                <a:ea typeface="+mn-ea"/>
                <a:cs typeface="+mn-cs"/>
              </a:rPr>
              <a:t>A small ‘finder scope’ attached to the main telescope has a wider field of view making it easier to point the instruments in the right general direction to begin with. </a:t>
            </a:r>
          </a:p>
          <a:p>
            <a:r>
              <a:rPr lang="en-GB" sz="1200" kern="1200" dirty="0">
                <a:solidFill>
                  <a:schemeClr val="tx1"/>
                </a:solidFill>
                <a:effectLst/>
                <a:latin typeface="+mn-lt"/>
                <a:ea typeface="+mn-ea"/>
                <a:cs typeface="+mn-cs"/>
                <a:hlinkClick r:id="rId3"/>
              </a:rPr>
              <a:t>https://www.telescopeplanet.co.uk/national-geographic-50-600-refractor-telescope</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Some astronomers use laser pointers to help orientate their telescopes.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Another technique used by astronomers is to gradually increase the eyepiece magnification, centring and focusing the target in the viewfinder each</a:t>
            </a:r>
            <a:r>
              <a:rPr lang="en-GB" sz="1200" kern="1200" baseline="0" dirty="0">
                <a:solidFill>
                  <a:schemeClr val="tx1"/>
                </a:solidFill>
                <a:effectLst/>
                <a:latin typeface="+mn-lt"/>
                <a:ea typeface="+mn-ea"/>
                <a:cs typeface="+mn-cs"/>
              </a:rPr>
              <a:t> time </a:t>
            </a:r>
            <a:r>
              <a:rPr lang="en-GB" sz="1200" kern="1200" dirty="0">
                <a:solidFill>
                  <a:schemeClr val="tx1"/>
                </a:solidFill>
                <a:effectLst/>
                <a:latin typeface="+mn-lt"/>
                <a:ea typeface="+mn-ea"/>
                <a:cs typeface="+mn-cs"/>
              </a:rPr>
              <a:t>before changing to a higher magnification eyepiece.</a:t>
            </a:r>
          </a:p>
          <a:p>
            <a:r>
              <a:rPr lang="en-GB" sz="1200" kern="1200" dirty="0">
                <a:solidFill>
                  <a:schemeClr val="tx1"/>
                </a:solidFill>
                <a:effectLst/>
                <a:latin typeface="+mn-lt"/>
                <a:ea typeface="+mn-ea"/>
                <a:cs typeface="+mn-cs"/>
                <a:hlinkClick r:id="rId4"/>
              </a:rPr>
              <a:t>https://www.tringastro.co.uk/eyepieces--barlows-15-c.asp</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60</a:t>
            </a:fld>
            <a:endParaRPr lang="en-GB"/>
          </a:p>
        </p:txBody>
      </p:sp>
    </p:spTree>
    <p:extLst>
      <p:ext uri="{BB962C8B-B14F-4D97-AF65-F5344CB8AC3E}">
        <p14:creationId xmlns:p14="http://schemas.microsoft.com/office/powerpoint/2010/main" val="4416227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With a better understanding of how telescopes work you may want to improve yours. Here are some ways of improving the performance of telescopes.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Tube connectors</a:t>
            </a:r>
          </a:p>
          <a:p>
            <a:r>
              <a:rPr lang="en-GB" sz="1200" kern="1200" dirty="0">
                <a:solidFill>
                  <a:schemeClr val="tx1"/>
                </a:solidFill>
                <a:effectLst/>
                <a:latin typeface="+mn-lt"/>
                <a:ea typeface="+mn-ea"/>
                <a:cs typeface="+mn-cs"/>
              </a:rPr>
              <a:t>Connectors allow the use of different diameter tubes and can be designed for a smooth sliding motion.</a:t>
            </a:r>
          </a:p>
          <a:p>
            <a:r>
              <a:rPr lang="en-GB" sz="1200" kern="1200" dirty="0">
                <a:solidFill>
                  <a:schemeClr val="tx1"/>
                </a:solidFill>
                <a:effectLst/>
                <a:latin typeface="+mn-lt"/>
                <a:ea typeface="+mn-ea"/>
                <a:cs typeface="+mn-cs"/>
              </a:rPr>
              <a:t>Connectors can also be designed to prevent the tubes coming apart when extended.</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Focusing</a:t>
            </a:r>
          </a:p>
          <a:p>
            <a:r>
              <a:rPr lang="en-GB" sz="1200" kern="1200" dirty="0">
                <a:solidFill>
                  <a:schemeClr val="tx1"/>
                </a:solidFill>
                <a:effectLst/>
                <a:latin typeface="+mn-lt"/>
                <a:ea typeface="+mn-ea"/>
                <a:cs typeface="+mn-cs"/>
              </a:rPr>
              <a:t>Sliding the tubes precisely to focus the image can be hit and miss. Using a rack and pinion gear will allow fine adjustment. Construction kits like Lego are a source of precision gears or you can use CAD software to generate gears which could be laser cut or 3D printed.</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61</a:t>
            </a:fld>
            <a:endParaRPr lang="en-GB"/>
          </a:p>
        </p:txBody>
      </p:sp>
    </p:spTree>
    <p:extLst>
      <p:ext uri="{BB962C8B-B14F-4D97-AF65-F5344CB8AC3E}">
        <p14:creationId xmlns:p14="http://schemas.microsoft.com/office/powerpoint/2010/main" val="39593989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sturdy stand is essential when using telescopes especially at high magnification.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Serious astronomers use steel and concrete to create permanent bases for their telescopes.</a:t>
            </a:r>
          </a:p>
          <a:p>
            <a:r>
              <a:rPr lang="en-GB" sz="1200" kern="1200" dirty="0">
                <a:solidFill>
                  <a:schemeClr val="tx1"/>
                </a:solidFill>
                <a:effectLst/>
                <a:latin typeface="+mn-lt"/>
                <a:ea typeface="+mn-ea"/>
                <a:cs typeface="+mn-cs"/>
              </a:rPr>
              <a:t>Folding tripods and portable stands come in many different shapes and sizes and provide plenty of scope for exploring alternative design and methods of manufacture.</a:t>
            </a:r>
          </a:p>
          <a:p>
            <a:r>
              <a:rPr lang="en-GB" sz="1200" u="sng" kern="1200" dirty="0">
                <a:solidFill>
                  <a:schemeClr val="tx1"/>
                </a:solidFill>
                <a:effectLst/>
                <a:latin typeface="+mn-lt"/>
                <a:ea typeface="+mn-ea"/>
                <a:cs typeface="+mn-cs"/>
                <a:hlinkClick r:id="rId3"/>
              </a:rPr>
              <a:t>http://www.rocketroberts.com/astro/observatory.htm</a:t>
            </a:r>
            <a:endParaRPr lang="en-GB" sz="1200" u="sng" kern="1200" dirty="0">
              <a:solidFill>
                <a:schemeClr val="tx1"/>
              </a:solidFill>
              <a:effectLst/>
              <a:latin typeface="+mn-lt"/>
              <a:ea typeface="+mn-ea"/>
              <a:cs typeface="+mn-cs"/>
            </a:endParaRPr>
          </a:p>
          <a:p>
            <a:endParaRPr lang="en-GB" sz="1200" u="sng"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Pan/tilt movement</a:t>
            </a:r>
          </a:p>
          <a:p>
            <a:r>
              <a:rPr lang="en-GB" sz="1200" kern="1200" dirty="0">
                <a:solidFill>
                  <a:schemeClr val="tx1"/>
                </a:solidFill>
                <a:effectLst/>
                <a:latin typeface="+mn-lt"/>
                <a:ea typeface="+mn-ea"/>
                <a:cs typeface="+mn-cs"/>
              </a:rPr>
              <a:t>This type of mount is ideal when observing things on earth but causes problems when moving the scope by hand when viewing stars.  </a:t>
            </a:r>
          </a:p>
          <a:p>
            <a:r>
              <a:rPr lang="en-GB" sz="1200" kern="1200" dirty="0">
                <a:solidFill>
                  <a:schemeClr val="tx1"/>
                </a:solidFill>
                <a:effectLst/>
                <a:latin typeface="+mn-lt"/>
                <a:ea typeface="+mn-ea"/>
                <a:cs typeface="+mn-cs"/>
              </a:rPr>
              <a:t>Panning is a term used in movies and videos and lets you view panoramas and follow things from side to side like birds in flight or vehicles on the move.</a:t>
            </a:r>
          </a:p>
          <a:p>
            <a:r>
              <a:rPr lang="en-GB" sz="1200" kern="1200" dirty="0">
                <a:solidFill>
                  <a:schemeClr val="tx1"/>
                </a:solidFill>
                <a:effectLst/>
                <a:latin typeface="+mn-lt"/>
                <a:ea typeface="+mn-ea"/>
                <a:cs typeface="+mn-cs"/>
              </a:rPr>
              <a:t>To keep stars in view as the earth rotates you have to tilt and pan the telescope at the same time.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62</a:t>
            </a:fld>
            <a:endParaRPr lang="en-GB"/>
          </a:p>
        </p:txBody>
      </p:sp>
    </p:spTree>
    <p:extLst>
      <p:ext uri="{BB962C8B-B14F-4D97-AF65-F5344CB8AC3E}">
        <p14:creationId xmlns:p14="http://schemas.microsoft.com/office/powerpoint/2010/main" val="12477848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Stars appear to move in the night sky due to the rotation of the earth.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Equatorial mounts were designed with one axis (ascension) parallel to the Earth’s axis. The other axis is at right angles to the Earth’s axis and measures declination.</a:t>
            </a:r>
          </a:p>
          <a:p>
            <a:r>
              <a:rPr lang="en-GB" sz="1200" kern="1200" dirty="0">
                <a:solidFill>
                  <a:schemeClr val="tx1"/>
                </a:solidFill>
                <a:effectLst/>
                <a:latin typeface="+mn-lt"/>
                <a:ea typeface="+mn-ea"/>
                <a:cs typeface="+mn-cs"/>
              </a:rPr>
              <a:t>With this type of mount, you can follow a star by adjusting only the right ascension axis.</a:t>
            </a:r>
          </a:p>
          <a:p>
            <a:endParaRPr lang="en-GB" sz="1200" kern="1200" dirty="0">
              <a:solidFill>
                <a:schemeClr val="tx1"/>
              </a:solidFill>
              <a:effectLst/>
              <a:latin typeface="+mn-lt"/>
              <a:ea typeface="+mn-ea"/>
              <a:cs typeface="+mn-cs"/>
            </a:endParaRPr>
          </a:p>
          <a:p>
            <a:r>
              <a:rPr lang="en-GB" sz="1200" i="1" u="sng" kern="1200" dirty="0">
                <a:solidFill>
                  <a:schemeClr val="tx1"/>
                </a:solidFill>
                <a:effectLst/>
                <a:latin typeface="+mn-lt"/>
                <a:ea typeface="+mn-ea"/>
                <a:cs typeface="+mn-cs"/>
                <a:hlinkClick r:id="rId3"/>
              </a:rPr>
              <a:t>https://grabcad.com/library/detailed-planet-earth-model-1</a:t>
            </a:r>
            <a:endParaRPr lang="en-GB" sz="1200" i="1" u="sng"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r>
              <a:rPr lang="en-GB" sz="1200" i="1" u="sng" kern="1200" dirty="0">
                <a:solidFill>
                  <a:schemeClr val="tx1"/>
                </a:solidFill>
                <a:effectLst/>
                <a:latin typeface="+mn-lt"/>
                <a:ea typeface="+mn-ea"/>
                <a:cs typeface="+mn-cs"/>
                <a:hlinkClick r:id="rId4"/>
              </a:rPr>
              <a:t>http://www.astronomysource.com/2011/12/17/german-equatorial-mount-part-2/</a:t>
            </a:r>
            <a:r>
              <a:rPr lang="en-GB" sz="1200" i="1"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63</a:t>
            </a:fld>
            <a:endParaRPr lang="en-GB"/>
          </a:p>
        </p:txBody>
      </p:sp>
    </p:spTree>
    <p:extLst>
      <p:ext uri="{BB962C8B-B14F-4D97-AF65-F5344CB8AC3E}">
        <p14:creationId xmlns:p14="http://schemas.microsoft.com/office/powerpoint/2010/main" val="24225168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the right ascension axis is motorised at the correct speed, the telescope will keep a star static in the field of view allowing extended observation and time exposure photography.  </a:t>
            </a:r>
          </a:p>
          <a:p>
            <a:r>
              <a:rPr lang="en-GB" sz="1200" kern="1200" dirty="0">
                <a:solidFill>
                  <a:schemeClr val="tx1"/>
                </a:solidFill>
                <a:effectLst/>
                <a:latin typeface="+mn-lt"/>
                <a:ea typeface="+mn-ea"/>
                <a:cs typeface="+mn-cs"/>
              </a:rPr>
              <a:t>The rotational speed to achieve this is one revolution in 24 hours.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Early telescopes used a clockwork motor to move the mount. Modern telescopes use electric motors.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http://www.rothervalleyoptics.co.uk/celestron-astromaster-motor-drive-unit.html</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64</a:t>
            </a:fld>
            <a:endParaRPr lang="en-GB"/>
          </a:p>
        </p:txBody>
      </p:sp>
    </p:spTree>
    <p:extLst>
      <p:ext uri="{BB962C8B-B14F-4D97-AF65-F5344CB8AC3E}">
        <p14:creationId xmlns:p14="http://schemas.microsoft.com/office/powerpoint/2010/main" val="10770728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Motorising both axes removes the physical connection between the observer and the telescope completely and any vibrations this might cause.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With remote control of the motors, and a camera or phone capturing the image, you can even observe stars from the comfort of your living room!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setup on the right uses a Raspberry Pi educational computer to control the movement.</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65</a:t>
            </a:fld>
            <a:endParaRPr lang="en-GB"/>
          </a:p>
        </p:txBody>
      </p:sp>
    </p:spTree>
    <p:extLst>
      <p:ext uri="{BB962C8B-B14F-4D97-AF65-F5344CB8AC3E}">
        <p14:creationId xmlns:p14="http://schemas.microsoft.com/office/powerpoint/2010/main" val="40281578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you fancy serious star gazing using a professional telescope, there are web sites where you can purchase time. </a:t>
            </a:r>
          </a:p>
          <a:p>
            <a:r>
              <a:rPr lang="en-GB" sz="1200" kern="1200" dirty="0">
                <a:solidFill>
                  <a:schemeClr val="tx1"/>
                </a:solidFill>
                <a:effectLst/>
                <a:latin typeface="+mn-lt"/>
                <a:ea typeface="+mn-ea"/>
                <a:cs typeface="+mn-cs"/>
              </a:rPr>
              <a:t>Using a web browser you control the telescope, then capture and download the images that you have taken!</a:t>
            </a:r>
          </a:p>
          <a:p>
            <a:r>
              <a:rPr lang="en-GB" sz="1200" i="1" u="sng" kern="1200" dirty="0">
                <a:solidFill>
                  <a:schemeClr val="tx1"/>
                </a:solidFill>
                <a:effectLst/>
                <a:latin typeface="+mn-lt"/>
                <a:ea typeface="+mn-ea"/>
                <a:cs typeface="+mn-cs"/>
                <a:hlinkClick r:id="rId3"/>
              </a:rPr>
              <a:t>http://www.itelescope.net/</a:t>
            </a:r>
            <a:endParaRPr lang="en-GB" sz="1200" i="1" kern="1200" dirty="0">
              <a:solidFill>
                <a:schemeClr val="tx1"/>
              </a:solidFill>
              <a:effectLst/>
              <a:latin typeface="+mn-lt"/>
              <a:ea typeface="+mn-ea"/>
              <a:cs typeface="+mn-cs"/>
            </a:endParaRPr>
          </a:p>
          <a:p>
            <a:endParaRPr lang="en-GB" dirty="0"/>
          </a:p>
          <a:p>
            <a:r>
              <a:rPr lang="en-GB" sz="1200" b="1" kern="1200" dirty="0">
                <a:solidFill>
                  <a:schemeClr val="tx1"/>
                </a:solidFill>
                <a:effectLst/>
                <a:latin typeface="+mn-lt"/>
                <a:ea typeface="+mn-ea"/>
                <a:cs typeface="+mn-cs"/>
              </a:rPr>
              <a:t>National Schools Observatory</a:t>
            </a:r>
          </a:p>
          <a:p>
            <a:r>
              <a:rPr lang="en-GB" sz="1200" kern="1200" dirty="0">
                <a:solidFill>
                  <a:schemeClr val="tx1"/>
                </a:solidFill>
                <a:effectLst/>
                <a:latin typeface="+mn-lt"/>
                <a:ea typeface="+mn-ea"/>
                <a:cs typeface="+mn-cs"/>
              </a:rPr>
              <a:t>The </a:t>
            </a:r>
            <a:r>
              <a:rPr lang="en-GB" sz="1200" u="sng" kern="1200" dirty="0">
                <a:solidFill>
                  <a:schemeClr val="tx1"/>
                </a:solidFill>
                <a:effectLst/>
                <a:latin typeface="+mn-lt"/>
                <a:ea typeface="+mn-ea"/>
                <a:cs typeface="+mn-cs"/>
                <a:hlinkClick r:id="rId4"/>
              </a:rPr>
              <a:t>Liverpool Telescope</a:t>
            </a:r>
            <a:r>
              <a:rPr lang="en-GB" sz="1200" kern="1200" dirty="0">
                <a:solidFill>
                  <a:schemeClr val="tx1"/>
                </a:solidFill>
                <a:effectLst/>
                <a:latin typeface="+mn-lt"/>
                <a:ea typeface="+mn-ea"/>
                <a:cs typeface="+mn-cs"/>
              </a:rPr>
              <a:t> (LT) was developed by Liverpool John </a:t>
            </a:r>
            <a:r>
              <a:rPr lang="en-GB" sz="1200" kern="1200" dirty="0" err="1">
                <a:solidFill>
                  <a:schemeClr val="tx1"/>
                </a:solidFill>
                <a:effectLst/>
                <a:latin typeface="+mn-lt"/>
                <a:ea typeface="+mn-ea"/>
                <a:cs typeface="+mn-cs"/>
              </a:rPr>
              <a:t>Moores</a:t>
            </a:r>
            <a:r>
              <a:rPr lang="en-GB" sz="1200" kern="1200" dirty="0">
                <a:solidFill>
                  <a:schemeClr val="tx1"/>
                </a:solidFill>
                <a:effectLst/>
                <a:latin typeface="+mn-lt"/>
                <a:ea typeface="+mn-ea"/>
                <a:cs typeface="+mn-cs"/>
              </a:rPr>
              <a:t> University (LJMU) and 10% of the observing time is allocated to schools in the UK and Ireland. </a:t>
            </a:r>
          </a:p>
          <a:p>
            <a:r>
              <a:rPr lang="en-GB" sz="1200" kern="1200" dirty="0">
                <a:solidFill>
                  <a:schemeClr val="tx1"/>
                </a:solidFill>
                <a:effectLst/>
                <a:latin typeface="+mn-lt"/>
                <a:ea typeface="+mn-ea"/>
                <a:cs typeface="+mn-cs"/>
              </a:rPr>
              <a:t>The National Schools' Observatory (NSO) was created to act as a link between schools and the telescope which is located on a small volcanic island off the coast of Africa.</a:t>
            </a:r>
          </a:p>
          <a:p>
            <a:r>
              <a:rPr lang="en-GB" sz="1200" i="1" u="sng" kern="1200" dirty="0">
                <a:solidFill>
                  <a:schemeClr val="tx1"/>
                </a:solidFill>
                <a:effectLst/>
                <a:latin typeface="+mn-lt"/>
                <a:ea typeface="+mn-ea"/>
                <a:cs typeface="+mn-cs"/>
                <a:hlinkClick r:id="rId5"/>
              </a:rPr>
              <a:t>https://www.schoolsobservatory.org/</a:t>
            </a:r>
            <a:r>
              <a:rPr lang="en-GB" sz="1200" i="1"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66</a:t>
            </a:fld>
            <a:endParaRPr lang="en-GB"/>
          </a:p>
        </p:txBody>
      </p:sp>
    </p:spTree>
    <p:extLst>
      <p:ext uri="{BB962C8B-B14F-4D97-AF65-F5344CB8AC3E}">
        <p14:creationId xmlns:p14="http://schemas.microsoft.com/office/powerpoint/2010/main" val="20359140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project provides free resources for science education and access to a global network of robotic telescopes.</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http://www.faulkes-telescope.com/</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67</a:t>
            </a:fld>
            <a:endParaRPr lang="en-GB"/>
          </a:p>
        </p:txBody>
      </p:sp>
    </p:spTree>
    <p:extLst>
      <p:ext uri="{BB962C8B-B14F-4D97-AF65-F5344CB8AC3E}">
        <p14:creationId xmlns:p14="http://schemas.microsoft.com/office/powerpoint/2010/main" val="7927551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Fully computerised telescopes are now available.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They will ‘find’ a chosen star from a database of thousands of celestial objects.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Once the domain of professionals and enthusiasts, </a:t>
            </a:r>
            <a:r>
              <a:rPr lang="en-GB" sz="1200" kern="1200" dirty="0" err="1">
                <a:solidFill>
                  <a:schemeClr val="tx1"/>
                </a:solidFill>
                <a:effectLst/>
                <a:latin typeface="+mn-lt"/>
                <a:ea typeface="+mn-ea"/>
                <a:cs typeface="+mn-cs"/>
              </a:rPr>
              <a:t>GoTo</a:t>
            </a:r>
            <a:r>
              <a:rPr lang="en-GB" sz="1200" kern="1200" dirty="0">
                <a:solidFill>
                  <a:schemeClr val="tx1"/>
                </a:solidFill>
                <a:effectLst/>
                <a:latin typeface="+mn-lt"/>
                <a:ea typeface="+mn-ea"/>
                <a:cs typeface="+mn-cs"/>
              </a:rPr>
              <a:t> telescopes can now be purchased for less than £300.</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https://www.telescopeplanet.co.uk/</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68</a:t>
            </a:fld>
            <a:endParaRPr lang="en-GB"/>
          </a:p>
        </p:txBody>
      </p:sp>
    </p:spTree>
    <p:extLst>
      <p:ext uri="{BB962C8B-B14F-4D97-AF65-F5344CB8AC3E}">
        <p14:creationId xmlns:p14="http://schemas.microsoft.com/office/powerpoint/2010/main" val="162290273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With a suitable adapter, almost any camera can be used to capture images from telescopes. </a:t>
            </a:r>
          </a:p>
          <a:p>
            <a:r>
              <a:rPr lang="en-GB" sz="1200" kern="1200" dirty="0">
                <a:solidFill>
                  <a:schemeClr val="tx1"/>
                </a:solidFill>
                <a:effectLst/>
                <a:latin typeface="+mn-lt"/>
                <a:ea typeface="+mn-ea"/>
                <a:cs typeface="+mn-cs"/>
              </a:rPr>
              <a:t>Cameras used for </a:t>
            </a:r>
            <a:r>
              <a:rPr lang="en-GB" sz="1200" kern="1200" dirty="0" err="1">
                <a:solidFill>
                  <a:schemeClr val="tx1"/>
                </a:solidFill>
                <a:effectLst/>
                <a:latin typeface="+mn-lt"/>
                <a:ea typeface="+mn-ea"/>
                <a:cs typeface="+mn-cs"/>
              </a:rPr>
              <a:t>astro</a:t>
            </a:r>
            <a:r>
              <a:rPr lang="en-GB" sz="1200" kern="1200" dirty="0">
                <a:solidFill>
                  <a:schemeClr val="tx1"/>
                </a:solidFill>
                <a:effectLst/>
                <a:latin typeface="+mn-lt"/>
                <a:ea typeface="+mn-ea"/>
                <a:cs typeface="+mn-cs"/>
              </a:rPr>
              <a:t>-photography range from mobile phones, low cost web cameras, right up to professional single lens reflex (SLR) and mirrorless cameras.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Adapters that hold the camera in the correct position let you concentrate on positioning the telescope and getting the image in focus. </a:t>
            </a:r>
          </a:p>
          <a:p>
            <a:r>
              <a:rPr lang="en-GB" sz="1200" kern="1200" dirty="0">
                <a:solidFill>
                  <a:schemeClr val="tx1"/>
                </a:solidFill>
                <a:effectLst/>
                <a:latin typeface="+mn-lt"/>
                <a:ea typeface="+mn-ea"/>
                <a:cs typeface="+mn-cs"/>
              </a:rPr>
              <a:t>This adapter was custom designed to connect a specific phone and telescope. The shape was designed using parametric CAD software and 3D printed.</a:t>
            </a:r>
          </a:p>
          <a:p>
            <a:endParaRPr lang="en-GB" dirty="0"/>
          </a:p>
          <a:p>
            <a:r>
              <a:rPr lang="en-GB" sz="1200" kern="1200" dirty="0">
                <a:solidFill>
                  <a:schemeClr val="tx1"/>
                </a:solidFill>
                <a:effectLst/>
                <a:latin typeface="+mn-lt"/>
                <a:ea typeface="+mn-ea"/>
                <a:cs typeface="+mn-cs"/>
              </a:rPr>
              <a:t>With access to 3D CAD software and CNC/3D printing equipment, custom camera/phone adapters can be designed and manufactured.</a:t>
            </a:r>
          </a:p>
          <a:p>
            <a:r>
              <a:rPr lang="en-GB" sz="1200" kern="1200" dirty="0">
                <a:solidFill>
                  <a:schemeClr val="tx1"/>
                </a:solidFill>
                <a:effectLst/>
                <a:latin typeface="+mn-lt"/>
                <a:ea typeface="+mn-ea"/>
                <a:cs typeface="+mn-cs"/>
              </a:rPr>
              <a:t>This phone adapter can be downloaded for 3D printing from </a:t>
            </a:r>
            <a:r>
              <a:rPr lang="en-GB" sz="1200" kern="1200" dirty="0" err="1">
                <a:solidFill>
                  <a:schemeClr val="tx1"/>
                </a:solidFill>
                <a:effectLst/>
                <a:latin typeface="+mn-lt"/>
                <a:ea typeface="+mn-ea"/>
                <a:cs typeface="+mn-cs"/>
              </a:rPr>
              <a:t>Thingiverse</a:t>
            </a:r>
            <a:r>
              <a:rPr lang="en-GB" sz="1200" kern="1200" dirty="0">
                <a:solidFill>
                  <a:schemeClr val="tx1"/>
                </a:solidFill>
                <a:effectLst/>
                <a:latin typeface="+mn-lt"/>
                <a:ea typeface="+mn-ea"/>
                <a:cs typeface="+mn-cs"/>
              </a:rPr>
              <a:t>, one of several online libraries of 3D models.</a:t>
            </a:r>
          </a:p>
          <a:p>
            <a:r>
              <a:rPr lang="en-GB" sz="1200" kern="1200" dirty="0">
                <a:solidFill>
                  <a:schemeClr val="tx1"/>
                </a:solidFill>
                <a:effectLst/>
                <a:latin typeface="+mn-lt"/>
                <a:ea typeface="+mn-ea"/>
                <a:cs typeface="+mn-cs"/>
                <a:hlinkClick r:id="rId3"/>
              </a:rPr>
              <a:t>https://www.thingiverse.com/thing:353135</a:t>
            </a:r>
            <a:r>
              <a:rPr lang="en-GB" sz="1200" kern="1200" dirty="0">
                <a:solidFill>
                  <a:schemeClr val="tx1"/>
                </a:solidFill>
                <a:effectLst/>
                <a:latin typeface="+mn-lt"/>
                <a:ea typeface="+mn-ea"/>
                <a:cs typeface="+mn-cs"/>
              </a:rPr>
              <a:t> </a:t>
            </a:r>
          </a:p>
          <a:p>
            <a:endParaRPr lang="en-GB" dirty="0"/>
          </a:p>
          <a:p>
            <a:r>
              <a:rPr lang="en-GB" sz="1200" kern="1200" dirty="0">
                <a:solidFill>
                  <a:schemeClr val="tx1"/>
                </a:solidFill>
                <a:effectLst/>
                <a:latin typeface="+mn-lt"/>
                <a:ea typeface="+mn-ea"/>
                <a:cs typeface="+mn-cs"/>
              </a:rPr>
              <a:t>Most of the mounts for mid/top range cameras are relatively simple, connecting the lens mount on the camera to the eyepiece tube on the telescope. </a:t>
            </a:r>
          </a:p>
          <a:p>
            <a:r>
              <a:rPr lang="en-GB" sz="1200" kern="1200" dirty="0">
                <a:solidFill>
                  <a:schemeClr val="tx1"/>
                </a:solidFill>
                <a:effectLst/>
                <a:latin typeface="+mn-lt"/>
                <a:ea typeface="+mn-ea"/>
                <a:cs typeface="+mn-cs"/>
                <a:hlinkClick r:id="rId4"/>
              </a:rPr>
              <a:t>https://www.thingiverse.com/thing:2332543</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69</a:t>
            </a:fld>
            <a:endParaRPr lang="en-GB"/>
          </a:p>
        </p:txBody>
      </p:sp>
    </p:spTree>
    <p:extLst>
      <p:ext uri="{BB962C8B-B14F-4D97-AF65-F5344CB8AC3E}">
        <p14:creationId xmlns:p14="http://schemas.microsoft.com/office/powerpoint/2010/main" val="1017004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Prisms</a:t>
            </a:r>
          </a:p>
          <a:p>
            <a:r>
              <a:rPr lang="en-GB" sz="1200" kern="1200" dirty="0">
                <a:solidFill>
                  <a:schemeClr val="tx1"/>
                </a:solidFill>
                <a:effectLst/>
                <a:latin typeface="+mn-lt"/>
                <a:ea typeface="+mn-ea"/>
                <a:cs typeface="+mn-cs"/>
              </a:rPr>
              <a:t>In science lessons you perform experiments to show how light rays passing through angled glass prisms change direction.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Refraction</a:t>
            </a:r>
          </a:p>
          <a:p>
            <a:r>
              <a:rPr lang="en-GB" sz="1200" kern="1200" dirty="0">
                <a:solidFill>
                  <a:schemeClr val="tx1"/>
                </a:solidFill>
                <a:effectLst/>
                <a:latin typeface="+mn-lt"/>
                <a:ea typeface="+mn-ea"/>
                <a:cs typeface="+mn-cs"/>
              </a:rPr>
              <a:t>Light travels through air and other transparent materials at different rates. This causes the light to be deflected or ‘refracted’ at the intersection between them.</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Bi-convex lens</a:t>
            </a:r>
          </a:p>
          <a:p>
            <a:r>
              <a:rPr lang="en-GB" dirty="0">
                <a:effectLst/>
              </a:rPr>
              <a:t>The refractive index of the glass and radius of curvature determines how much the light will change direction. </a:t>
            </a:r>
            <a:r>
              <a:rPr lang="en-GB" sz="1200" kern="1200" dirty="0">
                <a:solidFill>
                  <a:schemeClr val="tx1"/>
                </a:solidFill>
                <a:effectLst/>
                <a:latin typeface="+mn-lt"/>
                <a:ea typeface="+mn-ea"/>
                <a:cs typeface="+mn-cs"/>
              </a:rPr>
              <a:t>Light from distant objects enters the lens and, where this is at an angle to the glass, the light is refracted. The curved lens surfaces cause light rays from a distant object to converge at a single ‘focal point’.</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a:t>
            </a:fld>
            <a:endParaRPr lang="en-GB"/>
          </a:p>
        </p:txBody>
      </p:sp>
    </p:spTree>
    <p:extLst>
      <p:ext uri="{BB962C8B-B14F-4D97-AF65-F5344CB8AC3E}">
        <p14:creationId xmlns:p14="http://schemas.microsoft.com/office/powerpoint/2010/main" val="279385183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Frenchman Louis Daguerre is credited with creating the first lasting photograph in 1837.</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image was recorded on a silver plated copper sheet that had been sensitised by coating with gaseous fumes.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number of chemicals were used including halogen, iodide, bromine and chlorine.</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Paris boulevard – Louis Daguerre circa 1838/39</a:t>
            </a:r>
          </a:p>
          <a:p>
            <a:r>
              <a:rPr lang="en-GB" sz="1200" u="sng" kern="1200" dirty="0">
                <a:solidFill>
                  <a:schemeClr val="tx1"/>
                </a:solidFill>
                <a:effectLst/>
                <a:latin typeface="+mn-lt"/>
                <a:ea typeface="+mn-ea"/>
                <a:cs typeface="+mn-cs"/>
                <a:hlinkClick r:id="rId3"/>
              </a:rPr>
              <a:t>https://www.thoughtco.com/an-illustrated-history-of-photography-4122660</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70</a:t>
            </a:fld>
            <a:endParaRPr lang="en-GB"/>
          </a:p>
        </p:txBody>
      </p:sp>
    </p:spTree>
    <p:extLst>
      <p:ext uri="{BB962C8B-B14F-4D97-AF65-F5344CB8AC3E}">
        <p14:creationId xmlns:p14="http://schemas.microsoft.com/office/powerpoint/2010/main" val="36673774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daguerreotype was superseded by paper and then celluloid with silver bromide coatings.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Both of these can be rolled onto spools which take up very little room in the camera.</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1900 the Eastman Kodak company introduced the ‘Brownie’, the first mass produced camera.</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71</a:t>
            </a:fld>
            <a:endParaRPr lang="en-GB"/>
          </a:p>
        </p:txBody>
      </p:sp>
    </p:spTree>
    <p:extLst>
      <p:ext uri="{BB962C8B-B14F-4D97-AF65-F5344CB8AC3E}">
        <p14:creationId xmlns:p14="http://schemas.microsoft.com/office/powerpoint/2010/main" val="1980000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1975 Steven </a:t>
            </a:r>
            <a:r>
              <a:rPr lang="en-GB" sz="1200" kern="1200" dirty="0" err="1">
                <a:solidFill>
                  <a:schemeClr val="tx1"/>
                </a:solidFill>
                <a:effectLst/>
                <a:latin typeface="+mn-lt"/>
                <a:ea typeface="+mn-ea"/>
                <a:cs typeface="+mn-cs"/>
              </a:rPr>
              <a:t>Sasson</a:t>
            </a:r>
            <a:r>
              <a:rPr lang="en-GB" sz="1200" kern="1200" dirty="0">
                <a:solidFill>
                  <a:schemeClr val="tx1"/>
                </a:solidFill>
                <a:effectLst/>
                <a:latin typeface="+mn-lt"/>
                <a:ea typeface="+mn-ea"/>
                <a:cs typeface="+mn-cs"/>
              </a:rPr>
              <a:t>, an engineer at Eastman Kodak company, designed and built the first practical digital camera.</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used a charged coupled device (CCD) sensor.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3"/>
              </a:rPr>
              <a:t>https://petapixel.com/2010/08/05/the-worlds-first-digital-camera-by-kodak-and-steve-sasson/</a:t>
            </a:r>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72</a:t>
            </a:fld>
            <a:endParaRPr lang="en-GB"/>
          </a:p>
        </p:txBody>
      </p:sp>
    </p:spTree>
    <p:extLst>
      <p:ext uri="{BB962C8B-B14F-4D97-AF65-F5344CB8AC3E}">
        <p14:creationId xmlns:p14="http://schemas.microsoft.com/office/powerpoint/2010/main" val="42654735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links on this slide explain clearly how digital cameras work.</a:t>
            </a:r>
          </a:p>
          <a:p>
            <a:r>
              <a:rPr lang="en-GB" sz="1200" kern="1200" dirty="0">
                <a:solidFill>
                  <a:schemeClr val="tx1"/>
                </a:solidFill>
                <a:effectLst/>
                <a:latin typeface="+mn-lt"/>
                <a:ea typeface="+mn-ea"/>
                <a:cs typeface="+mn-cs"/>
              </a:rPr>
              <a:t> </a:t>
            </a:r>
          </a:p>
          <a:p>
            <a:r>
              <a:rPr lang="en-GB" sz="1200" i="0" u="sng" kern="1200" dirty="0">
                <a:solidFill>
                  <a:schemeClr val="tx1"/>
                </a:solidFill>
                <a:effectLst/>
                <a:latin typeface="+mn-lt"/>
                <a:ea typeface="+mn-ea"/>
                <a:cs typeface="+mn-cs"/>
                <a:hlinkClick r:id="rId3"/>
              </a:rPr>
              <a:t>https://www.makeuseof.com/tag/technology-explained-how-does-a-digital-camera-work/</a:t>
            </a:r>
            <a:endParaRPr lang="en-GB" sz="1200" i="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p>
          <a:p>
            <a:r>
              <a:rPr lang="en-GB" sz="1200" u="sng" kern="1200" dirty="0">
                <a:solidFill>
                  <a:schemeClr val="tx1"/>
                </a:solidFill>
                <a:effectLst/>
                <a:latin typeface="+mn-lt"/>
                <a:ea typeface="+mn-ea"/>
                <a:cs typeface="+mn-cs"/>
                <a:hlinkClick r:id="rId4"/>
              </a:rPr>
              <a:t>https://en.wikipedia.org/wiki/Digital_camera#/media/File:Disassembled_digital_camera.jpg</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73</a:t>
            </a:fld>
            <a:endParaRPr lang="en-GB"/>
          </a:p>
        </p:txBody>
      </p:sp>
    </p:spTree>
    <p:extLst>
      <p:ext uri="{BB962C8B-B14F-4D97-AF65-F5344CB8AC3E}">
        <p14:creationId xmlns:p14="http://schemas.microsoft.com/office/powerpoint/2010/main" val="13804441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Digital cameras use two main types of sensor; charge coupled (CCD) and complementary metal oxide (CMOS) devices.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main advantage of CMOS sensors is the low power requirements.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Camera sensors come in many different sizes. </a:t>
            </a:r>
            <a:r>
              <a:rPr lang="en-GB" sz="1200" kern="1200" dirty="0">
                <a:solidFill>
                  <a:schemeClr val="tx1"/>
                </a:solidFill>
                <a:effectLst/>
                <a:latin typeface="+mn-lt"/>
                <a:ea typeface="+mn-ea"/>
                <a:cs typeface="+mn-cs"/>
                <a:hlinkClick r:id="rId3"/>
              </a:rPr>
              <a:t>https://en.wikipedia.org/wiki/Image_sensor_format</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74</a:t>
            </a:fld>
            <a:endParaRPr lang="en-GB"/>
          </a:p>
        </p:txBody>
      </p:sp>
    </p:spTree>
    <p:extLst>
      <p:ext uri="{BB962C8B-B14F-4D97-AF65-F5344CB8AC3E}">
        <p14:creationId xmlns:p14="http://schemas.microsoft.com/office/powerpoint/2010/main" val="25020927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Earlier we explained how digital cameras have wide bandwidth sensors with Infra-red blocking filters to allow only visible wavelengths through to the sensor.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diagram here shows the IR-blocking filter location on top of the sensor inside the camera.</a:t>
            </a:r>
          </a:p>
          <a:p>
            <a:r>
              <a:rPr lang="en-GB" sz="1200" i="1" u="sng" kern="1200" dirty="0">
                <a:solidFill>
                  <a:schemeClr val="tx1"/>
                </a:solidFill>
                <a:effectLst/>
                <a:latin typeface="+mn-lt"/>
                <a:ea typeface="+mn-ea"/>
                <a:cs typeface="+mn-cs"/>
                <a:hlinkClick r:id="rId3"/>
              </a:rPr>
              <a:t>http://dew.globalsystemsscience.org/tools/digital-cameras-overview/</a:t>
            </a:r>
            <a:endParaRPr lang="en-GB" sz="1200" i="1" u="sng"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Even with a filter in place, some Infra-red wavelengths reach the sensor and we can see this by viewing a TV remote control through a digital camera.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75</a:t>
            </a:fld>
            <a:endParaRPr lang="en-GB"/>
          </a:p>
        </p:txBody>
      </p:sp>
    </p:spTree>
    <p:extLst>
      <p:ext uri="{BB962C8B-B14F-4D97-AF65-F5344CB8AC3E}">
        <p14:creationId xmlns:p14="http://schemas.microsoft.com/office/powerpoint/2010/main" val="39898864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Point the camera lens at the window at the front of a TV remote control.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Look at the image on the back of the digital camera</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the same time press buttons on the remote. You should see the infra-red LEDs on the front of the remote flashing.</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76</a:t>
            </a:fld>
            <a:endParaRPr lang="en-GB"/>
          </a:p>
        </p:txBody>
      </p:sp>
    </p:spTree>
    <p:extLst>
      <p:ext uri="{BB962C8B-B14F-4D97-AF65-F5344CB8AC3E}">
        <p14:creationId xmlns:p14="http://schemas.microsoft.com/office/powerpoint/2010/main" val="42103625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involves the following steps:</a:t>
            </a:r>
          </a:p>
          <a:p>
            <a:pPr marL="228600" lvl="0" indent="-228600">
              <a:buFont typeface="+mj-lt"/>
              <a:buAutoNum type="arabicPeriod"/>
            </a:pPr>
            <a:r>
              <a:rPr lang="en-GB" sz="1200" kern="1200" dirty="0">
                <a:solidFill>
                  <a:schemeClr val="tx1"/>
                </a:solidFill>
                <a:effectLst/>
                <a:latin typeface="+mn-lt"/>
                <a:ea typeface="+mn-ea"/>
                <a:cs typeface="+mn-cs"/>
              </a:rPr>
              <a:t>Opening the case to reveal the sensor.</a:t>
            </a:r>
          </a:p>
          <a:p>
            <a:pPr marL="228600" lvl="0" indent="-228600">
              <a:buFont typeface="+mj-lt"/>
              <a:buAutoNum type="arabicPeriod"/>
            </a:pPr>
            <a:r>
              <a:rPr lang="en-GB" sz="1200" kern="1200" dirty="0">
                <a:solidFill>
                  <a:schemeClr val="tx1"/>
                </a:solidFill>
                <a:effectLst/>
                <a:latin typeface="+mn-lt"/>
                <a:ea typeface="+mn-ea"/>
                <a:cs typeface="+mn-cs"/>
              </a:rPr>
              <a:t>Removing the infrared blocking filter.</a:t>
            </a:r>
          </a:p>
          <a:p>
            <a:pPr marL="228600" lvl="0" indent="-228600">
              <a:buFont typeface="+mj-lt"/>
              <a:buAutoNum type="arabicPeriod"/>
            </a:pPr>
            <a:r>
              <a:rPr lang="en-GB" sz="1200" kern="1200" dirty="0">
                <a:solidFill>
                  <a:schemeClr val="tx1"/>
                </a:solidFill>
                <a:effectLst/>
                <a:latin typeface="+mn-lt"/>
                <a:ea typeface="+mn-ea"/>
                <a:cs typeface="+mn-cs"/>
              </a:rPr>
              <a:t>Re-assembling the camera.</a:t>
            </a:r>
          </a:p>
          <a:p>
            <a:pPr marL="228600" lvl="0" indent="-228600">
              <a:buFont typeface="+mj-lt"/>
              <a:buAutoNum type="arabicPeriod"/>
            </a:pPr>
            <a:r>
              <a:rPr lang="en-GB" sz="1200" kern="1200" dirty="0">
                <a:solidFill>
                  <a:schemeClr val="tx1"/>
                </a:solidFill>
                <a:effectLst/>
                <a:latin typeface="+mn-lt"/>
                <a:ea typeface="+mn-ea"/>
                <a:cs typeface="+mn-cs"/>
              </a:rPr>
              <a:t>Attaching an infrared pass filter to the front of the lens.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Note</a:t>
            </a:r>
            <a:r>
              <a:rPr lang="en-GB" sz="1200" kern="1200" dirty="0">
                <a:solidFill>
                  <a:schemeClr val="tx1"/>
                </a:solidFill>
                <a:effectLst/>
                <a:latin typeface="+mn-lt"/>
                <a:ea typeface="+mn-ea"/>
                <a:cs typeface="+mn-cs"/>
              </a:rPr>
              <a:t>: Before trying this you </a:t>
            </a:r>
            <a:r>
              <a:rPr lang="en-GB" sz="1200" b="1" kern="1200" dirty="0">
                <a:solidFill>
                  <a:schemeClr val="tx1"/>
                </a:solidFill>
                <a:effectLst/>
                <a:latin typeface="+mn-lt"/>
                <a:ea typeface="+mn-ea"/>
                <a:cs typeface="+mn-cs"/>
              </a:rPr>
              <a:t>MUST</a:t>
            </a:r>
            <a:r>
              <a:rPr lang="en-GB" sz="1200" kern="1200" dirty="0">
                <a:solidFill>
                  <a:schemeClr val="tx1"/>
                </a:solidFill>
                <a:effectLst/>
                <a:latin typeface="+mn-lt"/>
                <a:ea typeface="+mn-ea"/>
                <a:cs typeface="+mn-cs"/>
              </a:rPr>
              <a:t> get the permission of the camera owner and your parents.</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77</a:t>
            </a:fld>
            <a:endParaRPr lang="en-GB"/>
          </a:p>
        </p:txBody>
      </p:sp>
    </p:spTree>
    <p:extLst>
      <p:ext uri="{BB962C8B-B14F-4D97-AF65-F5344CB8AC3E}">
        <p14:creationId xmlns:p14="http://schemas.microsoft.com/office/powerpoint/2010/main" val="34360805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With schools moving to coding lessons, small, single board computers are increasingly being used in classrooms.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Most of these have add-on camera modules that can be converted for infra-red photography.</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IR camera module for </a:t>
            </a:r>
            <a:r>
              <a:rPr lang="en-GB" sz="1200" b="1" kern="1200" dirty="0" err="1">
                <a:solidFill>
                  <a:schemeClr val="tx1"/>
                </a:solidFill>
                <a:effectLst/>
                <a:latin typeface="+mn-lt"/>
                <a:ea typeface="+mn-ea"/>
                <a:cs typeface="+mn-cs"/>
              </a:rPr>
              <a:t>RasPi</a:t>
            </a:r>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Raspberry Pi </a:t>
            </a:r>
            <a:r>
              <a:rPr lang="en-GB" sz="1200" kern="1200" dirty="0" err="1">
                <a:solidFill>
                  <a:schemeClr val="tx1"/>
                </a:solidFill>
                <a:effectLst/>
                <a:latin typeface="+mn-lt"/>
                <a:ea typeface="+mn-ea"/>
                <a:cs typeface="+mn-cs"/>
              </a:rPr>
              <a:t>NoIR</a:t>
            </a:r>
            <a:r>
              <a:rPr lang="en-GB" sz="1200" kern="1200" dirty="0">
                <a:solidFill>
                  <a:schemeClr val="tx1"/>
                </a:solidFill>
                <a:effectLst/>
                <a:latin typeface="+mn-lt"/>
                <a:ea typeface="+mn-ea"/>
                <a:cs typeface="+mn-cs"/>
              </a:rPr>
              <a:t> Camera Module v2 is a high quality 8MP add-on board for Raspberry Pi, featuring a fixed focus lens. The board itself is tiny, at around 25x23x9mm and weighs just over 3g, making it perfect for mobile or other applications where size and weight are important. The camera is perfect for doing IR photography and taking pictures in low light environments.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IR camera module for Arduino</a:t>
            </a:r>
          </a:p>
          <a:p>
            <a:r>
              <a:rPr lang="en-GB" sz="1200" kern="1200" dirty="0" err="1">
                <a:solidFill>
                  <a:schemeClr val="tx1"/>
                </a:solidFill>
                <a:effectLst/>
                <a:latin typeface="+mn-lt"/>
                <a:ea typeface="+mn-ea"/>
                <a:cs typeface="+mn-cs"/>
              </a:rPr>
              <a:t>LinkSprite’s</a:t>
            </a:r>
            <a:r>
              <a:rPr lang="en-GB" sz="1200" kern="1200" dirty="0">
                <a:solidFill>
                  <a:schemeClr val="tx1"/>
                </a:solidFill>
                <a:effectLst/>
                <a:latin typeface="+mn-lt"/>
                <a:ea typeface="+mn-ea"/>
                <a:cs typeface="+mn-cs"/>
              </a:rPr>
              <a:t> serial port camera module can capture high resolution pictures and transport them over TTL serial, making it ideal for embedded applications. And it can do it in the dark, thanks to infrared LEDs.</a:t>
            </a:r>
          </a:p>
          <a:p>
            <a:r>
              <a:rPr lang="en-GB" sz="1200" kern="1200" dirty="0">
                <a:solidFill>
                  <a:schemeClr val="tx1"/>
                </a:solidFill>
                <a:effectLst/>
                <a:latin typeface="+mn-lt"/>
                <a:ea typeface="+mn-ea"/>
                <a:cs typeface="+mn-cs"/>
              </a:rPr>
              <a:t>Resolution - 160 x 120, 320 x 280 and 640 x 480 pixels.</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78</a:t>
            </a:fld>
            <a:endParaRPr lang="en-GB"/>
          </a:p>
        </p:txBody>
      </p:sp>
    </p:spTree>
    <p:extLst>
      <p:ext uri="{BB962C8B-B14F-4D97-AF65-F5344CB8AC3E}">
        <p14:creationId xmlns:p14="http://schemas.microsoft.com/office/powerpoint/2010/main" val="216388262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Telescope design has developed over many decades and produced a wide range of shapes, sizes and layouts. The lack of one ‘ideal’ design indicates there is still plenty of room for innovation. Recent developments in materials, CNC machining and 3D printing provide even more opportunities for improving the performance of optical telescopes.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Telescope bodies – Refracting telescope</a:t>
            </a:r>
          </a:p>
          <a:p>
            <a:r>
              <a:rPr lang="en-GB" sz="1200" kern="1200" dirty="0">
                <a:solidFill>
                  <a:schemeClr val="tx1"/>
                </a:solidFill>
                <a:effectLst/>
                <a:latin typeface="+mn-lt"/>
                <a:ea typeface="+mn-ea"/>
                <a:cs typeface="+mn-cs"/>
              </a:rPr>
              <a:t>Most refracting telescopes have a solid tube body. In addition to supporting the lenses in the correct positions, it prevents stray light and dust from entering and reduces air currents.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choosing material for the tube, look for light weight, low cost and a low thermal expansion.</a:t>
            </a:r>
          </a:p>
          <a:p>
            <a:r>
              <a:rPr lang="en-GB" sz="1200" kern="1200" dirty="0">
                <a:solidFill>
                  <a:schemeClr val="tx1"/>
                </a:solidFill>
                <a:effectLst/>
                <a:latin typeface="+mn-lt"/>
                <a:ea typeface="+mn-ea"/>
                <a:cs typeface="+mn-cs"/>
              </a:rPr>
              <a:t>These composite tubes are made to order for telescopes from paper and epoxy resin.</a:t>
            </a:r>
          </a:p>
          <a:p>
            <a:r>
              <a:rPr lang="en-GB" sz="1200" i="1" u="sng" kern="1200" dirty="0">
                <a:solidFill>
                  <a:schemeClr val="tx1"/>
                </a:solidFill>
                <a:effectLst/>
                <a:latin typeface="+mn-lt"/>
                <a:ea typeface="+mn-ea"/>
                <a:cs typeface="+mn-cs"/>
                <a:hlinkClick r:id="rId3"/>
              </a:rPr>
              <a:t>http://www.gerdneumann.net/english/instrument-building-parts-teile-fuer-den-fernrohrbau/fernrohrtuben-aus-hartpapier-phenolic-telescope-tubes-hard-paper.html</a:t>
            </a:r>
            <a:endParaRPr lang="en-GB" sz="1200" i="1"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027BE5-EDE0-48D0-A495-EFF55820E730}" type="slidenum">
              <a:rPr lang="en-GB" smtClean="0"/>
              <a:t>79</a:t>
            </a:fld>
            <a:endParaRPr lang="en-GB"/>
          </a:p>
        </p:txBody>
      </p:sp>
    </p:spTree>
    <p:extLst>
      <p:ext uri="{BB962C8B-B14F-4D97-AF65-F5344CB8AC3E}">
        <p14:creationId xmlns:p14="http://schemas.microsoft.com/office/powerpoint/2010/main" val="2831687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Low-cost lenses are made from optically clear thermoplastic polymers including polycarbonate and acrylic.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Injection moulding allows high volume production which keeps the unit cost of each lens very low.</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Follow the link to watch a video explaining how injection moulding machines work.</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a:t>
            </a:fld>
            <a:endParaRPr lang="en-GB"/>
          </a:p>
        </p:txBody>
      </p:sp>
    </p:spTree>
    <p:extLst>
      <p:ext uri="{BB962C8B-B14F-4D97-AF65-F5344CB8AC3E}">
        <p14:creationId xmlns:p14="http://schemas.microsoft.com/office/powerpoint/2010/main" val="873908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Significant distortion can occur if the telescope is at a different temperature to the surroundings so choosing materials with good thermal conductivity for the main structure will help the scope acclimatise more quickly.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surface inside tubes is usually painted matt black and many scopes have ridges, all designed to cut down internal light reflections.</a:t>
            </a:r>
          </a:p>
          <a:p>
            <a:r>
              <a:rPr lang="en-GB" sz="1200" i="1" u="sng" kern="1200" dirty="0">
                <a:solidFill>
                  <a:schemeClr val="tx1"/>
                </a:solidFill>
                <a:effectLst/>
                <a:latin typeface="+mn-lt"/>
                <a:ea typeface="+mn-ea"/>
                <a:cs typeface="+mn-cs"/>
                <a:hlinkClick r:id="rId3"/>
              </a:rPr>
              <a:t>http://www.protostar.biz/blite.htm</a:t>
            </a:r>
            <a:endParaRPr lang="en-GB" sz="1200" i="1"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80</a:t>
            </a:fld>
            <a:endParaRPr lang="en-GB"/>
          </a:p>
        </p:txBody>
      </p:sp>
    </p:spTree>
    <p:extLst>
      <p:ext uri="{BB962C8B-B14F-4D97-AF65-F5344CB8AC3E}">
        <p14:creationId xmlns:p14="http://schemas.microsoft.com/office/powerpoint/2010/main" val="24226720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Reflecting telescope</a:t>
            </a:r>
          </a:p>
          <a:p>
            <a:r>
              <a:rPr lang="en-GB" sz="1200" kern="1200" dirty="0">
                <a:solidFill>
                  <a:schemeClr val="tx1"/>
                </a:solidFill>
                <a:effectLst/>
                <a:latin typeface="+mn-lt"/>
                <a:ea typeface="+mn-ea"/>
                <a:cs typeface="+mn-cs"/>
              </a:rPr>
              <a:t>Some reflecting telescopes use tubular bodies. They are simple to make and support but can cause ‘tube currents’ which distort the image. </a:t>
            </a:r>
          </a:p>
          <a:p>
            <a:r>
              <a:rPr lang="en-GB" sz="1200" kern="1200" dirty="0">
                <a:solidFill>
                  <a:schemeClr val="tx1"/>
                </a:solidFill>
                <a:effectLst/>
                <a:latin typeface="+mn-lt"/>
                <a:ea typeface="+mn-ea"/>
                <a:cs typeface="+mn-cs"/>
              </a:rPr>
              <a:t>Tube currents are caused by the tube warming the cold night air.</a:t>
            </a:r>
          </a:p>
          <a:p>
            <a:r>
              <a:rPr lang="en-GB" sz="1200" kern="1200" dirty="0">
                <a:solidFill>
                  <a:schemeClr val="tx1"/>
                </a:solidFill>
                <a:effectLst/>
                <a:latin typeface="+mn-lt"/>
                <a:ea typeface="+mn-ea"/>
                <a:cs typeface="+mn-cs"/>
              </a:rPr>
              <a:t>Large tubes can take a long time to reach the same temperature as the environment.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Choice of materials plays a large part in the time taken for the temperature to stabilise.</a:t>
            </a:r>
          </a:p>
          <a:p>
            <a:r>
              <a:rPr lang="en-GB" sz="1200" kern="1200" dirty="0">
                <a:solidFill>
                  <a:schemeClr val="tx1"/>
                </a:solidFill>
                <a:effectLst/>
                <a:latin typeface="+mn-lt"/>
                <a:ea typeface="+mn-ea"/>
                <a:cs typeface="+mn-cs"/>
                <a:hlinkClick r:id="rId3"/>
              </a:rPr>
              <a:t>http://naturalimagesgallery.com/atm/lh_scope/raw_tube_on_mount.html</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81</a:t>
            </a:fld>
            <a:endParaRPr lang="en-GB"/>
          </a:p>
        </p:txBody>
      </p:sp>
    </p:spTree>
    <p:extLst>
      <p:ext uri="{BB962C8B-B14F-4D97-AF65-F5344CB8AC3E}">
        <p14:creationId xmlns:p14="http://schemas.microsoft.com/office/powerpoint/2010/main" val="972952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Open tube or ‘truss’ designs allow air to flow freely through the instrument shortening the time for the temperature of the telescope to stabilise relative to the environment.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Frame structures also tend to be lighter and can be disassembled to make transporting the telescope to remote dark sky sites easier.</a:t>
            </a:r>
          </a:p>
          <a:p>
            <a:endParaRPr lang="en-GB" sz="1200" kern="1200" dirty="0">
              <a:solidFill>
                <a:schemeClr val="tx1"/>
              </a:solidFill>
              <a:effectLst/>
              <a:latin typeface="+mn-lt"/>
              <a:ea typeface="+mn-ea"/>
              <a:cs typeface="+mn-cs"/>
            </a:endParaRPr>
          </a:p>
          <a:p>
            <a:r>
              <a:rPr lang="en-GB" sz="1200" i="0" u="sng" kern="1200" dirty="0">
                <a:solidFill>
                  <a:schemeClr val="tx1"/>
                </a:solidFill>
                <a:effectLst/>
                <a:latin typeface="+mn-lt"/>
                <a:ea typeface="+mn-ea"/>
                <a:cs typeface="+mn-cs"/>
                <a:hlinkClick r:id="rId3"/>
              </a:rPr>
              <a:t>http://www.rothervalleyoptics.co.uk/meade-lightbridge-10-dobsonian-telescope.html</a:t>
            </a:r>
            <a:endParaRPr lang="en-GB" sz="1200" i="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82</a:t>
            </a:fld>
            <a:endParaRPr lang="en-GB"/>
          </a:p>
        </p:txBody>
      </p:sp>
    </p:spTree>
    <p:extLst>
      <p:ext uri="{BB962C8B-B14F-4D97-AF65-F5344CB8AC3E}">
        <p14:creationId xmlns:p14="http://schemas.microsoft.com/office/powerpoint/2010/main" val="23237860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Digital imaging provided the next significant advance where several images of the same object are ‘stacked’ to create an enhanced image.  This has the advantage of cutting down the random coloured dots or ‘noise’ on the image.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Key to this is a telescope that can keep an object in view for an extended period during which several images are recorded.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After the viewing session the images are combined which increases the intensity of the final image.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Professional astronomers first developed this technique which is now commonly used by amateurs.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83</a:t>
            </a:fld>
            <a:endParaRPr lang="en-GB"/>
          </a:p>
        </p:txBody>
      </p:sp>
    </p:spTree>
    <p:extLst>
      <p:ext uri="{BB962C8B-B14F-4D97-AF65-F5344CB8AC3E}">
        <p14:creationId xmlns:p14="http://schemas.microsoft.com/office/powerpoint/2010/main" val="23406855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Imagine being able to see the result of stacking images in real time.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what a start-up company called </a:t>
            </a:r>
            <a:r>
              <a:rPr lang="en-GB" sz="1200" kern="1200" dirty="0" err="1">
                <a:solidFill>
                  <a:schemeClr val="tx1"/>
                </a:solidFill>
                <a:effectLst/>
                <a:latin typeface="+mn-lt"/>
                <a:ea typeface="+mn-ea"/>
                <a:cs typeface="+mn-cs"/>
              </a:rPr>
              <a:t>Unistellar</a:t>
            </a:r>
            <a:r>
              <a:rPr lang="en-GB" sz="1200" kern="1200" dirty="0">
                <a:solidFill>
                  <a:schemeClr val="tx1"/>
                </a:solidFill>
                <a:effectLst/>
                <a:latin typeface="+mn-lt"/>
                <a:ea typeface="+mn-ea"/>
                <a:cs typeface="+mn-cs"/>
              </a:rPr>
              <a:t> is doing with their innovative </a:t>
            </a:r>
            <a:r>
              <a:rPr lang="en-GB" sz="1200" kern="1200" dirty="0" err="1">
                <a:solidFill>
                  <a:schemeClr val="tx1"/>
                </a:solidFill>
                <a:effectLst/>
                <a:latin typeface="+mn-lt"/>
                <a:ea typeface="+mn-ea"/>
                <a:cs typeface="+mn-cs"/>
              </a:rPr>
              <a:t>eVscope</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Their system is based on a small (11cm diameter mirror) reflecting telescope with motorised axes and a sensitive electronic sensor.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database containing the position and movement of stellar objects is used to control the motors allowing it to ‘follow’ an object in the sky.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84</a:t>
            </a:fld>
            <a:endParaRPr lang="en-GB"/>
          </a:p>
        </p:txBody>
      </p:sp>
    </p:spTree>
    <p:extLst>
      <p:ext uri="{BB962C8B-B14F-4D97-AF65-F5344CB8AC3E}">
        <p14:creationId xmlns:p14="http://schemas.microsoft.com/office/powerpoint/2010/main" val="403621219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err="1">
                <a:solidFill>
                  <a:schemeClr val="tx1"/>
                </a:solidFill>
                <a:effectLst/>
                <a:latin typeface="+mn-lt"/>
                <a:ea typeface="+mn-ea"/>
                <a:cs typeface="+mn-cs"/>
              </a:rPr>
              <a:t>Unistellar</a:t>
            </a:r>
            <a:r>
              <a:rPr lang="en-GB" sz="1200" kern="1200" dirty="0">
                <a:solidFill>
                  <a:schemeClr val="tx1"/>
                </a:solidFill>
                <a:effectLst/>
                <a:latin typeface="+mn-lt"/>
                <a:ea typeface="+mn-ea"/>
                <a:cs typeface="+mn-cs"/>
              </a:rPr>
              <a:t> developed software that captures images and, in real time, combines them into a single image which is projected into the eyepiece.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When a faint object is first acquired, the observer will see very little but, as more and more images are combined, the object will slowly become brighter, sharper and more colourful.</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kern="1200" dirty="0" err="1">
                <a:solidFill>
                  <a:schemeClr val="tx1"/>
                </a:solidFill>
                <a:effectLst/>
                <a:latin typeface="+mn-lt"/>
                <a:ea typeface="+mn-ea"/>
                <a:cs typeface="+mn-cs"/>
              </a:rPr>
              <a:t>eVscope</a:t>
            </a:r>
            <a:r>
              <a:rPr lang="en-GB" sz="1200" kern="1200" dirty="0">
                <a:solidFill>
                  <a:schemeClr val="tx1"/>
                </a:solidFill>
                <a:effectLst/>
                <a:latin typeface="+mn-lt"/>
                <a:ea typeface="+mn-ea"/>
                <a:cs typeface="+mn-cs"/>
              </a:rPr>
              <a:t> is due to go on sale in the summer of 2018.</a:t>
            </a:r>
          </a:p>
          <a:p>
            <a:r>
              <a:rPr lang="en-GB" sz="1200" kern="1200" dirty="0">
                <a:solidFill>
                  <a:schemeClr val="tx1"/>
                </a:solidFill>
                <a:effectLst/>
                <a:latin typeface="+mn-lt"/>
                <a:ea typeface="+mn-ea"/>
                <a:cs typeface="+mn-cs"/>
                <a:hlinkClick r:id="rId3"/>
              </a:rPr>
              <a:t>https://www.kickstarter.com/projects/unistellar/evscope-100-times-more-powerful-than-a-classical-t?ref=blog</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85</a:t>
            </a:fld>
            <a:endParaRPr lang="en-GB"/>
          </a:p>
        </p:txBody>
      </p:sp>
    </p:spTree>
    <p:extLst>
      <p:ext uri="{BB962C8B-B14F-4D97-AF65-F5344CB8AC3E}">
        <p14:creationId xmlns:p14="http://schemas.microsoft.com/office/powerpoint/2010/main" val="3900320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Most high quality lenses are made from optical glass by several processes including cutting, grinding and polishing.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Follow the link to watch a video showing lenses being manufactured.</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9</a:t>
            </a:fld>
            <a:endParaRPr lang="en-GB"/>
          </a:p>
        </p:txBody>
      </p:sp>
    </p:spTree>
    <p:extLst>
      <p:ext uri="{BB962C8B-B14F-4D97-AF65-F5344CB8AC3E}">
        <p14:creationId xmlns:p14="http://schemas.microsoft.com/office/powerpoint/2010/main" val="2226567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4EBA6F"/>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a:defRPr b="0"/>
            </a:lvl1pPr>
            <a:lvl2pPr>
              <a:defRPr b="0"/>
            </a:lvl2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8" name="Picture 7" descr="DATA07whitesmall.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680700" y="6178554"/>
            <a:ext cx="1028194" cy="476250"/>
          </a:xfrm>
          <a:prstGeom prst="rect">
            <a:avLst/>
          </a:prstGeom>
        </p:spPr>
      </p:pic>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54864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pic>
        <p:nvPicPr>
          <p:cNvPr id="10" name="Picture 2"/>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4787477" y="6085792"/>
            <a:ext cx="2307021" cy="698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rapidonline.com/catalogue/search?Query=convex%20lens&amp;Tier=Lenses" TargetMode="External"/><Relationship Id="rId7"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hyperlink" Target="https://www.philipharris.co.uk/search?phrase=lens" TargetMode="External"/><Relationship Id="rId4" Type="http://schemas.openxmlformats.org/officeDocument/2006/relationships/hyperlink" Target="https://www.brecklandscientific.co.uk/" TargetMode="External"/><Relationship Id="rId9"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2.le.ac.uk/departments/physics/research/src/res/mech_eng/present-missions/miri-project"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tekdata-interconnect.com/blog/drive_me_to_the_moon.asp"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hyperlink" Target="https://jwst.nasa.gov/Webb3d/"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hyperlink" Target="https://jwst.nasa.gov/meettheteam.html"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hyperlink" Target="https://www.britastro.org/"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hyperlink" Target="http://www.popastro.com/main_spa1/" TargetMode="External"/><Relationship Id="rId4" Type="http://schemas.openxmlformats.org/officeDocument/2006/relationships/hyperlink" Target="http://www.ras.org.uk/"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vitotechnology.com/star-walk-2-guide-sky-night-day.html"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hyperlink" Target="https://en.wikipedia.org/wiki/Latitude"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www.spitzer.caltech.edu/images/2154-sig08-004-Hands-in-a-Bag-color-Visible-vs-Infrared-Light"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hyperlink" Target="https://jwst.stsci.edu/instrumentation/nircam"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hyperlink" Target="http://sci.esa.int/jwst/45694-nirspec-the-near-infrared-spectrograph/"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www.backstagescience.com/videos/MIRI.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hyperlink" Target="https://www.youtube.com/watch?v=y9Z2GbFJWmo"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ASbkxmacK-4"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hyperlink" Target="https://en.wikipedia.org/wiki/Chromatic_aberration"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hyperlink" Target="http://microscopy.berkeley.edu/courses/TLM/optics/chromatic.htm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Thomas_Harrio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s://en.wikipedia.org/wiki/Galileo_Galilei"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640.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hyperlink" Target="http://www.bbc.co.uk/schools/gcsebitesize/science/edexcel/visiblelight_solarsystem/telescopesrev3.shtml" TargetMode="External"/><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hyperlink" Target="https://www.youtube.com/user/GordonWaite/videos"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hyperlink" Target="https://www.youtube.com/watch?v=MjUcBWYVF9s"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hyperlink" Target="https://www.youtube.com/watch?v=ZDysmTVoC-k" TargetMode="External"/><Relationship Id="rId4" Type="http://schemas.openxmlformats.org/officeDocument/2006/relationships/image" Target="../media/image70.jpeg"/></Relationships>
</file>

<file path=ppt/slides/_rels/slide5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hyperlink" Target="https://www.youtube.com/watch?time_continue=4&amp;v=Y_U_MrWcCnE"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hyperlink" Target="https://www.youtube.com/watch?v=MnkmQ_2ri9E"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hyperlink" Target="https://www.youtube.com/watch?v=fgn7bKs042Q"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hyperlink" Target="http://www.rocketroberts.com/astro/observatory.htm" TargetMode="External"/><Relationship Id="rId4" Type="http://schemas.openxmlformats.org/officeDocument/2006/relationships/image" Target="../media/image80.png"/></Relationships>
</file>

<file path=ppt/slides/_rels/slide6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hyperlink" Target="https://danlr46.wordpress.com/how-to-remotely-control-camera-filter-wheel-and-mount-with-raspberry-pi3/" TargetMode="External"/><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83.jpeg"/></Relationships>
</file>

<file path=ppt/slides/_rels/slide66.xml.rels><?xml version="1.0" encoding="UTF-8" standalone="yes"?>
<Relationships xmlns="http://schemas.openxmlformats.org/package/2006/relationships"><Relationship Id="rId3" Type="http://schemas.openxmlformats.org/officeDocument/2006/relationships/hyperlink" Target="https://www.schoolsobservatory.org/" TargetMode="External"/><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67.xml.rels><?xml version="1.0" encoding="UTF-8" standalone="yes"?>
<Relationships xmlns="http://schemas.openxmlformats.org/package/2006/relationships"><Relationship Id="rId3" Type="http://schemas.openxmlformats.org/officeDocument/2006/relationships/hyperlink" Target="http://www.faulkes-telescope.com/" TargetMode="External"/><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87.png"/></Relationships>
</file>

<file path=ppt/slides/_rels/slide69.xml.rels><?xml version="1.0" encoding="UTF-8" standalone="yes"?>
<Relationships xmlns="http://schemas.openxmlformats.org/package/2006/relationships"><Relationship Id="rId8" Type="http://schemas.openxmlformats.org/officeDocument/2006/relationships/image" Target="../media/image91.jpeg"/><Relationship Id="rId3" Type="http://schemas.openxmlformats.org/officeDocument/2006/relationships/hyperlink" Target="https://www.thingiverse.com/thing:353135" TargetMode="External"/><Relationship Id="rId7" Type="http://schemas.openxmlformats.org/officeDocument/2006/relationships/image" Target="../media/image90.jpe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hyperlink" Target="https://www.thingiverse.com/thing:2332543"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hyperlink" Target="https://www.thoughtco.com/an-illustrated-history-of-photography-4122660"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hyperlink" Target="https://petapixel.com/2010/08/05/the-worlds-first-digital-camera-by-kodak-and-steve-sasson/" TargetMode="External"/><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94.jpeg"/></Relationships>
</file>

<file path=ppt/slides/_rels/slide73.xml.rels><?xml version="1.0" encoding="UTF-8" standalone="yes"?>
<Relationships xmlns="http://schemas.openxmlformats.org/package/2006/relationships"><Relationship Id="rId3" Type="http://schemas.openxmlformats.org/officeDocument/2006/relationships/hyperlink" Target="https://www.makeuseof.com/tag/technology-explained-how-does-a-digital-camera-work/" TargetMode="External"/><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95.jpeg"/><Relationship Id="rId4" Type="http://schemas.openxmlformats.org/officeDocument/2006/relationships/hyperlink" Target="https://en.wikipedia.org/wiki/Digital_camera#/media/File:Disassembled_digital_camera.jpg"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4.xml"/><Relationship Id="rId1" Type="http://schemas.openxmlformats.org/officeDocument/2006/relationships/slideLayout" Target="../slideLayouts/slideLayout1.xml"/><Relationship Id="rId5" Type="http://schemas.openxmlformats.org/officeDocument/2006/relationships/hyperlink" Target="https://en.wikipedia.org/wiki/Image_sensor_format" TargetMode="External"/><Relationship Id="rId4" Type="http://schemas.openxmlformats.org/officeDocument/2006/relationships/image" Target="../media/image97.jpeg"/></Relationships>
</file>

<file path=ppt/slides/_rels/slide75.xml.rels><?xml version="1.0" encoding="UTF-8" standalone="yes"?>
<Relationships xmlns="http://schemas.openxmlformats.org/package/2006/relationships"><Relationship Id="rId3" Type="http://schemas.openxmlformats.org/officeDocument/2006/relationships/hyperlink" Target="http://dew.globalsystemsscience.org/tools/digital-cameras-overview/" TargetMode="External"/><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7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100.png"/></Relationships>
</file>

<file path=ppt/slides/_rels/slide77.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7.xml"/><Relationship Id="rId1" Type="http://schemas.openxmlformats.org/officeDocument/2006/relationships/slideLayout" Target="../slideLayouts/slideLayout1.xml"/><Relationship Id="rId6" Type="http://schemas.openxmlformats.org/officeDocument/2006/relationships/hyperlink" Target="https://www.youtube.com/watch?v=frtQxryDTo8&amp;t=167s" TargetMode="External"/><Relationship Id="rId5" Type="http://schemas.openxmlformats.org/officeDocument/2006/relationships/hyperlink" Target="https://www.youtube.com/watch?v=zCJsrh51Ac4" TargetMode="External"/><Relationship Id="rId4" Type="http://schemas.openxmlformats.org/officeDocument/2006/relationships/image" Target="../media/image102.png"/></Relationships>
</file>

<file path=ppt/slides/_rels/slide7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hyperlink" Target="https://www.open-electronics.org/an-arduino-based-jpeg-camera-with-ir-and-pir/" TargetMode="External"/><Relationship Id="rId5" Type="http://schemas.openxmlformats.org/officeDocument/2006/relationships/hyperlink" Target="http://cpc.farnell.com/raspberry-pi/rpi-8mp-noir-camera-board/raspberry-pi-noir-camera-board/dp/SC14029?ICID=I-Rpi-fp2" TargetMode="External"/><Relationship Id="rId4" Type="http://schemas.openxmlformats.org/officeDocument/2006/relationships/image" Target="../media/image104.jpeg"/></Relationships>
</file>

<file path=ppt/slides/_rels/slide7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hyperlink" Target="http://www.gerdneumann.net/english/instrument-building-parts-teile-fuer-den-fernrohrbau/fernrohrtuben-aus-hartpapier-phenolic-telescope-tubes-hard-paper.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b1U9W4iNDiQ"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3" Type="http://schemas.openxmlformats.org/officeDocument/2006/relationships/hyperlink" Target="http://www.protostar.biz/blite.htm" TargetMode="External"/><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106.png"/></Relationships>
</file>

<file path=ppt/slides/_rels/slide8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hyperlink" Target="http://naturalimagesgallery.com/atm/lh_scope/raw_tube_on_mount.html"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hyperlink" Target="http://www.rothervalleyoptics.co.uk/meade-lightbridge-10-dobsonian-telescope.html"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hyperlink" Target="http://www.instructables.com/id/Astrophotography-Star-Photo-Stacking/"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hX_YH0p_q9A"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09600" y="1600201"/>
            <a:ext cx="5620512" cy="11430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0" dirty="0"/>
              <a:t>A </a:t>
            </a:r>
            <a:r>
              <a:rPr lang="en-GB" dirty="0">
                <a:solidFill>
                  <a:srgbClr val="FF0000"/>
                </a:solidFill>
              </a:rPr>
              <a:t>S</a:t>
            </a:r>
            <a:r>
              <a:rPr lang="en-GB" dirty="0">
                <a:solidFill>
                  <a:srgbClr val="00B050"/>
                </a:solidFill>
              </a:rPr>
              <a:t>T</a:t>
            </a:r>
            <a:r>
              <a:rPr lang="en-GB" dirty="0">
                <a:solidFill>
                  <a:srgbClr val="7030A0"/>
                </a:solidFill>
              </a:rPr>
              <a:t>E</a:t>
            </a:r>
            <a:r>
              <a:rPr lang="en-GB" dirty="0">
                <a:solidFill>
                  <a:srgbClr val="0070C0"/>
                </a:solidFill>
              </a:rPr>
              <a:t>M</a:t>
            </a:r>
            <a:r>
              <a:rPr lang="en-GB" dirty="0"/>
              <a:t> into Action </a:t>
            </a:r>
            <a:r>
              <a:rPr lang="en-GB" b="0" dirty="0"/>
              <a:t>resource</a:t>
            </a:r>
          </a:p>
          <a:p>
            <a:pPr marL="0" indent="0">
              <a:buNone/>
            </a:pPr>
            <a:r>
              <a:rPr lang="en-GB" b="0" dirty="0"/>
              <a:t>funded by the </a:t>
            </a:r>
            <a:r>
              <a:rPr lang="en-GB" dirty="0"/>
              <a:t>UK Space Agency</a:t>
            </a:r>
            <a:endParaRPr lang="en-US" sz="2400" dirty="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title"/>
          </p:nvPr>
        </p:nvSpPr>
        <p:spPr/>
        <p:txBody>
          <a:bodyPr>
            <a:normAutofit fontScale="90000"/>
          </a:bodyPr>
          <a:lstStyle/>
          <a:p>
            <a:r>
              <a:rPr lang="en-US" dirty="0">
                <a:solidFill>
                  <a:srgbClr val="4EBA6F"/>
                </a:solidFill>
              </a:rPr>
              <a:t>James Webb Space Telescope</a:t>
            </a:r>
          </a:p>
        </p:txBody>
      </p:sp>
      <p:sp>
        <p:nvSpPr>
          <p:cNvPr id="7" name="Content Placeholder 6"/>
          <p:cNvSpPr>
            <a:spLocks noGrp="1"/>
          </p:cNvSpPr>
          <p:nvPr>
            <p:ph idx="1"/>
          </p:nvPr>
        </p:nvSpPr>
        <p:spPr>
          <a:xfrm>
            <a:off x="609600" y="2865120"/>
            <a:ext cx="5327904" cy="2781326"/>
          </a:xfrm>
        </p:spPr>
        <p:txBody>
          <a:bodyPr/>
          <a:lstStyle/>
          <a:p>
            <a:pPr marL="0" lvl="1" indent="0">
              <a:buNone/>
            </a:pPr>
            <a:r>
              <a:rPr lang="en-GB" dirty="0"/>
              <a:t>In the context of constructing an astronomical telescope and studying the James Webb Space Telescope, improve pupils’ understanding of space history, technology and the uses of observational data</a:t>
            </a:r>
          </a:p>
        </p:txBody>
      </p:sp>
      <p:pic>
        <p:nvPicPr>
          <p:cNvPr id="5" name="Picture 4"/>
          <p:cNvPicPr/>
          <p:nvPr/>
        </p:nvPicPr>
        <p:blipFill rotWithShape="1">
          <a:blip r:embed="rId3" cstate="email">
            <a:extLst>
              <a:ext uri="{28A0092B-C50C-407E-A947-70E740481C1C}">
                <a14:useLocalDpi xmlns:a14="http://schemas.microsoft.com/office/drawing/2010/main"/>
              </a:ext>
            </a:extLst>
          </a:blip>
          <a:srcRect t="13334" b="15416"/>
          <a:stretch/>
        </p:blipFill>
        <p:spPr>
          <a:xfrm>
            <a:off x="6534912" y="1732498"/>
            <a:ext cx="5145024" cy="3640843"/>
          </a:xfrm>
          <a:prstGeom prst="rect">
            <a:avLst/>
          </a:prstGeom>
        </p:spPr>
      </p:pic>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Sourcing lenses</a:t>
            </a:r>
          </a:p>
        </p:txBody>
      </p:sp>
      <p:sp>
        <p:nvSpPr>
          <p:cNvPr id="3" name="Content Placeholder 2"/>
          <p:cNvSpPr>
            <a:spLocks noGrp="1"/>
          </p:cNvSpPr>
          <p:nvPr>
            <p:ph idx="1"/>
          </p:nvPr>
        </p:nvSpPr>
        <p:spPr/>
        <p:txBody>
          <a:bodyPr/>
          <a:lstStyle/>
          <a:p>
            <a:r>
              <a:rPr lang="en-GB" dirty="0"/>
              <a:t>Re-use from old magnifiers</a:t>
            </a:r>
          </a:p>
          <a:p>
            <a:pPr lvl="1"/>
            <a:r>
              <a:rPr lang="en-GB" dirty="0"/>
              <a:t>Must seek permission first!</a:t>
            </a:r>
          </a:p>
          <a:p>
            <a:r>
              <a:rPr lang="en-GB" dirty="0"/>
              <a:t>Suppliers to schools</a:t>
            </a:r>
          </a:p>
          <a:p>
            <a:pPr lvl="1"/>
            <a:r>
              <a:rPr lang="en-GB" dirty="0"/>
              <a:t>Rapid Electronics</a:t>
            </a:r>
          </a:p>
          <a:p>
            <a:pPr lvl="1"/>
            <a:r>
              <a:rPr lang="en-GB" sz="1400" dirty="0">
                <a:hlinkClick r:id="rId3"/>
              </a:rPr>
              <a:t>https://www.rapidonline.com/catalogue/search?Query=convex%20lens&amp;Tier=Lenses</a:t>
            </a:r>
            <a:r>
              <a:rPr lang="en-GB" sz="1400" dirty="0"/>
              <a:t>  </a:t>
            </a:r>
          </a:p>
          <a:p>
            <a:pPr lvl="1"/>
            <a:r>
              <a:rPr lang="en-GB" dirty="0" err="1"/>
              <a:t>Breckland</a:t>
            </a:r>
            <a:r>
              <a:rPr lang="en-GB" dirty="0"/>
              <a:t> Scientific</a:t>
            </a:r>
          </a:p>
          <a:p>
            <a:pPr lvl="1"/>
            <a:r>
              <a:rPr lang="en-GB" sz="1400" dirty="0">
                <a:hlinkClick r:id="rId4"/>
              </a:rPr>
              <a:t>https://www.brecklandscientific.co.uk/</a:t>
            </a:r>
            <a:r>
              <a:rPr lang="en-GB" sz="1400" dirty="0"/>
              <a:t> </a:t>
            </a:r>
          </a:p>
          <a:p>
            <a:pPr lvl="1"/>
            <a:r>
              <a:rPr lang="en-GB" dirty="0"/>
              <a:t>Phillip Harris</a:t>
            </a:r>
          </a:p>
          <a:p>
            <a:pPr lvl="1"/>
            <a:r>
              <a:rPr lang="en-GB" sz="1400" u="sng" dirty="0">
                <a:hlinkClick r:id="rId5"/>
              </a:rPr>
              <a:t>https://www.philipharris.co.uk/search?phrase=lens</a:t>
            </a:r>
            <a:endParaRPr lang="en-GB" sz="1400" dirty="0"/>
          </a:p>
          <a:p>
            <a:endParaRPr lang="en-GB" dirty="0"/>
          </a:p>
        </p:txBody>
      </p:sp>
      <p:pic>
        <p:nvPicPr>
          <p:cNvPr id="5" name="Picture 4" descr="Image result for loupe"/>
          <p:cNvPicPr/>
          <p:nvPr/>
        </p:nvPicPr>
        <p:blipFill>
          <a:blip r:embed="rId6" cstate="print">
            <a:extLst>
              <a:ext uri="{28A0092B-C50C-407E-A947-70E740481C1C}">
                <a14:useLocalDpi xmlns:a14="http://schemas.microsoft.com/office/drawing/2010/main"/>
              </a:ext>
            </a:extLst>
          </a:blip>
          <a:srcRect/>
          <a:stretch>
            <a:fillRect/>
          </a:stretch>
        </p:blipFill>
        <p:spPr bwMode="auto">
          <a:xfrm>
            <a:off x="10072048" y="1179129"/>
            <a:ext cx="1230705" cy="1245321"/>
          </a:xfrm>
          <a:prstGeom prst="rect">
            <a:avLst/>
          </a:prstGeom>
          <a:noFill/>
          <a:ln>
            <a:noFill/>
          </a:ln>
        </p:spPr>
      </p:pic>
      <p:pic>
        <p:nvPicPr>
          <p:cNvPr id="6" name="Picture 5"/>
          <p:cNvPicPr/>
          <p:nvPr/>
        </p:nvPicPr>
        <p:blipFill>
          <a:blip r:embed="rId7" cstate="print">
            <a:extLst>
              <a:ext uri="{28A0092B-C50C-407E-A947-70E740481C1C}">
                <a14:useLocalDpi xmlns:a14="http://schemas.microsoft.com/office/drawing/2010/main"/>
              </a:ext>
            </a:extLst>
          </a:blip>
          <a:stretch>
            <a:fillRect/>
          </a:stretch>
        </p:blipFill>
        <p:spPr>
          <a:xfrm>
            <a:off x="8247796" y="1178890"/>
            <a:ext cx="1442114" cy="1144678"/>
          </a:xfrm>
          <a:prstGeom prst="rect">
            <a:avLst/>
          </a:prstGeom>
        </p:spPr>
      </p:pic>
      <p:pic>
        <p:nvPicPr>
          <p:cNvPr id="7" name="Picture 6" descr="C:\Users\TimB\AppData\Local\Temp\SNAGHTML44ec65d.PNG"/>
          <p:cNvPicPr/>
          <p:nvPr/>
        </p:nvPicPr>
        <p:blipFill>
          <a:blip r:embed="rId8">
            <a:extLst>
              <a:ext uri="{28A0092B-C50C-407E-A947-70E740481C1C}">
                <a14:useLocalDpi xmlns:a14="http://schemas.microsoft.com/office/drawing/2010/main"/>
              </a:ext>
            </a:extLst>
          </a:blip>
          <a:srcRect/>
          <a:stretch>
            <a:fillRect/>
          </a:stretch>
        </p:blipFill>
        <p:spPr bwMode="auto">
          <a:xfrm>
            <a:off x="7206018" y="2755311"/>
            <a:ext cx="4096735" cy="2845900"/>
          </a:xfrm>
          <a:prstGeom prst="rect">
            <a:avLst/>
          </a:prstGeom>
          <a:noFill/>
          <a:ln>
            <a:noFill/>
          </a:ln>
        </p:spPr>
      </p:pic>
      <p:pic>
        <p:nvPicPr>
          <p:cNvPr id="4" name="Picture 3" descr="Image result for hand magnifier"/>
          <p:cNvPicPr/>
          <p:nvPr/>
        </p:nvPicPr>
        <p:blipFill>
          <a:blip r:embed="rId9" cstate="email">
            <a:extLst>
              <a:ext uri="{28A0092B-C50C-407E-A947-70E740481C1C}">
                <a14:useLocalDpi xmlns:a14="http://schemas.microsoft.com/office/drawing/2010/main"/>
              </a:ext>
            </a:extLst>
          </a:blip>
          <a:srcRect/>
          <a:stretch>
            <a:fillRect/>
          </a:stretch>
        </p:blipFill>
        <p:spPr bwMode="auto">
          <a:xfrm>
            <a:off x="5951465" y="1204015"/>
            <a:ext cx="2050671" cy="2050671"/>
          </a:xfrm>
          <a:prstGeom prst="rect">
            <a:avLst/>
          </a:prstGeom>
          <a:noFill/>
          <a:ln>
            <a:noFill/>
          </a:ln>
        </p:spPr>
      </p:pic>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403345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Finding the focal length of a lens</a:t>
            </a:r>
          </a:p>
        </p:txBody>
      </p:sp>
      <p:sp>
        <p:nvSpPr>
          <p:cNvPr id="3" name="Content Placeholder 2"/>
          <p:cNvSpPr>
            <a:spLocks noGrp="1"/>
          </p:cNvSpPr>
          <p:nvPr>
            <p:ph idx="1"/>
          </p:nvPr>
        </p:nvSpPr>
        <p:spPr/>
        <p:txBody>
          <a:bodyPr/>
          <a:lstStyle/>
          <a:p>
            <a:r>
              <a:rPr lang="en-GB" dirty="0"/>
              <a:t>Lens and card on a ruler</a:t>
            </a:r>
          </a:p>
          <a:p>
            <a:r>
              <a:rPr lang="en-GB" dirty="0"/>
              <a:t>Facing the window</a:t>
            </a:r>
          </a:p>
          <a:p>
            <a:r>
              <a:rPr lang="en-GB" dirty="0"/>
              <a:t>Move lens to focus the image coming through the lens onto the card</a:t>
            </a:r>
          </a:p>
          <a:p>
            <a:r>
              <a:rPr lang="en-GB" dirty="0"/>
              <a:t>Distance on ruler = focal length (FL)</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55391" y="1589965"/>
            <a:ext cx="5127009" cy="3248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369913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Magnification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a:rPr lang="en-GB" b="0" i="1" smtClean="0">
                        <a:latin typeface="Cambria Math"/>
                      </a:rPr>
                      <m:t>𝑀𝑎𝑔𝑛𝑖𝑓𝑖𝑐𝑎𝑡𝑖𝑜𝑛</m:t>
                    </m:r>
                    <m:r>
                      <a:rPr lang="en-GB" b="0" i="1" smtClean="0">
                        <a:latin typeface="Cambria Math"/>
                      </a:rPr>
                      <m:t>= </m:t>
                    </m:r>
                    <m:f>
                      <m:fPr>
                        <m:ctrlPr>
                          <a:rPr lang="en-GB" b="0" i="1" smtClean="0">
                            <a:latin typeface="Cambria Math" panose="02040503050406030204" pitchFamily="18" charset="0"/>
                          </a:rPr>
                        </m:ctrlPr>
                      </m:fPr>
                      <m:num>
                        <m:sSub>
                          <m:sSubPr>
                            <m:ctrlPr>
                              <a:rPr lang="en-GB" i="1">
                                <a:latin typeface="Cambria Math" panose="02040503050406030204" pitchFamily="18" charset="0"/>
                              </a:rPr>
                            </m:ctrlPr>
                          </m:sSubPr>
                          <m:e>
                            <m:r>
                              <a:rPr lang="en-GB" i="1">
                                <a:latin typeface="Cambria Math"/>
                              </a:rPr>
                              <m:t>𝐹𝐿</m:t>
                            </m:r>
                          </m:e>
                          <m:sub>
                            <m:r>
                              <a:rPr lang="en-GB" i="1">
                                <a:latin typeface="Cambria Math"/>
                              </a:rPr>
                              <m:t>𝑂𝑏𝑗𝑒𝑐𝑡𝑖𝑣𝑒</m:t>
                            </m:r>
                          </m:sub>
                        </m:sSub>
                      </m:num>
                      <m:den>
                        <m:sSub>
                          <m:sSubPr>
                            <m:ctrlPr>
                              <a:rPr lang="en-GB" i="1">
                                <a:latin typeface="Cambria Math" panose="02040503050406030204" pitchFamily="18" charset="0"/>
                              </a:rPr>
                            </m:ctrlPr>
                          </m:sSubPr>
                          <m:e>
                            <m:r>
                              <a:rPr lang="en-GB" i="1">
                                <a:latin typeface="Cambria Math"/>
                              </a:rPr>
                              <m:t>𝐹𝐿</m:t>
                            </m:r>
                          </m:e>
                          <m:sub>
                            <m:r>
                              <a:rPr lang="en-GB" b="0" i="1" smtClean="0">
                                <a:latin typeface="Cambria Math"/>
                              </a:rPr>
                              <m:t>𝐸𝑦𝑒𝑝𝑖𝑒𝑐𝑒</m:t>
                            </m:r>
                          </m:sub>
                        </m:sSub>
                      </m:den>
                    </m:f>
                  </m:oMath>
                </a14:m>
                <a:endParaRPr lang="en-GB" dirty="0"/>
              </a:p>
              <a:p>
                <a:r>
                  <a:rPr lang="en-GB" dirty="0"/>
                  <a:t>For these lenses:</a:t>
                </a:r>
              </a:p>
              <a:p>
                <a:r>
                  <a:rPr lang="en-GB" dirty="0"/>
                  <a:t>Objective lens FL = 300 mm</a:t>
                </a:r>
              </a:p>
              <a:p>
                <a:r>
                  <a:rPr lang="en-GB" dirty="0"/>
                  <a:t>Eyepiece lens FL = 50 mm</a:t>
                </a:r>
              </a:p>
              <a:p>
                <a:pPr marL="457200" lvl="1" indent="0">
                  <a:buNone/>
                </a:pPr>
                <a14:m>
                  <m:oMathPara xmlns:m="http://schemas.openxmlformats.org/officeDocument/2006/math">
                    <m:oMathParaPr>
                      <m:jc m:val="centerGroup"/>
                    </m:oMathParaPr>
                    <m:oMath xmlns:m="http://schemas.openxmlformats.org/officeDocument/2006/math">
                      <m:r>
                        <a:rPr lang="en-GB" b="0" i="1" smtClean="0">
                          <a:latin typeface="Cambria Math"/>
                        </a:rPr>
                        <m:t>𝑀𝑎𝑔𝑛𝑖𝑓𝑖𝑐𝑎𝑡𝑖𝑜𝑛</m:t>
                      </m:r>
                      <m:r>
                        <a:rPr lang="en-GB" b="0" i="1" smtClean="0">
                          <a:latin typeface="Cambria Math"/>
                        </a:rPr>
                        <m:t>= </m:t>
                      </m:r>
                      <m:f>
                        <m:fPr>
                          <m:ctrlPr>
                            <a:rPr lang="en-GB" b="0" i="1" smtClean="0">
                              <a:latin typeface="Cambria Math" panose="02040503050406030204" pitchFamily="18" charset="0"/>
                            </a:rPr>
                          </m:ctrlPr>
                        </m:fPr>
                        <m:num>
                          <m:r>
                            <a:rPr lang="en-GB" b="0" i="1" smtClean="0">
                              <a:latin typeface="Cambria Math"/>
                            </a:rPr>
                            <m:t>100</m:t>
                          </m:r>
                        </m:num>
                        <m:den>
                          <m:r>
                            <a:rPr lang="en-GB" b="0" i="1" smtClean="0">
                              <a:latin typeface="Cambria Math"/>
                            </a:rPr>
                            <m:t>50</m:t>
                          </m:r>
                        </m:den>
                      </m:f>
                    </m:oMath>
                  </m:oMathPara>
                </a14:m>
                <a:endParaRPr lang="en-GB" dirty="0"/>
              </a:p>
              <a:p>
                <a:pPr marL="457200" lvl="1" indent="0">
                  <a:buNone/>
                </a:pPr>
                <a14:m>
                  <m:oMathPara xmlns:m="http://schemas.openxmlformats.org/officeDocument/2006/math">
                    <m:oMathParaPr>
                      <m:jc m:val="centerGroup"/>
                    </m:oMathParaPr>
                    <m:oMath xmlns:m="http://schemas.openxmlformats.org/officeDocument/2006/math">
                      <m:r>
                        <a:rPr lang="en-GB" b="0" i="1" smtClean="0">
                          <a:latin typeface="Cambria Math"/>
                        </a:rPr>
                        <m:t>𝑀𝑎𝑔𝑛𝑖𝑓𝑖𝑐𝑎𝑡𝑖𝑜𝑛</m:t>
                      </m:r>
                      <m:r>
                        <a:rPr lang="en-GB" b="0" i="1" smtClean="0">
                          <a:latin typeface="Cambria Math"/>
                        </a:rPr>
                        <m:t>=3</m:t>
                      </m:r>
                      <m:r>
                        <a:rPr lang="en-GB" b="0" i="1" smtClean="0">
                          <a:latin typeface="Cambria Math"/>
                        </a:rPr>
                        <m:t>𝑥</m:t>
                      </m:r>
                    </m:oMath>
                  </m:oMathPara>
                </a14:m>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889"/>
                </a:stretch>
              </a:blipFill>
            </p:spPr>
            <p:txBody>
              <a:bodyPr/>
              <a:lstStyle/>
              <a:p>
                <a:r>
                  <a:rPr lang="en-GB">
                    <a:noFill/>
                  </a:rPr>
                  <a:t> </a:t>
                </a:r>
              </a:p>
            </p:txBody>
          </p:sp>
        </mc:Fallback>
      </mc:AlternateContent>
      <p:pic>
        <p:nvPicPr>
          <p:cNvPr id="4" name="Picture 3"/>
          <p:cNvPicPr/>
          <p:nvPr/>
        </p:nvPicPr>
        <p:blipFill>
          <a:blip r:embed="rId4"/>
          <a:stretch>
            <a:fillRect/>
          </a:stretch>
        </p:blipFill>
        <p:spPr>
          <a:xfrm>
            <a:off x="6582905" y="1600201"/>
            <a:ext cx="4999495" cy="2071047"/>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1673617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Tube length</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GB" dirty="0"/>
                  <a:t>Lenses FL = 300 mm and 50 mm</a:t>
                </a:r>
              </a:p>
              <a:p>
                <a:r>
                  <a:rPr lang="en-GB" dirty="0"/>
                  <a:t>Tube overlap = 100 mm</a:t>
                </a:r>
              </a:p>
              <a:p>
                <a:r>
                  <a:rPr lang="en-GB" dirty="0"/>
                  <a:t>Lens distance</a:t>
                </a:r>
              </a:p>
              <a:p>
                <a:pPr marL="900113" lvl="1" indent="0" defTabSz="900113">
                  <a:buNone/>
                </a:pPr>
                <a14:m>
                  <m:oMathPara xmlns:m="http://schemas.openxmlformats.org/officeDocument/2006/math">
                    <m:oMathParaPr>
                      <m:jc m:val="centerGroup"/>
                    </m:oMathParaPr>
                    <m:oMath xmlns:m="http://schemas.openxmlformats.org/officeDocument/2006/math">
                      <m:r>
                        <a:rPr lang="en-GB" b="0" i="1" smtClean="0">
                          <a:latin typeface="Cambria Math"/>
                        </a:rPr>
                        <m:t>300+50=350</m:t>
                      </m:r>
                    </m:oMath>
                  </m:oMathPara>
                </a14:m>
                <a:endParaRPr lang="en-GB" dirty="0"/>
              </a:p>
              <a:p>
                <a:r>
                  <a:rPr lang="en-GB" dirty="0"/>
                  <a:t>Tube lengths</a:t>
                </a:r>
              </a:p>
              <a:p>
                <a:pPr marL="349250" lvl="1" indent="0" defTabSz="900113">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a:rPr>
                            <m:t>350</m:t>
                          </m:r>
                        </m:num>
                        <m:den>
                          <m:r>
                            <a:rPr lang="en-GB" b="0" i="1" smtClean="0">
                              <a:latin typeface="Cambria Math"/>
                            </a:rPr>
                            <m:t>2</m:t>
                          </m:r>
                        </m:den>
                      </m:f>
                      <m:r>
                        <a:rPr lang="en-GB" b="0" i="1" smtClean="0">
                          <a:latin typeface="Cambria Math"/>
                        </a:rPr>
                        <m:t>+</m:t>
                      </m:r>
                      <m:f>
                        <m:fPr>
                          <m:ctrlPr>
                            <a:rPr lang="en-GB" b="0" i="1" smtClean="0">
                              <a:latin typeface="Cambria Math" panose="02040503050406030204" pitchFamily="18" charset="0"/>
                            </a:rPr>
                          </m:ctrlPr>
                        </m:fPr>
                        <m:num>
                          <m:r>
                            <a:rPr lang="en-GB" b="0" i="1" smtClean="0">
                              <a:latin typeface="Cambria Math"/>
                            </a:rPr>
                            <m:t>100</m:t>
                          </m:r>
                        </m:num>
                        <m:den>
                          <m:r>
                            <a:rPr lang="en-GB" b="0" i="1" smtClean="0">
                              <a:latin typeface="Cambria Math"/>
                            </a:rPr>
                            <m:t>2</m:t>
                          </m:r>
                        </m:den>
                      </m:f>
                      <m:r>
                        <a:rPr lang="en-GB" b="0" i="1" smtClean="0">
                          <a:latin typeface="Cambria Math"/>
                        </a:rPr>
                        <m:t>=225 </m:t>
                      </m:r>
                      <m:r>
                        <a:rPr lang="en-GB" b="0" i="1" smtClean="0">
                          <a:latin typeface="Cambria Math"/>
                        </a:rPr>
                        <m:t>𝑚𝑚</m:t>
                      </m:r>
                    </m:oMath>
                  </m:oMathPara>
                </a14:m>
                <a:endParaRPr lang="en-GB"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889" t="-1468" r="-889"/>
                </a:stretch>
              </a:blipFill>
            </p:spPr>
            <p:txBody>
              <a:bodyPr/>
              <a:lstStyle/>
              <a:p>
                <a:r>
                  <a:rPr lang="en-GB">
                    <a:noFill/>
                  </a:rPr>
                  <a:t> </a:t>
                </a:r>
              </a:p>
            </p:txBody>
          </p:sp>
        </mc:Fallback>
      </mc:AlternateContent>
      <p:pic>
        <p:nvPicPr>
          <p:cNvPr id="5122"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51594" y="431700"/>
            <a:ext cx="3657600" cy="532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448084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Sliding tubes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GB" dirty="0"/>
                  <a:t>Tubes must slide smoothly</a:t>
                </a:r>
              </a:p>
              <a:p>
                <a:r>
                  <a:rPr lang="en-GB" dirty="0"/>
                  <a:t>Changing the diameter of tubes</a:t>
                </a:r>
              </a:p>
              <a:p>
                <a:pPr marL="457200" lvl="1" indent="0">
                  <a:buNone/>
                </a:pPr>
                <a:endParaRPr lang="en-GB" b="0" i="1" dirty="0">
                  <a:latin typeface="Cambria Math"/>
                </a:endParaRPr>
              </a:p>
              <a:p>
                <a:pPr marL="457200" lvl="1" indent="0">
                  <a:buNone/>
                </a:pPr>
                <a14:m>
                  <m:oMathPara xmlns:m="http://schemas.openxmlformats.org/officeDocument/2006/math">
                    <m:oMathParaPr>
                      <m:jc m:val="centerGroup"/>
                    </m:oMathParaPr>
                    <m:oMath xmlns:m="http://schemas.openxmlformats.org/officeDocument/2006/math">
                      <m:r>
                        <a:rPr lang="en-GB" b="0" i="1" smtClean="0">
                          <a:latin typeface="Cambria Math"/>
                        </a:rPr>
                        <m:t>𝐶</m:t>
                      </m:r>
                      <m:r>
                        <a:rPr lang="en-GB" b="0" i="1" smtClean="0">
                          <a:latin typeface="Cambria Math"/>
                        </a:rPr>
                        <m:t>=</m:t>
                      </m:r>
                      <m:r>
                        <a:rPr lang="en-GB" b="0" i="1" smtClean="0">
                          <a:latin typeface="Cambria Math"/>
                        </a:rPr>
                        <m:t>𝑝𝑖</m:t>
                      </m:r>
                      <m:r>
                        <a:rPr lang="en-GB" b="0" i="1" smtClean="0">
                          <a:latin typeface="Cambria Math"/>
                        </a:rPr>
                        <m:t> </m:t>
                      </m:r>
                      <m:r>
                        <a:rPr lang="en-GB" b="0" i="1" smtClean="0">
                          <a:latin typeface="Cambria Math"/>
                        </a:rPr>
                        <m:t>𝑥</m:t>
                      </m:r>
                      <m:r>
                        <a:rPr lang="en-GB" b="0" i="1" smtClean="0">
                          <a:latin typeface="Cambria Math"/>
                        </a:rPr>
                        <m:t> </m:t>
                      </m:r>
                      <m:r>
                        <a:rPr lang="en-GB" b="0" i="1" smtClean="0">
                          <a:latin typeface="Cambria Math"/>
                        </a:rPr>
                        <m:t>𝑑𝑖𝑎𝑚𝑒𝑡𝑒𝑟</m:t>
                      </m:r>
                    </m:oMath>
                  </m:oMathPara>
                </a14:m>
                <a:endParaRPr lang="en-GB" b="0" dirty="0"/>
              </a:p>
              <a:p>
                <a:pPr marL="457200" lvl="1" indent="0">
                  <a:buNone/>
                </a:pPr>
                <a:endParaRPr lang="en-GB" b="0" i="1" dirty="0">
                  <a:latin typeface="Cambria Math"/>
                </a:endParaRPr>
              </a:p>
              <a:p>
                <a:pPr marL="457200" lvl="1" indent="0">
                  <a:buNone/>
                </a:pPr>
                <a14:m>
                  <m:oMathPara xmlns:m="http://schemas.openxmlformats.org/officeDocument/2006/math">
                    <m:oMathParaPr>
                      <m:jc m:val="centerGroup"/>
                    </m:oMathParaPr>
                    <m:oMath xmlns:m="http://schemas.openxmlformats.org/officeDocument/2006/math">
                      <m:r>
                        <a:rPr lang="en-GB" b="0" i="1" smtClean="0">
                          <a:latin typeface="Cambria Math"/>
                        </a:rPr>
                        <m:t>𝐶</m:t>
                      </m:r>
                      <m:r>
                        <a:rPr lang="en-GB" b="0" i="1" smtClean="0">
                          <a:latin typeface="Cambria Math"/>
                        </a:rPr>
                        <m:t>=3.142 </m:t>
                      </m:r>
                      <m:r>
                        <a:rPr lang="en-GB" b="0" i="1" smtClean="0">
                          <a:latin typeface="Cambria Math"/>
                        </a:rPr>
                        <m:t>𝑥</m:t>
                      </m:r>
                      <m:r>
                        <a:rPr lang="en-GB" b="0" i="1" smtClean="0">
                          <a:latin typeface="Cambria Math"/>
                        </a:rPr>
                        <m:t> 84=264 </m:t>
                      </m:r>
                      <m:r>
                        <a:rPr lang="en-GB" b="0" i="1" smtClean="0">
                          <a:latin typeface="Cambria Math"/>
                        </a:rPr>
                        <m:t>𝑚𝑚</m:t>
                      </m:r>
                    </m:oMath>
                  </m:oMathPara>
                </a14:m>
                <a:endParaRPr lang="en-GB" b="0" i="1" dirty="0">
                  <a:latin typeface="Cambria Math"/>
                </a:endParaRPr>
              </a:p>
              <a:p>
                <a:pPr marL="457200" lvl="1" indent="0">
                  <a:buNone/>
                </a:pPr>
                <a14:m>
                  <m:oMathPara xmlns:m="http://schemas.openxmlformats.org/officeDocument/2006/math">
                    <m:oMathParaPr>
                      <m:jc m:val="center"/>
                    </m:oMathParaPr>
                    <m:oMath xmlns:m="http://schemas.openxmlformats.org/officeDocument/2006/math">
                      <m:r>
                        <a:rPr lang="en-GB" b="0" i="1" smtClean="0">
                          <a:latin typeface="Cambria Math"/>
                        </a:rPr>
                        <m:t>𝐶</m:t>
                      </m:r>
                      <m:r>
                        <a:rPr lang="en-GB" b="0" i="1" smtClean="0">
                          <a:latin typeface="Cambria Math"/>
                        </a:rPr>
                        <m:t>=3.142 </m:t>
                      </m:r>
                      <m:r>
                        <a:rPr lang="en-GB" b="0" i="1" smtClean="0">
                          <a:latin typeface="Cambria Math"/>
                        </a:rPr>
                        <m:t>𝑥</m:t>
                      </m:r>
                      <m:r>
                        <a:rPr lang="en-GB" b="0" i="1" smtClean="0">
                          <a:latin typeface="Cambria Math"/>
                        </a:rPr>
                        <m:t> 80=251 </m:t>
                      </m:r>
                      <m:r>
                        <a:rPr lang="en-GB" b="0" i="1" smtClean="0">
                          <a:latin typeface="Cambria Math"/>
                        </a:rPr>
                        <m:t>𝑚𝑚</m:t>
                      </m:r>
                    </m:oMath>
                  </m:oMathPara>
                </a14:m>
                <a:endParaRPr lang="en-GB" b="0" dirty="0"/>
              </a:p>
              <a:p>
                <a:pPr marL="457200" lvl="1" indent="0">
                  <a:buNone/>
                </a:pPr>
                <a:endParaRPr lang="en-GB" b="0" i="1" dirty="0">
                  <a:latin typeface="Cambria Math"/>
                </a:endParaRPr>
              </a:p>
              <a:p>
                <a:pPr marL="457200" lvl="1" indent="0">
                  <a:buNone/>
                </a:pPr>
                <a14:m>
                  <m:oMathPara xmlns:m="http://schemas.openxmlformats.org/officeDocument/2006/math">
                    <m:oMathParaPr>
                      <m:jc m:val="center"/>
                    </m:oMathParaPr>
                    <m:oMath xmlns:m="http://schemas.openxmlformats.org/officeDocument/2006/math">
                      <m:r>
                        <a:rPr lang="en-GB" b="0" i="1" smtClean="0">
                          <a:latin typeface="Cambria Math"/>
                        </a:rPr>
                        <m:t>𝐷𝑖𝑓𝑓𝑒𝑟𝑒𝑛𝑐𝑒</m:t>
                      </m:r>
                      <m:r>
                        <a:rPr lang="en-GB" b="0" i="1" smtClean="0">
                          <a:latin typeface="Cambria Math"/>
                        </a:rPr>
                        <m:t>=264−251=13 </m:t>
                      </m:r>
                      <m:r>
                        <a:rPr lang="en-GB" b="0" i="1" smtClean="0">
                          <a:latin typeface="Cambria Math"/>
                        </a:rPr>
                        <m:t>𝑚𝑚</m:t>
                      </m:r>
                    </m:oMath>
                  </m:oMathPara>
                </a14:m>
                <a:endParaRPr lang="en-GB" b="0" dirty="0"/>
              </a:p>
              <a:p>
                <a:pPr marL="457200" lvl="1" indent="0">
                  <a:buNone/>
                </a:pPr>
                <a:endParaRPr lang="en-GB" b="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3"/>
                <a:stretch>
                  <a:fillRect l="-1889" t="-1468"/>
                </a:stretch>
              </a:blipFill>
            </p:spPr>
            <p:txBody>
              <a:bodyPr/>
              <a:lstStyle/>
              <a:p>
                <a:r>
                  <a:rPr lang="en-GB">
                    <a:noFill/>
                  </a:rPr>
                  <a:t> </a:t>
                </a:r>
              </a:p>
            </p:txBody>
          </p:sp>
        </mc:Fallback>
      </mc:AlternateContent>
      <p:pic>
        <p:nvPicPr>
          <p:cNvPr id="614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28863" y="1168589"/>
            <a:ext cx="5021952" cy="1874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0898478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Sliding tubes</a:t>
            </a:r>
          </a:p>
        </p:txBody>
      </p:sp>
      <p:sp>
        <p:nvSpPr>
          <p:cNvPr id="3" name="Content Placeholder 2"/>
          <p:cNvSpPr>
            <a:spLocks noGrp="1"/>
          </p:cNvSpPr>
          <p:nvPr>
            <p:ph idx="1"/>
          </p:nvPr>
        </p:nvSpPr>
        <p:spPr/>
        <p:txBody>
          <a:bodyPr/>
          <a:lstStyle/>
          <a:p>
            <a:r>
              <a:rPr lang="en-GB" dirty="0"/>
              <a:t>Analysis in Autodesk Inventor</a:t>
            </a:r>
          </a:p>
          <a:p>
            <a:pPr marL="914400" lvl="1" indent="-457200">
              <a:buFont typeface="+mj-lt"/>
              <a:buAutoNum type="arabicPeriod"/>
            </a:pPr>
            <a:r>
              <a:rPr lang="en-GB" dirty="0"/>
              <a:t>Activate the </a:t>
            </a:r>
            <a:r>
              <a:rPr lang="en-GB" b="1" dirty="0"/>
              <a:t>Analysis</a:t>
            </a:r>
            <a:r>
              <a:rPr lang="en-GB" dirty="0"/>
              <a:t> tab</a:t>
            </a:r>
          </a:p>
          <a:p>
            <a:pPr marL="914400" lvl="1" indent="-457200">
              <a:buFont typeface="+mj-lt"/>
              <a:buAutoNum type="arabicPeriod"/>
            </a:pPr>
            <a:r>
              <a:rPr lang="en-GB" b="1" dirty="0"/>
              <a:t>Measure</a:t>
            </a:r>
            <a:r>
              <a:rPr lang="en-GB" dirty="0"/>
              <a:t> group &gt; </a:t>
            </a:r>
            <a:r>
              <a:rPr lang="en-GB" b="1" dirty="0"/>
              <a:t>Loop</a:t>
            </a:r>
          </a:p>
          <a:p>
            <a:pPr marL="914400" lvl="1" indent="-457200">
              <a:buFont typeface="+mj-lt"/>
              <a:buAutoNum type="arabicPeriod"/>
            </a:pPr>
            <a:r>
              <a:rPr lang="en-GB" b="1" dirty="0"/>
              <a:t>Select</a:t>
            </a:r>
            <a:r>
              <a:rPr lang="en-GB" dirty="0"/>
              <a:t> the edge</a:t>
            </a:r>
          </a:p>
          <a:p>
            <a:pPr marL="457200" lvl="1" indent="0">
              <a:buNone/>
            </a:pPr>
            <a:endParaRPr lang="en-GB" dirty="0"/>
          </a:p>
          <a:p>
            <a:pPr marL="457200" lvl="1" indent="0">
              <a:buNone/>
            </a:pPr>
            <a:r>
              <a:rPr lang="en-GB" dirty="0"/>
              <a:t>The measurement is displayed</a:t>
            </a:r>
          </a:p>
        </p:txBody>
      </p:sp>
      <p:pic>
        <p:nvPicPr>
          <p:cNvPr id="4" name="Picture 3" descr="C:\Users\TimB\AppData\Local\Temp\SNAGHTML3230e8dc.PNG"/>
          <p:cNvPicPr/>
          <p:nvPr/>
        </p:nvPicPr>
        <p:blipFill>
          <a:blip r:embed="rId3" cstate="email">
            <a:extLst>
              <a:ext uri="{28A0092B-C50C-407E-A947-70E740481C1C}">
                <a14:useLocalDpi xmlns:a14="http://schemas.microsoft.com/office/drawing/2010/main"/>
              </a:ext>
            </a:extLst>
          </a:blip>
          <a:srcRect/>
          <a:stretch>
            <a:fillRect/>
          </a:stretch>
        </p:blipFill>
        <p:spPr bwMode="auto">
          <a:xfrm>
            <a:off x="7069540" y="1385570"/>
            <a:ext cx="4590197" cy="3732340"/>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67027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Cutting and joining tubes</a:t>
            </a:r>
          </a:p>
        </p:txBody>
      </p:sp>
      <p:sp>
        <p:nvSpPr>
          <p:cNvPr id="3" name="Content Placeholder 2"/>
          <p:cNvSpPr>
            <a:spLocks noGrp="1"/>
          </p:cNvSpPr>
          <p:nvPr>
            <p:ph idx="1"/>
          </p:nvPr>
        </p:nvSpPr>
        <p:spPr>
          <a:xfrm>
            <a:off x="609600" y="1600201"/>
            <a:ext cx="5486400" cy="2637560"/>
          </a:xfrm>
        </p:spPr>
        <p:txBody>
          <a:bodyPr/>
          <a:lstStyle/>
          <a:p>
            <a:r>
              <a:rPr lang="en-GB" dirty="0"/>
              <a:t>Marking out</a:t>
            </a:r>
          </a:p>
          <a:p>
            <a:r>
              <a:rPr lang="en-GB" dirty="0"/>
              <a:t>Cut using craft knife/safety rule or fine tooth saw</a:t>
            </a:r>
          </a:p>
          <a:p>
            <a:r>
              <a:rPr lang="en-GB" dirty="0"/>
              <a:t>Elastic bands while glue sets</a:t>
            </a:r>
          </a:p>
        </p:txBody>
      </p:sp>
      <p:pic>
        <p:nvPicPr>
          <p:cNvPr id="4" name="Picture 3"/>
          <p:cNvPicPr/>
          <p:nvPr/>
        </p:nvPicPr>
        <p:blipFill>
          <a:blip r:embed="rId3"/>
          <a:stretch>
            <a:fillRect/>
          </a:stretch>
        </p:blipFill>
        <p:spPr>
          <a:xfrm>
            <a:off x="9273852" y="1711028"/>
            <a:ext cx="2294890" cy="599440"/>
          </a:xfrm>
          <a:prstGeom prst="rect">
            <a:avLst/>
          </a:prstGeom>
        </p:spPr>
      </p:pic>
      <p:pic>
        <p:nvPicPr>
          <p:cNvPr id="5" name="Picture 4"/>
          <p:cNvPicPr/>
          <p:nvPr/>
        </p:nvPicPr>
        <p:blipFill rotWithShape="1">
          <a:blip r:embed="rId4" cstate="email">
            <a:extLst>
              <a:ext uri="{28A0092B-C50C-407E-A947-70E740481C1C}">
                <a14:useLocalDpi xmlns:a14="http://schemas.microsoft.com/office/drawing/2010/main"/>
              </a:ext>
            </a:extLst>
          </a:blip>
          <a:srcRect t="-69121" b="-1"/>
          <a:stretch/>
        </p:blipFill>
        <p:spPr bwMode="auto">
          <a:xfrm>
            <a:off x="9602632" y="256503"/>
            <a:ext cx="1202690" cy="434975"/>
          </a:xfrm>
          <a:prstGeom prst="rect">
            <a:avLst/>
          </a:prstGeom>
          <a:ln>
            <a:noFill/>
          </a:ln>
          <a:extLst>
            <a:ext uri="{53640926-AAD7-44D8-BBD7-CCE9431645EC}">
              <a14:shadowObscured xmlns:a14="http://schemas.microsoft.com/office/drawing/2010/main"/>
            </a:ext>
          </a:extLst>
        </p:spPr>
      </p:pic>
      <p:pic>
        <p:nvPicPr>
          <p:cNvPr id="6" name="Picture 5"/>
          <p:cNvPicPr/>
          <p:nvPr/>
        </p:nvPicPr>
        <p:blipFill>
          <a:blip r:embed="rId5" cstate="email">
            <a:extLst>
              <a:ext uri="{28A0092B-C50C-407E-A947-70E740481C1C}">
                <a14:useLocalDpi xmlns:a14="http://schemas.microsoft.com/office/drawing/2010/main"/>
              </a:ext>
            </a:extLst>
          </a:blip>
          <a:stretch>
            <a:fillRect/>
          </a:stretch>
        </p:blipFill>
        <p:spPr>
          <a:xfrm>
            <a:off x="9046868" y="1075022"/>
            <a:ext cx="2599055" cy="422910"/>
          </a:xfrm>
          <a:prstGeom prst="rect">
            <a:avLst/>
          </a:prstGeom>
        </p:spPr>
      </p:pic>
      <p:pic>
        <p:nvPicPr>
          <p:cNvPr id="7" name="Picture 6" descr="C:\Users\TimB\AppData\Local\Temp\SNAGHTML38a88b25.PNG"/>
          <p:cNvPicPr/>
          <p:nvPr/>
        </p:nvPicPr>
        <p:blipFill>
          <a:blip r:embed="rId6" cstate="email">
            <a:extLst>
              <a:ext uri="{28A0092B-C50C-407E-A947-70E740481C1C}">
                <a14:useLocalDpi xmlns:a14="http://schemas.microsoft.com/office/drawing/2010/main"/>
              </a:ext>
            </a:extLst>
          </a:blip>
          <a:srcRect/>
          <a:stretch>
            <a:fillRect/>
          </a:stretch>
        </p:blipFill>
        <p:spPr bwMode="auto">
          <a:xfrm>
            <a:off x="6527800" y="1730675"/>
            <a:ext cx="2175766" cy="2097460"/>
          </a:xfrm>
          <a:prstGeom prst="rect">
            <a:avLst/>
          </a:prstGeom>
          <a:noFill/>
          <a:ln>
            <a:noFill/>
          </a:ln>
        </p:spPr>
      </p:pic>
      <p:pic>
        <p:nvPicPr>
          <p:cNvPr id="8" name="Picture 7"/>
          <p:cNvPicPr/>
          <p:nvPr/>
        </p:nvPicPr>
        <p:blipFill>
          <a:blip r:embed="rId7" cstate="email">
            <a:extLst>
              <a:ext uri="{28A0092B-C50C-407E-A947-70E740481C1C}">
                <a14:useLocalDpi xmlns:a14="http://schemas.microsoft.com/office/drawing/2010/main"/>
              </a:ext>
            </a:extLst>
          </a:blip>
          <a:stretch>
            <a:fillRect/>
          </a:stretch>
        </p:blipFill>
        <p:spPr>
          <a:xfrm>
            <a:off x="9196842" y="2719347"/>
            <a:ext cx="2240508" cy="3036828"/>
          </a:xfrm>
          <a:prstGeom prst="rect">
            <a:avLst/>
          </a:prstGeom>
        </p:spPr>
      </p:pic>
      <p:pic>
        <p:nvPicPr>
          <p:cNvPr id="9" name="Picture 8"/>
          <p:cNvPicPr/>
          <p:nvPr/>
        </p:nvPicPr>
        <p:blipFill>
          <a:blip r:embed="rId8" cstate="email">
            <a:extLst>
              <a:ext uri="{28A0092B-C50C-407E-A947-70E740481C1C}">
                <a14:useLocalDpi xmlns:a14="http://schemas.microsoft.com/office/drawing/2010/main"/>
              </a:ext>
            </a:extLst>
          </a:blip>
          <a:stretch>
            <a:fillRect/>
          </a:stretch>
        </p:blipFill>
        <p:spPr>
          <a:xfrm>
            <a:off x="4247472" y="3943057"/>
            <a:ext cx="2767478" cy="1813118"/>
          </a:xfrm>
          <a:prstGeom prst="rect">
            <a:avLst/>
          </a:prstGeom>
        </p:spPr>
      </p:pic>
      <p:sp>
        <p:nvSpPr>
          <p:cNvPr id="10" name="TextBox 9"/>
          <p:cNvSpPr txBox="1"/>
          <p:nvPr/>
        </p:nvSpPr>
        <p:spPr>
          <a:xfrm>
            <a:off x="9258046" y="691478"/>
            <a:ext cx="1891862" cy="276999"/>
          </a:xfrm>
          <a:prstGeom prst="rect">
            <a:avLst/>
          </a:prstGeom>
          <a:noFill/>
        </p:spPr>
        <p:txBody>
          <a:bodyPr wrap="square" rtlCol="0">
            <a:spAutoFit/>
          </a:bodyPr>
          <a:lstStyle/>
          <a:p>
            <a:pPr algn="ctr"/>
            <a:r>
              <a:rPr lang="en-GB" sz="1200" dirty="0"/>
              <a:t>CRAFT KNIFE</a:t>
            </a:r>
          </a:p>
        </p:txBody>
      </p:sp>
      <p:sp>
        <p:nvSpPr>
          <p:cNvPr id="11" name="TextBox 10"/>
          <p:cNvSpPr txBox="1"/>
          <p:nvPr/>
        </p:nvSpPr>
        <p:spPr>
          <a:xfrm>
            <a:off x="9273852" y="1434029"/>
            <a:ext cx="1891862" cy="276999"/>
          </a:xfrm>
          <a:prstGeom prst="rect">
            <a:avLst/>
          </a:prstGeom>
          <a:noFill/>
        </p:spPr>
        <p:txBody>
          <a:bodyPr wrap="square" rtlCol="0">
            <a:spAutoFit/>
          </a:bodyPr>
          <a:lstStyle/>
          <a:p>
            <a:pPr algn="ctr"/>
            <a:r>
              <a:rPr lang="en-GB" sz="1200" dirty="0"/>
              <a:t>SAFETY RULE</a:t>
            </a:r>
          </a:p>
        </p:txBody>
      </p:sp>
      <p:sp>
        <p:nvSpPr>
          <p:cNvPr id="12" name="TextBox 11"/>
          <p:cNvSpPr txBox="1"/>
          <p:nvPr/>
        </p:nvSpPr>
        <p:spPr>
          <a:xfrm>
            <a:off x="9273852" y="2310468"/>
            <a:ext cx="1891862" cy="276999"/>
          </a:xfrm>
          <a:prstGeom prst="rect">
            <a:avLst/>
          </a:prstGeom>
          <a:noFill/>
        </p:spPr>
        <p:txBody>
          <a:bodyPr wrap="square" rtlCol="0">
            <a:spAutoFit/>
          </a:bodyPr>
          <a:lstStyle/>
          <a:p>
            <a:pPr algn="ctr"/>
            <a:r>
              <a:rPr lang="en-GB" sz="1200" dirty="0"/>
              <a:t>GENT’S SAW</a:t>
            </a:r>
          </a:p>
        </p:txBody>
      </p:sp>
      <p:sp>
        <p:nvSpPr>
          <p:cNvPr id="13" name="Rectangle 12"/>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069718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Assembling the telescope</a:t>
            </a:r>
          </a:p>
        </p:txBody>
      </p:sp>
      <p:sp>
        <p:nvSpPr>
          <p:cNvPr id="3" name="Content Placeholder 2"/>
          <p:cNvSpPr>
            <a:spLocks noGrp="1"/>
          </p:cNvSpPr>
          <p:nvPr>
            <p:ph idx="1"/>
          </p:nvPr>
        </p:nvSpPr>
        <p:spPr/>
        <p:txBody>
          <a:bodyPr/>
          <a:lstStyle/>
          <a:p>
            <a:r>
              <a:rPr lang="en-GB" dirty="0"/>
              <a:t>Tape objective lens into larger tube</a:t>
            </a:r>
          </a:p>
          <a:p>
            <a:r>
              <a:rPr lang="en-GB" dirty="0"/>
              <a:t>Glue eyepiece into spacer disk</a:t>
            </a:r>
          </a:p>
          <a:p>
            <a:r>
              <a:rPr lang="en-GB" dirty="0"/>
              <a:t>Glue disk into smaller tube</a:t>
            </a:r>
          </a:p>
          <a:p>
            <a:r>
              <a:rPr lang="en-GB" dirty="0"/>
              <a:t>Check tubes slide smoothly</a:t>
            </a:r>
          </a:p>
        </p:txBody>
      </p:sp>
      <p:pic>
        <p:nvPicPr>
          <p:cNvPr id="4" name="Picture 3"/>
          <p:cNvPicPr/>
          <p:nvPr/>
        </p:nvPicPr>
        <p:blipFill rotWithShape="1">
          <a:blip r:embed="rId3" cstate="email">
            <a:extLst>
              <a:ext uri="{28A0092B-C50C-407E-A947-70E740481C1C}">
                <a14:useLocalDpi xmlns:a14="http://schemas.microsoft.com/office/drawing/2010/main"/>
              </a:ext>
            </a:extLst>
          </a:blip>
          <a:srcRect t="-13779"/>
          <a:stretch/>
        </p:blipFill>
        <p:spPr bwMode="auto">
          <a:xfrm>
            <a:off x="8021154" y="2278198"/>
            <a:ext cx="886284" cy="1079152"/>
          </a:xfrm>
          <a:prstGeom prst="rect">
            <a:avLst/>
          </a:prstGeom>
          <a:ln>
            <a:noFill/>
          </a:ln>
          <a:extLst>
            <a:ext uri="{53640926-AAD7-44D8-BBD7-CCE9431645EC}">
              <a14:shadowObscured xmlns:a14="http://schemas.microsoft.com/office/drawing/2010/main"/>
            </a:ext>
          </a:extLst>
        </p:spPr>
      </p:pic>
      <p:pic>
        <p:nvPicPr>
          <p:cNvPr id="5" name="Picture 4"/>
          <p:cNvPicPr/>
          <p:nvPr/>
        </p:nvPicPr>
        <p:blipFill>
          <a:blip r:embed="rId4" cstate="email">
            <a:extLst>
              <a:ext uri="{28A0092B-C50C-407E-A947-70E740481C1C}">
                <a14:useLocalDpi xmlns:a14="http://schemas.microsoft.com/office/drawing/2010/main"/>
              </a:ext>
            </a:extLst>
          </a:blip>
          <a:stretch>
            <a:fillRect/>
          </a:stretch>
        </p:blipFill>
        <p:spPr>
          <a:xfrm>
            <a:off x="7707288" y="952072"/>
            <a:ext cx="2400300" cy="962025"/>
          </a:xfrm>
          <a:prstGeom prst="rect">
            <a:avLst/>
          </a:prstGeom>
        </p:spPr>
      </p:pic>
      <p:pic>
        <p:nvPicPr>
          <p:cNvPr id="7170"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230398" y="3925437"/>
            <a:ext cx="3952875"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087443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Testing</a:t>
            </a:r>
          </a:p>
        </p:txBody>
      </p:sp>
      <p:sp>
        <p:nvSpPr>
          <p:cNvPr id="3" name="Content Placeholder 2"/>
          <p:cNvSpPr>
            <a:spLocks noGrp="1"/>
          </p:cNvSpPr>
          <p:nvPr>
            <p:ph idx="1"/>
          </p:nvPr>
        </p:nvSpPr>
        <p:spPr>
          <a:xfrm>
            <a:off x="609599" y="1600201"/>
            <a:ext cx="10851931" cy="4155974"/>
          </a:xfrm>
        </p:spPr>
        <p:txBody>
          <a:bodyPr/>
          <a:lstStyle/>
          <a:p>
            <a:r>
              <a:rPr lang="en-GB" dirty="0"/>
              <a:t>Design tests to assess the performance of your telescope</a:t>
            </a:r>
          </a:p>
          <a:p>
            <a:r>
              <a:rPr lang="en-GB" dirty="0"/>
              <a:t>Carry out those tests</a:t>
            </a:r>
          </a:p>
          <a:p>
            <a:r>
              <a:rPr lang="en-GB" dirty="0"/>
              <a:t>Record the results</a:t>
            </a:r>
          </a:p>
          <a:p>
            <a:r>
              <a:rPr lang="en-GB" dirty="0"/>
              <a:t>Report on the benefits and limitations</a:t>
            </a:r>
          </a:p>
          <a:p>
            <a:r>
              <a:rPr lang="en-GB" dirty="0"/>
              <a:t>Suggest improvements including:</a:t>
            </a:r>
          </a:p>
          <a:p>
            <a:pPr marL="800100" lvl="1" indent="-342900">
              <a:buFont typeface="Arial" panose="020B0604020202020204" pitchFamily="34" charset="0"/>
              <a:buChar char="•"/>
            </a:pPr>
            <a:r>
              <a:rPr lang="en-GB" dirty="0"/>
              <a:t>Materials</a:t>
            </a:r>
          </a:p>
          <a:p>
            <a:pPr marL="800100" lvl="1" indent="-342900">
              <a:buFont typeface="Arial" panose="020B0604020202020204" pitchFamily="34" charset="0"/>
              <a:buChar char="•"/>
            </a:pPr>
            <a:r>
              <a:rPr lang="en-GB" dirty="0"/>
              <a:t>How parts would be made</a:t>
            </a:r>
          </a:p>
          <a:p>
            <a:pPr marL="800100" lvl="1" indent="-342900">
              <a:buFont typeface="Arial" panose="020B0604020202020204" pitchFamily="34" charset="0"/>
              <a:buChar char="•"/>
            </a:pPr>
            <a:r>
              <a:rPr lang="en-GB" dirty="0"/>
              <a:t>How the changes would work and how they would improve performance</a:t>
            </a:r>
          </a:p>
        </p:txBody>
      </p:sp>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093622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Testing</a:t>
            </a:r>
          </a:p>
        </p:txBody>
      </p:sp>
      <p:sp>
        <p:nvSpPr>
          <p:cNvPr id="3" name="Content Placeholder 2"/>
          <p:cNvSpPr>
            <a:spLocks noGrp="1"/>
          </p:cNvSpPr>
          <p:nvPr>
            <p:ph idx="1"/>
          </p:nvPr>
        </p:nvSpPr>
        <p:spPr/>
        <p:txBody>
          <a:bodyPr/>
          <a:lstStyle/>
          <a:p>
            <a:pPr lvl="0"/>
            <a:r>
              <a:rPr lang="en-GB" dirty="0"/>
              <a:t>Focus the telescope at a distant object such as a tree</a:t>
            </a:r>
          </a:p>
          <a:p>
            <a:pPr lvl="0"/>
            <a:r>
              <a:rPr lang="en-GB" dirty="0"/>
              <a:t>Open your other eye to view the tree directly</a:t>
            </a:r>
          </a:p>
          <a:p>
            <a:pPr lvl="0"/>
            <a:r>
              <a:rPr lang="en-GB" dirty="0"/>
              <a:t>Estimate the difference in size for the magnification</a:t>
            </a:r>
          </a:p>
          <a:p>
            <a:endParaRPr lang="en-GB"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10425" y="964504"/>
            <a:ext cx="4371975"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07869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Outcomes</a:t>
            </a:r>
          </a:p>
        </p:txBody>
      </p:sp>
      <p:sp>
        <p:nvSpPr>
          <p:cNvPr id="3" name="Content Placeholder 2"/>
          <p:cNvSpPr>
            <a:spLocks noGrp="1"/>
          </p:cNvSpPr>
          <p:nvPr>
            <p:ph idx="1"/>
          </p:nvPr>
        </p:nvSpPr>
        <p:spPr>
          <a:xfrm>
            <a:off x="609600" y="1600201"/>
            <a:ext cx="10972800" cy="4155974"/>
          </a:xfrm>
        </p:spPr>
        <p:txBody>
          <a:bodyPr>
            <a:normAutofit/>
          </a:bodyPr>
          <a:lstStyle/>
          <a:p>
            <a:pPr marL="0" indent="0">
              <a:buNone/>
            </a:pPr>
            <a:r>
              <a:rPr lang="en-GB" b="1" dirty="0"/>
              <a:t>Improve pupils’ understanding of space through:</a:t>
            </a:r>
          </a:p>
          <a:p>
            <a:pPr marL="800100" lvl="1" indent="-342900">
              <a:buFont typeface="Arial" panose="020B0604020202020204" pitchFamily="34" charset="0"/>
              <a:buChar char="•"/>
            </a:pPr>
            <a:r>
              <a:rPr lang="en-GB" dirty="0"/>
              <a:t>Awareness of optical telescopes and how they developed</a:t>
            </a:r>
          </a:p>
          <a:p>
            <a:pPr marL="800100" lvl="1" indent="-342900">
              <a:buFont typeface="Arial" panose="020B0604020202020204" pitchFamily="34" charset="0"/>
              <a:buChar char="•"/>
            </a:pPr>
            <a:r>
              <a:rPr lang="en-GB" dirty="0"/>
              <a:t>Understanding how our knowledge of the Universe has developed</a:t>
            </a:r>
          </a:p>
          <a:p>
            <a:pPr marL="800100" lvl="1" indent="-342900">
              <a:buFont typeface="Arial" panose="020B0604020202020204" pitchFamily="34" charset="0"/>
              <a:buChar char="•"/>
            </a:pPr>
            <a:r>
              <a:rPr lang="en-GB" dirty="0"/>
              <a:t>Understanding the design and operation of the James Webb Space Telescope (JWST)</a:t>
            </a:r>
          </a:p>
          <a:p>
            <a:pPr marL="800100" lvl="1" indent="-342900">
              <a:buFont typeface="Arial" panose="020B0604020202020204" pitchFamily="34" charset="0"/>
              <a:buChar char="•"/>
            </a:pPr>
            <a:r>
              <a:rPr lang="en-GB" dirty="0"/>
              <a:t>Telescope design and manufacture</a:t>
            </a:r>
          </a:p>
          <a:p>
            <a:pPr marL="800100" lvl="1" indent="-342900">
              <a:buFont typeface="Arial" panose="020B0604020202020204" pitchFamily="34" charset="0"/>
              <a:buChar char="•"/>
            </a:pPr>
            <a:r>
              <a:rPr lang="en-GB" dirty="0"/>
              <a:t>Using telescopes</a:t>
            </a:r>
          </a:p>
        </p:txBody>
      </p:sp>
    </p:spTree>
    <p:extLst>
      <p:ext uri="{BB962C8B-B14F-4D97-AF65-F5344CB8AC3E}">
        <p14:creationId xmlns:p14="http://schemas.microsoft.com/office/powerpoint/2010/main" val="488814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James Webb Space Telescope (JWST)</a:t>
            </a:r>
          </a:p>
        </p:txBody>
      </p:sp>
      <p:sp>
        <p:nvSpPr>
          <p:cNvPr id="3" name="Content Placeholder 2"/>
          <p:cNvSpPr>
            <a:spLocks noGrp="1"/>
          </p:cNvSpPr>
          <p:nvPr>
            <p:ph idx="1"/>
          </p:nvPr>
        </p:nvSpPr>
        <p:spPr/>
        <p:txBody>
          <a:bodyPr>
            <a:normAutofit/>
          </a:bodyPr>
          <a:lstStyle/>
          <a:p>
            <a:r>
              <a:rPr lang="en-GB" dirty="0"/>
              <a:t>Launch set for June 2019</a:t>
            </a:r>
          </a:p>
          <a:p>
            <a:r>
              <a:rPr lang="en-GB" dirty="0"/>
              <a:t>Aims to improve our understanding of the Universe</a:t>
            </a:r>
          </a:p>
          <a:p>
            <a:r>
              <a:rPr lang="en-GB" dirty="0"/>
              <a:t>Looking at infrared radiation</a:t>
            </a:r>
          </a:p>
          <a:p>
            <a:r>
              <a:rPr lang="en-GB" dirty="0"/>
              <a:t>Sails shelter the telescope and instruments from the Sun</a:t>
            </a:r>
          </a:p>
          <a:p>
            <a:r>
              <a:rPr lang="en-GB" dirty="0"/>
              <a:t>Instruments cooled to almost absolute zero (-273</a:t>
            </a:r>
            <a:r>
              <a:rPr lang="en-GB" baseline="30000" dirty="0"/>
              <a:t>o</a:t>
            </a:r>
            <a:r>
              <a:rPr lang="en-GB" dirty="0"/>
              <a:t>C)</a:t>
            </a:r>
          </a:p>
          <a:p>
            <a:endParaRPr lang="en-GB" dirty="0"/>
          </a:p>
        </p:txBody>
      </p:sp>
      <p:pic>
        <p:nvPicPr>
          <p:cNvPr id="18" name="Picture 17" descr="Artist impression of the James Webb space telecope."/>
          <p:cNvPicPr/>
          <p:nvPr/>
        </p:nvPicPr>
        <p:blipFill>
          <a:blip r:embed="rId3">
            <a:extLst>
              <a:ext uri="{28A0092B-C50C-407E-A947-70E740481C1C}">
                <a14:useLocalDpi xmlns:a14="http://schemas.microsoft.com/office/drawing/2010/main"/>
              </a:ext>
            </a:extLst>
          </a:blip>
          <a:srcRect/>
          <a:stretch>
            <a:fillRect/>
          </a:stretch>
        </p:blipFill>
        <p:spPr bwMode="auto">
          <a:xfrm>
            <a:off x="6496334" y="1508078"/>
            <a:ext cx="5086066" cy="3314957"/>
          </a:xfrm>
          <a:prstGeom prst="rect">
            <a:avLst/>
          </a:prstGeom>
          <a:noFill/>
          <a:ln>
            <a:noFill/>
          </a:ln>
        </p:spPr>
      </p:pic>
      <p:sp>
        <p:nvSpPr>
          <p:cNvPr id="19" name="Rectangle 18"/>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333602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UK involvement in the JWST</a:t>
            </a:r>
          </a:p>
        </p:txBody>
      </p:sp>
      <p:sp>
        <p:nvSpPr>
          <p:cNvPr id="3" name="Content Placeholder 2"/>
          <p:cNvSpPr>
            <a:spLocks noGrp="1"/>
          </p:cNvSpPr>
          <p:nvPr>
            <p:ph idx="1"/>
          </p:nvPr>
        </p:nvSpPr>
        <p:spPr>
          <a:xfrm>
            <a:off x="609600" y="1600200"/>
            <a:ext cx="5917324" cy="4469523"/>
          </a:xfrm>
        </p:spPr>
        <p:txBody>
          <a:bodyPr>
            <a:normAutofit/>
          </a:bodyPr>
          <a:lstStyle/>
          <a:p>
            <a:r>
              <a:rPr lang="en-GB" dirty="0"/>
              <a:t>Government funding through STFC</a:t>
            </a:r>
          </a:p>
          <a:p>
            <a:r>
              <a:rPr lang="en-GB" dirty="0"/>
              <a:t>UK Astronomy Technology Centre</a:t>
            </a:r>
          </a:p>
          <a:p>
            <a:pPr lvl="1"/>
            <a:r>
              <a:rPr lang="en-GB" dirty="0"/>
              <a:t>Royal Observatory, Edinburgh</a:t>
            </a:r>
          </a:p>
          <a:p>
            <a:r>
              <a:rPr lang="en-GB" dirty="0"/>
              <a:t>Mid Infrared Instrument (MIRI)</a:t>
            </a:r>
          </a:p>
          <a:p>
            <a:r>
              <a:rPr lang="en-GB" dirty="0"/>
              <a:t>20+ partners including:</a:t>
            </a:r>
          </a:p>
          <a:p>
            <a:pPr lvl="1"/>
            <a:r>
              <a:rPr lang="en-GB" dirty="0"/>
              <a:t>Rutherford Appleton Laboratory</a:t>
            </a:r>
          </a:p>
          <a:p>
            <a:pPr lvl="1"/>
            <a:r>
              <a:rPr lang="en-GB" dirty="0" err="1"/>
              <a:t>Astrium</a:t>
            </a:r>
            <a:r>
              <a:rPr lang="en-GB" dirty="0"/>
              <a:t> Ltd</a:t>
            </a:r>
          </a:p>
          <a:p>
            <a:pPr lvl="1"/>
            <a:r>
              <a:rPr lang="en-GB" dirty="0"/>
              <a:t>University of Leicester</a:t>
            </a:r>
          </a:p>
          <a:p>
            <a:pPr marL="457200" lvl="1" indent="0">
              <a:buNone/>
            </a:pPr>
            <a:r>
              <a:rPr lang="en-GB" sz="1600" u="sng" dirty="0">
                <a:hlinkClick r:id="rId3"/>
              </a:rPr>
              <a:t>https://www2.le.ac.uk/departments/physics/research/src/res/mech_eng/present-missions/miri-project</a:t>
            </a:r>
            <a:r>
              <a:rPr lang="en-GB" sz="1600" dirty="0"/>
              <a:t> </a:t>
            </a:r>
          </a:p>
        </p:txBody>
      </p:sp>
      <p:pic>
        <p:nvPicPr>
          <p:cNvPr id="4" name="Picture 3" descr="miri.jpg"/>
          <p:cNvPicPr/>
          <p:nvPr/>
        </p:nvPicPr>
        <p:blipFill>
          <a:blip r:embed="rId4">
            <a:extLst>
              <a:ext uri="{28A0092B-C50C-407E-A947-70E740481C1C}">
                <a14:useLocalDpi xmlns:a14="http://schemas.microsoft.com/office/drawing/2010/main"/>
              </a:ext>
            </a:extLst>
          </a:blip>
          <a:srcRect/>
          <a:stretch>
            <a:fillRect/>
          </a:stretch>
        </p:blipFill>
        <p:spPr bwMode="auto">
          <a:xfrm>
            <a:off x="6752487" y="1600201"/>
            <a:ext cx="4907250" cy="3671448"/>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0320372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UK involvement in the JWST</a:t>
            </a:r>
          </a:p>
        </p:txBody>
      </p:sp>
      <p:sp>
        <p:nvSpPr>
          <p:cNvPr id="3" name="Content Placeholder 2"/>
          <p:cNvSpPr>
            <a:spLocks noGrp="1"/>
          </p:cNvSpPr>
          <p:nvPr>
            <p:ph idx="1"/>
          </p:nvPr>
        </p:nvSpPr>
        <p:spPr>
          <a:xfrm>
            <a:off x="609600" y="1600201"/>
            <a:ext cx="5917324" cy="4155974"/>
          </a:xfrm>
        </p:spPr>
        <p:txBody>
          <a:bodyPr/>
          <a:lstStyle/>
          <a:p>
            <a:r>
              <a:rPr lang="en-GB" dirty="0"/>
              <a:t>UCL – </a:t>
            </a:r>
            <a:r>
              <a:rPr lang="en-GB" dirty="0" err="1"/>
              <a:t>Mullard</a:t>
            </a:r>
            <a:r>
              <a:rPr lang="en-GB" dirty="0"/>
              <a:t> Space Science Laboratory</a:t>
            </a:r>
          </a:p>
          <a:p>
            <a:pPr lvl="1"/>
            <a:r>
              <a:rPr lang="en-GB" dirty="0"/>
              <a:t>Calibration and </a:t>
            </a:r>
            <a:r>
              <a:rPr lang="en-GB" dirty="0" err="1"/>
              <a:t>NIRSpec</a:t>
            </a:r>
            <a:endParaRPr lang="en-GB" dirty="0"/>
          </a:p>
          <a:p>
            <a:r>
              <a:rPr lang="en-GB" dirty="0"/>
              <a:t>UCL + </a:t>
            </a:r>
            <a:r>
              <a:rPr lang="en-GB" dirty="0" err="1"/>
              <a:t>Astrium</a:t>
            </a:r>
            <a:endParaRPr lang="en-GB" dirty="0"/>
          </a:p>
          <a:p>
            <a:pPr lvl="1"/>
            <a:r>
              <a:rPr lang="en-GB" dirty="0"/>
              <a:t>JWST</a:t>
            </a:r>
          </a:p>
          <a:p>
            <a:pPr lvl="1"/>
            <a:r>
              <a:rPr lang="en-GB" dirty="0"/>
              <a:t>Gaia, ESA mapping the Galaxy</a:t>
            </a:r>
          </a:p>
        </p:txBody>
      </p:sp>
      <p:pic>
        <p:nvPicPr>
          <p:cNvPr id="5" name="Picture 4" descr="MSSL researcher Dr Magdalena Szafraniec displays one of the 36 large area CCDs from e2v"/>
          <p:cNvPicPr/>
          <p:nvPr/>
        </p:nvPicPr>
        <p:blipFill>
          <a:blip r:embed="rId3">
            <a:extLst>
              <a:ext uri="{28A0092B-C50C-407E-A947-70E740481C1C}">
                <a14:useLocalDpi xmlns:a14="http://schemas.microsoft.com/office/drawing/2010/main"/>
              </a:ext>
            </a:extLst>
          </a:blip>
          <a:srcRect/>
          <a:stretch>
            <a:fillRect/>
          </a:stretch>
        </p:blipFill>
        <p:spPr bwMode="auto">
          <a:xfrm>
            <a:off x="9002110" y="1600201"/>
            <a:ext cx="2580290" cy="3897620"/>
          </a:xfrm>
          <a:prstGeom prst="rect">
            <a:avLst/>
          </a:prstGeom>
          <a:noFill/>
          <a:ln>
            <a:noFill/>
          </a:ln>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178747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UK involvement in the JWST</a:t>
            </a:r>
          </a:p>
        </p:txBody>
      </p:sp>
      <p:sp>
        <p:nvSpPr>
          <p:cNvPr id="3" name="Content Placeholder 2"/>
          <p:cNvSpPr>
            <a:spLocks noGrp="1"/>
          </p:cNvSpPr>
          <p:nvPr>
            <p:ph idx="1"/>
          </p:nvPr>
        </p:nvSpPr>
        <p:spPr>
          <a:xfrm>
            <a:off x="609600" y="1600201"/>
            <a:ext cx="5917324" cy="4155974"/>
          </a:xfrm>
        </p:spPr>
        <p:txBody>
          <a:bodyPr/>
          <a:lstStyle/>
          <a:p>
            <a:r>
              <a:rPr lang="en-GB" dirty="0" err="1"/>
              <a:t>Tekdata</a:t>
            </a:r>
            <a:r>
              <a:rPr lang="en-GB" dirty="0"/>
              <a:t> Interconnect Systems (Staffordshire, UK)</a:t>
            </a:r>
          </a:p>
          <a:p>
            <a:r>
              <a:rPr lang="en-GB" dirty="0"/>
              <a:t>Cryogenic harness</a:t>
            </a:r>
          </a:p>
          <a:p>
            <a:r>
              <a:rPr lang="en-GB" dirty="0"/>
              <a:t>Linking JWST’s major systems</a:t>
            </a:r>
          </a:p>
          <a:p>
            <a:pPr marL="0" indent="0">
              <a:buNone/>
            </a:pPr>
            <a:endParaRPr lang="en-GB" sz="1600" u="sng" dirty="0">
              <a:hlinkClick r:id="rId3"/>
            </a:endParaRPr>
          </a:p>
          <a:p>
            <a:pPr marL="0" indent="0">
              <a:buNone/>
            </a:pPr>
            <a:r>
              <a:rPr lang="en-GB" sz="1600" u="sng" dirty="0">
                <a:latin typeface="Arial" panose="020B0604020202020204" pitchFamily="34" charset="0"/>
                <a:cs typeface="Arial" panose="020B0604020202020204" pitchFamily="34" charset="0"/>
                <a:hlinkClick r:id="rId3"/>
              </a:rPr>
              <a:t>https://www.tekdata-interconnect.com/blog/drive_me_to_the_moon.asp</a:t>
            </a:r>
            <a:r>
              <a:rPr lang="en-GB" sz="1600" dirty="0">
                <a:latin typeface="Arial" panose="020B0604020202020204" pitchFamily="34" charset="0"/>
                <a:cs typeface="Arial" panose="020B0604020202020204" pitchFamily="34" charset="0"/>
              </a:rPr>
              <a:t> </a:t>
            </a:r>
          </a:p>
        </p:txBody>
      </p:sp>
      <p:pic>
        <p:nvPicPr>
          <p:cNvPr id="5" name="Picture 4"/>
          <p:cNvPicPr/>
          <p:nvPr/>
        </p:nvPicPr>
        <p:blipFill>
          <a:blip r:embed="rId4"/>
          <a:stretch>
            <a:fillRect/>
          </a:stretch>
        </p:blipFill>
        <p:spPr>
          <a:xfrm>
            <a:off x="6613953" y="1600200"/>
            <a:ext cx="4968447" cy="2073165"/>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68202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Interactive 3D model of JWST</a:t>
            </a:r>
          </a:p>
        </p:txBody>
      </p:sp>
      <p:sp>
        <p:nvSpPr>
          <p:cNvPr id="3" name="Content Placeholder 2"/>
          <p:cNvSpPr>
            <a:spLocks noGrp="1"/>
          </p:cNvSpPr>
          <p:nvPr>
            <p:ph idx="1"/>
          </p:nvPr>
        </p:nvSpPr>
        <p:spPr/>
        <p:txBody>
          <a:bodyPr/>
          <a:lstStyle/>
          <a:p>
            <a:r>
              <a:rPr lang="en-GB" dirty="0"/>
              <a:t>Follow the link below to learn more about the JWST through an interactive 3D model</a:t>
            </a:r>
          </a:p>
          <a:p>
            <a:endParaRPr lang="en-GB" dirty="0"/>
          </a:p>
          <a:p>
            <a:pPr marL="0" indent="0">
              <a:buNone/>
            </a:pPr>
            <a:r>
              <a:rPr lang="en-GB" sz="1600" u="sng" dirty="0">
                <a:latin typeface="Arial" panose="020B0604020202020204" pitchFamily="34" charset="0"/>
                <a:cs typeface="Arial" panose="020B0604020202020204" pitchFamily="34" charset="0"/>
                <a:hlinkClick r:id="rId3"/>
              </a:rPr>
              <a:t>https://jwst.nasa.gov/Webb3d/#</a:t>
            </a:r>
            <a:r>
              <a:rPr lang="en-GB" sz="1600" dirty="0">
                <a:latin typeface="Arial" panose="020B0604020202020204" pitchFamily="34" charset="0"/>
                <a:cs typeface="Arial" panose="020B0604020202020204" pitchFamily="34" charset="0"/>
              </a:rPr>
              <a:t> </a:t>
            </a:r>
          </a:p>
          <a:p>
            <a:endParaRPr lang="en-GB" dirty="0"/>
          </a:p>
        </p:txBody>
      </p:sp>
      <p:pic>
        <p:nvPicPr>
          <p:cNvPr id="4" name="Picture 3">
            <a:hlinkClick r:id="rId3"/>
          </p:cNvPr>
          <p:cNvPicPr/>
          <p:nvPr/>
        </p:nvPicPr>
        <p:blipFill>
          <a:blip r:embed="rId4" cstate="email">
            <a:extLst>
              <a:ext uri="{28A0092B-C50C-407E-A947-70E740481C1C}">
                <a14:useLocalDpi xmlns:a14="http://schemas.microsoft.com/office/drawing/2010/main"/>
              </a:ext>
            </a:extLst>
          </a:blip>
          <a:stretch>
            <a:fillRect/>
          </a:stretch>
        </p:blipFill>
        <p:spPr>
          <a:xfrm>
            <a:off x="6362237" y="1600201"/>
            <a:ext cx="5220163" cy="3190740"/>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005194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Careers in UK Space</a:t>
            </a:r>
            <a:r>
              <a:rPr lang="en-GB" baseline="0" dirty="0"/>
              <a:t> Programmes</a:t>
            </a:r>
            <a:endParaRPr lang="en-GB" dirty="0"/>
          </a:p>
        </p:txBody>
      </p:sp>
      <p:sp>
        <p:nvSpPr>
          <p:cNvPr id="3" name="Content Placeholder 2"/>
          <p:cNvSpPr>
            <a:spLocks noGrp="1"/>
          </p:cNvSpPr>
          <p:nvPr>
            <p:ph idx="1"/>
          </p:nvPr>
        </p:nvSpPr>
        <p:spPr>
          <a:xfrm>
            <a:off x="609599" y="1600201"/>
            <a:ext cx="5901559" cy="4151897"/>
          </a:xfrm>
        </p:spPr>
        <p:txBody>
          <a:bodyPr>
            <a:normAutofit/>
          </a:bodyPr>
          <a:lstStyle/>
          <a:p>
            <a:r>
              <a:rPr lang="en-GB" dirty="0"/>
              <a:t>1000s of people working on JWST</a:t>
            </a:r>
          </a:p>
          <a:p>
            <a:r>
              <a:rPr lang="en-GB" dirty="0"/>
              <a:t>Three partner organisations:</a:t>
            </a:r>
          </a:p>
          <a:p>
            <a:pPr marL="457200" lvl="1" indent="0">
              <a:buNone/>
            </a:pPr>
            <a:r>
              <a:rPr lang="en-GB" dirty="0"/>
              <a:t>NASA</a:t>
            </a:r>
          </a:p>
          <a:p>
            <a:pPr marL="457200" lvl="1" indent="0">
              <a:buNone/>
            </a:pPr>
            <a:r>
              <a:rPr lang="en-GB" dirty="0"/>
              <a:t>ESA</a:t>
            </a:r>
          </a:p>
          <a:p>
            <a:pPr marL="457200" lvl="1" indent="0">
              <a:buNone/>
            </a:pPr>
            <a:r>
              <a:rPr lang="en-GB" dirty="0"/>
              <a:t>Canadian Space Agency</a:t>
            </a:r>
          </a:p>
          <a:p>
            <a:pPr marL="457200" lvl="1" indent="0">
              <a:buNone/>
            </a:pPr>
            <a:endParaRPr lang="en-GB" dirty="0"/>
          </a:p>
          <a:p>
            <a:pPr marL="57150" indent="0">
              <a:buNone/>
            </a:pPr>
            <a:r>
              <a:rPr lang="en-GB" dirty="0"/>
              <a:t>Meet the JWST team</a:t>
            </a:r>
          </a:p>
          <a:p>
            <a:pPr marL="57150" indent="0">
              <a:buNone/>
            </a:pPr>
            <a:r>
              <a:rPr lang="en-GB" sz="1600" u="sng" dirty="0">
                <a:latin typeface="Arial" panose="020B0604020202020204" pitchFamily="34" charset="0"/>
                <a:cs typeface="Arial" panose="020B0604020202020204" pitchFamily="34" charset="0"/>
                <a:hlinkClick r:id="rId3"/>
              </a:rPr>
              <a:t>https://jwst.nasa.gov/meettheteam.html</a:t>
            </a:r>
            <a:r>
              <a:rPr lang="en-GB" sz="1600" u="sng"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 </a:t>
            </a:r>
          </a:p>
          <a:p>
            <a:endParaRPr lang="en-GB" dirty="0"/>
          </a:p>
          <a:p>
            <a:endParaRPr lang="en-GB" dirty="0"/>
          </a:p>
        </p:txBody>
      </p:sp>
      <p:sp>
        <p:nvSpPr>
          <p:cNvPr id="5" name="TextBox 4"/>
          <p:cNvSpPr txBox="1"/>
          <p:nvPr/>
        </p:nvSpPr>
        <p:spPr>
          <a:xfrm>
            <a:off x="6886903" y="4926164"/>
            <a:ext cx="4645572"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Professor Gillian Wright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Director, UK Astronomy Technology Centre</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Royal Observatory, Edinburgh</a:t>
            </a:r>
          </a:p>
        </p:txBody>
      </p:sp>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6" name="Picture 5">
            <a:extLst>
              <a:ext uri="{FF2B5EF4-FFF2-40B4-BE49-F238E27FC236}">
                <a16:creationId xmlns:a16="http://schemas.microsoft.com/office/drawing/2014/main" id="{D86DB2A3-A219-48CB-A2C4-4719EFE75E00}"/>
              </a:ext>
            </a:extLst>
          </p:cNvPr>
          <p:cNvPicPr>
            <a:picLocks noChangeAspect="1"/>
          </p:cNvPicPr>
          <p:nvPr/>
        </p:nvPicPr>
        <p:blipFill>
          <a:blip r:embed="rId4"/>
          <a:stretch>
            <a:fillRect/>
          </a:stretch>
        </p:blipFill>
        <p:spPr>
          <a:xfrm>
            <a:off x="6765161" y="1286008"/>
            <a:ext cx="4889055" cy="3640156"/>
          </a:xfrm>
          <a:prstGeom prst="rect">
            <a:avLst/>
          </a:prstGeom>
        </p:spPr>
      </p:pic>
    </p:spTree>
    <p:extLst>
      <p:ext uri="{BB962C8B-B14F-4D97-AF65-F5344CB8AC3E}">
        <p14:creationId xmlns:p14="http://schemas.microsoft.com/office/powerpoint/2010/main" val="2232259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Amateur astronomy</a:t>
            </a:r>
          </a:p>
        </p:txBody>
      </p:sp>
      <p:sp>
        <p:nvSpPr>
          <p:cNvPr id="3" name="Content Placeholder 2"/>
          <p:cNvSpPr>
            <a:spLocks noGrp="1"/>
          </p:cNvSpPr>
          <p:nvPr>
            <p:ph idx="1"/>
          </p:nvPr>
        </p:nvSpPr>
        <p:spPr>
          <a:xfrm>
            <a:off x="609600" y="1600201"/>
            <a:ext cx="6074979" cy="4155974"/>
          </a:xfrm>
        </p:spPr>
        <p:txBody>
          <a:bodyPr/>
          <a:lstStyle/>
          <a:p>
            <a:r>
              <a:rPr lang="en-GB" dirty="0"/>
              <a:t>British Astronomical Association</a:t>
            </a:r>
          </a:p>
          <a:p>
            <a:pPr marL="361950" indent="0">
              <a:buNone/>
            </a:pPr>
            <a:r>
              <a:rPr lang="en-GB" sz="1600" u="sng" dirty="0">
                <a:latin typeface="Arial" panose="020B0604020202020204" pitchFamily="34" charset="0"/>
                <a:cs typeface="Arial" panose="020B0604020202020204" pitchFamily="34" charset="0"/>
                <a:hlinkClick r:id="rId3"/>
              </a:rPr>
              <a:t>https://www.britastro.org/</a:t>
            </a:r>
            <a:r>
              <a:rPr lang="en-GB" sz="1600" dirty="0">
                <a:latin typeface="Arial" panose="020B0604020202020204" pitchFamily="34" charset="0"/>
                <a:cs typeface="Arial" panose="020B0604020202020204" pitchFamily="34" charset="0"/>
              </a:rPr>
              <a:t> </a:t>
            </a:r>
          </a:p>
          <a:p>
            <a:r>
              <a:rPr lang="en-GB" dirty="0"/>
              <a:t>The Royal Astronomical Society</a:t>
            </a:r>
          </a:p>
          <a:p>
            <a:pPr marL="361950" indent="0">
              <a:buNone/>
            </a:pPr>
            <a:r>
              <a:rPr lang="en-GB" sz="1600" u="sng" dirty="0">
                <a:latin typeface="Arial" panose="020B0604020202020204" pitchFamily="34" charset="0"/>
                <a:cs typeface="Arial" panose="020B0604020202020204" pitchFamily="34" charset="0"/>
                <a:hlinkClick r:id="rId4"/>
              </a:rPr>
              <a:t>http://www.ras.org.uk/</a:t>
            </a:r>
            <a:r>
              <a:rPr lang="en-GB" sz="1600" dirty="0">
                <a:latin typeface="Arial" panose="020B0604020202020204" pitchFamily="34" charset="0"/>
                <a:cs typeface="Arial" panose="020B0604020202020204" pitchFamily="34" charset="0"/>
              </a:rPr>
              <a:t> </a:t>
            </a:r>
          </a:p>
          <a:p>
            <a:r>
              <a:rPr lang="en-GB" dirty="0"/>
              <a:t>The society for popular astronomy</a:t>
            </a:r>
          </a:p>
          <a:p>
            <a:pPr marL="361950" indent="0">
              <a:buNone/>
            </a:pPr>
            <a:r>
              <a:rPr lang="en-GB" sz="1600" u="sng" dirty="0">
                <a:latin typeface="Arial" panose="020B0604020202020204" pitchFamily="34" charset="0"/>
                <a:cs typeface="Arial" panose="020B0604020202020204" pitchFamily="34" charset="0"/>
                <a:hlinkClick r:id="rId5"/>
              </a:rPr>
              <a:t>http://www.popastro.com/main_spa1/</a:t>
            </a:r>
            <a:endParaRPr lang="en-GB" sz="1600" dirty="0">
              <a:latin typeface="Arial" panose="020B0604020202020204" pitchFamily="34" charset="0"/>
              <a:cs typeface="Arial" panose="020B0604020202020204" pitchFamily="34" charset="0"/>
            </a:endParaRPr>
          </a:p>
        </p:txBody>
      </p:sp>
      <p:pic>
        <p:nvPicPr>
          <p:cNvPr id="11266"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027277" y="1600200"/>
            <a:ext cx="3555123" cy="3555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781553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Locating celestial objects</a:t>
            </a:r>
          </a:p>
        </p:txBody>
      </p:sp>
      <p:sp>
        <p:nvSpPr>
          <p:cNvPr id="3" name="Content Placeholder 2"/>
          <p:cNvSpPr>
            <a:spLocks noGrp="1"/>
          </p:cNvSpPr>
          <p:nvPr>
            <p:ph idx="1"/>
          </p:nvPr>
        </p:nvSpPr>
        <p:spPr/>
        <p:txBody>
          <a:bodyPr/>
          <a:lstStyle/>
          <a:p>
            <a:r>
              <a:rPr lang="en-GB" dirty="0"/>
              <a:t>The Earth is rotating</a:t>
            </a:r>
          </a:p>
          <a:p>
            <a:r>
              <a:rPr lang="en-GB" dirty="0"/>
              <a:t>Stars and planets appear to move in the sky</a:t>
            </a:r>
          </a:p>
          <a:p>
            <a:r>
              <a:rPr lang="en-GB" dirty="0"/>
              <a:t>A system of coordinates is needed to ‘map’ objects</a:t>
            </a:r>
          </a:p>
          <a:p>
            <a:endParaRPr lang="en-GB" dirty="0"/>
          </a:p>
        </p:txBody>
      </p:sp>
      <p:pic>
        <p:nvPicPr>
          <p:cNvPr id="12290" name="Picture 2">
            <a:hlinkClick r:id="rId3"/>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172200" y="1600201"/>
            <a:ext cx="54102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612524" y="5044966"/>
            <a:ext cx="6319832" cy="615553"/>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Star Walk 2 – Augmented Reality App</a:t>
            </a:r>
          </a:p>
          <a:p>
            <a:pPr algn="ctr"/>
            <a:r>
              <a:rPr lang="en-GB" sz="1600" dirty="0">
                <a:latin typeface="Arial" panose="020B0604020202020204" pitchFamily="34" charset="0"/>
                <a:cs typeface="Arial" panose="020B0604020202020204" pitchFamily="34" charset="0"/>
                <a:hlinkClick r:id="rId3"/>
              </a:rPr>
              <a:t>http://www.vitotechnology.com/star-walk-2-guide-sky-night-day.html</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285238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Geometry – Cartesian coordinates</a:t>
            </a:r>
          </a:p>
        </p:txBody>
      </p:sp>
      <p:sp>
        <p:nvSpPr>
          <p:cNvPr id="3" name="Content Placeholder 2"/>
          <p:cNvSpPr>
            <a:spLocks noGrp="1"/>
          </p:cNvSpPr>
          <p:nvPr>
            <p:ph idx="1"/>
          </p:nvPr>
        </p:nvSpPr>
        <p:spPr>
          <a:xfrm>
            <a:off x="609599" y="1600201"/>
            <a:ext cx="6421822" cy="4155974"/>
          </a:xfrm>
        </p:spPr>
        <p:txBody>
          <a:bodyPr>
            <a:normAutofit/>
          </a:bodyPr>
          <a:lstStyle/>
          <a:p>
            <a:r>
              <a:rPr lang="en-GB" dirty="0"/>
              <a:t>Cartesian coordinates are named after 17</a:t>
            </a:r>
            <a:r>
              <a:rPr lang="en-GB" baseline="30000" dirty="0"/>
              <a:t>th</a:t>
            </a:r>
            <a:r>
              <a:rPr lang="en-GB" dirty="0"/>
              <a:t> Century French scientist Rene Descartes</a:t>
            </a:r>
          </a:p>
          <a:p>
            <a:r>
              <a:rPr lang="en-GB" dirty="0" err="1"/>
              <a:t>Cartesius</a:t>
            </a:r>
            <a:r>
              <a:rPr lang="en-GB" dirty="0"/>
              <a:t> is Latin for Descartes</a:t>
            </a:r>
          </a:p>
          <a:p>
            <a:r>
              <a:rPr lang="en-GB" dirty="0"/>
              <a:t>Three  perpendicular axes x, y, z</a:t>
            </a:r>
          </a:p>
          <a:p>
            <a:r>
              <a:rPr lang="en-GB" dirty="0"/>
              <a:t>Any point in space has coordinates</a:t>
            </a:r>
          </a:p>
          <a:p>
            <a:r>
              <a:rPr lang="en-GB" dirty="0"/>
              <a:t>Coordinate on right is </a:t>
            </a:r>
            <a:r>
              <a:rPr lang="en-GB" b="1" dirty="0"/>
              <a:t>5,4,3</a:t>
            </a:r>
          </a:p>
          <a:p>
            <a:r>
              <a:rPr lang="en-GB" dirty="0"/>
              <a:t>Most CAD software uses this system</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60469" y="1426781"/>
            <a:ext cx="4021931" cy="2814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C:\Users\TimB\AppData\Local\Microsoft\Windows\INetCache\Content.Word\RP_Tripod.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8704024" y="4429704"/>
            <a:ext cx="1734820" cy="1528445"/>
          </a:xfrm>
          <a:prstGeom prst="rect">
            <a:avLst/>
          </a:prstGeom>
          <a:noFill/>
          <a:ln>
            <a:noFill/>
          </a:ln>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1528462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Geometry – Polar coordinates</a:t>
            </a:r>
          </a:p>
        </p:txBody>
      </p:sp>
      <p:sp>
        <p:nvSpPr>
          <p:cNvPr id="3" name="Content Placeholder 2"/>
          <p:cNvSpPr>
            <a:spLocks noGrp="1"/>
          </p:cNvSpPr>
          <p:nvPr>
            <p:ph idx="1"/>
          </p:nvPr>
        </p:nvSpPr>
        <p:spPr/>
        <p:txBody>
          <a:bodyPr/>
          <a:lstStyle/>
          <a:p>
            <a:r>
              <a:rPr lang="en-GB" dirty="0"/>
              <a:t>Polar coordinates use distance and angle</a:t>
            </a:r>
          </a:p>
          <a:p>
            <a:r>
              <a:rPr lang="en-GB" dirty="0"/>
              <a:t>Origin is at 0,0</a:t>
            </a:r>
          </a:p>
          <a:p>
            <a:r>
              <a:rPr lang="en-GB" dirty="0"/>
              <a:t>Angle reference is East with angles measured anticlockwise</a:t>
            </a:r>
          </a:p>
          <a:p>
            <a:r>
              <a:rPr lang="en-GB" dirty="0"/>
              <a:t>Distances from origin</a:t>
            </a:r>
          </a:p>
          <a:p>
            <a:r>
              <a:rPr lang="en-GB" dirty="0"/>
              <a:t>The two points here are:</a:t>
            </a:r>
          </a:p>
          <a:p>
            <a:pPr marL="457200" lvl="1" indent="0">
              <a:buNone/>
            </a:pPr>
            <a:r>
              <a:rPr lang="en-GB" dirty="0"/>
              <a:t>5, 30</a:t>
            </a:r>
            <a:r>
              <a:rPr lang="en-GB" baseline="30000" dirty="0"/>
              <a:t>o</a:t>
            </a:r>
            <a:r>
              <a:rPr lang="en-GB" dirty="0"/>
              <a:t> and 3, 225</a:t>
            </a:r>
            <a:r>
              <a:rPr lang="en-GB" baseline="30000" dirty="0"/>
              <a:t>o</a:t>
            </a:r>
            <a:endParaRPr lang="en-GB"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28189" y="1600201"/>
            <a:ext cx="4154212" cy="25461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369835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Astronomy</a:t>
            </a:r>
          </a:p>
        </p:txBody>
      </p:sp>
      <p:sp>
        <p:nvSpPr>
          <p:cNvPr id="3" name="Content Placeholder 2"/>
          <p:cNvSpPr>
            <a:spLocks noGrp="1"/>
          </p:cNvSpPr>
          <p:nvPr>
            <p:ph idx="1"/>
          </p:nvPr>
        </p:nvSpPr>
        <p:spPr>
          <a:xfrm>
            <a:off x="609600" y="1600201"/>
            <a:ext cx="6571488" cy="4155974"/>
          </a:xfrm>
        </p:spPr>
        <p:txBody>
          <a:bodyPr/>
          <a:lstStyle/>
          <a:p>
            <a:r>
              <a:rPr lang="en-GB" dirty="0"/>
              <a:t>Building astronomical telescopes</a:t>
            </a:r>
          </a:p>
          <a:p>
            <a:r>
              <a:rPr lang="en-GB" dirty="0"/>
              <a:t>Making observations</a:t>
            </a:r>
          </a:p>
          <a:p>
            <a:r>
              <a:rPr lang="en-GB" dirty="0"/>
              <a:t>Aware of objects in the night sky</a:t>
            </a:r>
          </a:p>
          <a:p>
            <a:r>
              <a:rPr lang="en-GB" dirty="0"/>
              <a:t>Earth in our Galaxy</a:t>
            </a:r>
          </a:p>
          <a:p>
            <a:r>
              <a:rPr lang="en-GB" dirty="0"/>
              <a:t>Our Galaxy in the Universe</a:t>
            </a:r>
          </a:p>
          <a:p>
            <a:endParaRPr lang="en-GB" dirty="0"/>
          </a:p>
        </p:txBody>
      </p:sp>
      <p:pic>
        <p:nvPicPr>
          <p:cNvPr id="4" name="Picture 3" descr="https://upload.wikimedia.org/wikipedia/commons/thumb/2/22/Astronomy_Amateur_3_V2.jpg/250px-Astronomy_Amateur_3_V2.jpg"/>
          <p:cNvPicPr/>
          <p:nvPr/>
        </p:nvPicPr>
        <p:blipFill>
          <a:blip r:embed="rId3">
            <a:extLst>
              <a:ext uri="{28A0092B-C50C-407E-A947-70E740481C1C}">
                <a14:useLocalDpi xmlns:a14="http://schemas.microsoft.com/office/drawing/2010/main"/>
              </a:ext>
            </a:extLst>
          </a:blip>
          <a:srcRect/>
          <a:stretch>
            <a:fillRect/>
          </a:stretch>
        </p:blipFill>
        <p:spPr bwMode="auto">
          <a:xfrm>
            <a:off x="7423565" y="1546224"/>
            <a:ext cx="4158835" cy="4209951"/>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4717239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Latitude and longitude</a:t>
            </a:r>
          </a:p>
        </p:txBody>
      </p:sp>
      <p:sp>
        <p:nvSpPr>
          <p:cNvPr id="3" name="Content Placeholder 2"/>
          <p:cNvSpPr>
            <a:spLocks noGrp="1"/>
          </p:cNvSpPr>
          <p:nvPr>
            <p:ph idx="1"/>
          </p:nvPr>
        </p:nvSpPr>
        <p:spPr>
          <a:xfrm>
            <a:off x="609599" y="1600201"/>
            <a:ext cx="7572703" cy="4155974"/>
          </a:xfrm>
        </p:spPr>
        <p:txBody>
          <a:bodyPr>
            <a:normAutofit lnSpcReduction="10000"/>
          </a:bodyPr>
          <a:lstStyle/>
          <a:p>
            <a:r>
              <a:rPr lang="en-GB" dirty="0"/>
              <a:t>Early geographers devised the system we use today</a:t>
            </a:r>
          </a:p>
          <a:p>
            <a:r>
              <a:rPr lang="en-GB" dirty="0"/>
              <a:t>Latitude angle Ø is measured north or south from the equator</a:t>
            </a:r>
          </a:p>
          <a:p>
            <a:r>
              <a:rPr lang="en-GB" dirty="0"/>
              <a:t>Longitude angle λ is measured East or West from the Greenwich meridian</a:t>
            </a:r>
          </a:p>
          <a:p>
            <a:r>
              <a:rPr lang="en-GB" dirty="0"/>
              <a:t>London </a:t>
            </a:r>
            <a:r>
              <a:rPr lang="en-GB" dirty="0" err="1"/>
              <a:t>lat</a:t>
            </a:r>
            <a:r>
              <a:rPr lang="en-GB" dirty="0"/>
              <a:t>/long   51.5074° N, 0.1278° W</a:t>
            </a:r>
          </a:p>
          <a:p>
            <a:r>
              <a:rPr lang="en-GB" dirty="0"/>
              <a:t>Tokyo </a:t>
            </a:r>
            <a:r>
              <a:rPr lang="en-GB" dirty="0" err="1"/>
              <a:t>lat</a:t>
            </a:r>
            <a:r>
              <a:rPr lang="en-GB" dirty="0"/>
              <a:t>/long   35.6895° N, 139.6917° E</a:t>
            </a:r>
          </a:p>
          <a:p>
            <a:r>
              <a:rPr lang="en-GB" dirty="0"/>
              <a:t>Sydney </a:t>
            </a:r>
            <a:r>
              <a:rPr lang="en-GB" dirty="0" err="1"/>
              <a:t>lat</a:t>
            </a:r>
            <a:r>
              <a:rPr lang="en-GB" dirty="0"/>
              <a:t>/long  33.8688° S, 151.2093° E</a:t>
            </a:r>
          </a:p>
        </p:txBody>
      </p:sp>
      <p:pic>
        <p:nvPicPr>
          <p:cNvPr id="4" name="Picture 3" descr="https://upload.wikimedia.org/wikipedia/commons/thumb/8/83/Latitude_and_longitude_graticule_on_a_sphere.svg/200px-Latitude_and_longitude_graticule_on_a_sphere.svg.png"/>
          <p:cNvPicPr/>
          <p:nvPr/>
        </p:nvPicPr>
        <p:blipFill>
          <a:blip r:embed="rId3">
            <a:extLst>
              <a:ext uri="{28A0092B-C50C-407E-A947-70E740481C1C}">
                <a14:useLocalDpi xmlns:a14="http://schemas.microsoft.com/office/drawing/2010/main"/>
              </a:ext>
            </a:extLst>
          </a:blip>
          <a:srcRect/>
          <a:stretch>
            <a:fillRect/>
          </a:stretch>
        </p:blipFill>
        <p:spPr bwMode="auto">
          <a:xfrm>
            <a:off x="8424474" y="1450657"/>
            <a:ext cx="2884860" cy="2884860"/>
          </a:xfrm>
          <a:prstGeom prst="rect">
            <a:avLst/>
          </a:prstGeom>
          <a:noFill/>
          <a:ln>
            <a:noFill/>
          </a:ln>
        </p:spPr>
      </p:pic>
      <p:sp>
        <p:nvSpPr>
          <p:cNvPr id="5" name="Rectangle 4"/>
          <p:cNvSpPr/>
          <p:nvPr/>
        </p:nvSpPr>
        <p:spPr>
          <a:xfrm>
            <a:off x="7981452" y="4528780"/>
            <a:ext cx="3877985" cy="369332"/>
          </a:xfrm>
          <a:prstGeom prst="rect">
            <a:avLst/>
          </a:prstGeom>
        </p:spPr>
        <p:txBody>
          <a:bodyPr wrap="none">
            <a:spAutoFit/>
          </a:bodyPr>
          <a:lstStyle/>
          <a:p>
            <a:r>
              <a:rPr lang="en-GB" u="sng" dirty="0">
                <a:latin typeface="Arial" panose="020B0604020202020204" pitchFamily="34" charset="0"/>
                <a:cs typeface="Arial" panose="020B0604020202020204" pitchFamily="34" charset="0"/>
                <a:hlinkClick r:id="rId4"/>
              </a:rPr>
              <a:t>https://en.wikipedia.org/wiki/Latitude</a:t>
            </a:r>
            <a:endParaRPr lang="en-GB"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833374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Ascension</a:t>
            </a:r>
            <a:r>
              <a:rPr lang="en-GB" baseline="0" dirty="0"/>
              <a:t> and Declination</a:t>
            </a:r>
            <a:endParaRPr lang="en-GB" dirty="0"/>
          </a:p>
        </p:txBody>
      </p:sp>
      <p:sp>
        <p:nvSpPr>
          <p:cNvPr id="3" name="Content Placeholder 2"/>
          <p:cNvSpPr>
            <a:spLocks noGrp="1"/>
          </p:cNvSpPr>
          <p:nvPr>
            <p:ph idx="1"/>
          </p:nvPr>
        </p:nvSpPr>
        <p:spPr>
          <a:xfrm>
            <a:off x="609600" y="1600201"/>
            <a:ext cx="6721366" cy="4155974"/>
          </a:xfrm>
        </p:spPr>
        <p:txBody>
          <a:bodyPr>
            <a:normAutofit/>
          </a:bodyPr>
          <a:lstStyle/>
          <a:p>
            <a:r>
              <a:rPr lang="en-GB" b="1" dirty="0"/>
              <a:t>Ascension</a:t>
            </a:r>
            <a:r>
              <a:rPr lang="en-GB" dirty="0"/>
              <a:t> is equivalent to longitude</a:t>
            </a:r>
          </a:p>
          <a:p>
            <a:pPr marL="457200" lvl="1" indent="0">
              <a:buNone/>
            </a:pPr>
            <a:r>
              <a:rPr lang="en-GB" dirty="0"/>
              <a:t>Measured in hours (h) minutes (m) and seconds (s) with 24 hours equivalent to 360 degrees</a:t>
            </a:r>
          </a:p>
          <a:p>
            <a:r>
              <a:rPr lang="en-GB" b="1" dirty="0"/>
              <a:t>Declination</a:t>
            </a:r>
            <a:r>
              <a:rPr lang="en-GB" dirty="0"/>
              <a:t> is equivalent to latitude</a:t>
            </a:r>
          </a:p>
          <a:p>
            <a:pPr marL="457200" lvl="1" indent="0">
              <a:buNone/>
            </a:pPr>
            <a:r>
              <a:rPr lang="en-GB" dirty="0"/>
              <a:t>Measured in degrees </a:t>
            </a:r>
            <a:r>
              <a:rPr lang="en-GB" b="1" dirty="0"/>
              <a:t>°</a:t>
            </a:r>
            <a:r>
              <a:rPr lang="en-GB" dirty="0"/>
              <a:t>, arc minutes </a:t>
            </a:r>
            <a:r>
              <a:rPr lang="en-GB" b="1" dirty="0"/>
              <a:t>‘</a:t>
            </a:r>
            <a:r>
              <a:rPr lang="en-GB" dirty="0"/>
              <a:t> and </a:t>
            </a:r>
            <a:br>
              <a:rPr lang="en-GB" dirty="0"/>
            </a:br>
            <a:r>
              <a:rPr lang="en-GB" dirty="0"/>
              <a:t>arc seconds </a:t>
            </a:r>
            <a:r>
              <a:rPr lang="en-GB" b="1" dirty="0"/>
              <a:t>“</a:t>
            </a:r>
            <a:r>
              <a:rPr lang="en-GB" dirty="0"/>
              <a:t>. </a:t>
            </a:r>
          </a:p>
          <a:p>
            <a:pPr marL="457200" lvl="1" indent="0">
              <a:buNone/>
            </a:pPr>
            <a:r>
              <a:rPr lang="en-GB" dirty="0"/>
              <a:t>North of the celestial equator is positive</a:t>
            </a:r>
          </a:p>
          <a:p>
            <a:pPr marL="457200" lvl="1" indent="0">
              <a:buNone/>
            </a:pPr>
            <a:r>
              <a:rPr lang="en-GB" dirty="0"/>
              <a:t>South of  the celestial equator is negative</a:t>
            </a:r>
          </a:p>
          <a:p>
            <a:endParaRPr lang="en-GB" b="1" dirty="0"/>
          </a:p>
        </p:txBody>
      </p:sp>
      <p:pic>
        <p:nvPicPr>
          <p:cNvPr id="4" name="Picture 3" descr="https://upload.wikimedia.org/wikipedia/commons/thumb/9/98/Ra_and_dec_on_celestial_sphere.png/300px-Ra_and_dec_on_celestial_sphere.png"/>
          <p:cNvPicPr/>
          <p:nvPr/>
        </p:nvPicPr>
        <p:blipFill>
          <a:blip r:embed="rId3">
            <a:extLst>
              <a:ext uri="{28A0092B-C50C-407E-A947-70E740481C1C}">
                <a14:useLocalDpi xmlns:a14="http://schemas.microsoft.com/office/drawing/2010/main"/>
              </a:ext>
            </a:extLst>
          </a:blip>
          <a:srcRect/>
          <a:stretch>
            <a:fillRect/>
          </a:stretch>
        </p:blipFill>
        <p:spPr bwMode="auto">
          <a:xfrm>
            <a:off x="7600845" y="1495424"/>
            <a:ext cx="3981555" cy="4022507"/>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2912882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Ascension</a:t>
            </a:r>
            <a:r>
              <a:rPr lang="en-GB" baseline="0" dirty="0"/>
              <a:t> and Declination</a:t>
            </a:r>
            <a:endParaRPr lang="en-GB" dirty="0"/>
          </a:p>
        </p:txBody>
      </p:sp>
      <p:sp>
        <p:nvSpPr>
          <p:cNvPr id="3" name="Content Placeholder 2"/>
          <p:cNvSpPr>
            <a:spLocks noGrp="1"/>
          </p:cNvSpPr>
          <p:nvPr>
            <p:ph idx="1"/>
          </p:nvPr>
        </p:nvSpPr>
        <p:spPr>
          <a:xfrm>
            <a:off x="609600" y="1600201"/>
            <a:ext cx="6311462" cy="4155974"/>
          </a:xfrm>
        </p:spPr>
        <p:txBody>
          <a:bodyPr>
            <a:normAutofit/>
          </a:bodyPr>
          <a:lstStyle/>
          <a:p>
            <a:pPr lvl="0"/>
            <a:r>
              <a:rPr lang="en-GB" b="1" dirty="0"/>
              <a:t>Sirius A</a:t>
            </a:r>
            <a:r>
              <a:rPr lang="en-GB" dirty="0"/>
              <a:t> is the brightest star in the night sky and has coordinates</a:t>
            </a:r>
          </a:p>
          <a:p>
            <a:pPr marL="457200" lvl="1" indent="0">
              <a:buNone/>
            </a:pPr>
            <a:r>
              <a:rPr lang="en-GB" b="1" dirty="0"/>
              <a:t>Right Ascension</a:t>
            </a:r>
            <a:r>
              <a:rPr lang="en-GB" dirty="0"/>
              <a:t>: 06h 45m 08.9s</a:t>
            </a:r>
          </a:p>
          <a:p>
            <a:pPr marL="457200" lvl="1" indent="0">
              <a:buNone/>
            </a:pPr>
            <a:r>
              <a:rPr lang="en-GB" b="1" dirty="0"/>
              <a:t>Declination</a:t>
            </a:r>
            <a:r>
              <a:rPr lang="en-GB" dirty="0"/>
              <a:t>: -16° 42’ 58”</a:t>
            </a:r>
          </a:p>
          <a:p>
            <a:pPr marL="457200" lvl="1" indent="0">
              <a:buNone/>
            </a:pPr>
            <a:endParaRPr lang="en-GB" b="1" dirty="0"/>
          </a:p>
        </p:txBody>
      </p:sp>
      <p:pic>
        <p:nvPicPr>
          <p:cNvPr id="5" name="Picture 4"/>
          <p:cNvPicPr/>
          <p:nvPr/>
        </p:nvPicPr>
        <p:blipFill>
          <a:blip r:embed="rId3" cstate="email">
            <a:extLst>
              <a:ext uri="{28A0092B-C50C-407E-A947-70E740481C1C}">
                <a14:useLocalDpi xmlns:a14="http://schemas.microsoft.com/office/drawing/2010/main"/>
              </a:ext>
            </a:extLst>
          </a:blip>
          <a:stretch>
            <a:fillRect/>
          </a:stretch>
        </p:blipFill>
        <p:spPr>
          <a:xfrm>
            <a:off x="7389352" y="1600201"/>
            <a:ext cx="4193048" cy="3586654"/>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302406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Electromagnetic spectrum</a:t>
            </a:r>
          </a:p>
        </p:txBody>
      </p:sp>
      <p:sp>
        <p:nvSpPr>
          <p:cNvPr id="3" name="Content Placeholder 2"/>
          <p:cNvSpPr>
            <a:spLocks noGrp="1"/>
          </p:cNvSpPr>
          <p:nvPr>
            <p:ph idx="1"/>
          </p:nvPr>
        </p:nvSpPr>
        <p:spPr>
          <a:xfrm>
            <a:off x="609600" y="1600201"/>
            <a:ext cx="4777844" cy="4155974"/>
          </a:xfrm>
        </p:spPr>
        <p:txBody>
          <a:bodyPr/>
          <a:lstStyle/>
          <a:p>
            <a:r>
              <a:rPr lang="en-GB" dirty="0"/>
              <a:t>Describes the radiated energy around us</a:t>
            </a:r>
          </a:p>
          <a:p>
            <a:r>
              <a:rPr lang="en-GB" dirty="0"/>
              <a:t>Energy travels as waves</a:t>
            </a:r>
          </a:p>
          <a:p>
            <a:r>
              <a:rPr lang="en-GB" dirty="0"/>
              <a:t>Measured as wavelength or frequency</a:t>
            </a:r>
          </a:p>
          <a:p>
            <a:r>
              <a:rPr lang="en-GB" dirty="0"/>
              <a:t>We see visible wavelengths</a:t>
            </a:r>
          </a:p>
          <a:p>
            <a:r>
              <a:rPr lang="en-GB" dirty="0"/>
              <a:t>JWST looks in the Infrared wavelength</a:t>
            </a:r>
          </a:p>
          <a:p>
            <a:endParaRPr lang="en-GB" dirty="0"/>
          </a:p>
        </p:txBody>
      </p:sp>
      <p:pic>
        <p:nvPicPr>
          <p:cNvPr id="1536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87444" y="1344638"/>
            <a:ext cx="6384148" cy="4411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0365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Electromagnetic spectrum</a:t>
            </a:r>
          </a:p>
        </p:txBody>
      </p:sp>
      <p:sp>
        <p:nvSpPr>
          <p:cNvPr id="3" name="Content Placeholder 2"/>
          <p:cNvSpPr>
            <a:spLocks noGrp="1"/>
          </p:cNvSpPr>
          <p:nvPr>
            <p:ph idx="1"/>
          </p:nvPr>
        </p:nvSpPr>
        <p:spPr>
          <a:xfrm>
            <a:off x="609599" y="1600200"/>
            <a:ext cx="8250621" cy="4327633"/>
          </a:xfrm>
        </p:spPr>
        <p:txBody>
          <a:bodyPr>
            <a:normAutofit/>
          </a:bodyPr>
          <a:lstStyle/>
          <a:p>
            <a:r>
              <a:rPr lang="en-GB" dirty="0"/>
              <a:t>Humans see visible wavelengths</a:t>
            </a:r>
          </a:p>
          <a:p>
            <a:pPr marL="457200" lvl="1" indent="0">
              <a:buNone/>
            </a:pPr>
            <a:r>
              <a:rPr lang="en-GB" dirty="0"/>
              <a:t>Notice the black plastic bag stops us seeing the hands</a:t>
            </a:r>
          </a:p>
          <a:p>
            <a:pPr marL="457200" lvl="1" indent="0">
              <a:buNone/>
            </a:pPr>
            <a:endParaRPr lang="en-GB" dirty="0"/>
          </a:p>
          <a:p>
            <a:pPr marL="457200" lvl="1" indent="0">
              <a:buNone/>
            </a:pPr>
            <a:endParaRPr lang="en-GB" dirty="0"/>
          </a:p>
          <a:p>
            <a:r>
              <a:rPr lang="en-GB" dirty="0"/>
              <a:t>JWST is designed to record in the infrared range</a:t>
            </a:r>
          </a:p>
          <a:p>
            <a:pPr marL="457200" lvl="1" indent="0">
              <a:buNone/>
            </a:pPr>
            <a:r>
              <a:rPr lang="en-GB" dirty="0"/>
              <a:t>Infrared passes through some materials including clouds</a:t>
            </a:r>
          </a:p>
          <a:p>
            <a:endParaRPr lang="en-GB" dirty="0"/>
          </a:p>
          <a:p>
            <a:pPr marL="361950" indent="0">
              <a:buNone/>
            </a:pPr>
            <a:r>
              <a:rPr lang="en-GB" sz="1600" dirty="0">
                <a:latin typeface="Arial" panose="020B0604020202020204" pitchFamily="34" charset="0"/>
                <a:cs typeface="Arial" panose="020B0604020202020204" pitchFamily="34" charset="0"/>
                <a:hlinkClick r:id="rId3"/>
              </a:rPr>
              <a:t>http://www.spitzer.caltech.edu/images/2154-sig08-004-Hands-in-a-Bag-color-Visible-vs-Infrared-Light</a:t>
            </a:r>
            <a:r>
              <a:rPr lang="en-GB" sz="1600" dirty="0">
                <a:latin typeface="Arial" panose="020B0604020202020204" pitchFamily="34" charset="0"/>
                <a:cs typeface="Arial" panose="020B0604020202020204" pitchFamily="34" charset="0"/>
              </a:rPr>
              <a:t> </a:t>
            </a:r>
          </a:p>
        </p:txBody>
      </p:sp>
      <p:pic>
        <p:nvPicPr>
          <p:cNvPr id="5" name="Picture 4"/>
          <p:cNvPicPr/>
          <p:nvPr/>
        </p:nvPicPr>
        <p:blipFill>
          <a:blip r:embed="rId4" cstate="email">
            <a:extLst>
              <a:ext uri="{28A0092B-C50C-407E-A947-70E740481C1C}">
                <a14:useLocalDpi xmlns:a14="http://schemas.microsoft.com/office/drawing/2010/main"/>
              </a:ext>
            </a:extLst>
          </a:blip>
          <a:stretch>
            <a:fillRect/>
          </a:stretch>
        </p:blipFill>
        <p:spPr>
          <a:xfrm>
            <a:off x="9713064" y="936815"/>
            <a:ext cx="1881751" cy="2326650"/>
          </a:xfrm>
          <a:prstGeom prst="rect">
            <a:avLst/>
          </a:prstGeom>
        </p:spPr>
      </p:pic>
      <p:pic>
        <p:nvPicPr>
          <p:cNvPr id="6" name="Picture 5"/>
          <p:cNvPicPr/>
          <p:nvPr/>
        </p:nvPicPr>
        <p:blipFill>
          <a:blip r:embed="rId5" cstate="email">
            <a:extLst>
              <a:ext uri="{28A0092B-C50C-407E-A947-70E740481C1C}">
                <a14:useLocalDpi xmlns:a14="http://schemas.microsoft.com/office/drawing/2010/main"/>
              </a:ext>
            </a:extLst>
          </a:blip>
          <a:stretch>
            <a:fillRect/>
          </a:stretch>
        </p:blipFill>
        <p:spPr>
          <a:xfrm>
            <a:off x="9711559" y="3425271"/>
            <a:ext cx="1883256" cy="2324972"/>
          </a:xfrm>
          <a:prstGeom prst="rect">
            <a:avLst/>
          </a:prstGeom>
        </p:spPr>
      </p:pic>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6146832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Instruments</a:t>
            </a:r>
          </a:p>
        </p:txBody>
      </p:sp>
      <p:sp>
        <p:nvSpPr>
          <p:cNvPr id="3" name="Content Placeholder 2"/>
          <p:cNvSpPr>
            <a:spLocks noGrp="1"/>
          </p:cNvSpPr>
          <p:nvPr>
            <p:ph idx="1"/>
          </p:nvPr>
        </p:nvSpPr>
        <p:spPr/>
        <p:txBody>
          <a:bodyPr/>
          <a:lstStyle/>
          <a:p>
            <a:r>
              <a:rPr lang="en-GB" dirty="0"/>
              <a:t>Located in the Integrated Science Module (ISIM)</a:t>
            </a:r>
          </a:p>
          <a:p>
            <a:r>
              <a:rPr lang="en-GB" dirty="0"/>
              <a:t>This image is from a computer model of the ISIM</a:t>
            </a:r>
          </a:p>
        </p:txBody>
      </p:sp>
      <p:pic>
        <p:nvPicPr>
          <p:cNvPr id="4" name="Picture 3" descr="Instruments integrated in ISIM Structure"/>
          <p:cNvPicPr/>
          <p:nvPr/>
        </p:nvPicPr>
        <p:blipFill>
          <a:blip r:embed="rId3">
            <a:extLst>
              <a:ext uri="{28A0092B-C50C-407E-A947-70E740481C1C}">
                <a14:useLocalDpi xmlns:a14="http://schemas.microsoft.com/office/drawing/2010/main"/>
              </a:ext>
            </a:extLst>
          </a:blip>
          <a:srcRect/>
          <a:stretch>
            <a:fillRect/>
          </a:stretch>
        </p:blipFill>
        <p:spPr bwMode="auto">
          <a:xfrm>
            <a:off x="6463217" y="1600200"/>
            <a:ext cx="5119184" cy="3618185"/>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715983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instruments – </a:t>
            </a:r>
            <a:r>
              <a:rPr lang="en-GB" dirty="0" err="1"/>
              <a:t>NIRCam</a:t>
            </a:r>
            <a:endParaRPr lang="en-GB" dirty="0"/>
          </a:p>
        </p:txBody>
      </p:sp>
      <p:sp>
        <p:nvSpPr>
          <p:cNvPr id="3" name="Content Placeholder 2"/>
          <p:cNvSpPr>
            <a:spLocks noGrp="1"/>
          </p:cNvSpPr>
          <p:nvPr>
            <p:ph idx="1"/>
          </p:nvPr>
        </p:nvSpPr>
        <p:spPr/>
        <p:txBody>
          <a:bodyPr>
            <a:normAutofit lnSpcReduction="10000"/>
          </a:bodyPr>
          <a:lstStyle/>
          <a:p>
            <a:r>
              <a:rPr lang="en-GB" dirty="0"/>
              <a:t>Near-Infrared Camera (</a:t>
            </a:r>
            <a:r>
              <a:rPr lang="en-GB" dirty="0" err="1"/>
              <a:t>NIRCam</a:t>
            </a:r>
            <a:r>
              <a:rPr lang="en-GB" dirty="0"/>
              <a:t>)</a:t>
            </a:r>
          </a:p>
          <a:p>
            <a:r>
              <a:rPr lang="en-GB" dirty="0"/>
              <a:t>JWST’s primary imager</a:t>
            </a:r>
          </a:p>
          <a:p>
            <a:r>
              <a:rPr lang="en-GB" dirty="0"/>
              <a:t>Operates in the wavelength range from 0.6 to 5 </a:t>
            </a:r>
            <a:r>
              <a:rPr lang="en-GB" dirty="0" err="1"/>
              <a:t>μm</a:t>
            </a:r>
            <a:endParaRPr lang="en-GB" dirty="0"/>
          </a:p>
          <a:p>
            <a:r>
              <a:rPr lang="en-GB" dirty="0"/>
              <a:t>Two, nearly identical, fully redundant modules</a:t>
            </a:r>
          </a:p>
          <a:p>
            <a:r>
              <a:rPr lang="en-GB" dirty="0"/>
              <a:t>Each has a pair of sensors detecting short and long wavelengths</a:t>
            </a:r>
          </a:p>
          <a:p>
            <a:endParaRPr lang="en-GB" dirty="0"/>
          </a:p>
        </p:txBody>
      </p:sp>
      <p:pic>
        <p:nvPicPr>
          <p:cNvPr id="4" name="Picture 3"/>
          <p:cNvPicPr/>
          <p:nvPr/>
        </p:nvPicPr>
        <p:blipFill>
          <a:blip r:embed="rId3"/>
          <a:stretch>
            <a:fillRect/>
          </a:stretch>
        </p:blipFill>
        <p:spPr>
          <a:xfrm>
            <a:off x="6554737" y="1576780"/>
            <a:ext cx="5027663" cy="2380365"/>
          </a:xfrm>
          <a:prstGeom prst="rect">
            <a:avLst/>
          </a:prstGeom>
        </p:spPr>
      </p:pic>
      <p:sp>
        <p:nvSpPr>
          <p:cNvPr id="5" name="Rectangle 4"/>
          <p:cNvSpPr/>
          <p:nvPr/>
        </p:nvSpPr>
        <p:spPr>
          <a:xfrm>
            <a:off x="6815290" y="4363686"/>
            <a:ext cx="471154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hlinkClick r:id="rId4"/>
              </a:rPr>
              <a:t>https://jwst.stsci.edu/instrumentation/nircam</a:t>
            </a:r>
            <a:r>
              <a:rPr lang="en-GB"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6707758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JWST instruments – </a:t>
            </a:r>
            <a:r>
              <a:rPr lang="en-GB" sz="4400" b="1" kern="1200" dirty="0" err="1">
                <a:solidFill>
                  <a:srgbClr val="4EBA6F"/>
                </a:solidFill>
                <a:effectLst/>
                <a:latin typeface="Cambria" panose="02040503050406030204" pitchFamily="18" charset="0"/>
                <a:ea typeface="+mj-ea"/>
                <a:cs typeface="Arial"/>
              </a:rPr>
              <a:t>NIRSpec</a:t>
            </a:r>
            <a:endParaRPr lang="en-GB" dirty="0"/>
          </a:p>
        </p:txBody>
      </p:sp>
      <p:sp>
        <p:nvSpPr>
          <p:cNvPr id="3" name="Content Placeholder 2"/>
          <p:cNvSpPr>
            <a:spLocks noGrp="1"/>
          </p:cNvSpPr>
          <p:nvPr>
            <p:ph idx="1"/>
          </p:nvPr>
        </p:nvSpPr>
        <p:spPr>
          <a:xfrm>
            <a:off x="609600" y="1600201"/>
            <a:ext cx="6248400" cy="4155974"/>
          </a:xfrm>
        </p:spPr>
        <p:txBody>
          <a:bodyPr>
            <a:normAutofit fontScale="92500"/>
          </a:bodyPr>
          <a:lstStyle/>
          <a:p>
            <a:r>
              <a:rPr lang="en-GB" dirty="0"/>
              <a:t>Near-Infrared Spectrograph (</a:t>
            </a:r>
            <a:r>
              <a:rPr lang="en-GB" dirty="0" err="1"/>
              <a:t>NIRSpec</a:t>
            </a:r>
            <a:r>
              <a:rPr lang="en-GB" dirty="0"/>
              <a:t>)</a:t>
            </a:r>
          </a:p>
          <a:p>
            <a:r>
              <a:rPr lang="en-GB" dirty="0"/>
              <a:t>Spectrometer working at near infrared wavelengths of 0.6 to 5.3 microns</a:t>
            </a:r>
          </a:p>
          <a:p>
            <a:r>
              <a:rPr lang="en-GB" dirty="0"/>
              <a:t>Spectrographs tell us the intensity of the light coming from objects</a:t>
            </a:r>
          </a:p>
          <a:p>
            <a:r>
              <a:rPr lang="en-GB" dirty="0"/>
              <a:t>Studying spectra tells astronomers many things about celestial objects including: materials – how hot they are and how fast they are moving</a:t>
            </a:r>
          </a:p>
          <a:p>
            <a:endParaRPr lang="en-GB" dirty="0"/>
          </a:p>
        </p:txBody>
      </p:sp>
      <p:pic>
        <p:nvPicPr>
          <p:cNvPr id="4" name="Picture 3" descr="http://sci.esa.int/science-e-media/img/content/images/2013/JWST_NIRSpec-optical-design_565.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7203652" y="1521460"/>
            <a:ext cx="4378748" cy="3223961"/>
          </a:xfrm>
          <a:prstGeom prst="rect">
            <a:avLst/>
          </a:prstGeom>
          <a:noFill/>
          <a:ln>
            <a:noFill/>
          </a:ln>
        </p:spPr>
      </p:pic>
      <p:sp>
        <p:nvSpPr>
          <p:cNvPr id="5" name="Rectangle 4"/>
          <p:cNvSpPr/>
          <p:nvPr/>
        </p:nvSpPr>
        <p:spPr>
          <a:xfrm>
            <a:off x="7203652" y="4959952"/>
            <a:ext cx="4683548" cy="584775"/>
          </a:xfrm>
          <a:prstGeom prst="rect">
            <a:avLst/>
          </a:prstGeom>
        </p:spPr>
        <p:txBody>
          <a:bodyPr wrap="square">
            <a:spAutoFit/>
          </a:bodyPr>
          <a:lstStyle/>
          <a:p>
            <a:r>
              <a:rPr lang="en-GB" sz="1600" u="sng" dirty="0">
                <a:latin typeface="Arial" panose="020B0604020202020204" pitchFamily="34" charset="0"/>
                <a:cs typeface="Arial" panose="020B0604020202020204" pitchFamily="34" charset="0"/>
                <a:hlinkClick r:id="rId4"/>
              </a:rPr>
              <a:t>http://sci.esa.int/jwst/45694-nirspec-the-near-infrared-spectrograph/</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7847050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JWST instruments – MIRI</a:t>
            </a:r>
            <a:endParaRPr lang="en-GB" dirty="0"/>
          </a:p>
        </p:txBody>
      </p:sp>
      <p:sp>
        <p:nvSpPr>
          <p:cNvPr id="3" name="Content Placeholder 2"/>
          <p:cNvSpPr>
            <a:spLocks noGrp="1"/>
          </p:cNvSpPr>
          <p:nvPr>
            <p:ph idx="1"/>
          </p:nvPr>
        </p:nvSpPr>
        <p:spPr>
          <a:xfrm>
            <a:off x="609600" y="1600201"/>
            <a:ext cx="6626772" cy="4155974"/>
          </a:xfrm>
        </p:spPr>
        <p:txBody>
          <a:bodyPr>
            <a:normAutofit lnSpcReduction="10000"/>
          </a:bodyPr>
          <a:lstStyle/>
          <a:p>
            <a:r>
              <a:rPr lang="en-GB" dirty="0"/>
              <a:t>Mid-Infrared Instrument (MIRI)</a:t>
            </a:r>
          </a:p>
          <a:p>
            <a:r>
              <a:rPr lang="en-GB" dirty="0"/>
              <a:t>Provides imaging at wavelengths between 5 and 28.5 microns </a:t>
            </a:r>
          </a:p>
          <a:p>
            <a:r>
              <a:rPr lang="en-GB" dirty="0"/>
              <a:t>MIRI’s scientific goals include: </a:t>
            </a:r>
          </a:p>
          <a:p>
            <a:pPr marL="800100" lvl="1" indent="-342900">
              <a:buFont typeface="Arial" panose="020B0604020202020204" pitchFamily="34" charset="0"/>
              <a:buChar char="•"/>
            </a:pPr>
            <a:r>
              <a:rPr lang="en-GB" dirty="0"/>
              <a:t>Direct imaging and spectroscopy of young exoplanets and their atmospheres</a:t>
            </a:r>
          </a:p>
          <a:p>
            <a:pPr marL="800100" lvl="1" indent="-342900">
              <a:buFont typeface="Arial" panose="020B0604020202020204" pitchFamily="34" charset="0"/>
              <a:buChar char="•"/>
            </a:pPr>
            <a:r>
              <a:rPr lang="en-GB" dirty="0"/>
              <a:t>identifying and characterising the first galaxies in the Universe</a:t>
            </a:r>
          </a:p>
          <a:p>
            <a:pPr marL="800100" lvl="1" indent="-342900">
              <a:buFont typeface="Arial" panose="020B0604020202020204" pitchFamily="34" charset="0"/>
              <a:buChar char="•"/>
            </a:pPr>
            <a:r>
              <a:rPr lang="en-GB" dirty="0"/>
              <a:t>Probing warm dust and molecular gas in young stars and protoplanetary disks </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7571145" y="1600200"/>
            <a:ext cx="4011255" cy="3176751"/>
          </a:xfrm>
          <a:prstGeom prst="rect">
            <a:avLst/>
          </a:prstGeom>
        </p:spPr>
      </p:pic>
      <p:sp>
        <p:nvSpPr>
          <p:cNvPr id="5" name="Rectangle 4"/>
          <p:cNvSpPr/>
          <p:nvPr/>
        </p:nvSpPr>
        <p:spPr>
          <a:xfrm>
            <a:off x="7571145" y="5136196"/>
            <a:ext cx="4011255" cy="584775"/>
          </a:xfrm>
          <a:prstGeom prst="rect">
            <a:avLst/>
          </a:prstGeom>
        </p:spPr>
        <p:txBody>
          <a:bodyPr wrap="square">
            <a:spAutoFit/>
          </a:bodyPr>
          <a:lstStyle/>
          <a:p>
            <a:r>
              <a:rPr lang="en-GB" sz="1600" i="1" u="sng" dirty="0">
                <a:latin typeface="Arial" panose="020B0604020202020204" pitchFamily="34" charset="0"/>
                <a:cs typeface="Arial" panose="020B0604020202020204" pitchFamily="34" charset="0"/>
                <a:hlinkClick r:id="rId4"/>
              </a:rPr>
              <a:t>http://www.backstagescience.com/videos/MIRI.html</a:t>
            </a:r>
            <a:endParaRPr lang="en-GB" sz="1600" i="1"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262562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325563"/>
          </a:xfrm>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JWST instruments – Near </a:t>
            </a:r>
            <a:r>
              <a:rPr lang="en-GB" sz="4400" b="1" kern="1200" dirty="0" err="1">
                <a:solidFill>
                  <a:srgbClr val="4EBA6F"/>
                </a:solidFill>
                <a:effectLst/>
                <a:latin typeface="Cambria" panose="02040503050406030204" pitchFamily="18" charset="0"/>
                <a:ea typeface="+mj-ea"/>
                <a:cs typeface="Arial"/>
              </a:rPr>
              <a:t>InfraRed</a:t>
            </a:r>
            <a:r>
              <a:rPr lang="en-GB" sz="4400" b="1" kern="1200" dirty="0">
                <a:solidFill>
                  <a:srgbClr val="4EBA6F"/>
                </a:solidFill>
                <a:effectLst/>
                <a:latin typeface="Cambria" panose="02040503050406030204" pitchFamily="18" charset="0"/>
                <a:ea typeface="+mj-ea"/>
                <a:cs typeface="Arial"/>
              </a:rPr>
              <a:t> Imager &amp; </a:t>
            </a:r>
            <a:r>
              <a:rPr lang="en-GB" sz="4400" b="1" kern="1200" dirty="0" err="1">
                <a:solidFill>
                  <a:srgbClr val="4EBA6F"/>
                </a:solidFill>
                <a:effectLst/>
                <a:latin typeface="Cambria" panose="02040503050406030204" pitchFamily="18" charset="0"/>
                <a:ea typeface="+mj-ea"/>
                <a:cs typeface="Arial"/>
              </a:rPr>
              <a:t>Slitless</a:t>
            </a:r>
            <a:r>
              <a:rPr lang="en-GB" sz="4400" b="1" kern="1200" dirty="0">
                <a:solidFill>
                  <a:srgbClr val="4EBA6F"/>
                </a:solidFill>
                <a:effectLst/>
                <a:latin typeface="Cambria" panose="02040503050406030204" pitchFamily="18" charset="0"/>
                <a:ea typeface="+mj-ea"/>
                <a:cs typeface="Arial"/>
              </a:rPr>
              <a:t> Spectrograph NIRISS</a:t>
            </a:r>
            <a:endParaRPr lang="en-GB" dirty="0"/>
          </a:p>
        </p:txBody>
      </p:sp>
      <p:sp>
        <p:nvSpPr>
          <p:cNvPr id="3" name="Content Placeholder 2"/>
          <p:cNvSpPr>
            <a:spLocks noGrp="1"/>
          </p:cNvSpPr>
          <p:nvPr>
            <p:ph idx="1"/>
          </p:nvPr>
        </p:nvSpPr>
        <p:spPr>
          <a:xfrm>
            <a:off x="609600" y="1742095"/>
            <a:ext cx="6402326" cy="3933496"/>
          </a:xfrm>
        </p:spPr>
        <p:txBody>
          <a:bodyPr>
            <a:normAutofit/>
          </a:bodyPr>
          <a:lstStyle/>
          <a:p>
            <a:r>
              <a:rPr lang="en-GB" dirty="0"/>
              <a:t>Fine-guidance camera</a:t>
            </a:r>
          </a:p>
          <a:p>
            <a:r>
              <a:rPr lang="en-GB" dirty="0"/>
              <a:t>Wide-field spectroscopy</a:t>
            </a:r>
          </a:p>
          <a:p>
            <a:r>
              <a:rPr lang="en-GB" dirty="0"/>
              <a:t>NIRISS contributed to all JWST Science Themes:</a:t>
            </a:r>
          </a:p>
          <a:p>
            <a:pPr marL="800100" lvl="1" indent="-342900">
              <a:buFont typeface="Arial" panose="020B0604020202020204" pitchFamily="34" charset="0"/>
              <a:buChar char="•"/>
            </a:pPr>
            <a:r>
              <a:rPr lang="en-GB" dirty="0"/>
              <a:t>Looking 13.5 billion years back in time</a:t>
            </a:r>
          </a:p>
          <a:p>
            <a:pPr marL="800100" lvl="1" indent="-342900">
              <a:buFont typeface="Arial" panose="020B0604020202020204" pitchFamily="34" charset="0"/>
              <a:buChar char="•"/>
            </a:pPr>
            <a:r>
              <a:rPr lang="en-GB" dirty="0"/>
              <a:t>The assembly of galaxies</a:t>
            </a:r>
          </a:p>
          <a:p>
            <a:pPr marL="800100" lvl="1" indent="-342900">
              <a:buFont typeface="Arial" panose="020B0604020202020204" pitchFamily="34" charset="0"/>
              <a:buChar char="•"/>
            </a:pPr>
            <a:r>
              <a:rPr lang="en-GB" dirty="0"/>
              <a:t>The birth of stars</a:t>
            </a:r>
          </a:p>
          <a:p>
            <a:pPr marL="800100" lvl="1" indent="-342900">
              <a:buFont typeface="Arial" panose="020B0604020202020204" pitchFamily="34" charset="0"/>
              <a:buChar char="•"/>
            </a:pPr>
            <a:r>
              <a:rPr lang="en-GB" dirty="0"/>
              <a:t>Planetary systems and the origin of life</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7011926" y="1501140"/>
            <a:ext cx="4570474" cy="3370405"/>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728927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Working in teams – Ages 11-14 </a:t>
            </a:r>
          </a:p>
        </p:txBody>
      </p:sp>
      <p:sp>
        <p:nvSpPr>
          <p:cNvPr id="3" name="Content Placeholder 2"/>
          <p:cNvSpPr>
            <a:spLocks noGrp="1"/>
          </p:cNvSpPr>
          <p:nvPr>
            <p:ph idx="1"/>
          </p:nvPr>
        </p:nvSpPr>
        <p:spPr>
          <a:xfrm>
            <a:off x="609600" y="1600201"/>
            <a:ext cx="5231642" cy="4155974"/>
          </a:xfrm>
        </p:spPr>
        <p:txBody>
          <a:bodyPr/>
          <a:lstStyle/>
          <a:p>
            <a:r>
              <a:rPr lang="en-GB" dirty="0"/>
              <a:t>Astronomical telescope</a:t>
            </a:r>
          </a:p>
          <a:p>
            <a:r>
              <a:rPr lang="en-GB" dirty="0"/>
              <a:t>Bi-convex lenses</a:t>
            </a:r>
          </a:p>
          <a:p>
            <a:r>
              <a:rPr lang="en-GB" dirty="0"/>
              <a:t>Card or plastic tubes</a:t>
            </a:r>
          </a:p>
          <a:p>
            <a:r>
              <a:rPr lang="en-GB" dirty="0"/>
              <a:t>Disc spacer</a:t>
            </a:r>
          </a:p>
          <a:p>
            <a:endParaRPr lang="en-GB" dirty="0"/>
          </a:p>
          <a:p>
            <a:endParaRPr lang="en-GB" dirty="0"/>
          </a:p>
          <a:p>
            <a:endParaRPr lang="en-GB" dirty="0"/>
          </a:p>
          <a:p>
            <a:endParaRPr lang="en-GB" dirty="0"/>
          </a:p>
        </p:txBody>
      </p:sp>
      <p:pic>
        <p:nvPicPr>
          <p:cNvPr id="4" name="Picture 3"/>
          <p:cNvPicPr/>
          <p:nvPr/>
        </p:nvPicPr>
        <p:blipFill>
          <a:blip r:embed="rId3"/>
          <a:stretch>
            <a:fillRect/>
          </a:stretch>
        </p:blipFill>
        <p:spPr>
          <a:xfrm>
            <a:off x="6218853" y="1600201"/>
            <a:ext cx="5363547" cy="3722426"/>
          </a:xfrm>
          <a:prstGeom prst="rect">
            <a:avLst/>
          </a:prstGeom>
        </p:spPr>
      </p:pic>
      <p:sp>
        <p:nvSpPr>
          <p:cNvPr id="5" name="Rectangle 4"/>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2433628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operation</a:t>
            </a:r>
          </a:p>
        </p:txBody>
      </p:sp>
      <p:sp>
        <p:nvSpPr>
          <p:cNvPr id="3" name="Content Placeholder 2"/>
          <p:cNvSpPr>
            <a:spLocks noGrp="1"/>
          </p:cNvSpPr>
          <p:nvPr>
            <p:ph idx="1"/>
          </p:nvPr>
        </p:nvSpPr>
        <p:spPr>
          <a:noFill/>
        </p:spPr>
        <p:txBody>
          <a:bodyPr>
            <a:normAutofit lnSpcReduction="10000"/>
          </a:bodyPr>
          <a:lstStyle/>
          <a:p>
            <a:r>
              <a:rPr lang="en-GB" dirty="0"/>
              <a:t>Light beams are directed to the different instruments in the JWST using mirrors</a:t>
            </a:r>
          </a:p>
          <a:p>
            <a:r>
              <a:rPr lang="en-GB" dirty="0"/>
              <a:t>The light is reflected from the primary mirror to the secondary one, then through the optics assembly where fine steering mirrors reflect and split the light and direct it to the science instruments by pick-off mirrors </a:t>
            </a:r>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6" name="Picture 5">
            <a:extLst>
              <a:ext uri="{FF2B5EF4-FFF2-40B4-BE49-F238E27FC236}">
                <a16:creationId xmlns:a16="http://schemas.microsoft.com/office/drawing/2014/main" id="{6E4A3E38-83B8-4BB7-AF57-833A7B5C0579}"/>
              </a:ext>
            </a:extLst>
          </p:cNvPr>
          <p:cNvPicPr>
            <a:picLocks noChangeAspect="1"/>
          </p:cNvPicPr>
          <p:nvPr/>
        </p:nvPicPr>
        <p:blipFill>
          <a:blip r:embed="rId3"/>
          <a:stretch>
            <a:fillRect/>
          </a:stretch>
        </p:blipFill>
        <p:spPr>
          <a:xfrm>
            <a:off x="6676924" y="1600201"/>
            <a:ext cx="5127444" cy="3307050"/>
          </a:xfrm>
          <a:prstGeom prst="rect">
            <a:avLst/>
          </a:prstGeom>
        </p:spPr>
      </p:pic>
      <p:sp>
        <p:nvSpPr>
          <p:cNvPr id="7" name="Rectangle 6">
            <a:extLst>
              <a:ext uri="{FF2B5EF4-FFF2-40B4-BE49-F238E27FC236}">
                <a16:creationId xmlns:a16="http://schemas.microsoft.com/office/drawing/2014/main" id="{BA7D6FEF-579D-44E4-A527-3E225DE50A12}"/>
              </a:ext>
            </a:extLst>
          </p:cNvPr>
          <p:cNvSpPr/>
          <p:nvPr/>
        </p:nvSpPr>
        <p:spPr>
          <a:xfrm>
            <a:off x="6535826" y="5073133"/>
            <a:ext cx="5474640" cy="369332"/>
          </a:xfrm>
          <a:prstGeom prst="rect">
            <a:avLst/>
          </a:prstGeom>
        </p:spPr>
        <p:txBody>
          <a:bodyPr wrap="none">
            <a:spAutoFit/>
          </a:bodyPr>
          <a:lstStyle/>
          <a:p>
            <a:r>
              <a:rPr lang="en-GB" dirty="0">
                <a:latin typeface="Arial" panose="020B0604020202020204" pitchFamily="34" charset="0"/>
                <a:cs typeface="Arial" panose="020B0604020202020204" pitchFamily="34" charset="0"/>
                <a:hlinkClick r:id="rId4"/>
              </a:rPr>
              <a:t>https://www.youtube.com/watch?v=y9Z2GbFJWmo</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12405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operation</a:t>
            </a:r>
          </a:p>
        </p:txBody>
      </p:sp>
      <p:sp>
        <p:nvSpPr>
          <p:cNvPr id="3" name="Content Placeholder 2"/>
          <p:cNvSpPr>
            <a:spLocks noGrp="1"/>
          </p:cNvSpPr>
          <p:nvPr>
            <p:ph idx="1"/>
          </p:nvPr>
        </p:nvSpPr>
        <p:spPr>
          <a:xfrm>
            <a:off x="609599" y="1600201"/>
            <a:ext cx="3804745" cy="4155974"/>
          </a:xfrm>
        </p:spPr>
        <p:txBody>
          <a:bodyPr>
            <a:normAutofit/>
          </a:bodyPr>
          <a:lstStyle/>
          <a:p>
            <a:r>
              <a:rPr lang="en-GB" dirty="0"/>
              <a:t>JWST being tested</a:t>
            </a:r>
          </a:p>
          <a:p>
            <a:endParaRPr lang="en-GB" dirty="0"/>
          </a:p>
          <a:p>
            <a:endParaRPr lang="en-GB" dirty="0"/>
          </a:p>
          <a:p>
            <a:endParaRPr lang="en-GB" dirty="0"/>
          </a:p>
          <a:p>
            <a:endParaRPr lang="en-GB" dirty="0"/>
          </a:p>
          <a:p>
            <a:endParaRPr lang="en-GB" dirty="0"/>
          </a:p>
          <a:p>
            <a:pPr marL="0" indent="0">
              <a:buNone/>
            </a:pPr>
            <a:r>
              <a:rPr lang="en-GB" sz="1600" u="sng" dirty="0">
                <a:latin typeface="Arial" panose="020B0604020202020204" pitchFamily="34" charset="0"/>
                <a:cs typeface="Arial" panose="020B0604020202020204" pitchFamily="34" charset="0"/>
                <a:hlinkClick r:id="rId3"/>
              </a:rPr>
              <a:t>https://www.youtube.com/watch?v=ASbkxmacK-4</a:t>
            </a:r>
            <a:endParaRPr lang="en-GB" sz="1600" dirty="0">
              <a:latin typeface="Arial" panose="020B0604020202020204" pitchFamily="34" charset="0"/>
              <a:cs typeface="Arial" panose="020B0604020202020204" pitchFamily="34" charset="0"/>
            </a:endParaRPr>
          </a:p>
        </p:txBody>
      </p:sp>
      <p:pic>
        <p:nvPicPr>
          <p:cNvPr id="5" name="Picture 4">
            <a:hlinkClick r:id="rId3"/>
          </p:cNvPr>
          <p:cNvPicPr/>
          <p:nvPr/>
        </p:nvPicPr>
        <p:blipFill>
          <a:blip r:embed="rId4"/>
          <a:stretch>
            <a:fillRect/>
          </a:stretch>
        </p:blipFill>
        <p:spPr>
          <a:xfrm>
            <a:off x="4713890" y="1592317"/>
            <a:ext cx="6988591" cy="3947073"/>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5992761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bandwidth</a:t>
            </a:r>
          </a:p>
        </p:txBody>
      </p:sp>
      <p:sp>
        <p:nvSpPr>
          <p:cNvPr id="3" name="Content Placeholder 2"/>
          <p:cNvSpPr>
            <a:spLocks noGrp="1"/>
          </p:cNvSpPr>
          <p:nvPr>
            <p:ph idx="1"/>
          </p:nvPr>
        </p:nvSpPr>
        <p:spPr>
          <a:xfrm>
            <a:off x="609599" y="1600201"/>
            <a:ext cx="10972799" cy="1676281"/>
          </a:xfrm>
        </p:spPr>
        <p:txBody>
          <a:bodyPr/>
          <a:lstStyle/>
          <a:p>
            <a:r>
              <a:rPr lang="en-GB" dirty="0"/>
              <a:t>JWST Bandwidth = 500 – 5000 nm</a:t>
            </a:r>
          </a:p>
        </p:txBody>
      </p:sp>
      <p:pic>
        <p:nvPicPr>
          <p:cNvPr id="1638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2767481"/>
            <a:ext cx="3883572" cy="1869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1077904" y="4309403"/>
            <a:ext cx="504496" cy="261610"/>
          </a:xfrm>
          <a:prstGeom prst="rect">
            <a:avLst/>
          </a:prstGeom>
          <a:noFill/>
        </p:spPr>
        <p:txBody>
          <a:bodyPr wrap="square" rtlCol="0">
            <a:spAutoFit/>
          </a:bodyPr>
          <a:lstStyle/>
          <a:p>
            <a:pPr algn="ctr"/>
            <a:r>
              <a:rPr lang="en-GB" sz="1050" dirty="0"/>
              <a:t>5000</a:t>
            </a:r>
          </a:p>
        </p:txBody>
      </p:sp>
      <p:sp>
        <p:nvSpPr>
          <p:cNvPr id="9" name="Rectangle 8"/>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8299553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JWST bandwidth</a:t>
            </a:r>
          </a:p>
        </p:txBody>
      </p:sp>
      <p:sp>
        <p:nvSpPr>
          <p:cNvPr id="3" name="Content Placeholder 2"/>
          <p:cNvSpPr>
            <a:spLocks noGrp="1"/>
          </p:cNvSpPr>
          <p:nvPr>
            <p:ph idx="1"/>
          </p:nvPr>
        </p:nvSpPr>
        <p:spPr>
          <a:xfrm>
            <a:off x="609599" y="1600201"/>
            <a:ext cx="10972799" cy="1676281"/>
          </a:xfrm>
        </p:spPr>
        <p:txBody>
          <a:bodyPr/>
          <a:lstStyle/>
          <a:p>
            <a:r>
              <a:rPr lang="en-GB" dirty="0"/>
              <a:t>JWST Bandwidth = 500 – 5000 nm</a:t>
            </a:r>
          </a:p>
        </p:txBody>
      </p:sp>
      <p:pic>
        <p:nvPicPr>
          <p:cNvPr id="1638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9600" y="2767481"/>
            <a:ext cx="3883572" cy="1869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1466192" y="4761186"/>
            <a:ext cx="10116207" cy="0"/>
          </a:xfrm>
          <a:prstGeom prst="straightConnector1">
            <a:avLst/>
          </a:prstGeom>
          <a:ln w="38100">
            <a:solidFill>
              <a:schemeClr val="tx2">
                <a:lumMod val="60000"/>
                <a:lumOff val="40000"/>
              </a:schemeClr>
            </a:solidFill>
            <a:headEnd type="triangle" w="med" len="lg"/>
            <a:tailEnd type="triangle" w="med" len="lg"/>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11077904" y="4309403"/>
            <a:ext cx="504496" cy="261610"/>
          </a:xfrm>
          <a:prstGeom prst="rect">
            <a:avLst/>
          </a:prstGeom>
          <a:noFill/>
        </p:spPr>
        <p:txBody>
          <a:bodyPr wrap="square" rtlCol="0">
            <a:spAutoFit/>
          </a:bodyPr>
          <a:lstStyle/>
          <a:p>
            <a:pPr algn="ctr"/>
            <a:r>
              <a:rPr lang="en-GB" sz="1050" dirty="0"/>
              <a:t>5000</a:t>
            </a:r>
          </a:p>
        </p:txBody>
      </p:sp>
      <p:sp>
        <p:nvSpPr>
          <p:cNvPr id="7" name="Freeform 6"/>
          <p:cNvSpPr/>
          <p:nvPr/>
        </p:nvSpPr>
        <p:spPr>
          <a:xfrm>
            <a:off x="1466193" y="3181836"/>
            <a:ext cx="10026869" cy="1174865"/>
          </a:xfrm>
          <a:custGeom>
            <a:avLst/>
            <a:gdLst>
              <a:gd name="connsiteX0" fmla="*/ 0 w 10026869"/>
              <a:gd name="connsiteY0" fmla="*/ 1387365 h 1387365"/>
              <a:gd name="connsiteX1" fmla="*/ 725214 w 10026869"/>
              <a:gd name="connsiteY1" fmla="*/ 0 h 1387365"/>
              <a:gd name="connsiteX2" fmla="*/ 9270124 w 10026869"/>
              <a:gd name="connsiteY2" fmla="*/ 0 h 1387365"/>
              <a:gd name="connsiteX3" fmla="*/ 10026869 w 10026869"/>
              <a:gd name="connsiteY3" fmla="*/ 1340068 h 1387365"/>
              <a:gd name="connsiteX0" fmla="*/ 0 w 10140746"/>
              <a:gd name="connsiteY0" fmla="*/ 1557842 h 1557842"/>
              <a:gd name="connsiteX1" fmla="*/ 725214 w 10140746"/>
              <a:gd name="connsiteY1" fmla="*/ 170477 h 1557842"/>
              <a:gd name="connsiteX2" fmla="*/ 9270124 w 10140746"/>
              <a:gd name="connsiteY2" fmla="*/ 170477 h 1557842"/>
              <a:gd name="connsiteX3" fmla="*/ 10026869 w 10140746"/>
              <a:gd name="connsiteY3" fmla="*/ 1510545 h 1557842"/>
              <a:gd name="connsiteX0" fmla="*/ 0 w 10026869"/>
              <a:gd name="connsiteY0" fmla="*/ 1543098 h 1543098"/>
              <a:gd name="connsiteX1" fmla="*/ 725214 w 10026869"/>
              <a:gd name="connsiteY1" fmla="*/ 155733 h 1543098"/>
              <a:gd name="connsiteX2" fmla="*/ 8229600 w 10026869"/>
              <a:gd name="connsiteY2" fmla="*/ 187264 h 1543098"/>
              <a:gd name="connsiteX3" fmla="*/ 10026869 w 10026869"/>
              <a:gd name="connsiteY3" fmla="*/ 1495801 h 1543098"/>
              <a:gd name="connsiteX0" fmla="*/ 0 w 10026869"/>
              <a:gd name="connsiteY0" fmla="*/ 1471872 h 1471872"/>
              <a:gd name="connsiteX1" fmla="*/ 725214 w 10026869"/>
              <a:gd name="connsiteY1" fmla="*/ 84507 h 1471872"/>
              <a:gd name="connsiteX2" fmla="*/ 8229600 w 10026869"/>
              <a:gd name="connsiteY2" fmla="*/ 116038 h 1471872"/>
              <a:gd name="connsiteX3" fmla="*/ 10026869 w 10026869"/>
              <a:gd name="connsiteY3" fmla="*/ 1424575 h 1471872"/>
              <a:gd name="connsiteX0" fmla="*/ 0 w 10026869"/>
              <a:gd name="connsiteY0" fmla="*/ 1451428 h 1451428"/>
              <a:gd name="connsiteX1" fmla="*/ 725214 w 10026869"/>
              <a:gd name="connsiteY1" fmla="*/ 64063 h 1451428"/>
              <a:gd name="connsiteX2" fmla="*/ 8229600 w 10026869"/>
              <a:gd name="connsiteY2" fmla="*/ 95594 h 1451428"/>
              <a:gd name="connsiteX3" fmla="*/ 10026869 w 10026869"/>
              <a:gd name="connsiteY3" fmla="*/ 1404131 h 1451428"/>
              <a:gd name="connsiteX0" fmla="*/ 0 w 10026869"/>
              <a:gd name="connsiteY0" fmla="*/ 1455116 h 1455116"/>
              <a:gd name="connsiteX1" fmla="*/ 725214 w 10026869"/>
              <a:gd name="connsiteY1" fmla="*/ 67751 h 1455116"/>
              <a:gd name="connsiteX2" fmla="*/ 9128235 w 10026869"/>
              <a:gd name="connsiteY2" fmla="*/ 67750 h 1455116"/>
              <a:gd name="connsiteX3" fmla="*/ 10026869 w 10026869"/>
              <a:gd name="connsiteY3" fmla="*/ 1407819 h 1455116"/>
              <a:gd name="connsiteX0" fmla="*/ 0 w 10026869"/>
              <a:gd name="connsiteY0" fmla="*/ 1461572 h 1461572"/>
              <a:gd name="connsiteX1" fmla="*/ 725214 w 10026869"/>
              <a:gd name="connsiteY1" fmla="*/ 74207 h 1461572"/>
              <a:gd name="connsiteX2" fmla="*/ 9128235 w 10026869"/>
              <a:gd name="connsiteY2" fmla="*/ 26909 h 1461572"/>
              <a:gd name="connsiteX3" fmla="*/ 10026869 w 10026869"/>
              <a:gd name="connsiteY3" fmla="*/ 1414275 h 1461572"/>
              <a:gd name="connsiteX0" fmla="*/ 123722 w 10150591"/>
              <a:gd name="connsiteY0" fmla="*/ 1585691 h 1585691"/>
              <a:gd name="connsiteX1" fmla="*/ 848936 w 10150591"/>
              <a:gd name="connsiteY1" fmla="*/ 198326 h 1585691"/>
              <a:gd name="connsiteX2" fmla="*/ 9251957 w 10150591"/>
              <a:gd name="connsiteY2" fmla="*/ 151028 h 1585691"/>
              <a:gd name="connsiteX3" fmla="*/ 10150591 w 10150591"/>
              <a:gd name="connsiteY3" fmla="*/ 1538394 h 1585691"/>
              <a:gd name="connsiteX0" fmla="*/ 0 w 10026869"/>
              <a:gd name="connsiteY0" fmla="*/ 1660234 h 1660234"/>
              <a:gd name="connsiteX1" fmla="*/ 725214 w 10026869"/>
              <a:gd name="connsiteY1" fmla="*/ 272869 h 1660234"/>
              <a:gd name="connsiteX2" fmla="*/ 9128235 w 10026869"/>
              <a:gd name="connsiteY2" fmla="*/ 225571 h 1660234"/>
              <a:gd name="connsiteX3" fmla="*/ 10026869 w 10026869"/>
              <a:gd name="connsiteY3" fmla="*/ 1612937 h 1660234"/>
              <a:gd name="connsiteX0" fmla="*/ 0 w 10026869"/>
              <a:gd name="connsiteY0" fmla="*/ 1488718 h 1488718"/>
              <a:gd name="connsiteX1" fmla="*/ 725214 w 10026869"/>
              <a:gd name="connsiteY1" fmla="*/ 101353 h 1488718"/>
              <a:gd name="connsiteX2" fmla="*/ 9128235 w 10026869"/>
              <a:gd name="connsiteY2" fmla="*/ 54055 h 1488718"/>
              <a:gd name="connsiteX3" fmla="*/ 10026869 w 10026869"/>
              <a:gd name="connsiteY3" fmla="*/ 1441421 h 1488718"/>
              <a:gd name="connsiteX0" fmla="*/ 0 w 10064314"/>
              <a:gd name="connsiteY0" fmla="*/ 1501035 h 1501035"/>
              <a:gd name="connsiteX1" fmla="*/ 725214 w 10064314"/>
              <a:gd name="connsiteY1" fmla="*/ 34842 h 1501035"/>
              <a:gd name="connsiteX2" fmla="*/ 9128235 w 10064314"/>
              <a:gd name="connsiteY2" fmla="*/ 66372 h 1501035"/>
              <a:gd name="connsiteX3" fmla="*/ 10026869 w 10064314"/>
              <a:gd name="connsiteY3" fmla="*/ 1453738 h 1501035"/>
              <a:gd name="connsiteX0" fmla="*/ 0 w 10047121"/>
              <a:gd name="connsiteY0" fmla="*/ 1521255 h 1521255"/>
              <a:gd name="connsiteX1" fmla="*/ 725214 w 10047121"/>
              <a:gd name="connsiteY1" fmla="*/ 55062 h 1521255"/>
              <a:gd name="connsiteX2" fmla="*/ 9128235 w 10047121"/>
              <a:gd name="connsiteY2" fmla="*/ 86592 h 1521255"/>
              <a:gd name="connsiteX3" fmla="*/ 10026869 w 10047121"/>
              <a:gd name="connsiteY3" fmla="*/ 1473958 h 1521255"/>
              <a:gd name="connsiteX0" fmla="*/ 0 w 10026869"/>
              <a:gd name="connsiteY0" fmla="*/ 1468991 h 1468991"/>
              <a:gd name="connsiteX1" fmla="*/ 725214 w 10026869"/>
              <a:gd name="connsiteY1" fmla="*/ 2798 h 1468991"/>
              <a:gd name="connsiteX2" fmla="*/ 9128235 w 10026869"/>
              <a:gd name="connsiteY2" fmla="*/ 34328 h 1468991"/>
              <a:gd name="connsiteX3" fmla="*/ 10026869 w 10026869"/>
              <a:gd name="connsiteY3" fmla="*/ 1421694 h 1468991"/>
            </a:gdLst>
            <a:ahLst/>
            <a:cxnLst>
              <a:cxn ang="0">
                <a:pos x="connsiteX0" y="connsiteY0"/>
              </a:cxn>
              <a:cxn ang="0">
                <a:pos x="connsiteX1" y="connsiteY1"/>
              </a:cxn>
              <a:cxn ang="0">
                <a:pos x="connsiteX2" y="connsiteY2"/>
              </a:cxn>
              <a:cxn ang="0">
                <a:pos x="connsiteX3" y="connsiteY3"/>
              </a:cxn>
            </a:cxnLst>
            <a:rect l="l" t="t" r="r" b="b"/>
            <a:pathLst>
              <a:path w="10026869" h="1468991">
                <a:moveTo>
                  <a:pt x="0" y="1468991"/>
                </a:moveTo>
                <a:cubicBezTo>
                  <a:pt x="241738" y="1006536"/>
                  <a:pt x="444873" y="-61723"/>
                  <a:pt x="725214" y="2798"/>
                </a:cubicBezTo>
                <a:cubicBezTo>
                  <a:pt x="1981516" y="291936"/>
                  <a:pt x="7801486" y="198941"/>
                  <a:pt x="9128235" y="34328"/>
                </a:cubicBezTo>
                <a:cubicBezTo>
                  <a:pt x="9528742" y="-15364"/>
                  <a:pt x="9774621" y="975005"/>
                  <a:pt x="10026869" y="1421694"/>
                </a:cubicBezTo>
              </a:path>
            </a:pathLst>
          </a:cu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4" name="TextBox 3"/>
          <p:cNvSpPr txBox="1"/>
          <p:nvPr/>
        </p:nvSpPr>
        <p:spPr>
          <a:xfrm>
            <a:off x="4896663" y="4405469"/>
            <a:ext cx="3255264" cy="369332"/>
          </a:xfrm>
          <a:prstGeom prst="rect">
            <a:avLst/>
          </a:prstGeom>
          <a:noFill/>
        </p:spPr>
        <p:txBody>
          <a:bodyPr wrap="square" rtlCol="0">
            <a:spAutoFit/>
          </a:bodyPr>
          <a:lstStyle/>
          <a:p>
            <a:r>
              <a:rPr lang="en-GB" dirty="0"/>
              <a:t>500-5000 nm bandwidth</a:t>
            </a:r>
          </a:p>
        </p:txBody>
      </p:sp>
      <p:sp>
        <p:nvSpPr>
          <p:cNvPr id="9" name="Rectangle 8"/>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773407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Extended projects</a:t>
            </a:r>
            <a:r>
              <a:rPr lang="en-GB" baseline="0" dirty="0"/>
              <a:t> – Ages 14+</a:t>
            </a:r>
            <a:endParaRPr lang="en-GB" dirty="0"/>
          </a:p>
        </p:txBody>
      </p:sp>
      <p:sp>
        <p:nvSpPr>
          <p:cNvPr id="3" name="Content Placeholder 2"/>
          <p:cNvSpPr>
            <a:spLocks noGrp="1"/>
          </p:cNvSpPr>
          <p:nvPr>
            <p:ph idx="1"/>
          </p:nvPr>
        </p:nvSpPr>
        <p:spPr>
          <a:xfrm>
            <a:off x="609600" y="1600201"/>
            <a:ext cx="10972800" cy="4155974"/>
          </a:xfrm>
        </p:spPr>
        <p:txBody>
          <a:bodyPr/>
          <a:lstStyle/>
          <a:p>
            <a:r>
              <a:rPr lang="en-GB" dirty="0"/>
              <a:t>Reference guide</a:t>
            </a:r>
          </a:p>
          <a:p>
            <a:r>
              <a:rPr lang="en-GB" dirty="0"/>
              <a:t>Aimed at pupils engaged in extended projects</a:t>
            </a:r>
          </a:p>
          <a:p>
            <a:r>
              <a:rPr lang="en-GB" dirty="0"/>
              <a:t>Suggestions and links for further investigation and study</a:t>
            </a:r>
          </a:p>
          <a:p>
            <a:endParaRPr lang="en-GB" dirty="0"/>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96353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Refracting telescopes – Chromatic aberration</a:t>
            </a:r>
          </a:p>
        </p:txBody>
      </p:sp>
      <p:sp>
        <p:nvSpPr>
          <p:cNvPr id="3" name="Content Placeholder 2"/>
          <p:cNvSpPr>
            <a:spLocks noGrp="1"/>
          </p:cNvSpPr>
          <p:nvPr>
            <p:ph idx="1"/>
          </p:nvPr>
        </p:nvSpPr>
        <p:spPr/>
        <p:txBody>
          <a:bodyPr>
            <a:normAutofit/>
          </a:bodyPr>
          <a:lstStyle/>
          <a:p>
            <a:r>
              <a:rPr lang="en-GB" dirty="0"/>
              <a:t>Noticeable as blurring and rainbow effects around the edge of objects</a:t>
            </a:r>
          </a:p>
          <a:p>
            <a:r>
              <a:rPr lang="en-GB" dirty="0"/>
              <a:t>Occurs when light passes from the air into a lens and out again</a:t>
            </a:r>
          </a:p>
          <a:p>
            <a:r>
              <a:rPr lang="en-GB" dirty="0"/>
              <a:t>Caused by colours of light travelling at different speeds</a:t>
            </a:r>
          </a:p>
        </p:txBody>
      </p:sp>
      <p:pic>
        <p:nvPicPr>
          <p:cNvPr id="4" name="Picture 3" descr="https://upload.wikimedia.org/wikipedia/commons/thumb/6/66/Chromatic_aberration_%28comparison%29.jpg/220px-Chromatic_aberration_%28comparison%29.jpg"/>
          <p:cNvPicPr/>
          <p:nvPr/>
        </p:nvPicPr>
        <p:blipFill>
          <a:blip r:embed="rId3">
            <a:extLst>
              <a:ext uri="{28A0092B-C50C-407E-A947-70E740481C1C}">
                <a14:useLocalDpi xmlns:a14="http://schemas.microsoft.com/office/drawing/2010/main"/>
              </a:ext>
            </a:extLst>
          </a:blip>
          <a:srcRect/>
          <a:stretch>
            <a:fillRect/>
          </a:stretch>
        </p:blipFill>
        <p:spPr bwMode="auto">
          <a:xfrm>
            <a:off x="7822928" y="1751330"/>
            <a:ext cx="3759472" cy="3009856"/>
          </a:xfrm>
          <a:prstGeom prst="rect">
            <a:avLst/>
          </a:prstGeom>
          <a:noFill/>
          <a:ln>
            <a:noFill/>
          </a:ln>
        </p:spPr>
      </p:pic>
      <p:sp>
        <p:nvSpPr>
          <p:cNvPr id="5" name="Rectangle 4"/>
          <p:cNvSpPr/>
          <p:nvPr/>
        </p:nvSpPr>
        <p:spPr>
          <a:xfrm>
            <a:off x="7822928" y="5025837"/>
            <a:ext cx="3759472" cy="584775"/>
          </a:xfrm>
          <a:prstGeom prst="rect">
            <a:avLst/>
          </a:prstGeom>
        </p:spPr>
        <p:txBody>
          <a:bodyPr wrap="square">
            <a:spAutoFit/>
          </a:bodyPr>
          <a:lstStyle/>
          <a:p>
            <a:r>
              <a:rPr lang="en-GB" sz="1600" u="sng" dirty="0">
                <a:latin typeface="Arial" panose="020B0604020202020204" pitchFamily="34" charset="0"/>
                <a:cs typeface="Arial" panose="020B0604020202020204" pitchFamily="34" charset="0"/>
                <a:hlinkClick r:id="rId4"/>
              </a:rPr>
              <a:t>https://en.wikipedia.org/wiki/Chromatic_aberration</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7094441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Chromatic aberration – Seeing it</a:t>
            </a:r>
          </a:p>
        </p:txBody>
      </p:sp>
      <p:sp>
        <p:nvSpPr>
          <p:cNvPr id="3" name="Content Placeholder 2"/>
          <p:cNvSpPr>
            <a:spLocks noGrp="1"/>
          </p:cNvSpPr>
          <p:nvPr>
            <p:ph idx="1"/>
          </p:nvPr>
        </p:nvSpPr>
        <p:spPr>
          <a:xfrm>
            <a:off x="609600" y="1600201"/>
            <a:ext cx="5775434" cy="4155974"/>
          </a:xfrm>
        </p:spPr>
        <p:txBody>
          <a:bodyPr>
            <a:normAutofit/>
          </a:bodyPr>
          <a:lstStyle/>
          <a:p>
            <a:r>
              <a:rPr lang="en-GB" dirty="0"/>
              <a:t>Science experiment uses a narrow beam of light passing through a triangular prism</a:t>
            </a:r>
          </a:p>
          <a:p>
            <a:r>
              <a:rPr lang="en-GB" dirty="0"/>
              <a:t>White light is split or ‘dispersed’ into different colours</a:t>
            </a:r>
          </a:p>
          <a:p>
            <a:endParaRPr lang="en-GB" dirty="0"/>
          </a:p>
        </p:txBody>
      </p:sp>
      <p:pic>
        <p:nvPicPr>
          <p:cNvPr id="5" name="Picture 4" descr="Image result for refraction prism"/>
          <p:cNvPicPr/>
          <p:nvPr/>
        </p:nvPicPr>
        <p:blipFill>
          <a:blip r:embed="rId3">
            <a:extLst>
              <a:ext uri="{28A0092B-C50C-407E-A947-70E740481C1C}">
                <a14:useLocalDpi xmlns:a14="http://schemas.microsoft.com/office/drawing/2010/main"/>
              </a:ext>
            </a:extLst>
          </a:blip>
          <a:srcRect/>
          <a:stretch>
            <a:fillRect/>
          </a:stretch>
        </p:blipFill>
        <p:spPr bwMode="auto">
          <a:xfrm>
            <a:off x="6803492" y="1600201"/>
            <a:ext cx="4778908" cy="3003330"/>
          </a:xfrm>
          <a:prstGeom prst="rect">
            <a:avLst/>
          </a:prstGeom>
          <a:noFill/>
          <a:ln>
            <a:noFill/>
          </a:ln>
        </p:spPr>
      </p:pic>
      <p:sp>
        <p:nvSpPr>
          <p:cNvPr id="6" name="Rectangle 5"/>
          <p:cNvSpPr/>
          <p:nvPr/>
        </p:nvSpPr>
        <p:spPr>
          <a:xfrm>
            <a:off x="6803492" y="4903104"/>
            <a:ext cx="4778908"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hlinkClick r:id="rId4"/>
              </a:rPr>
              <a:t>http://microscopy.berkeley.edu/courses/TLM/optics/chromatic.html</a:t>
            </a:r>
            <a:r>
              <a:rPr lang="en-GB" sz="1600" dirty="0">
                <a:latin typeface="Arial" panose="020B0604020202020204" pitchFamily="34" charset="0"/>
                <a:cs typeface="Arial" panose="020B0604020202020204" pitchFamily="34" charset="0"/>
              </a:rPr>
              <a:t> </a:t>
            </a:r>
          </a:p>
        </p:txBody>
      </p:sp>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4994656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Chromatic aberration explained</a:t>
            </a:r>
          </a:p>
        </p:txBody>
      </p:sp>
      <p:sp>
        <p:nvSpPr>
          <p:cNvPr id="3" name="Content Placeholder 2"/>
          <p:cNvSpPr>
            <a:spLocks noGrp="1"/>
          </p:cNvSpPr>
          <p:nvPr>
            <p:ph idx="1"/>
          </p:nvPr>
        </p:nvSpPr>
        <p:spPr>
          <a:xfrm>
            <a:off x="609600" y="1600201"/>
            <a:ext cx="5775434" cy="4155974"/>
          </a:xfrm>
        </p:spPr>
        <p:txBody>
          <a:bodyPr>
            <a:normAutofit/>
          </a:bodyPr>
          <a:lstStyle/>
          <a:p>
            <a:r>
              <a:rPr lang="en-GB" dirty="0"/>
              <a:t>Like driving a car from a tarmac road at an angle onto sand</a:t>
            </a:r>
          </a:p>
          <a:p>
            <a:r>
              <a:rPr lang="en-GB" dirty="0"/>
              <a:t>First tyre onto sand slows down turning the car slightly</a:t>
            </a:r>
          </a:p>
          <a:p>
            <a:r>
              <a:rPr lang="en-GB" dirty="0"/>
              <a:t>Once all tyres are on sand the car travels in a straight line</a:t>
            </a:r>
          </a:p>
          <a:p>
            <a:endParaRPr lang="en-GB"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72653" y="1600201"/>
            <a:ext cx="4514850"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5972818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Chromatic aberration through a lens</a:t>
            </a:r>
          </a:p>
        </p:txBody>
      </p:sp>
      <p:sp>
        <p:nvSpPr>
          <p:cNvPr id="3" name="Content Placeholder 2"/>
          <p:cNvSpPr>
            <a:spLocks noGrp="1"/>
          </p:cNvSpPr>
          <p:nvPr>
            <p:ph idx="1"/>
          </p:nvPr>
        </p:nvSpPr>
        <p:spPr>
          <a:xfrm>
            <a:off x="609600" y="1600201"/>
            <a:ext cx="5775434" cy="4155974"/>
          </a:xfrm>
        </p:spPr>
        <p:txBody>
          <a:bodyPr>
            <a:normAutofit/>
          </a:bodyPr>
          <a:lstStyle/>
          <a:p>
            <a:r>
              <a:rPr lang="en-GB" dirty="0"/>
              <a:t>Light passing through a lens</a:t>
            </a:r>
          </a:p>
          <a:p>
            <a:r>
              <a:rPr lang="en-GB" dirty="0"/>
              <a:t>Different wavelengths (colours) focus at different places</a:t>
            </a:r>
          </a:p>
          <a:p>
            <a:r>
              <a:rPr lang="en-GB" dirty="0"/>
              <a:t>Focusing on one colour leaves others blurred</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1026" name="Picture 2" descr="https://upload.wikimedia.org/wikipedia/commons/thumb/a/aa/Chromatic_aberration_lens_diagram.svg/640px-Chromatic_aberration_lens_diagram.svg.png">
            <a:extLst>
              <a:ext uri="{FF2B5EF4-FFF2-40B4-BE49-F238E27FC236}">
                <a16:creationId xmlns:a16="http://schemas.microsoft.com/office/drawing/2014/main" id="{FBFA86D6-5364-45F7-AF80-20DB7A9D0C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0902" y="1269868"/>
            <a:ext cx="5775434" cy="3483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20145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Chromatic aberration – correcting</a:t>
            </a:r>
          </a:p>
        </p:txBody>
      </p:sp>
      <p:sp>
        <p:nvSpPr>
          <p:cNvPr id="3" name="Content Placeholder 2"/>
          <p:cNvSpPr>
            <a:spLocks noGrp="1"/>
          </p:cNvSpPr>
          <p:nvPr>
            <p:ph idx="1"/>
          </p:nvPr>
        </p:nvSpPr>
        <p:spPr>
          <a:xfrm>
            <a:off x="609600" y="1600201"/>
            <a:ext cx="5775434" cy="4155974"/>
          </a:xfrm>
        </p:spPr>
        <p:txBody>
          <a:bodyPr>
            <a:normAutofit/>
          </a:bodyPr>
          <a:lstStyle/>
          <a:p>
            <a:r>
              <a:rPr lang="en-GB" dirty="0"/>
              <a:t>Achromatic doublet</a:t>
            </a:r>
          </a:p>
          <a:p>
            <a:r>
              <a:rPr lang="en-GB" dirty="0"/>
              <a:t>Lens made from two glasses with different refractive indexes</a:t>
            </a:r>
          </a:p>
          <a:p>
            <a:r>
              <a:rPr lang="en-GB" dirty="0"/>
              <a:t>Bi-convex lens – Crown glass</a:t>
            </a:r>
          </a:p>
          <a:p>
            <a:r>
              <a:rPr lang="en-GB" dirty="0"/>
              <a:t>Plano-concave lens – Flint glass</a:t>
            </a:r>
          </a:p>
        </p:txBody>
      </p:sp>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2050" name="Picture 2" descr="https://upload.wikimedia.org/wikipedia/commons/thumb/1/15/Lens6b-en.svg/640px-Lens6b-en.svg.png">
            <a:extLst>
              <a:ext uri="{FF2B5EF4-FFF2-40B4-BE49-F238E27FC236}">
                <a16:creationId xmlns:a16="http://schemas.microsoft.com/office/drawing/2014/main" id="{8205D178-80D5-4490-AD42-9668EF4ECF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0091" y="1581149"/>
            <a:ext cx="5227775" cy="3153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984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The first telescopes</a:t>
            </a:r>
          </a:p>
        </p:txBody>
      </p:sp>
      <p:sp>
        <p:nvSpPr>
          <p:cNvPr id="3" name="Content Placeholder 2"/>
          <p:cNvSpPr>
            <a:spLocks noGrp="1"/>
          </p:cNvSpPr>
          <p:nvPr>
            <p:ph idx="1"/>
          </p:nvPr>
        </p:nvSpPr>
        <p:spPr>
          <a:xfrm>
            <a:off x="609600" y="1600200"/>
            <a:ext cx="6352032" cy="4336575"/>
          </a:xfrm>
        </p:spPr>
        <p:txBody>
          <a:bodyPr>
            <a:normAutofit lnSpcReduction="10000"/>
          </a:bodyPr>
          <a:lstStyle/>
          <a:p>
            <a:r>
              <a:rPr lang="en-GB" dirty="0"/>
              <a:t>1608 - Early Dutch telescopes</a:t>
            </a:r>
          </a:p>
          <a:p>
            <a:r>
              <a:rPr lang="en-GB" dirty="0"/>
              <a:t>Scientists including Englishman </a:t>
            </a:r>
            <a:r>
              <a:rPr lang="en-GB" dirty="0">
                <a:hlinkClick r:id="rId3"/>
              </a:rPr>
              <a:t>Thomas Harriot</a:t>
            </a:r>
            <a:r>
              <a:rPr lang="en-GB" dirty="0"/>
              <a:t> viewing objects in the night sky</a:t>
            </a:r>
          </a:p>
          <a:p>
            <a:r>
              <a:rPr lang="en-GB" dirty="0"/>
              <a:t>Italian </a:t>
            </a:r>
            <a:r>
              <a:rPr lang="en-GB" dirty="0">
                <a:hlinkClick r:id="rId4"/>
              </a:rPr>
              <a:t>Galileo Galilei </a:t>
            </a:r>
            <a:r>
              <a:rPr lang="en-GB" dirty="0"/>
              <a:t>recognised as the first to use a telescope for astronomy</a:t>
            </a:r>
          </a:p>
          <a:p>
            <a:r>
              <a:rPr lang="en-GB" dirty="0"/>
              <a:t>Galileo’s telescope had a magnification of 3x</a:t>
            </a:r>
          </a:p>
          <a:p>
            <a:pPr marL="0" indent="0">
              <a:buNone/>
            </a:pPr>
            <a:endParaRPr lang="en-GB" sz="1400" dirty="0"/>
          </a:p>
          <a:p>
            <a:pPr marL="0" indent="0">
              <a:buNone/>
            </a:pPr>
            <a:r>
              <a:rPr lang="en-GB" sz="1400" dirty="0">
                <a:latin typeface="Arial" panose="020B0604020202020204" pitchFamily="34" charset="0"/>
                <a:cs typeface="Arial" panose="020B0604020202020204" pitchFamily="34" charset="0"/>
                <a:hlinkClick r:id="rId4"/>
              </a:rPr>
              <a:t>https://en.wikipedia.org/wiki/Galileo_Galilei</a:t>
            </a:r>
            <a:r>
              <a:rPr lang="en-GB" sz="1400" dirty="0">
                <a:latin typeface="Arial" panose="020B0604020202020204" pitchFamily="34" charset="0"/>
                <a:cs typeface="Arial" panose="020B0604020202020204" pitchFamily="34" charset="0"/>
              </a:rPr>
              <a:t> </a:t>
            </a:r>
          </a:p>
        </p:txBody>
      </p:sp>
      <p:pic>
        <p:nvPicPr>
          <p:cNvPr id="1028" name="Picture 4" descr="ThomasHarriot.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400288" y="1387474"/>
            <a:ext cx="3182112" cy="40499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0910759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Light gathering – Diameter and area</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9600" y="1600200"/>
                <a:ext cx="6863256" cy="4359165"/>
              </a:xfrm>
            </p:spPr>
            <p:txBody>
              <a:bodyPr>
                <a:normAutofit/>
              </a:bodyPr>
              <a:lstStyle/>
              <a:p>
                <a:r>
                  <a:rPr lang="en-GB" dirty="0"/>
                  <a:t>Larger opening for light to enter</a:t>
                </a:r>
              </a:p>
              <a:p>
                <a:r>
                  <a:rPr lang="en-GB" dirty="0"/>
                  <a:t>Swap 50 mm </a:t>
                </a:r>
                <a:r>
                  <a:rPr lang="en-GB" dirty="0">
                    <a:latin typeface="Arial"/>
                  </a:rPr>
                  <a:t>Ø for 100 mm Ø</a:t>
                </a:r>
              </a:p>
              <a:p>
                <a:pPr marL="457200" lvl="1" indent="0">
                  <a:buNone/>
                </a:pPr>
                <a14:m>
                  <m:oMathPara xmlns:m="http://schemas.openxmlformats.org/officeDocument/2006/math">
                    <m:oMathParaPr>
                      <m:jc m:val="centerGroup"/>
                    </m:oMathParaPr>
                    <m:oMath xmlns:m="http://schemas.openxmlformats.org/officeDocument/2006/math">
                      <m:r>
                        <a:rPr lang="en-GB" b="0" i="1" smtClean="0">
                          <a:latin typeface="Cambria Math"/>
                          <a:sym typeface="Symbol"/>
                        </a:rPr>
                        <m:t>𝐴𝑟𝑒𝑎</m:t>
                      </m:r>
                      <m:r>
                        <a:rPr lang="en-GB" b="0" i="1" smtClean="0">
                          <a:latin typeface="Cambria Math"/>
                          <a:sym typeface="Symbol"/>
                        </a:rPr>
                        <m:t>=</m:t>
                      </m:r>
                      <m:r>
                        <a:rPr lang="el-GR" b="0" i="1" smtClean="0">
                          <a:latin typeface="Cambria Math"/>
                          <a:sym typeface="Symbol"/>
                        </a:rPr>
                        <m:t>𝜋</m:t>
                      </m:r>
                      <m:sSup>
                        <m:sSupPr>
                          <m:ctrlPr>
                            <a:rPr lang="en-GB" b="0" i="1" smtClean="0">
                              <a:latin typeface="Cambria Math" panose="02040503050406030204" pitchFamily="18" charset="0"/>
                              <a:sym typeface="Symbol"/>
                            </a:rPr>
                          </m:ctrlPr>
                        </m:sSupPr>
                        <m:e>
                          <m:r>
                            <a:rPr lang="en-GB" b="0" i="1" smtClean="0">
                              <a:latin typeface="Cambria Math"/>
                              <a:sym typeface="Symbol"/>
                            </a:rPr>
                            <m:t>𝑟</m:t>
                          </m:r>
                        </m:e>
                        <m:sup>
                          <m:r>
                            <a:rPr lang="en-GB" b="0" i="1" smtClean="0">
                              <a:latin typeface="Cambria Math"/>
                              <a:sym typeface="Symbol"/>
                            </a:rPr>
                            <m:t>2</m:t>
                          </m:r>
                        </m:sup>
                      </m:sSup>
                    </m:oMath>
                  </m:oMathPara>
                </a14:m>
                <a:endParaRPr lang="en-GB" dirty="0">
                  <a:latin typeface="Arial"/>
                </a:endParaRPr>
              </a:p>
              <a:p>
                <a:pPr marL="457200" lvl="1" indent="0">
                  <a:buNone/>
                </a:pPr>
                <a:r>
                  <a:rPr lang="en-GB" dirty="0"/>
                  <a:t>50 Ø opening</a:t>
                </a:r>
              </a:p>
              <a:p>
                <a:pPr marL="457200" lvl="1" indent="0">
                  <a:buNone/>
                </a:pPr>
                <a14:m>
                  <m:oMath xmlns:m="http://schemas.openxmlformats.org/officeDocument/2006/math">
                    <m:r>
                      <a:rPr lang="en-GB" b="0" i="1" smtClean="0">
                        <a:latin typeface="Cambria Math"/>
                        <a:sym typeface="Symbol"/>
                      </a:rPr>
                      <m:t>3.142 </m:t>
                    </m:r>
                    <m:r>
                      <a:rPr lang="en-GB" b="0" i="1" smtClean="0">
                        <a:latin typeface="Cambria Math"/>
                        <a:sym typeface="Symbol"/>
                      </a:rPr>
                      <m:t>𝑥</m:t>
                    </m:r>
                    <m:r>
                      <a:rPr lang="en-GB" b="0" i="1" smtClean="0">
                        <a:latin typeface="Cambria Math"/>
                        <a:sym typeface="Symbol"/>
                      </a:rPr>
                      <m:t> </m:t>
                    </m:r>
                    <m:sSup>
                      <m:sSupPr>
                        <m:ctrlPr>
                          <a:rPr lang="en-GB" i="1">
                            <a:latin typeface="Cambria Math" panose="02040503050406030204" pitchFamily="18" charset="0"/>
                            <a:sym typeface="Symbol"/>
                          </a:rPr>
                        </m:ctrlPr>
                      </m:sSupPr>
                      <m:e>
                        <m:r>
                          <a:rPr lang="en-GB" b="0" i="1" smtClean="0">
                            <a:latin typeface="Cambria Math"/>
                            <a:sym typeface="Symbol"/>
                          </a:rPr>
                          <m:t>50</m:t>
                        </m:r>
                      </m:e>
                      <m:sup>
                        <m:r>
                          <a:rPr lang="en-GB" i="1">
                            <a:latin typeface="Cambria Math"/>
                            <a:sym typeface="Symbol"/>
                          </a:rPr>
                          <m:t>2</m:t>
                        </m:r>
                      </m:sup>
                    </m:sSup>
                    <m:r>
                      <a:rPr lang="en-GB" i="1">
                        <a:latin typeface="Cambria Math"/>
                        <a:sym typeface="Symbol"/>
                      </a:rPr>
                      <m:t>=7</m:t>
                    </m:r>
                    <m:r>
                      <a:rPr lang="en-GB" b="0" i="1" smtClean="0">
                        <a:latin typeface="Cambria Math"/>
                        <a:sym typeface="Symbol"/>
                      </a:rPr>
                      <m:t>,</m:t>
                    </m:r>
                    <m:r>
                      <a:rPr lang="en-GB" i="1">
                        <a:latin typeface="Cambria Math"/>
                        <a:sym typeface="Symbol"/>
                      </a:rPr>
                      <m:t>85</m:t>
                    </m:r>
                    <m:r>
                      <a:rPr lang="en-GB" b="0" i="1" smtClean="0">
                        <a:latin typeface="Cambria Math"/>
                        <a:sym typeface="Symbol"/>
                      </a:rPr>
                      <m:t>4</m:t>
                    </m:r>
                  </m:oMath>
                </a14:m>
                <a:r>
                  <a:rPr lang="en-GB" dirty="0"/>
                  <a:t> mm</a:t>
                </a:r>
                <a:r>
                  <a:rPr lang="en-GB" baseline="30000" dirty="0"/>
                  <a:t>2</a:t>
                </a:r>
              </a:p>
              <a:p>
                <a:pPr marL="457200" lvl="1" indent="0">
                  <a:buNone/>
                </a:pPr>
                <a:endParaRPr lang="en-GB" baseline="30000" dirty="0"/>
              </a:p>
              <a:p>
                <a:pPr marL="457200" lvl="1" indent="0">
                  <a:buNone/>
                </a:pPr>
                <a:r>
                  <a:rPr lang="en-GB" dirty="0"/>
                  <a:t>100 Ø opening</a:t>
                </a:r>
              </a:p>
              <a:p>
                <a:pPr marL="457200" lvl="1" indent="0">
                  <a:buNone/>
                </a:pPr>
                <a14:m>
                  <m:oMath xmlns:m="http://schemas.openxmlformats.org/officeDocument/2006/math">
                    <m:r>
                      <a:rPr lang="en-GB" i="1">
                        <a:latin typeface="Cambria Math"/>
                        <a:sym typeface="Symbol"/>
                      </a:rPr>
                      <m:t>3.142 </m:t>
                    </m:r>
                    <m:r>
                      <a:rPr lang="en-GB" i="1">
                        <a:latin typeface="Cambria Math"/>
                        <a:sym typeface="Symbol"/>
                      </a:rPr>
                      <m:t>𝑥</m:t>
                    </m:r>
                    <m:r>
                      <a:rPr lang="en-GB" i="1">
                        <a:latin typeface="Cambria Math"/>
                        <a:sym typeface="Symbol"/>
                      </a:rPr>
                      <m:t> </m:t>
                    </m:r>
                    <m:sSup>
                      <m:sSupPr>
                        <m:ctrlPr>
                          <a:rPr lang="en-GB" i="1">
                            <a:latin typeface="Cambria Math" panose="02040503050406030204" pitchFamily="18" charset="0"/>
                            <a:sym typeface="Symbol"/>
                          </a:rPr>
                        </m:ctrlPr>
                      </m:sSupPr>
                      <m:e>
                        <m:r>
                          <a:rPr lang="en-GB" b="0" i="1" smtClean="0">
                            <a:latin typeface="Cambria Math"/>
                            <a:sym typeface="Symbol"/>
                          </a:rPr>
                          <m:t>10</m:t>
                        </m:r>
                        <m:r>
                          <a:rPr lang="en-GB" i="1">
                            <a:latin typeface="Cambria Math"/>
                            <a:sym typeface="Symbol"/>
                          </a:rPr>
                          <m:t>0</m:t>
                        </m:r>
                      </m:e>
                      <m:sup>
                        <m:r>
                          <a:rPr lang="en-GB" i="1">
                            <a:latin typeface="Cambria Math"/>
                            <a:sym typeface="Symbol"/>
                          </a:rPr>
                          <m:t>2</m:t>
                        </m:r>
                      </m:sup>
                    </m:sSup>
                    <m:r>
                      <a:rPr lang="en-GB" i="1">
                        <a:latin typeface="Cambria Math"/>
                        <a:sym typeface="Symbol"/>
                      </a:rPr>
                      <m:t>=</m:t>
                    </m:r>
                  </m:oMath>
                </a14:m>
                <a:r>
                  <a:rPr lang="en-GB" dirty="0"/>
                  <a:t>31,416 mm</a:t>
                </a:r>
                <a:r>
                  <a:rPr lang="en-GB" baseline="30000" dirty="0"/>
                  <a:t>2</a:t>
                </a:r>
              </a:p>
              <a:p>
                <a:pPr marL="457200" lvl="1" indent="0">
                  <a:buNone/>
                </a:pPr>
                <a:endParaRPr lang="en-GB" dirty="0"/>
              </a:p>
              <a:p>
                <a:pPr marL="457200" lvl="1" indent="0">
                  <a:buNone/>
                </a:pPr>
                <a:r>
                  <a:rPr lang="en-GB" dirty="0"/>
                  <a:t>Doubling the diameter quadruples the area</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9600" y="1600200"/>
                <a:ext cx="6863256" cy="4359165"/>
              </a:xfrm>
              <a:blipFill rotWithShape="1">
                <a:blip r:embed="rId3"/>
                <a:stretch>
                  <a:fillRect l="-1510" t="-1399" b="-2378"/>
                </a:stretch>
              </a:blipFill>
            </p:spPr>
            <p:txBody>
              <a:bodyPr/>
              <a:lstStyle/>
              <a:p>
                <a:r>
                  <a:rPr lang="en-GB">
                    <a:noFill/>
                  </a:rPr>
                  <a:t> </a:t>
                </a:r>
              </a:p>
            </p:txBody>
          </p:sp>
        </mc:Fallback>
      </mc:AlternateContent>
      <p:pic>
        <p:nvPicPr>
          <p:cNvPr id="1843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917743" y="2136228"/>
            <a:ext cx="4664658" cy="2041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4085885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Refracting v reflecting telescopes</a:t>
            </a:r>
          </a:p>
        </p:txBody>
      </p:sp>
      <p:sp>
        <p:nvSpPr>
          <p:cNvPr id="3" name="Content Placeholder 2"/>
          <p:cNvSpPr>
            <a:spLocks noGrp="1"/>
          </p:cNvSpPr>
          <p:nvPr>
            <p:ph idx="1"/>
          </p:nvPr>
        </p:nvSpPr>
        <p:spPr>
          <a:xfrm>
            <a:off x="609600" y="1600201"/>
            <a:ext cx="5207876" cy="4155974"/>
          </a:xfrm>
        </p:spPr>
        <p:txBody>
          <a:bodyPr>
            <a:normAutofit/>
          </a:bodyPr>
          <a:lstStyle/>
          <a:p>
            <a:r>
              <a:rPr lang="en-GB" sz="2400" dirty="0"/>
              <a:t>Refracting – advantages</a:t>
            </a:r>
          </a:p>
          <a:p>
            <a:pPr marL="457200" lvl="1" indent="0">
              <a:buNone/>
            </a:pPr>
            <a:r>
              <a:rPr lang="en-GB" sz="2000" dirty="0"/>
              <a:t>Sealed tube excludes dirt</a:t>
            </a:r>
          </a:p>
          <a:p>
            <a:pPr marL="457200" lvl="1" indent="0">
              <a:buNone/>
            </a:pPr>
            <a:r>
              <a:rPr lang="en-GB" sz="2000" dirty="0"/>
              <a:t>Sealed tube reduces air movements</a:t>
            </a:r>
          </a:p>
          <a:p>
            <a:pPr marL="457200" lvl="1" indent="0">
              <a:buNone/>
            </a:pPr>
            <a:r>
              <a:rPr lang="en-GB" sz="2000" dirty="0"/>
              <a:t>Lighter</a:t>
            </a:r>
          </a:p>
          <a:p>
            <a:pPr marL="457200" lvl="1" indent="0">
              <a:buNone/>
            </a:pPr>
            <a:r>
              <a:rPr lang="en-GB" sz="2000" dirty="0"/>
              <a:t>More robust</a:t>
            </a:r>
          </a:p>
          <a:p>
            <a:r>
              <a:rPr lang="en-GB" sz="2400" dirty="0"/>
              <a:t>Refracting – disadvantages</a:t>
            </a:r>
          </a:p>
          <a:p>
            <a:pPr marL="457200" lvl="1" indent="0">
              <a:buNone/>
            </a:pPr>
            <a:r>
              <a:rPr lang="en-GB" sz="2000" dirty="0"/>
              <a:t>Eyepiece on the end</a:t>
            </a:r>
          </a:p>
          <a:p>
            <a:pPr marL="457200" lvl="1" indent="0">
              <a:buNone/>
            </a:pPr>
            <a:r>
              <a:rPr lang="en-GB" sz="2000" dirty="0"/>
              <a:t>Chromatic aberrations</a:t>
            </a:r>
          </a:p>
          <a:p>
            <a:pPr marL="457200" lvl="1" indent="0">
              <a:buNone/>
            </a:pPr>
            <a:r>
              <a:rPr lang="en-GB" sz="2000" dirty="0"/>
              <a:t>Higher cost</a:t>
            </a:r>
          </a:p>
        </p:txBody>
      </p:sp>
      <p:sp>
        <p:nvSpPr>
          <p:cNvPr id="4" name="Content Placeholder 2"/>
          <p:cNvSpPr txBox="1">
            <a:spLocks/>
          </p:cNvSpPr>
          <p:nvPr/>
        </p:nvSpPr>
        <p:spPr>
          <a:xfrm>
            <a:off x="6400800" y="1600201"/>
            <a:ext cx="5181600" cy="415597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400" dirty="0"/>
              <a:t>Reflecting – advantages</a:t>
            </a:r>
          </a:p>
          <a:p>
            <a:pPr marL="457200" lvl="1" indent="0">
              <a:buNone/>
            </a:pPr>
            <a:r>
              <a:rPr lang="en-GB" sz="2000" dirty="0"/>
              <a:t>No chromatic aberration</a:t>
            </a:r>
          </a:p>
          <a:p>
            <a:pPr marL="457200" lvl="1" indent="0">
              <a:buNone/>
            </a:pPr>
            <a:r>
              <a:rPr lang="en-GB" sz="2000" dirty="0"/>
              <a:t>Easier to manufacture</a:t>
            </a:r>
          </a:p>
          <a:p>
            <a:pPr marL="457200" lvl="1" indent="0">
              <a:buNone/>
            </a:pPr>
            <a:r>
              <a:rPr lang="en-GB" sz="2000" dirty="0"/>
              <a:t>Lower cost for larger scopes</a:t>
            </a:r>
          </a:p>
          <a:p>
            <a:pPr marL="457200" lvl="1" indent="0">
              <a:buNone/>
            </a:pPr>
            <a:r>
              <a:rPr lang="en-GB" sz="2000" dirty="0"/>
              <a:t>Larger mirrors are possible</a:t>
            </a:r>
          </a:p>
          <a:p>
            <a:r>
              <a:rPr lang="en-GB" sz="2400" dirty="0"/>
              <a:t>Reflecting – disadvantages </a:t>
            </a:r>
          </a:p>
          <a:p>
            <a:pPr marL="457200" lvl="1" indent="0">
              <a:buNone/>
            </a:pPr>
            <a:r>
              <a:rPr lang="en-GB" sz="2000" dirty="0"/>
              <a:t>Open construction allows dirt onto mirrors</a:t>
            </a:r>
          </a:p>
          <a:p>
            <a:pPr marL="457200" lvl="1" indent="0">
              <a:buNone/>
            </a:pPr>
            <a:r>
              <a:rPr lang="en-GB" sz="2000" dirty="0"/>
              <a:t>Air movements between the mirrors can cause distortion</a:t>
            </a:r>
          </a:p>
          <a:p>
            <a:pPr marL="457200" lvl="1" indent="0">
              <a:buNone/>
            </a:pPr>
            <a:r>
              <a:rPr lang="en-GB" sz="2000" dirty="0"/>
              <a:t>Less robust so more easily damaged</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3367710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Newtonian telescope</a:t>
            </a:r>
          </a:p>
        </p:txBody>
      </p:sp>
      <p:sp>
        <p:nvSpPr>
          <p:cNvPr id="3" name="Content Placeholder 2"/>
          <p:cNvSpPr>
            <a:spLocks noGrp="1"/>
          </p:cNvSpPr>
          <p:nvPr>
            <p:ph idx="1"/>
          </p:nvPr>
        </p:nvSpPr>
        <p:spPr/>
        <p:txBody>
          <a:bodyPr/>
          <a:lstStyle/>
          <a:p>
            <a:r>
              <a:rPr lang="en-GB" dirty="0"/>
              <a:t>Most popular design of reflecting telescope</a:t>
            </a:r>
          </a:p>
          <a:p>
            <a:r>
              <a:rPr lang="en-GB" dirty="0"/>
              <a:t>Named after Sir Isaac Newton </a:t>
            </a:r>
          </a:p>
          <a:p>
            <a:pPr marL="457200" lvl="1" indent="0">
              <a:buNone/>
            </a:pPr>
            <a:r>
              <a:rPr lang="en-GB" dirty="0"/>
              <a:t>Credited with building the first telescope of this design</a:t>
            </a:r>
          </a:p>
          <a:p>
            <a:pPr marL="457200" lvl="1" indent="0">
              <a:buNone/>
            </a:pPr>
            <a:endParaRPr lang="en-GB" sz="1600" dirty="0"/>
          </a:p>
          <a:p>
            <a:pPr marL="457200" lvl="1" indent="0">
              <a:buNone/>
            </a:pPr>
            <a:endParaRPr lang="en-GB" sz="1600" dirty="0"/>
          </a:p>
          <a:p>
            <a:pPr marL="457200" lvl="1" indent="0">
              <a:buNone/>
            </a:pPr>
            <a:r>
              <a:rPr lang="en-GB" sz="1600" dirty="0">
                <a:hlinkClick r:id="rId3"/>
              </a:rPr>
              <a:t>http://www.bbc.co.uk/schools/gcsebitesize/science/edexcel/visiblelight_solarsystem/telescopesrev3.shtml</a:t>
            </a:r>
            <a:r>
              <a:rPr lang="en-GB" sz="1600" dirty="0"/>
              <a:t> </a:t>
            </a:r>
          </a:p>
        </p:txBody>
      </p:sp>
      <p:pic>
        <p:nvPicPr>
          <p:cNvPr id="4" name="Picture 3" descr="Reflecting telescope"/>
          <p:cNvPicPr/>
          <p:nvPr/>
        </p:nvPicPr>
        <p:blipFill>
          <a:blip r:embed="rId4">
            <a:extLst>
              <a:ext uri="{28A0092B-C50C-407E-A947-70E740481C1C}">
                <a14:useLocalDpi xmlns:a14="http://schemas.microsoft.com/office/drawing/2010/main"/>
              </a:ext>
            </a:extLst>
          </a:blip>
          <a:srcRect/>
          <a:stretch>
            <a:fillRect/>
          </a:stretch>
        </p:blipFill>
        <p:spPr bwMode="auto">
          <a:xfrm>
            <a:off x="6139013" y="1688464"/>
            <a:ext cx="5443387" cy="3656046"/>
          </a:xfrm>
          <a:prstGeom prst="rect">
            <a:avLst/>
          </a:prstGeom>
          <a:noFill/>
          <a:ln>
            <a:noFill/>
          </a:ln>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8102076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shaping – small telescopes on earth</a:t>
            </a:r>
          </a:p>
        </p:txBody>
      </p:sp>
      <p:sp>
        <p:nvSpPr>
          <p:cNvPr id="3" name="Content Placeholder 2"/>
          <p:cNvSpPr>
            <a:spLocks noGrp="1"/>
          </p:cNvSpPr>
          <p:nvPr>
            <p:ph idx="1"/>
          </p:nvPr>
        </p:nvSpPr>
        <p:spPr/>
        <p:txBody>
          <a:bodyPr/>
          <a:lstStyle/>
          <a:p>
            <a:r>
              <a:rPr lang="en-GB" dirty="0"/>
              <a:t>Low expansion glass</a:t>
            </a:r>
          </a:p>
          <a:p>
            <a:r>
              <a:rPr lang="en-GB" dirty="0"/>
              <a:t>Cutting, grinding and polishing</a:t>
            </a:r>
          </a:p>
          <a:p>
            <a:r>
              <a:rPr lang="en-GB" dirty="0"/>
              <a:t>Often manufactured by hand</a:t>
            </a:r>
          </a:p>
          <a:p>
            <a:endParaRPr lang="en-GB" dirty="0"/>
          </a:p>
          <a:p>
            <a:endParaRPr lang="en-GB" dirty="0"/>
          </a:p>
          <a:p>
            <a:endParaRPr lang="en-GB" dirty="0"/>
          </a:p>
          <a:p>
            <a:pPr marL="457200" lvl="1" indent="0">
              <a:buNone/>
            </a:pPr>
            <a:r>
              <a:rPr lang="en-GB" dirty="0"/>
              <a:t>Videos showing the process</a:t>
            </a:r>
          </a:p>
        </p:txBody>
      </p:sp>
      <p:pic>
        <p:nvPicPr>
          <p:cNvPr id="4" name="Picture 3"/>
          <p:cNvPicPr/>
          <p:nvPr/>
        </p:nvPicPr>
        <p:blipFill>
          <a:blip r:embed="rId3"/>
          <a:stretch>
            <a:fillRect/>
          </a:stretch>
        </p:blipFill>
        <p:spPr>
          <a:xfrm>
            <a:off x="6376306" y="1623848"/>
            <a:ext cx="5206094" cy="2932386"/>
          </a:xfrm>
          <a:prstGeom prst="rect">
            <a:avLst/>
          </a:prstGeom>
        </p:spPr>
      </p:pic>
      <p:sp>
        <p:nvSpPr>
          <p:cNvPr id="5" name="Rectangle 4"/>
          <p:cNvSpPr/>
          <p:nvPr/>
        </p:nvSpPr>
        <p:spPr>
          <a:xfrm>
            <a:off x="6359432" y="4746580"/>
            <a:ext cx="4832028"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https://www.youtube.com/user/GordonWaite/videos</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7259712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shaping – large telescopes on earth</a:t>
            </a:r>
          </a:p>
        </p:txBody>
      </p:sp>
      <p:sp>
        <p:nvSpPr>
          <p:cNvPr id="3" name="Content Placeholder 2"/>
          <p:cNvSpPr>
            <a:spLocks noGrp="1"/>
          </p:cNvSpPr>
          <p:nvPr>
            <p:ph idx="1"/>
          </p:nvPr>
        </p:nvSpPr>
        <p:spPr/>
        <p:txBody>
          <a:bodyPr/>
          <a:lstStyle/>
          <a:p>
            <a:r>
              <a:rPr lang="en-GB" dirty="0"/>
              <a:t>Single large mirror</a:t>
            </a:r>
          </a:p>
          <a:p>
            <a:r>
              <a:rPr lang="en-GB" dirty="0"/>
              <a:t>Low expansion glass</a:t>
            </a:r>
          </a:p>
          <a:p>
            <a:r>
              <a:rPr lang="en-GB" dirty="0"/>
              <a:t>Honeycomb structure</a:t>
            </a:r>
          </a:p>
          <a:p>
            <a:r>
              <a:rPr lang="en-GB" dirty="0"/>
              <a:t>Computer controlled diamond cutting and polishing</a:t>
            </a:r>
          </a:p>
          <a:p>
            <a:endParaRPr lang="en-GB" dirty="0"/>
          </a:p>
          <a:p>
            <a:pPr marL="457200" lvl="1" indent="0">
              <a:buNone/>
            </a:pPr>
            <a:r>
              <a:rPr lang="en-GB" dirty="0"/>
              <a:t>Video showing the process</a:t>
            </a:r>
          </a:p>
        </p:txBody>
      </p:sp>
      <p:pic>
        <p:nvPicPr>
          <p:cNvPr id="6" name="Picture 5" descr="C:\Users\TimB\AppData\Local\Temp\SNAGHTML13dcedb3.PNG"/>
          <p:cNvPicPr/>
          <p:nvPr/>
        </p:nvPicPr>
        <p:blipFill>
          <a:blip r:embed="rId3">
            <a:extLst>
              <a:ext uri="{28A0092B-C50C-407E-A947-70E740481C1C}">
                <a14:useLocalDpi xmlns:a14="http://schemas.microsoft.com/office/drawing/2010/main"/>
              </a:ext>
            </a:extLst>
          </a:blip>
          <a:srcRect/>
          <a:stretch>
            <a:fillRect/>
          </a:stretch>
        </p:blipFill>
        <p:spPr bwMode="auto">
          <a:xfrm>
            <a:off x="6723185" y="1600200"/>
            <a:ext cx="4859215" cy="2719551"/>
          </a:xfrm>
          <a:prstGeom prst="rect">
            <a:avLst/>
          </a:prstGeom>
          <a:noFill/>
          <a:ln>
            <a:noFill/>
          </a:ln>
        </p:spPr>
      </p:pic>
      <p:sp>
        <p:nvSpPr>
          <p:cNvPr id="7" name="Rectangle 6"/>
          <p:cNvSpPr/>
          <p:nvPr/>
        </p:nvSpPr>
        <p:spPr>
          <a:xfrm>
            <a:off x="6723185" y="4647465"/>
            <a:ext cx="4865306"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https://www.youtube.com/watch?v=MjUcBWYVF9s</a:t>
            </a:r>
            <a:r>
              <a:rPr lang="en-GB" sz="1600" dirty="0">
                <a:latin typeface="Arial" panose="020B0604020202020204" pitchFamily="34" charset="0"/>
                <a:cs typeface="Arial" panose="020B0604020202020204" pitchFamily="34" charset="0"/>
              </a:rPr>
              <a:t> </a:t>
            </a:r>
          </a:p>
        </p:txBody>
      </p:sp>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1872327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shaping – JWST</a:t>
            </a:r>
          </a:p>
        </p:txBody>
      </p:sp>
      <p:sp>
        <p:nvSpPr>
          <p:cNvPr id="3" name="Content Placeholder 2"/>
          <p:cNvSpPr>
            <a:spLocks noGrp="1"/>
          </p:cNvSpPr>
          <p:nvPr>
            <p:ph idx="1"/>
          </p:nvPr>
        </p:nvSpPr>
        <p:spPr/>
        <p:txBody>
          <a:bodyPr>
            <a:normAutofit/>
          </a:bodyPr>
          <a:lstStyle/>
          <a:p>
            <a:r>
              <a:rPr lang="en-GB" dirty="0"/>
              <a:t>18 hexagonal mirrors</a:t>
            </a:r>
          </a:p>
          <a:p>
            <a:r>
              <a:rPr lang="en-GB" dirty="0"/>
              <a:t>Made from beryllium</a:t>
            </a:r>
          </a:p>
          <a:p>
            <a:r>
              <a:rPr lang="en-GB" dirty="0"/>
              <a:t>Computer controlled machined</a:t>
            </a:r>
          </a:p>
          <a:p>
            <a:r>
              <a:rPr lang="en-GB" dirty="0"/>
              <a:t>Material removed from the rear of the mirror surface to reduce mass</a:t>
            </a:r>
          </a:p>
          <a:p>
            <a:pPr marL="114300" lvl="1"/>
            <a:endParaRPr lang="en-GB" sz="2000" dirty="0"/>
          </a:p>
          <a:p>
            <a:pPr marL="114300" lvl="1"/>
            <a:endParaRPr lang="en-GB" sz="2000" dirty="0"/>
          </a:p>
          <a:p>
            <a:pPr marL="457200" lvl="1" indent="0">
              <a:buNone/>
            </a:pPr>
            <a:r>
              <a:rPr lang="en-GB" dirty="0"/>
              <a:t>Videos showing the process</a:t>
            </a:r>
          </a:p>
        </p:txBody>
      </p:sp>
      <p:pic>
        <p:nvPicPr>
          <p:cNvPr id="6" name="Picture 5"/>
          <p:cNvPicPr/>
          <p:nvPr/>
        </p:nvPicPr>
        <p:blipFill>
          <a:blip r:embed="rId3" cstate="email">
            <a:extLst>
              <a:ext uri="{28A0092B-C50C-407E-A947-70E740481C1C}">
                <a14:useLocalDpi xmlns:a14="http://schemas.microsoft.com/office/drawing/2010/main"/>
              </a:ext>
            </a:extLst>
          </a:blip>
          <a:stretch>
            <a:fillRect/>
          </a:stretch>
        </p:blipFill>
        <p:spPr>
          <a:xfrm>
            <a:off x="7759123" y="2888784"/>
            <a:ext cx="3258207" cy="2385700"/>
          </a:xfrm>
          <a:prstGeom prst="rect">
            <a:avLst/>
          </a:prstGeom>
        </p:spPr>
      </p:pic>
      <p:pic>
        <p:nvPicPr>
          <p:cNvPr id="7" name="Picture 6"/>
          <p:cNvPicPr/>
          <p:nvPr/>
        </p:nvPicPr>
        <p:blipFill>
          <a:blip r:embed="rId4" cstate="email">
            <a:extLst>
              <a:ext uri="{28A0092B-C50C-407E-A947-70E740481C1C}">
                <a14:useLocalDpi xmlns:a14="http://schemas.microsoft.com/office/drawing/2010/main"/>
              </a:ext>
            </a:extLst>
          </a:blip>
          <a:stretch>
            <a:fillRect/>
          </a:stretch>
        </p:blipFill>
        <p:spPr>
          <a:xfrm>
            <a:off x="7759123" y="901352"/>
            <a:ext cx="3258207" cy="1840196"/>
          </a:xfrm>
          <a:prstGeom prst="rect">
            <a:avLst/>
          </a:prstGeom>
        </p:spPr>
      </p:pic>
      <p:sp>
        <p:nvSpPr>
          <p:cNvPr id="8" name="Rectangle 7"/>
          <p:cNvSpPr/>
          <p:nvPr/>
        </p:nvSpPr>
        <p:spPr>
          <a:xfrm>
            <a:off x="7127270" y="5420281"/>
            <a:ext cx="4786631"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5"/>
              </a:rPr>
              <a:t>https://www.youtube.com/watch?v=ZDysmTVoC-k</a:t>
            </a:r>
            <a:r>
              <a:rPr lang="en-GB" sz="1600" dirty="0">
                <a:latin typeface="Arial" panose="020B0604020202020204" pitchFamily="34" charset="0"/>
                <a:cs typeface="Arial" panose="020B0604020202020204" pitchFamily="34" charset="0"/>
              </a:rPr>
              <a:t> </a:t>
            </a:r>
          </a:p>
        </p:txBody>
      </p:sp>
      <p:sp>
        <p:nvSpPr>
          <p:cNvPr id="9" name="Rectangle 8"/>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9506695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polishing – JWST</a:t>
            </a:r>
          </a:p>
        </p:txBody>
      </p:sp>
      <p:sp>
        <p:nvSpPr>
          <p:cNvPr id="3" name="Content Placeholder 2"/>
          <p:cNvSpPr>
            <a:spLocks noGrp="1"/>
          </p:cNvSpPr>
          <p:nvPr>
            <p:ph idx="1"/>
          </p:nvPr>
        </p:nvSpPr>
        <p:spPr/>
        <p:txBody>
          <a:bodyPr>
            <a:normAutofit/>
          </a:bodyPr>
          <a:lstStyle/>
          <a:p>
            <a:r>
              <a:rPr lang="en-GB" dirty="0"/>
              <a:t>Accurate to within 0.2 x the thickness of a human hair</a:t>
            </a:r>
          </a:p>
          <a:p>
            <a:r>
              <a:rPr lang="en-GB" dirty="0"/>
              <a:t>Computer controlled machines</a:t>
            </a:r>
          </a:p>
          <a:p>
            <a:r>
              <a:rPr lang="en-GB" dirty="0"/>
              <a:t>Very fine abrasive compounds</a:t>
            </a:r>
          </a:p>
          <a:p>
            <a:endParaRPr lang="en-GB" dirty="0"/>
          </a:p>
          <a:p>
            <a:pPr marL="0" indent="0">
              <a:buNone/>
            </a:pPr>
            <a:endParaRPr lang="en-GB" dirty="0"/>
          </a:p>
          <a:p>
            <a:pPr marL="0" indent="0">
              <a:buNone/>
            </a:pPr>
            <a:endParaRPr lang="en-GB" dirty="0"/>
          </a:p>
          <a:p>
            <a:pPr marL="457200" lvl="1" indent="0">
              <a:buNone/>
            </a:pPr>
            <a:r>
              <a:rPr lang="en-GB" dirty="0"/>
              <a:t>Video showing the process</a:t>
            </a:r>
          </a:p>
        </p:txBody>
      </p:sp>
      <p:pic>
        <p:nvPicPr>
          <p:cNvPr id="9" name="Picture 8"/>
          <p:cNvPicPr/>
          <p:nvPr/>
        </p:nvPicPr>
        <p:blipFill>
          <a:blip r:embed="rId3" cstate="email">
            <a:extLst>
              <a:ext uri="{28A0092B-C50C-407E-A947-70E740481C1C}">
                <a14:useLocalDpi xmlns:a14="http://schemas.microsoft.com/office/drawing/2010/main"/>
              </a:ext>
            </a:extLst>
          </a:blip>
          <a:stretch>
            <a:fillRect/>
          </a:stretch>
        </p:blipFill>
        <p:spPr>
          <a:xfrm>
            <a:off x="6469927" y="1600201"/>
            <a:ext cx="5112473" cy="2861440"/>
          </a:xfrm>
          <a:prstGeom prst="rect">
            <a:avLst/>
          </a:prstGeom>
        </p:spPr>
      </p:pic>
      <p:sp>
        <p:nvSpPr>
          <p:cNvPr id="4" name="Rectangle 3"/>
          <p:cNvSpPr/>
          <p:nvPr/>
        </p:nvSpPr>
        <p:spPr>
          <a:xfrm>
            <a:off x="6344356" y="4752622"/>
            <a:ext cx="5238044" cy="584775"/>
          </a:xfrm>
          <a:prstGeom prst="rect">
            <a:avLst/>
          </a:prstGeom>
        </p:spPr>
        <p:txBody>
          <a:bodyPr wrap="square">
            <a:spAutoFit/>
          </a:bodyPr>
          <a:lstStyle/>
          <a:p>
            <a:r>
              <a:rPr lang="en-GB" sz="1600" u="sng" dirty="0">
                <a:latin typeface="Arial" panose="020B0604020202020204" pitchFamily="34" charset="0"/>
                <a:cs typeface="Arial" panose="020B0604020202020204" pitchFamily="34" charset="0"/>
                <a:hlinkClick r:id="rId4"/>
              </a:rPr>
              <a:t>https://www.youtube.com/watch?time_continue=4&amp;v=Y_U_MrWcCnE</a:t>
            </a:r>
            <a:endParaRPr lang="en-GB" sz="1600" dirty="0">
              <a:latin typeface="Arial" panose="020B0604020202020204" pitchFamily="34" charset="0"/>
              <a:cs typeface="Arial" panose="020B0604020202020204" pitchFamily="34" charset="0"/>
            </a:endParaRPr>
          </a:p>
        </p:txBody>
      </p:sp>
      <p:sp>
        <p:nvSpPr>
          <p:cNvPr id="10" name="Rectangle 9"/>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5729540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coating – small telescopes</a:t>
            </a:r>
          </a:p>
        </p:txBody>
      </p:sp>
      <p:sp>
        <p:nvSpPr>
          <p:cNvPr id="3" name="Content Placeholder 2"/>
          <p:cNvSpPr>
            <a:spLocks noGrp="1"/>
          </p:cNvSpPr>
          <p:nvPr>
            <p:ph idx="1"/>
          </p:nvPr>
        </p:nvSpPr>
        <p:spPr/>
        <p:txBody>
          <a:bodyPr>
            <a:normAutofit/>
          </a:bodyPr>
          <a:lstStyle/>
          <a:p>
            <a:r>
              <a:rPr lang="en-GB" dirty="0"/>
              <a:t>Reflective coating needed</a:t>
            </a:r>
          </a:p>
          <a:p>
            <a:r>
              <a:rPr lang="en-GB" dirty="0"/>
              <a:t>Aluminium widely used</a:t>
            </a:r>
          </a:p>
          <a:p>
            <a:r>
              <a:rPr lang="en-GB" dirty="0"/>
              <a:t>Applied in a vacuum</a:t>
            </a:r>
          </a:p>
          <a:p>
            <a:r>
              <a:rPr lang="en-GB" dirty="0"/>
              <a:t>Metal is </a:t>
            </a:r>
            <a:r>
              <a:rPr lang="en-GB" dirty="0" err="1"/>
              <a:t>vapourised</a:t>
            </a:r>
            <a:r>
              <a:rPr lang="en-GB" dirty="0"/>
              <a:t> and settles on the mirror surface</a:t>
            </a:r>
          </a:p>
          <a:p>
            <a:pPr marL="400050" lvl="1" indent="0">
              <a:buNone/>
            </a:pPr>
            <a:endParaRPr lang="en-GB" dirty="0"/>
          </a:p>
          <a:p>
            <a:pPr marL="400050" lvl="1" indent="0">
              <a:buNone/>
            </a:pPr>
            <a:endParaRPr lang="en-GB" dirty="0"/>
          </a:p>
          <a:p>
            <a:pPr marL="457200" lvl="1" indent="0">
              <a:buNone/>
            </a:pPr>
            <a:r>
              <a:rPr lang="en-GB" dirty="0"/>
              <a:t>Video showing the process</a:t>
            </a:r>
          </a:p>
        </p:txBody>
      </p:sp>
      <p:pic>
        <p:nvPicPr>
          <p:cNvPr id="9" name="Picture 8"/>
          <p:cNvPicPr/>
          <p:nvPr/>
        </p:nvPicPr>
        <p:blipFill>
          <a:blip r:embed="rId3"/>
          <a:stretch>
            <a:fillRect/>
          </a:stretch>
        </p:blipFill>
        <p:spPr>
          <a:xfrm>
            <a:off x="6592758" y="1600201"/>
            <a:ext cx="5110248" cy="2861440"/>
          </a:xfrm>
          <a:prstGeom prst="rect">
            <a:avLst/>
          </a:prstGeom>
        </p:spPr>
      </p:pic>
      <p:sp>
        <p:nvSpPr>
          <p:cNvPr id="4" name="Rectangle 3"/>
          <p:cNvSpPr/>
          <p:nvPr/>
        </p:nvSpPr>
        <p:spPr>
          <a:xfrm>
            <a:off x="6592758" y="4994306"/>
            <a:ext cx="4765920"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https://www.youtube.com/watch?v=MnkmQ_2ri9E</a:t>
            </a:r>
            <a:r>
              <a:rPr lang="en-GB" sz="1600" dirty="0">
                <a:latin typeface="Arial" panose="020B0604020202020204" pitchFamily="34" charset="0"/>
                <a:cs typeface="Arial" panose="020B0604020202020204" pitchFamily="34" charset="0"/>
              </a:rPr>
              <a:t> </a:t>
            </a:r>
          </a:p>
        </p:txBody>
      </p:sp>
      <p:sp>
        <p:nvSpPr>
          <p:cNvPr id="10" name="Rectangle 9"/>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9966348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Mirror coating – JWST</a:t>
            </a:r>
          </a:p>
        </p:txBody>
      </p:sp>
      <p:sp>
        <p:nvSpPr>
          <p:cNvPr id="3" name="Content Placeholder 2"/>
          <p:cNvSpPr>
            <a:spLocks noGrp="1"/>
          </p:cNvSpPr>
          <p:nvPr>
            <p:ph idx="1"/>
          </p:nvPr>
        </p:nvSpPr>
        <p:spPr/>
        <p:txBody>
          <a:bodyPr>
            <a:normAutofit/>
          </a:bodyPr>
          <a:lstStyle/>
          <a:p>
            <a:r>
              <a:rPr lang="en-GB" dirty="0"/>
              <a:t>Reflective coating needed</a:t>
            </a:r>
          </a:p>
          <a:p>
            <a:r>
              <a:rPr lang="en-GB" dirty="0"/>
              <a:t>Gold for infrared wavelengths</a:t>
            </a:r>
          </a:p>
          <a:p>
            <a:r>
              <a:rPr lang="en-GB" dirty="0"/>
              <a:t>Applied in a vacuum</a:t>
            </a:r>
          </a:p>
          <a:p>
            <a:r>
              <a:rPr lang="en-GB" dirty="0"/>
              <a:t>Metal is </a:t>
            </a:r>
            <a:r>
              <a:rPr lang="en-GB" dirty="0" err="1"/>
              <a:t>vapourised</a:t>
            </a:r>
            <a:r>
              <a:rPr lang="en-GB" dirty="0"/>
              <a:t> and settles on the mirror surface</a:t>
            </a:r>
          </a:p>
          <a:p>
            <a:pPr marL="400050" lvl="1" indent="0">
              <a:buNone/>
            </a:pPr>
            <a:endParaRPr lang="en-GB" dirty="0"/>
          </a:p>
          <a:p>
            <a:pPr marL="400050" lvl="1" indent="0">
              <a:buNone/>
            </a:pPr>
            <a:endParaRPr lang="en-GB" dirty="0"/>
          </a:p>
          <a:p>
            <a:pPr marL="457200" lvl="1" indent="0">
              <a:buNone/>
            </a:pPr>
            <a:r>
              <a:rPr lang="en-GB" dirty="0"/>
              <a:t>Video showing the process</a:t>
            </a:r>
          </a:p>
        </p:txBody>
      </p:sp>
      <p:pic>
        <p:nvPicPr>
          <p:cNvPr id="6" name="Picture 5"/>
          <p:cNvPicPr/>
          <p:nvPr/>
        </p:nvPicPr>
        <p:blipFill>
          <a:blip r:embed="rId3" cstate="email">
            <a:extLst>
              <a:ext uri="{28A0092B-C50C-407E-A947-70E740481C1C}">
                <a14:useLocalDpi xmlns:a14="http://schemas.microsoft.com/office/drawing/2010/main"/>
              </a:ext>
            </a:extLst>
          </a:blip>
          <a:stretch>
            <a:fillRect/>
          </a:stretch>
        </p:blipFill>
        <p:spPr>
          <a:xfrm>
            <a:off x="6436393" y="1600201"/>
            <a:ext cx="5046308" cy="2624958"/>
          </a:xfrm>
          <a:prstGeom prst="rect">
            <a:avLst/>
          </a:prstGeom>
        </p:spPr>
      </p:pic>
      <p:sp>
        <p:nvSpPr>
          <p:cNvPr id="5" name="Rectangle 4"/>
          <p:cNvSpPr/>
          <p:nvPr/>
        </p:nvSpPr>
        <p:spPr>
          <a:xfrm>
            <a:off x="6768787" y="4994306"/>
            <a:ext cx="4650504"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https://www.youtube.com/watch?v=fgn7bKs042Q</a:t>
            </a:r>
            <a:endParaRPr lang="en-GB" sz="1600" dirty="0">
              <a:latin typeface="Arial" panose="020B0604020202020204" pitchFamily="34" charset="0"/>
              <a:cs typeface="Arial" panose="020B0604020202020204" pitchFamily="34" charset="0"/>
            </a:endParaRPr>
          </a:p>
        </p:txBody>
      </p:sp>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2384982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Eyepieces and pointing systems</a:t>
            </a:r>
          </a:p>
        </p:txBody>
      </p:sp>
      <p:sp>
        <p:nvSpPr>
          <p:cNvPr id="3" name="Content Placeholder 2"/>
          <p:cNvSpPr>
            <a:spLocks noGrp="1"/>
          </p:cNvSpPr>
          <p:nvPr>
            <p:ph idx="1"/>
          </p:nvPr>
        </p:nvSpPr>
        <p:spPr>
          <a:xfrm>
            <a:off x="609600" y="1600201"/>
            <a:ext cx="5302469" cy="4155974"/>
          </a:xfrm>
        </p:spPr>
        <p:txBody>
          <a:bodyPr/>
          <a:lstStyle/>
          <a:p>
            <a:r>
              <a:rPr lang="en-GB" dirty="0"/>
              <a:t>Eyepieces with different magnifications changes the field of view</a:t>
            </a:r>
          </a:p>
          <a:p>
            <a:r>
              <a:rPr lang="en-GB" dirty="0"/>
              <a:t>Low magnification for viewing large objects like the Moon</a:t>
            </a:r>
          </a:p>
          <a:p>
            <a:r>
              <a:rPr lang="en-GB" dirty="0"/>
              <a:t>High magnification for viewing small, and distant objects like Saturn</a:t>
            </a:r>
          </a:p>
        </p:txBody>
      </p:sp>
      <p:pic>
        <p:nvPicPr>
          <p:cNvPr id="4" name="Picture 3"/>
          <p:cNvPicPr/>
          <p:nvPr/>
        </p:nvPicPr>
        <p:blipFill rotWithShape="1">
          <a:blip r:embed="rId3"/>
          <a:srcRect b="28369"/>
          <a:stretch/>
        </p:blipFill>
        <p:spPr bwMode="auto">
          <a:xfrm rot="10800000">
            <a:off x="6477654" y="1600201"/>
            <a:ext cx="5104745" cy="2924502"/>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481212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Refracting telescopes</a:t>
            </a:r>
          </a:p>
        </p:txBody>
      </p:sp>
      <p:sp>
        <p:nvSpPr>
          <p:cNvPr id="4" name="Content Placeholder 3"/>
          <p:cNvSpPr>
            <a:spLocks noGrp="1"/>
          </p:cNvSpPr>
          <p:nvPr>
            <p:ph idx="1"/>
          </p:nvPr>
        </p:nvSpPr>
        <p:spPr>
          <a:xfrm>
            <a:off x="609600" y="1600201"/>
            <a:ext cx="5486400" cy="788157"/>
          </a:xfrm>
        </p:spPr>
        <p:txBody>
          <a:bodyPr/>
          <a:lstStyle/>
          <a:p>
            <a:r>
              <a:rPr lang="en-GB" dirty="0"/>
              <a:t>Parts of a telescope</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53400" y="1600201"/>
            <a:ext cx="3429000"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9601" y="2594201"/>
            <a:ext cx="7735884" cy="2593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9538704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96201" y="785132"/>
            <a:ext cx="3886200"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GB" dirty="0"/>
              <a:t>Eyepieces and pointing systems</a:t>
            </a:r>
          </a:p>
        </p:txBody>
      </p:sp>
      <p:sp>
        <p:nvSpPr>
          <p:cNvPr id="3" name="Content Placeholder 2"/>
          <p:cNvSpPr>
            <a:spLocks noGrp="1"/>
          </p:cNvSpPr>
          <p:nvPr>
            <p:ph idx="1"/>
          </p:nvPr>
        </p:nvSpPr>
        <p:spPr>
          <a:xfrm>
            <a:off x="609600" y="1600201"/>
            <a:ext cx="5302469" cy="4155974"/>
          </a:xfrm>
        </p:spPr>
        <p:txBody>
          <a:bodyPr>
            <a:normAutofit lnSpcReduction="10000"/>
          </a:bodyPr>
          <a:lstStyle/>
          <a:p>
            <a:r>
              <a:rPr lang="en-GB" dirty="0"/>
              <a:t>Start with low magnification</a:t>
            </a:r>
          </a:p>
          <a:p>
            <a:r>
              <a:rPr lang="en-GB" dirty="0"/>
              <a:t>Focus on object of interest</a:t>
            </a:r>
          </a:p>
          <a:p>
            <a:r>
              <a:rPr lang="en-GB" dirty="0"/>
              <a:t>Change to a higher magnification and refocus</a:t>
            </a:r>
          </a:p>
          <a:p>
            <a:r>
              <a:rPr lang="en-GB" dirty="0"/>
              <a:t>Repeat</a:t>
            </a:r>
          </a:p>
          <a:p>
            <a:r>
              <a:rPr lang="en-GB" dirty="0"/>
              <a:t>A small ‘finder scope’ helps with initial alignment</a:t>
            </a:r>
          </a:p>
          <a:p>
            <a:r>
              <a:rPr lang="en-GB" dirty="0"/>
              <a:t>Laser pointers also help with initial alignment</a:t>
            </a:r>
          </a:p>
        </p:txBody>
      </p:sp>
      <p:pic>
        <p:nvPicPr>
          <p:cNvPr id="6" name="Picture 5" descr="C:\Users\TimB\AppData\Local\Temp\SNAGHTML3a0b1c9.PNG"/>
          <p:cNvPicPr/>
          <p:nvPr/>
        </p:nvPicPr>
        <p:blipFill>
          <a:blip r:embed="rId4">
            <a:extLst>
              <a:ext uri="{28A0092B-C50C-407E-A947-70E740481C1C}">
                <a14:useLocalDpi xmlns:a14="http://schemas.microsoft.com/office/drawing/2010/main"/>
              </a:ext>
            </a:extLst>
          </a:blip>
          <a:srcRect/>
          <a:stretch>
            <a:fillRect/>
          </a:stretch>
        </p:blipFill>
        <p:spPr bwMode="auto">
          <a:xfrm>
            <a:off x="8607973" y="3631668"/>
            <a:ext cx="2974428" cy="1864376"/>
          </a:xfrm>
          <a:prstGeom prst="rect">
            <a:avLst/>
          </a:prstGeom>
          <a:noFill/>
          <a:ln>
            <a:noFill/>
          </a:ln>
        </p:spPr>
      </p:pic>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2814683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Design improvements</a:t>
            </a:r>
          </a:p>
        </p:txBody>
      </p:sp>
      <p:sp>
        <p:nvSpPr>
          <p:cNvPr id="3" name="Content Placeholder 2"/>
          <p:cNvSpPr>
            <a:spLocks noGrp="1"/>
          </p:cNvSpPr>
          <p:nvPr>
            <p:ph idx="1"/>
          </p:nvPr>
        </p:nvSpPr>
        <p:spPr/>
        <p:txBody>
          <a:bodyPr/>
          <a:lstStyle/>
          <a:p>
            <a:r>
              <a:rPr lang="en-GB" dirty="0"/>
              <a:t>Tube connectors</a:t>
            </a:r>
          </a:p>
          <a:p>
            <a:pPr marL="457200" lvl="1" indent="0">
              <a:buNone/>
            </a:pPr>
            <a:r>
              <a:rPr lang="en-GB" dirty="0"/>
              <a:t>Turned (CNC?)</a:t>
            </a:r>
          </a:p>
          <a:p>
            <a:pPr marL="457200" lvl="1" indent="0">
              <a:buNone/>
            </a:pPr>
            <a:r>
              <a:rPr lang="en-GB" dirty="0"/>
              <a:t>3D printed</a:t>
            </a:r>
          </a:p>
          <a:p>
            <a:r>
              <a:rPr lang="en-GB" dirty="0"/>
              <a:t>Geared focusing</a:t>
            </a:r>
          </a:p>
          <a:p>
            <a:pPr lvl="1"/>
            <a:r>
              <a:rPr lang="en-GB" dirty="0"/>
              <a:t>Lego or custom designed, computer modelled and </a:t>
            </a:r>
            <a:br>
              <a:rPr lang="en-GB" dirty="0"/>
            </a:br>
            <a:r>
              <a:rPr lang="en-GB" dirty="0"/>
              <a:t>laser cut or 3D printed</a:t>
            </a:r>
          </a:p>
          <a:p>
            <a:endParaRPr lang="en-GB" dirty="0"/>
          </a:p>
        </p:txBody>
      </p:sp>
      <p:pic>
        <p:nvPicPr>
          <p:cNvPr id="5" name="Picture 4"/>
          <p:cNvPicPr/>
          <p:nvPr/>
        </p:nvPicPr>
        <p:blipFill rotWithShape="1">
          <a:blip r:embed="rId3" cstate="email">
            <a:extLst>
              <a:ext uri="{28A0092B-C50C-407E-A947-70E740481C1C}">
                <a14:useLocalDpi xmlns:a14="http://schemas.microsoft.com/office/drawing/2010/main"/>
              </a:ext>
            </a:extLst>
          </a:blip>
          <a:srcRect t="-26569"/>
          <a:stretch/>
        </p:blipFill>
        <p:spPr bwMode="auto">
          <a:xfrm>
            <a:off x="7325448" y="3151953"/>
            <a:ext cx="3336843" cy="1939336"/>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pic>
        <p:nvPicPr>
          <p:cNvPr id="7" name="Picture 6">
            <a:extLst>
              <a:ext uri="{FF2B5EF4-FFF2-40B4-BE49-F238E27FC236}">
                <a16:creationId xmlns:a16="http://schemas.microsoft.com/office/drawing/2014/main" id="{3DEA5EEF-A678-4C5D-B472-8EE73240A0F6}"/>
              </a:ext>
            </a:extLst>
          </p:cNvPr>
          <p:cNvPicPr/>
          <p:nvPr/>
        </p:nvPicPr>
        <p:blipFill rotWithShape="1">
          <a:blip r:embed="rId4"/>
          <a:srcRect t="-24870" b="-1"/>
          <a:stretch/>
        </p:blipFill>
        <p:spPr bwMode="auto">
          <a:xfrm>
            <a:off x="6273574" y="965515"/>
            <a:ext cx="5461779" cy="20711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578430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59973" y="2097142"/>
            <a:ext cx="2495550" cy="3562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GB" dirty="0"/>
              <a:t>Stands and tripods</a:t>
            </a:r>
          </a:p>
        </p:txBody>
      </p:sp>
      <p:sp>
        <p:nvSpPr>
          <p:cNvPr id="3" name="Content Placeholder 2"/>
          <p:cNvSpPr>
            <a:spLocks noGrp="1"/>
          </p:cNvSpPr>
          <p:nvPr>
            <p:ph idx="1"/>
          </p:nvPr>
        </p:nvSpPr>
        <p:spPr/>
        <p:txBody>
          <a:bodyPr/>
          <a:lstStyle/>
          <a:p>
            <a:r>
              <a:rPr lang="en-GB" dirty="0"/>
              <a:t>A sturdy stand is essential</a:t>
            </a:r>
          </a:p>
          <a:p>
            <a:r>
              <a:rPr lang="en-GB" dirty="0"/>
              <a:t>Permanent structures embedded in the ground</a:t>
            </a:r>
          </a:p>
          <a:p>
            <a:r>
              <a:rPr lang="en-GB" dirty="0"/>
              <a:t>Portable stands or tripods</a:t>
            </a:r>
          </a:p>
          <a:p>
            <a:r>
              <a:rPr lang="en-GB" dirty="0"/>
              <a:t>Pan/tilt head is most common</a:t>
            </a:r>
          </a:p>
          <a:p>
            <a:endParaRPr lang="en-GB" dirty="0"/>
          </a:p>
        </p:txBody>
      </p:sp>
      <p:pic>
        <p:nvPicPr>
          <p:cNvPr id="4" name="Picture 3"/>
          <p:cNvPicPr/>
          <p:nvPr/>
        </p:nvPicPr>
        <p:blipFill>
          <a:blip r:embed="rId4"/>
          <a:stretch>
            <a:fillRect/>
          </a:stretch>
        </p:blipFill>
        <p:spPr>
          <a:xfrm>
            <a:off x="8490416" y="1600201"/>
            <a:ext cx="3091984" cy="2278116"/>
          </a:xfrm>
          <a:prstGeom prst="rect">
            <a:avLst/>
          </a:prstGeom>
        </p:spPr>
      </p:pic>
      <p:sp>
        <p:nvSpPr>
          <p:cNvPr id="5" name="Rectangle 4"/>
          <p:cNvSpPr/>
          <p:nvPr/>
        </p:nvSpPr>
        <p:spPr>
          <a:xfrm>
            <a:off x="8553375" y="4036814"/>
            <a:ext cx="2966065" cy="584775"/>
          </a:xfrm>
          <a:prstGeom prst="rect">
            <a:avLst/>
          </a:prstGeom>
        </p:spPr>
        <p:txBody>
          <a:bodyPr wrap="square">
            <a:spAutoFit/>
          </a:bodyPr>
          <a:lstStyle/>
          <a:p>
            <a:r>
              <a:rPr lang="en-GB" sz="1600" u="sng" dirty="0">
                <a:latin typeface="Arial" panose="020B0604020202020204" pitchFamily="34" charset="0"/>
                <a:cs typeface="Arial" panose="020B0604020202020204" pitchFamily="34" charset="0"/>
                <a:hlinkClick r:id="rId5"/>
              </a:rPr>
              <a:t>http://www.rocketroberts.com/astro/observatory.htm</a:t>
            </a:r>
            <a:endParaRPr lang="en-GB" sz="1600" dirty="0">
              <a:latin typeface="Arial" panose="020B0604020202020204" pitchFamily="34" charset="0"/>
              <a:cs typeface="Arial" panose="020B0604020202020204" pitchFamily="34" charset="0"/>
            </a:endParaRPr>
          </a:p>
        </p:txBody>
      </p:sp>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92490110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Equatorial mount</a:t>
            </a:r>
          </a:p>
        </p:txBody>
      </p:sp>
      <p:sp>
        <p:nvSpPr>
          <p:cNvPr id="3" name="Content Placeholder 2"/>
          <p:cNvSpPr>
            <a:spLocks noGrp="1"/>
          </p:cNvSpPr>
          <p:nvPr>
            <p:ph idx="1"/>
          </p:nvPr>
        </p:nvSpPr>
        <p:spPr/>
        <p:txBody>
          <a:bodyPr>
            <a:normAutofit lnSpcReduction="10000"/>
          </a:bodyPr>
          <a:lstStyle/>
          <a:p>
            <a:r>
              <a:rPr lang="en-GB" dirty="0"/>
              <a:t>Stars move in sky due to Earth rotating</a:t>
            </a:r>
          </a:p>
          <a:p>
            <a:r>
              <a:rPr lang="en-GB" dirty="0"/>
              <a:t>Ascension axis is aligned parallel with the Earth’s axis</a:t>
            </a:r>
          </a:p>
          <a:p>
            <a:pPr marL="352425" lvl="1"/>
            <a:r>
              <a:rPr lang="en-GB" dirty="0"/>
              <a:t>Used to follow the apparent movement of stars</a:t>
            </a:r>
          </a:p>
          <a:p>
            <a:r>
              <a:rPr lang="en-GB" dirty="0"/>
              <a:t>Declination axis perpendicular to the ascension axis</a:t>
            </a:r>
          </a:p>
          <a:p>
            <a:r>
              <a:rPr lang="en-GB" dirty="0"/>
              <a:t>Flexible handles reduce vibration</a:t>
            </a:r>
          </a:p>
          <a:p>
            <a:endParaRPr lang="en-GB"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48425" y="964504"/>
            <a:ext cx="5133975" cy="476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028977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Motorised movement</a:t>
            </a:r>
          </a:p>
        </p:txBody>
      </p:sp>
      <p:sp>
        <p:nvSpPr>
          <p:cNvPr id="3" name="Content Placeholder 2"/>
          <p:cNvSpPr>
            <a:spLocks noGrp="1"/>
          </p:cNvSpPr>
          <p:nvPr>
            <p:ph idx="1"/>
          </p:nvPr>
        </p:nvSpPr>
        <p:spPr/>
        <p:txBody>
          <a:bodyPr>
            <a:normAutofit fontScale="92500" lnSpcReduction="10000"/>
          </a:bodyPr>
          <a:lstStyle/>
          <a:p>
            <a:r>
              <a:rPr lang="en-GB" dirty="0"/>
              <a:t>Motorised ascension axis at one revolution in 24 hours makes objects remain still in the viewfinder</a:t>
            </a:r>
          </a:p>
          <a:p>
            <a:r>
              <a:rPr lang="en-GB" dirty="0"/>
              <a:t>Faster speeds to acquire objects initially</a:t>
            </a:r>
          </a:p>
          <a:p>
            <a:r>
              <a:rPr lang="en-GB" dirty="0"/>
              <a:t>Early telescopes used clockwork motors</a:t>
            </a:r>
          </a:p>
          <a:p>
            <a:r>
              <a:rPr lang="en-GB" dirty="0"/>
              <a:t>Modern scopes use geared electric motors</a:t>
            </a:r>
          </a:p>
        </p:txBody>
      </p:sp>
      <p:pic>
        <p:nvPicPr>
          <p:cNvPr id="4" name="Picture 3"/>
          <p:cNvPicPr/>
          <p:nvPr/>
        </p:nvPicPr>
        <p:blipFill>
          <a:blip r:embed="rId3"/>
          <a:stretch>
            <a:fillRect/>
          </a:stretch>
        </p:blipFill>
        <p:spPr>
          <a:xfrm>
            <a:off x="7265649" y="1513490"/>
            <a:ext cx="4316751" cy="3326524"/>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6151172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Remote operation</a:t>
            </a:r>
          </a:p>
        </p:txBody>
      </p:sp>
      <p:sp>
        <p:nvSpPr>
          <p:cNvPr id="3" name="Content Placeholder 2"/>
          <p:cNvSpPr>
            <a:spLocks noGrp="1"/>
          </p:cNvSpPr>
          <p:nvPr>
            <p:ph idx="1"/>
          </p:nvPr>
        </p:nvSpPr>
        <p:spPr/>
        <p:txBody>
          <a:bodyPr>
            <a:normAutofit/>
          </a:bodyPr>
          <a:lstStyle/>
          <a:p>
            <a:r>
              <a:rPr lang="en-GB" dirty="0"/>
              <a:t>Motorised movement</a:t>
            </a:r>
          </a:p>
          <a:p>
            <a:r>
              <a:rPr lang="en-GB" dirty="0"/>
              <a:t>Digital camera</a:t>
            </a:r>
          </a:p>
          <a:p>
            <a:r>
              <a:rPr lang="en-GB" dirty="0"/>
              <a:t>Viewer can be in a different location</a:t>
            </a:r>
          </a:p>
          <a:p>
            <a:endParaRPr lang="en-GB" dirty="0"/>
          </a:p>
          <a:p>
            <a:r>
              <a:rPr lang="en-GB" dirty="0"/>
              <a:t>This arrangement uses a Raspberry Pi computer to control the telescope</a:t>
            </a:r>
          </a:p>
        </p:txBody>
      </p:sp>
      <p:sp>
        <p:nvSpPr>
          <p:cNvPr id="6" name="Rectangle 5"/>
          <p:cNvSpPr/>
          <p:nvPr/>
        </p:nvSpPr>
        <p:spPr>
          <a:xfrm>
            <a:off x="6632447" y="4922443"/>
            <a:ext cx="5415035"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hlinkClick r:id="rId3"/>
              </a:rPr>
              <a:t>https://danlr46.wordpress.com/how-to-remotely-control-camera-filter-wheel-and-mount-with-raspberry-pi3/</a:t>
            </a:r>
            <a:r>
              <a:rPr lang="en-GB" sz="1600" dirty="0">
                <a:latin typeface="Arial" panose="020B0604020202020204" pitchFamily="34" charset="0"/>
                <a:cs typeface="Arial" panose="020B0604020202020204" pitchFamily="34" charset="0"/>
              </a:rPr>
              <a:t> </a:t>
            </a:r>
          </a:p>
        </p:txBody>
      </p:sp>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pic>
        <p:nvPicPr>
          <p:cNvPr id="3074" name="Picture 2" descr="2">
            <a:extLst>
              <a:ext uri="{FF2B5EF4-FFF2-40B4-BE49-F238E27FC236}">
                <a16:creationId xmlns:a16="http://schemas.microsoft.com/office/drawing/2014/main" id="{5416D3C4-005C-4380-A973-FDA1CE3FC4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8836" y="1306867"/>
            <a:ext cx="66675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034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Remote operation – Large telescopes</a:t>
            </a:r>
          </a:p>
        </p:txBody>
      </p:sp>
      <p:sp>
        <p:nvSpPr>
          <p:cNvPr id="3" name="Content Placeholder 2"/>
          <p:cNvSpPr>
            <a:spLocks noGrp="1"/>
          </p:cNvSpPr>
          <p:nvPr>
            <p:ph idx="1"/>
          </p:nvPr>
        </p:nvSpPr>
        <p:spPr/>
        <p:txBody>
          <a:bodyPr>
            <a:normAutofit/>
          </a:bodyPr>
          <a:lstStyle/>
          <a:p>
            <a:r>
              <a:rPr lang="en-GB" dirty="0"/>
              <a:t>National Schools Observatory</a:t>
            </a:r>
          </a:p>
          <a:p>
            <a:r>
              <a:rPr lang="en-GB" dirty="0"/>
              <a:t>Liverpool Telescope</a:t>
            </a:r>
          </a:p>
          <a:p>
            <a:pPr lvl="1"/>
            <a:r>
              <a:rPr lang="en-GB" dirty="0"/>
              <a:t>Located on a small volcanic island</a:t>
            </a:r>
          </a:p>
          <a:p>
            <a:pPr lvl="1"/>
            <a:r>
              <a:rPr lang="en-GB" dirty="0"/>
              <a:t>off the coast of Africa </a:t>
            </a:r>
          </a:p>
          <a:p>
            <a:r>
              <a:rPr lang="en-GB" dirty="0"/>
              <a:t>10% of time allocated to schools in the UK and Ireland</a:t>
            </a:r>
          </a:p>
          <a:p>
            <a:endParaRPr lang="en-GB" dirty="0"/>
          </a:p>
          <a:p>
            <a:pPr marL="0" indent="0">
              <a:buNone/>
            </a:pPr>
            <a:r>
              <a:rPr lang="en-GB" sz="1600" u="sng" dirty="0">
                <a:latin typeface="Arial" panose="020B0604020202020204" pitchFamily="34" charset="0"/>
                <a:cs typeface="Arial" panose="020B0604020202020204" pitchFamily="34" charset="0"/>
                <a:hlinkClick r:id="rId3"/>
              </a:rPr>
              <a:t>https://www.schoolsobservatory.org/</a:t>
            </a:r>
            <a:r>
              <a:rPr lang="en-GB" sz="1600" dirty="0">
                <a:latin typeface="Arial" panose="020B0604020202020204" pitchFamily="34" charset="0"/>
                <a:cs typeface="Arial" panose="020B0604020202020204" pitchFamily="34" charset="0"/>
              </a:rPr>
              <a:t> </a:t>
            </a:r>
          </a:p>
          <a:p>
            <a:endParaRPr lang="en-GB" dirty="0"/>
          </a:p>
          <a:p>
            <a:pPr marL="0" indent="0">
              <a:buNone/>
            </a:pP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4098" name="Picture 2" descr="LT in the snow with a frozen weather station">
            <a:extLst>
              <a:ext uri="{FF2B5EF4-FFF2-40B4-BE49-F238E27FC236}">
                <a16:creationId xmlns:a16="http://schemas.microsoft.com/office/drawing/2014/main" id="{9BE2037F-E8E1-41A0-8E80-EB2188A17B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1422" y="1600201"/>
            <a:ext cx="5000978" cy="3750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2765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Remote operation – Large telescopes</a:t>
            </a:r>
          </a:p>
        </p:txBody>
      </p:sp>
      <p:sp>
        <p:nvSpPr>
          <p:cNvPr id="3" name="Content Placeholder 2"/>
          <p:cNvSpPr>
            <a:spLocks noGrp="1"/>
          </p:cNvSpPr>
          <p:nvPr>
            <p:ph idx="1"/>
          </p:nvPr>
        </p:nvSpPr>
        <p:spPr/>
        <p:txBody>
          <a:bodyPr>
            <a:normAutofit/>
          </a:bodyPr>
          <a:lstStyle/>
          <a:p>
            <a:r>
              <a:rPr lang="en-GB" dirty="0" err="1"/>
              <a:t>Faulkes</a:t>
            </a:r>
            <a:r>
              <a:rPr lang="en-GB" dirty="0"/>
              <a:t> Telescope Project</a:t>
            </a:r>
          </a:p>
          <a:p>
            <a:r>
              <a:rPr lang="en-GB" dirty="0"/>
              <a:t>Free resources  for education</a:t>
            </a:r>
          </a:p>
          <a:p>
            <a:r>
              <a:rPr lang="en-GB" dirty="0"/>
              <a:t>Access to a global network of robotic telescopes</a:t>
            </a:r>
          </a:p>
          <a:p>
            <a:endParaRPr lang="en-GB" dirty="0"/>
          </a:p>
          <a:p>
            <a:pPr marL="361950" indent="0">
              <a:buNone/>
            </a:pPr>
            <a:r>
              <a:rPr lang="en-GB" sz="1600" u="sng" dirty="0">
                <a:latin typeface="Arial" panose="020B0604020202020204" pitchFamily="34" charset="0"/>
                <a:cs typeface="Arial" panose="020B0604020202020204" pitchFamily="34" charset="0"/>
                <a:hlinkClick r:id="rId3"/>
              </a:rPr>
              <a:t>http://www.faulkes-telescope.com/</a:t>
            </a:r>
            <a:r>
              <a:rPr lang="en-GB" sz="1600" dirty="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p>
            <a:pPr marL="0" indent="0">
              <a:buNone/>
            </a:pPr>
            <a:endParaRPr lang="en-GB" dirty="0"/>
          </a:p>
        </p:txBody>
      </p:sp>
      <p:pic>
        <p:nvPicPr>
          <p:cNvPr id="5" name="Picture 4"/>
          <p:cNvPicPr/>
          <p:nvPr/>
        </p:nvPicPr>
        <p:blipFill>
          <a:blip r:embed="rId4"/>
          <a:stretch>
            <a:fillRect/>
          </a:stretch>
        </p:blipFill>
        <p:spPr>
          <a:xfrm>
            <a:off x="6684153" y="1600200"/>
            <a:ext cx="4898247" cy="2703785"/>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2554583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err="1"/>
              <a:t>GoTo</a:t>
            </a:r>
            <a:r>
              <a:rPr lang="en-GB" dirty="0"/>
              <a:t> telescopes</a:t>
            </a:r>
          </a:p>
        </p:txBody>
      </p:sp>
      <p:sp>
        <p:nvSpPr>
          <p:cNvPr id="3" name="Content Placeholder 2"/>
          <p:cNvSpPr>
            <a:spLocks noGrp="1"/>
          </p:cNvSpPr>
          <p:nvPr>
            <p:ph idx="1"/>
          </p:nvPr>
        </p:nvSpPr>
        <p:spPr>
          <a:xfrm>
            <a:off x="609600" y="1600201"/>
            <a:ext cx="5728138" cy="4155974"/>
          </a:xfrm>
        </p:spPr>
        <p:txBody>
          <a:bodyPr/>
          <a:lstStyle/>
          <a:p>
            <a:r>
              <a:rPr lang="en-GB" dirty="0"/>
              <a:t>Fully computerised</a:t>
            </a:r>
          </a:p>
          <a:p>
            <a:r>
              <a:rPr lang="en-GB" dirty="0"/>
              <a:t>Database containing the position of thousands of objects</a:t>
            </a:r>
          </a:p>
          <a:p>
            <a:r>
              <a:rPr lang="en-GB" dirty="0"/>
              <a:t>Will ‘find’ a celestial object</a:t>
            </a:r>
          </a:p>
          <a:p>
            <a:r>
              <a:rPr lang="en-GB" dirty="0"/>
              <a:t>Once the domain of professionals and serious amateurs</a:t>
            </a:r>
          </a:p>
          <a:p>
            <a:r>
              <a:rPr lang="en-GB" dirty="0"/>
              <a:t>Prices have dropped significantly</a:t>
            </a:r>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grpSp>
        <p:nvGrpSpPr>
          <p:cNvPr id="7" name="Group 6">
            <a:extLst>
              <a:ext uri="{FF2B5EF4-FFF2-40B4-BE49-F238E27FC236}">
                <a16:creationId xmlns:a16="http://schemas.microsoft.com/office/drawing/2014/main" id="{334C6316-57E3-48A7-B116-ED8315A2FE99}"/>
              </a:ext>
            </a:extLst>
          </p:cNvPr>
          <p:cNvGrpSpPr/>
          <p:nvPr/>
        </p:nvGrpSpPr>
        <p:grpSpPr>
          <a:xfrm>
            <a:off x="6484352" y="1522224"/>
            <a:ext cx="5098048" cy="3191665"/>
            <a:chOff x="6484352" y="1522224"/>
            <a:chExt cx="5098048" cy="3191665"/>
          </a:xfrm>
        </p:grpSpPr>
        <p:pic>
          <p:nvPicPr>
            <p:cNvPr id="4" name="Picture 3" descr="C:\Users\TimB\AppData\Local\Temp\SNAGHTML21b9743e.PNG"/>
            <p:cNvPicPr/>
            <p:nvPr/>
          </p:nvPicPr>
          <p:blipFill>
            <a:blip r:embed="rId3">
              <a:extLst>
                <a:ext uri="{28A0092B-C50C-407E-A947-70E740481C1C}">
                  <a14:useLocalDpi xmlns:a14="http://schemas.microsoft.com/office/drawing/2010/main"/>
                </a:ext>
              </a:extLst>
            </a:blip>
            <a:srcRect/>
            <a:stretch>
              <a:fillRect/>
            </a:stretch>
          </p:blipFill>
          <p:spPr bwMode="auto">
            <a:xfrm>
              <a:off x="6484352" y="1600200"/>
              <a:ext cx="5098048" cy="3113689"/>
            </a:xfrm>
            <a:prstGeom prst="rect">
              <a:avLst/>
            </a:prstGeom>
            <a:noFill/>
            <a:ln>
              <a:noFill/>
            </a:ln>
          </p:spPr>
        </p:pic>
        <p:pic>
          <p:nvPicPr>
            <p:cNvPr id="6" name="Picture 5">
              <a:extLst>
                <a:ext uri="{FF2B5EF4-FFF2-40B4-BE49-F238E27FC236}">
                  <a16:creationId xmlns:a16="http://schemas.microsoft.com/office/drawing/2014/main" id="{867664B2-3E00-4ADF-95AE-E991D28213B4}"/>
                </a:ext>
              </a:extLst>
            </p:cNvPr>
            <p:cNvPicPr>
              <a:picLocks noChangeAspect="1"/>
            </p:cNvPicPr>
            <p:nvPr/>
          </p:nvPicPr>
          <p:blipFill>
            <a:blip r:embed="rId4"/>
            <a:stretch>
              <a:fillRect/>
            </a:stretch>
          </p:blipFill>
          <p:spPr>
            <a:xfrm>
              <a:off x="6930293" y="1522224"/>
              <a:ext cx="1672794" cy="2155964"/>
            </a:xfrm>
            <a:prstGeom prst="rect">
              <a:avLst/>
            </a:prstGeom>
          </p:spPr>
        </p:pic>
      </p:grpSp>
    </p:spTree>
    <p:extLst>
      <p:ext uri="{BB962C8B-B14F-4D97-AF65-F5344CB8AC3E}">
        <p14:creationId xmlns:p14="http://schemas.microsoft.com/office/powerpoint/2010/main" val="30040633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Digital imaging systems</a:t>
            </a:r>
          </a:p>
        </p:txBody>
      </p:sp>
      <p:sp>
        <p:nvSpPr>
          <p:cNvPr id="3" name="Content Placeholder 2"/>
          <p:cNvSpPr>
            <a:spLocks noGrp="1"/>
          </p:cNvSpPr>
          <p:nvPr>
            <p:ph idx="1"/>
          </p:nvPr>
        </p:nvSpPr>
        <p:spPr>
          <a:xfrm>
            <a:off x="609600" y="1600201"/>
            <a:ext cx="5917324" cy="4155974"/>
          </a:xfrm>
        </p:spPr>
        <p:txBody>
          <a:bodyPr/>
          <a:lstStyle/>
          <a:p>
            <a:r>
              <a:rPr lang="en-GB" dirty="0"/>
              <a:t>Most digital cameras and smart phones can be used</a:t>
            </a:r>
          </a:p>
          <a:p>
            <a:r>
              <a:rPr lang="en-GB" dirty="0"/>
              <a:t>Adapters link camera and scope</a:t>
            </a:r>
          </a:p>
          <a:p>
            <a:pPr marL="352425" lvl="1"/>
            <a:r>
              <a:rPr lang="en-GB" dirty="0"/>
              <a:t>Scope for custom design and CNC machining or 3D printed</a:t>
            </a:r>
          </a:p>
          <a:p>
            <a:pPr lvl="1"/>
            <a:endParaRPr lang="en-GB" sz="1600" i="1" dirty="0"/>
          </a:p>
          <a:p>
            <a:pPr lvl="1"/>
            <a:endParaRPr lang="en-GB" sz="1600" i="1" dirty="0"/>
          </a:p>
          <a:p>
            <a:pPr lvl="1"/>
            <a:r>
              <a:rPr lang="en-GB" sz="1600" dirty="0">
                <a:hlinkClick r:id="rId3"/>
              </a:rPr>
              <a:t>https://www.thingiverse.com/thing:353135</a:t>
            </a:r>
            <a:r>
              <a:rPr lang="en-GB" sz="1600" dirty="0"/>
              <a:t> </a:t>
            </a:r>
          </a:p>
          <a:p>
            <a:pPr lvl="1"/>
            <a:r>
              <a:rPr lang="en-GB" sz="1600" dirty="0">
                <a:hlinkClick r:id="rId4"/>
              </a:rPr>
              <a:t>https://www.thingiverse.com/thing:2332543</a:t>
            </a:r>
            <a:r>
              <a:rPr lang="en-GB" sz="1600" dirty="0"/>
              <a:t> </a:t>
            </a:r>
          </a:p>
        </p:txBody>
      </p:sp>
      <p:pic>
        <p:nvPicPr>
          <p:cNvPr id="4" name="Picture 3"/>
          <p:cNvPicPr/>
          <p:nvPr/>
        </p:nvPicPr>
        <p:blipFill>
          <a:blip r:embed="rId5" cstate="email">
            <a:extLst>
              <a:ext uri="{28A0092B-C50C-407E-A947-70E740481C1C}">
                <a14:useLocalDpi xmlns:a14="http://schemas.microsoft.com/office/drawing/2010/main"/>
              </a:ext>
            </a:extLst>
          </a:blip>
          <a:stretch>
            <a:fillRect/>
          </a:stretch>
        </p:blipFill>
        <p:spPr>
          <a:xfrm>
            <a:off x="6681701" y="2259735"/>
            <a:ext cx="1566477" cy="3247574"/>
          </a:xfrm>
          <a:prstGeom prst="rect">
            <a:avLst/>
          </a:prstGeom>
        </p:spPr>
      </p:pic>
      <p:pic>
        <p:nvPicPr>
          <p:cNvPr id="6" name="Picture 5"/>
          <p:cNvPicPr/>
          <p:nvPr/>
        </p:nvPicPr>
        <p:blipFill>
          <a:blip r:embed="rId6" cstate="email">
            <a:extLst>
              <a:ext uri="{28A0092B-C50C-407E-A947-70E740481C1C}">
                <a14:useLocalDpi xmlns:a14="http://schemas.microsoft.com/office/drawing/2010/main"/>
              </a:ext>
            </a:extLst>
          </a:blip>
          <a:stretch>
            <a:fillRect/>
          </a:stretch>
        </p:blipFill>
        <p:spPr>
          <a:xfrm>
            <a:off x="6846632" y="695062"/>
            <a:ext cx="984454" cy="1299019"/>
          </a:xfrm>
          <a:prstGeom prst="rect">
            <a:avLst/>
          </a:prstGeom>
        </p:spPr>
      </p:pic>
      <p:pic>
        <p:nvPicPr>
          <p:cNvPr id="7" name="Picture 6"/>
          <p:cNvPicPr/>
          <p:nvPr/>
        </p:nvPicPr>
        <p:blipFill>
          <a:blip r:embed="rId7" cstate="email">
            <a:extLst>
              <a:ext uri="{28A0092B-C50C-407E-A947-70E740481C1C}">
                <a14:useLocalDpi xmlns:a14="http://schemas.microsoft.com/office/drawing/2010/main"/>
              </a:ext>
            </a:extLst>
          </a:blip>
          <a:stretch>
            <a:fillRect/>
          </a:stretch>
        </p:blipFill>
        <p:spPr>
          <a:xfrm>
            <a:off x="8692114" y="724831"/>
            <a:ext cx="2950611" cy="2030182"/>
          </a:xfrm>
          <a:prstGeom prst="rect">
            <a:avLst/>
          </a:prstGeom>
        </p:spPr>
      </p:pic>
      <p:pic>
        <p:nvPicPr>
          <p:cNvPr id="8" name="Picture 7" descr="https://cdn.thingiverse.com/renders/24/4e/0e/59/6e/99aef29b47588bb78d2376bc72713d0f_preview_featured.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8671472" y="3164929"/>
            <a:ext cx="2971253" cy="2233841"/>
          </a:xfrm>
          <a:prstGeom prst="rect">
            <a:avLst/>
          </a:prstGeom>
          <a:noFill/>
          <a:ln>
            <a:noFill/>
          </a:ln>
        </p:spPr>
      </p:pic>
      <p:sp>
        <p:nvSpPr>
          <p:cNvPr id="10" name="Rectangle 9"/>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585547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Bi-convex lenses</a:t>
            </a:r>
          </a:p>
        </p:txBody>
      </p:sp>
      <p:sp>
        <p:nvSpPr>
          <p:cNvPr id="3" name="Content Placeholder 2"/>
          <p:cNvSpPr>
            <a:spLocks noGrp="1"/>
          </p:cNvSpPr>
          <p:nvPr>
            <p:ph idx="1"/>
          </p:nvPr>
        </p:nvSpPr>
        <p:spPr>
          <a:xfrm>
            <a:off x="609600" y="1600201"/>
            <a:ext cx="6091451" cy="4155974"/>
          </a:xfrm>
        </p:spPr>
        <p:txBody>
          <a:bodyPr/>
          <a:lstStyle/>
          <a:p>
            <a:r>
              <a:rPr lang="en-GB" b="1" dirty="0"/>
              <a:t>Refractive index </a:t>
            </a:r>
            <a:r>
              <a:rPr lang="en-GB" dirty="0"/>
              <a:t>– lens material</a:t>
            </a:r>
          </a:p>
          <a:p>
            <a:r>
              <a:rPr lang="en-GB" b="1" dirty="0"/>
              <a:t>Refraction</a:t>
            </a:r>
            <a:r>
              <a:rPr lang="en-GB" dirty="0"/>
              <a:t> – light is deflected on entering and leaving the lens</a:t>
            </a:r>
          </a:p>
          <a:p>
            <a:r>
              <a:rPr lang="en-GB" b="1" dirty="0"/>
              <a:t>Curvature</a:t>
            </a:r>
            <a:r>
              <a:rPr lang="en-GB" dirty="0"/>
              <a:t> – determines where the light rays focus</a:t>
            </a:r>
          </a:p>
          <a:p>
            <a:r>
              <a:rPr lang="en-GB" b="1" dirty="0"/>
              <a:t>Focal point </a:t>
            </a:r>
            <a:r>
              <a:rPr lang="en-GB" dirty="0"/>
              <a:t>– where light rays converge</a:t>
            </a:r>
          </a:p>
          <a:p>
            <a:endParaRPr lang="en-GB" dirty="0"/>
          </a:p>
        </p:txBody>
      </p:sp>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46626" y="3493826"/>
            <a:ext cx="3401463" cy="211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02509" y="438365"/>
            <a:ext cx="3089696" cy="2117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1548478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Early photography</a:t>
            </a:r>
          </a:p>
        </p:txBody>
      </p:sp>
      <p:sp>
        <p:nvSpPr>
          <p:cNvPr id="3" name="Content Placeholder 2"/>
          <p:cNvSpPr>
            <a:spLocks noGrp="1"/>
          </p:cNvSpPr>
          <p:nvPr>
            <p:ph idx="1"/>
          </p:nvPr>
        </p:nvSpPr>
        <p:spPr/>
        <p:txBody>
          <a:bodyPr/>
          <a:lstStyle/>
          <a:p>
            <a:pPr marL="228600"/>
            <a:r>
              <a:rPr lang="en-GB" dirty="0"/>
              <a:t>Frenchman Louis Daguerre </a:t>
            </a:r>
          </a:p>
          <a:p>
            <a:r>
              <a:rPr lang="en-GB" dirty="0"/>
              <a:t>First lasting photograph</a:t>
            </a:r>
          </a:p>
          <a:p>
            <a:r>
              <a:rPr lang="en-GB" dirty="0"/>
              <a:t>Silver plated copper sheet</a:t>
            </a:r>
          </a:p>
          <a:p>
            <a:r>
              <a:rPr lang="en-GB" dirty="0"/>
              <a:t>Coated with halogen, iodide, bromine and chorine</a:t>
            </a:r>
          </a:p>
          <a:p>
            <a:endParaRPr lang="en-GB" dirty="0"/>
          </a:p>
        </p:txBody>
      </p:sp>
      <p:pic>
        <p:nvPicPr>
          <p:cNvPr id="4" name="Picture 3" descr="Boulevard du Temple, Paris - Daguerreotype taken by Louis Daguerre."/>
          <p:cNvPicPr/>
          <p:nvPr/>
        </p:nvPicPr>
        <p:blipFill>
          <a:blip r:embed="rId3" cstate="email">
            <a:extLst>
              <a:ext uri="{28A0092B-C50C-407E-A947-70E740481C1C}">
                <a14:useLocalDpi xmlns:a14="http://schemas.microsoft.com/office/drawing/2010/main"/>
              </a:ext>
            </a:extLst>
          </a:blip>
          <a:srcRect/>
          <a:stretch>
            <a:fillRect/>
          </a:stretch>
        </p:blipFill>
        <p:spPr bwMode="auto">
          <a:xfrm>
            <a:off x="6831469" y="964504"/>
            <a:ext cx="4750931" cy="3415634"/>
          </a:xfrm>
          <a:prstGeom prst="rect">
            <a:avLst/>
          </a:prstGeom>
          <a:noFill/>
          <a:ln>
            <a:noFill/>
          </a:ln>
        </p:spPr>
      </p:pic>
      <p:sp>
        <p:nvSpPr>
          <p:cNvPr id="5" name="Rectangle 4"/>
          <p:cNvSpPr/>
          <p:nvPr/>
        </p:nvSpPr>
        <p:spPr>
          <a:xfrm>
            <a:off x="6831468" y="4603531"/>
            <a:ext cx="4750931" cy="830997"/>
          </a:xfrm>
          <a:prstGeom prst="rect">
            <a:avLst/>
          </a:prstGeom>
        </p:spPr>
        <p:txBody>
          <a:bodyPr wrap="square">
            <a:spAutoFit/>
          </a:bodyPr>
          <a:lstStyle/>
          <a:p>
            <a:r>
              <a:rPr lang="en-GB" sz="1600" i="1" dirty="0">
                <a:latin typeface="Arial" panose="020B0604020202020204" pitchFamily="34" charset="0"/>
                <a:cs typeface="Arial" panose="020B0604020202020204" pitchFamily="34" charset="0"/>
              </a:rPr>
              <a:t>Paris boulevard – Louis Daguerre circa 1838/39</a:t>
            </a:r>
          </a:p>
          <a:p>
            <a:r>
              <a:rPr lang="en-GB" sz="1600" u="sng" dirty="0">
                <a:latin typeface="Arial" panose="020B0604020202020204" pitchFamily="34" charset="0"/>
                <a:cs typeface="Arial" panose="020B0604020202020204" pitchFamily="34" charset="0"/>
                <a:hlinkClick r:id="rId4"/>
              </a:rPr>
              <a:t>https://www.thoughtco.com/an-illustrated-history-of-photography-4122660</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0854891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Developments in photography</a:t>
            </a:r>
          </a:p>
        </p:txBody>
      </p:sp>
      <p:sp>
        <p:nvSpPr>
          <p:cNvPr id="3" name="Content Placeholder 2"/>
          <p:cNvSpPr>
            <a:spLocks noGrp="1"/>
          </p:cNvSpPr>
          <p:nvPr>
            <p:ph idx="1"/>
          </p:nvPr>
        </p:nvSpPr>
        <p:spPr/>
        <p:txBody>
          <a:bodyPr/>
          <a:lstStyle/>
          <a:p>
            <a:r>
              <a:rPr lang="en-GB" dirty="0"/>
              <a:t>Daguerreotype superseded by paper then celluloid film</a:t>
            </a:r>
          </a:p>
          <a:p>
            <a:r>
              <a:rPr lang="en-GB" dirty="0"/>
              <a:t>1900 Eastman Kodak company</a:t>
            </a:r>
          </a:p>
          <a:p>
            <a:r>
              <a:rPr lang="en-GB" dirty="0"/>
              <a:t>Brownie – the first mass produced camera</a:t>
            </a:r>
          </a:p>
        </p:txBody>
      </p:sp>
      <p:pic>
        <p:nvPicPr>
          <p:cNvPr id="6" name="Picture 5" descr="Image result for brownie camera"/>
          <p:cNvPicPr/>
          <p:nvPr/>
        </p:nvPicPr>
        <p:blipFill>
          <a:blip r:embed="rId3" cstate="email">
            <a:extLst>
              <a:ext uri="{28A0092B-C50C-407E-A947-70E740481C1C}">
                <a14:useLocalDpi xmlns:a14="http://schemas.microsoft.com/office/drawing/2010/main"/>
              </a:ext>
            </a:extLst>
          </a:blip>
          <a:srcRect/>
          <a:stretch>
            <a:fillRect/>
          </a:stretch>
        </p:blipFill>
        <p:spPr bwMode="auto">
          <a:xfrm>
            <a:off x="7781502" y="1325915"/>
            <a:ext cx="3236453" cy="3582222"/>
          </a:xfrm>
          <a:prstGeom prst="rect">
            <a:avLst/>
          </a:prstGeom>
          <a:noFill/>
          <a:ln>
            <a:noFill/>
          </a:ln>
        </p:spPr>
      </p:pic>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1139767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First digital camera</a:t>
            </a:r>
          </a:p>
        </p:txBody>
      </p:sp>
      <p:sp>
        <p:nvSpPr>
          <p:cNvPr id="3" name="Content Placeholder 2"/>
          <p:cNvSpPr>
            <a:spLocks noGrp="1"/>
          </p:cNvSpPr>
          <p:nvPr>
            <p:ph idx="1"/>
          </p:nvPr>
        </p:nvSpPr>
        <p:spPr/>
        <p:txBody>
          <a:bodyPr>
            <a:normAutofit/>
          </a:bodyPr>
          <a:lstStyle/>
          <a:p>
            <a:r>
              <a:rPr lang="en-GB" dirty="0"/>
              <a:t>Eastman Kodak Company</a:t>
            </a:r>
          </a:p>
          <a:p>
            <a:r>
              <a:rPr lang="en-GB" dirty="0"/>
              <a:t>Steven </a:t>
            </a:r>
            <a:r>
              <a:rPr lang="en-GB" dirty="0" err="1"/>
              <a:t>Sasson</a:t>
            </a:r>
            <a:r>
              <a:rPr lang="en-GB" dirty="0"/>
              <a:t> – Engineer</a:t>
            </a:r>
          </a:p>
          <a:p>
            <a:r>
              <a:rPr lang="en-GB" dirty="0"/>
              <a:t>1975 – first practical digital camera</a:t>
            </a:r>
          </a:p>
          <a:p>
            <a:r>
              <a:rPr lang="en-GB" dirty="0"/>
              <a:t>Sensor - charged coupled device (CCD)</a:t>
            </a:r>
          </a:p>
          <a:p>
            <a:endParaRPr lang="en-GB" dirty="0"/>
          </a:p>
          <a:p>
            <a:pPr marL="0" lvl="1"/>
            <a:r>
              <a:rPr lang="en-GB" sz="1600" dirty="0">
                <a:hlinkClick r:id="rId3"/>
              </a:rPr>
              <a:t>https://petapixel.com/2010/08/05/the-worlds-first-digital-camera-by-kodak-and-steve-sasson/</a:t>
            </a:r>
            <a:r>
              <a:rPr lang="en-GB" sz="1600" dirty="0"/>
              <a:t> </a:t>
            </a:r>
          </a:p>
          <a:p>
            <a:pPr marL="0" lvl="1"/>
            <a:endParaRPr lang="en-GB" dirty="0"/>
          </a:p>
        </p:txBody>
      </p:sp>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5122" name="Picture 2" descr="https://petapixel.com/assets/uploads/2010/08/firstkodak.jpg">
            <a:extLst>
              <a:ext uri="{FF2B5EF4-FFF2-40B4-BE49-F238E27FC236}">
                <a16:creationId xmlns:a16="http://schemas.microsoft.com/office/drawing/2014/main" id="{C2864E3D-077A-413B-B26E-8B590CE2B3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001" y="1227667"/>
            <a:ext cx="4312354" cy="4312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3014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How digital cameras work</a:t>
            </a:r>
          </a:p>
        </p:txBody>
      </p:sp>
      <p:sp>
        <p:nvSpPr>
          <p:cNvPr id="3" name="Content Placeholder 2"/>
          <p:cNvSpPr>
            <a:spLocks noGrp="1"/>
          </p:cNvSpPr>
          <p:nvPr>
            <p:ph idx="1"/>
          </p:nvPr>
        </p:nvSpPr>
        <p:spPr/>
        <p:txBody>
          <a:bodyPr/>
          <a:lstStyle/>
          <a:p>
            <a:r>
              <a:rPr lang="en-GB" dirty="0"/>
              <a:t>Make use of article (MUO)</a:t>
            </a:r>
          </a:p>
          <a:p>
            <a:pPr lvl="1"/>
            <a:r>
              <a:rPr lang="en-GB" sz="1600" u="sng" dirty="0">
                <a:hlinkClick r:id="rId3"/>
              </a:rPr>
              <a:t>https://www.makeuseof.com/tag/technology-explained-how-does-a-digital-camera-work/</a:t>
            </a:r>
            <a:endParaRPr lang="en-GB" sz="1600" dirty="0"/>
          </a:p>
          <a:p>
            <a:pPr lvl="1"/>
            <a:endParaRPr lang="en-GB" dirty="0"/>
          </a:p>
          <a:p>
            <a:r>
              <a:rPr lang="en-GB" dirty="0"/>
              <a:t>Wikipedia article</a:t>
            </a:r>
          </a:p>
          <a:p>
            <a:pPr lvl="1"/>
            <a:r>
              <a:rPr lang="en-GB" sz="1600" u="sng" dirty="0">
                <a:hlinkClick r:id="rId4"/>
              </a:rPr>
              <a:t>https://en.wikipedia.org/wiki/Digital_camera#/media/File:Disassembled_digital_camera.jpg</a:t>
            </a:r>
            <a:r>
              <a:rPr lang="en-GB" sz="1600" dirty="0"/>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6146" name="Picture 2" descr="File:Disassembled digital camera.jpg">
            <a:extLst>
              <a:ext uri="{FF2B5EF4-FFF2-40B4-BE49-F238E27FC236}">
                <a16:creationId xmlns:a16="http://schemas.microsoft.com/office/drawing/2014/main" id="{013DB71B-C873-4C1B-A68E-0F8E0A577C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5493" y="1607661"/>
            <a:ext cx="4856907" cy="3642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95975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Digital camera sensors</a:t>
            </a:r>
          </a:p>
        </p:txBody>
      </p:sp>
      <p:sp>
        <p:nvSpPr>
          <p:cNvPr id="3" name="Content Placeholder 2"/>
          <p:cNvSpPr>
            <a:spLocks noGrp="1"/>
          </p:cNvSpPr>
          <p:nvPr>
            <p:ph idx="1"/>
          </p:nvPr>
        </p:nvSpPr>
        <p:spPr>
          <a:xfrm>
            <a:off x="609600" y="1600201"/>
            <a:ext cx="6059214" cy="3507827"/>
          </a:xfrm>
        </p:spPr>
        <p:txBody>
          <a:bodyPr/>
          <a:lstStyle/>
          <a:p>
            <a:r>
              <a:rPr lang="en-GB" dirty="0"/>
              <a:t>Charge coupled device (CCD)</a:t>
            </a:r>
          </a:p>
          <a:p>
            <a:pPr lvl="1"/>
            <a:r>
              <a:rPr lang="en-GB" dirty="0"/>
              <a:t>Low power</a:t>
            </a:r>
          </a:p>
          <a:p>
            <a:r>
              <a:rPr lang="en-GB" dirty="0"/>
              <a:t>Complementary metal oxide (CMOS)</a:t>
            </a:r>
          </a:p>
          <a:p>
            <a:r>
              <a:rPr lang="en-GB" dirty="0"/>
              <a:t>Sensors vary in size</a:t>
            </a:r>
          </a:p>
          <a:p>
            <a:r>
              <a:rPr lang="en-GB" dirty="0"/>
              <a:t>Canon APS-H format - One of the largest sensors currently available</a:t>
            </a:r>
          </a:p>
          <a:p>
            <a:pPr lvl="1"/>
            <a:r>
              <a:rPr lang="en-GB" dirty="0"/>
              <a:t>250 megapixels</a:t>
            </a:r>
          </a:p>
        </p:txBody>
      </p:sp>
      <p:pic>
        <p:nvPicPr>
          <p:cNvPr id="4" name="Picture 3" descr="https://upload.wikimedia.org/wikipedia/commons/thumb/f/f0/Sensor_sizes_overlaid_inside.svg/300px-Sensor_sizes_overlaid_inside.svg.png"/>
          <p:cNvPicPr/>
          <p:nvPr/>
        </p:nvPicPr>
        <p:blipFill>
          <a:blip r:embed="rId3">
            <a:extLst>
              <a:ext uri="{28A0092B-C50C-407E-A947-70E740481C1C}">
                <a14:useLocalDpi xmlns:a14="http://schemas.microsoft.com/office/drawing/2010/main"/>
              </a:ext>
            </a:extLst>
          </a:blip>
          <a:srcRect/>
          <a:stretch>
            <a:fillRect/>
          </a:stretch>
        </p:blipFill>
        <p:spPr bwMode="auto">
          <a:xfrm>
            <a:off x="7371267" y="785001"/>
            <a:ext cx="4178893" cy="3129454"/>
          </a:xfrm>
          <a:prstGeom prst="rect">
            <a:avLst/>
          </a:prstGeom>
          <a:noFill/>
          <a:ln>
            <a:noFill/>
          </a:ln>
        </p:spPr>
      </p:pic>
      <p:sp>
        <p:nvSpPr>
          <p:cNvPr id="5" name="TextBox 4"/>
          <p:cNvSpPr txBox="1"/>
          <p:nvPr/>
        </p:nvSpPr>
        <p:spPr>
          <a:xfrm>
            <a:off x="8693907" y="5293853"/>
            <a:ext cx="1598090" cy="369332"/>
          </a:xfrm>
          <a:prstGeom prst="rect">
            <a:avLst/>
          </a:prstGeom>
          <a:noFill/>
        </p:spPr>
        <p:txBody>
          <a:bodyPr wrap="square" rtlCol="0">
            <a:spAutoFit/>
          </a:bodyPr>
          <a:lstStyle/>
          <a:p>
            <a:pPr algn="ctr"/>
            <a:r>
              <a:rPr lang="en-GB" dirty="0"/>
              <a:t>29.2 mm</a:t>
            </a:r>
          </a:p>
        </p:txBody>
      </p:sp>
      <p:pic>
        <p:nvPicPr>
          <p:cNvPr id="6" name="Picture 5" descr="Canon has developed a 250-megapixel CMOS APS-H sensor"/>
          <p:cNvPicPr/>
          <p:nvPr/>
        </p:nvPicPr>
        <p:blipFill>
          <a:blip r:embed="rId4" cstate="email">
            <a:extLst>
              <a:ext uri="{28A0092B-C50C-407E-A947-70E740481C1C}">
                <a14:useLocalDpi xmlns:a14="http://schemas.microsoft.com/office/drawing/2010/main"/>
              </a:ext>
            </a:extLst>
          </a:blip>
          <a:srcRect/>
          <a:stretch>
            <a:fillRect/>
          </a:stretch>
        </p:blipFill>
        <p:spPr bwMode="auto">
          <a:xfrm>
            <a:off x="8480762" y="4168521"/>
            <a:ext cx="2024380" cy="1141095"/>
          </a:xfrm>
          <a:prstGeom prst="rect">
            <a:avLst/>
          </a:prstGeom>
          <a:noFill/>
          <a:ln>
            <a:noFill/>
          </a:ln>
        </p:spPr>
      </p:pic>
      <p:cxnSp>
        <p:nvCxnSpPr>
          <p:cNvPr id="8" name="Straight Arrow Connector 7"/>
          <p:cNvCxnSpPr/>
          <p:nvPr/>
        </p:nvCxnSpPr>
        <p:spPr>
          <a:xfrm>
            <a:off x="9033641" y="5688003"/>
            <a:ext cx="961697"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V="1">
            <a:off x="10291997" y="4381283"/>
            <a:ext cx="0" cy="726745"/>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9995338" y="4554402"/>
            <a:ext cx="1598090" cy="369332"/>
          </a:xfrm>
          <a:prstGeom prst="rect">
            <a:avLst/>
          </a:prstGeom>
          <a:noFill/>
        </p:spPr>
        <p:txBody>
          <a:bodyPr wrap="square" rtlCol="0">
            <a:spAutoFit/>
          </a:bodyPr>
          <a:lstStyle/>
          <a:p>
            <a:pPr algn="ctr"/>
            <a:r>
              <a:rPr lang="en-GB" dirty="0"/>
              <a:t>20.2 mm</a:t>
            </a:r>
          </a:p>
        </p:txBody>
      </p:sp>
      <p:sp>
        <p:nvSpPr>
          <p:cNvPr id="12" name="Rectangle 11"/>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
        <p:nvSpPr>
          <p:cNvPr id="13" name="Rectangle 12"/>
          <p:cNvSpPr/>
          <p:nvPr/>
        </p:nvSpPr>
        <p:spPr>
          <a:xfrm>
            <a:off x="1096030" y="5477377"/>
            <a:ext cx="4793300"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5"/>
              </a:rPr>
              <a:t>https://en.wikipedia.org/wiki/Image_sensor_format</a:t>
            </a:r>
            <a:r>
              <a:rPr lang="en-GB" sz="16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677373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Filters</a:t>
            </a:r>
          </a:p>
        </p:txBody>
      </p:sp>
      <p:sp>
        <p:nvSpPr>
          <p:cNvPr id="3" name="Content Placeholder 2"/>
          <p:cNvSpPr>
            <a:spLocks noGrp="1"/>
          </p:cNvSpPr>
          <p:nvPr>
            <p:ph idx="1"/>
          </p:nvPr>
        </p:nvSpPr>
        <p:spPr/>
        <p:txBody>
          <a:bodyPr/>
          <a:lstStyle/>
          <a:p>
            <a:r>
              <a:rPr lang="en-GB" dirty="0"/>
              <a:t>IR blocking filter is standard in digital cameras</a:t>
            </a:r>
          </a:p>
          <a:p>
            <a:r>
              <a:rPr lang="en-GB" dirty="0"/>
              <a:t>Limits sensitivity to the visual spectrum</a:t>
            </a:r>
          </a:p>
          <a:p>
            <a:endParaRPr lang="en-GB" sz="1600" i="1" u="sng" dirty="0">
              <a:hlinkClick r:id="rId3"/>
            </a:endParaRPr>
          </a:p>
          <a:p>
            <a:pPr marL="361950" indent="0">
              <a:buNone/>
            </a:pPr>
            <a:r>
              <a:rPr lang="en-GB" sz="1600" u="sng" dirty="0">
                <a:latin typeface="Arial" panose="020B0604020202020204" pitchFamily="34" charset="0"/>
                <a:cs typeface="Arial" panose="020B0604020202020204" pitchFamily="34" charset="0"/>
                <a:hlinkClick r:id="rId3"/>
              </a:rPr>
              <a:t>http://dew.globalsystemsscience.org/tools/digital-cameras-overview/</a:t>
            </a:r>
            <a:endParaRPr lang="en-GB" sz="1600" dirty="0">
              <a:latin typeface="Arial" panose="020B0604020202020204" pitchFamily="34" charset="0"/>
              <a:cs typeface="Arial" panose="020B0604020202020204" pitchFamily="34" charset="0"/>
            </a:endParaRPr>
          </a:p>
          <a:p>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6" name="Picture 5">
            <a:extLst>
              <a:ext uri="{FF2B5EF4-FFF2-40B4-BE49-F238E27FC236}">
                <a16:creationId xmlns:a16="http://schemas.microsoft.com/office/drawing/2014/main" id="{35BBC407-236B-4156-B8C8-050BD7B3F2E5}"/>
              </a:ext>
            </a:extLst>
          </p:cNvPr>
          <p:cNvPicPr>
            <a:picLocks noChangeAspect="1"/>
          </p:cNvPicPr>
          <p:nvPr/>
        </p:nvPicPr>
        <p:blipFill>
          <a:blip r:embed="rId4"/>
          <a:stretch>
            <a:fillRect/>
          </a:stretch>
        </p:blipFill>
        <p:spPr>
          <a:xfrm>
            <a:off x="6089048" y="1066636"/>
            <a:ext cx="5360707" cy="4155974"/>
          </a:xfrm>
          <a:prstGeom prst="rect">
            <a:avLst/>
          </a:prstGeom>
        </p:spPr>
      </p:pic>
    </p:spTree>
    <p:extLst>
      <p:ext uri="{BB962C8B-B14F-4D97-AF65-F5344CB8AC3E}">
        <p14:creationId xmlns:p14="http://schemas.microsoft.com/office/powerpoint/2010/main" val="174301564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Making </a:t>
            </a:r>
            <a:r>
              <a:rPr lang="en-GB" baseline="0" dirty="0"/>
              <a:t>infrared visible</a:t>
            </a:r>
            <a:endParaRPr lang="en-GB" dirty="0"/>
          </a:p>
        </p:txBody>
      </p:sp>
      <p:sp>
        <p:nvSpPr>
          <p:cNvPr id="3" name="Content Placeholder 2"/>
          <p:cNvSpPr>
            <a:spLocks noGrp="1"/>
          </p:cNvSpPr>
          <p:nvPr>
            <p:ph idx="1"/>
          </p:nvPr>
        </p:nvSpPr>
        <p:spPr/>
        <p:txBody>
          <a:bodyPr/>
          <a:lstStyle/>
          <a:p>
            <a:r>
              <a:rPr lang="en-GB" dirty="0"/>
              <a:t>View a TV remote control through a digital camera</a:t>
            </a:r>
          </a:p>
          <a:p>
            <a:r>
              <a:rPr lang="en-GB" dirty="0"/>
              <a:t>Operate the remote</a:t>
            </a:r>
          </a:p>
          <a:p>
            <a:r>
              <a:rPr lang="en-GB" dirty="0"/>
              <a:t>The infrared LEDs can be seen flashing</a:t>
            </a:r>
          </a:p>
        </p:txBody>
      </p:sp>
      <p:pic>
        <p:nvPicPr>
          <p:cNvPr id="4" name="Picture 3"/>
          <p:cNvPicPr/>
          <p:nvPr/>
        </p:nvPicPr>
        <p:blipFill rotWithShape="1">
          <a:blip r:embed="rId3"/>
          <a:srcRect b="6346"/>
          <a:stretch/>
        </p:blipFill>
        <p:spPr bwMode="auto">
          <a:xfrm>
            <a:off x="6032500" y="1600202"/>
            <a:ext cx="2701597" cy="2771160"/>
          </a:xfrm>
          <a:prstGeom prst="rect">
            <a:avLst/>
          </a:prstGeom>
          <a:ln>
            <a:noFill/>
          </a:ln>
          <a:extLst>
            <a:ext uri="{53640926-AAD7-44D8-BBD7-CCE9431645EC}">
              <a14:shadowObscured xmlns:a14="http://schemas.microsoft.com/office/drawing/2010/main"/>
            </a:ext>
          </a:extLst>
        </p:spPr>
      </p:pic>
      <p:pic>
        <p:nvPicPr>
          <p:cNvPr id="5" name="Picture 4"/>
          <p:cNvPicPr/>
          <p:nvPr/>
        </p:nvPicPr>
        <p:blipFill>
          <a:blip r:embed="rId4"/>
          <a:stretch>
            <a:fillRect/>
          </a:stretch>
        </p:blipFill>
        <p:spPr>
          <a:xfrm>
            <a:off x="9011369" y="1600201"/>
            <a:ext cx="2571031" cy="2751082"/>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8278905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Converting cameras</a:t>
            </a:r>
            <a:r>
              <a:rPr lang="en-GB" baseline="0" dirty="0"/>
              <a:t> to infrared</a:t>
            </a:r>
            <a:endParaRPr lang="en-GB" dirty="0"/>
          </a:p>
        </p:txBody>
      </p:sp>
      <p:sp>
        <p:nvSpPr>
          <p:cNvPr id="3" name="Content Placeholder 2"/>
          <p:cNvSpPr>
            <a:spLocks noGrp="1"/>
          </p:cNvSpPr>
          <p:nvPr>
            <p:ph idx="1"/>
          </p:nvPr>
        </p:nvSpPr>
        <p:spPr>
          <a:xfrm>
            <a:off x="609599" y="1600201"/>
            <a:ext cx="6642539" cy="4155974"/>
          </a:xfrm>
        </p:spPr>
        <p:txBody>
          <a:bodyPr>
            <a:normAutofit/>
          </a:bodyPr>
          <a:lstStyle/>
          <a:p>
            <a:pPr marL="514350" indent="-514350">
              <a:buFont typeface="+mj-lt"/>
              <a:buAutoNum type="arabicPeriod"/>
            </a:pPr>
            <a:r>
              <a:rPr lang="en-GB" dirty="0"/>
              <a:t>Dis-assemble the camera to reveal the sensor</a:t>
            </a:r>
          </a:p>
          <a:p>
            <a:pPr marL="514350" indent="-514350">
              <a:buFont typeface="+mj-lt"/>
              <a:buAutoNum type="arabicPeriod"/>
            </a:pPr>
            <a:r>
              <a:rPr lang="en-GB" dirty="0"/>
              <a:t>Remove the IR blocking filter</a:t>
            </a:r>
          </a:p>
          <a:p>
            <a:pPr marL="514350" indent="-514350">
              <a:buFont typeface="+mj-lt"/>
              <a:buAutoNum type="arabicPeriod"/>
            </a:pPr>
            <a:r>
              <a:rPr lang="en-GB" dirty="0"/>
              <a:t>Re-assemble the camera</a:t>
            </a:r>
          </a:p>
          <a:p>
            <a:pPr marL="514350" indent="-514350">
              <a:buFont typeface="+mj-lt"/>
              <a:buAutoNum type="arabicPeriod"/>
            </a:pPr>
            <a:r>
              <a:rPr lang="en-GB" dirty="0"/>
              <a:t>Attach an IR pass filter to the front of the lens</a:t>
            </a:r>
          </a:p>
          <a:p>
            <a:pPr marL="114300" lvl="1"/>
            <a:r>
              <a:rPr lang="en-GB" b="1" dirty="0"/>
              <a:t>Note</a:t>
            </a:r>
            <a:r>
              <a:rPr lang="en-GB" dirty="0"/>
              <a:t> Before trying this you </a:t>
            </a:r>
            <a:r>
              <a:rPr lang="en-GB" b="1" dirty="0"/>
              <a:t>MUST</a:t>
            </a:r>
            <a:r>
              <a:rPr lang="en-GB" dirty="0"/>
              <a:t> get permission from the owner of the camera!</a:t>
            </a:r>
          </a:p>
          <a:p>
            <a:pPr marL="514350" indent="-514350">
              <a:buFont typeface="+mj-lt"/>
              <a:buAutoNum type="arabicPeriod"/>
            </a:pPr>
            <a:endParaRPr lang="en-GB" dirty="0"/>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8980805" y="1102995"/>
            <a:ext cx="2601595" cy="1550670"/>
          </a:xfrm>
          <a:prstGeom prst="rect">
            <a:avLst/>
          </a:prstGeom>
        </p:spPr>
      </p:pic>
      <p:pic>
        <p:nvPicPr>
          <p:cNvPr id="5" name="Picture 4"/>
          <p:cNvPicPr/>
          <p:nvPr/>
        </p:nvPicPr>
        <p:blipFill rotWithShape="1">
          <a:blip r:embed="rId4"/>
          <a:srcRect r="28869"/>
          <a:stretch/>
        </p:blipFill>
        <p:spPr bwMode="auto">
          <a:xfrm>
            <a:off x="8949690" y="3226961"/>
            <a:ext cx="2632710" cy="2264410"/>
          </a:xfrm>
          <a:prstGeom prst="rect">
            <a:avLst/>
          </a:prstGeom>
          <a:ln>
            <a:noFill/>
          </a:ln>
          <a:extLst>
            <a:ext uri="{53640926-AAD7-44D8-BBD7-CCE9431645EC}">
              <a14:shadowObscured xmlns:a14="http://schemas.microsoft.com/office/drawing/2010/main"/>
            </a:ext>
          </a:extLst>
        </p:spPr>
      </p:pic>
      <p:sp>
        <p:nvSpPr>
          <p:cNvPr id="6" name="Rectangle 5"/>
          <p:cNvSpPr/>
          <p:nvPr/>
        </p:nvSpPr>
        <p:spPr>
          <a:xfrm>
            <a:off x="7288276" y="2685197"/>
            <a:ext cx="4615238"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5"/>
              </a:rPr>
              <a:t>https://www.youtube.com/watch?v=zCJsrh51Ac4</a:t>
            </a:r>
            <a:endParaRPr lang="en-GB" sz="1600" dirty="0">
              <a:latin typeface="Arial" panose="020B0604020202020204" pitchFamily="34" charset="0"/>
              <a:cs typeface="Arial" panose="020B0604020202020204" pitchFamily="34" charset="0"/>
            </a:endParaRPr>
          </a:p>
        </p:txBody>
      </p:sp>
      <p:sp>
        <p:nvSpPr>
          <p:cNvPr id="7" name="Rectangle 6"/>
          <p:cNvSpPr/>
          <p:nvPr/>
        </p:nvSpPr>
        <p:spPr>
          <a:xfrm>
            <a:off x="6534834" y="5491371"/>
            <a:ext cx="5309017"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6"/>
              </a:rPr>
              <a:t>https://www.youtube.com/watch?v=frtQxryDTo8&amp;t=167s</a:t>
            </a:r>
            <a:r>
              <a:rPr lang="en-GB" sz="1600" dirty="0">
                <a:latin typeface="Arial" panose="020B0604020202020204" pitchFamily="34" charset="0"/>
                <a:cs typeface="Arial" panose="020B0604020202020204" pitchFamily="34" charset="0"/>
              </a:rPr>
              <a:t> </a:t>
            </a:r>
          </a:p>
        </p:txBody>
      </p:sp>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0028598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Camera modules for programmable systems</a:t>
            </a:r>
          </a:p>
        </p:txBody>
      </p:sp>
      <p:sp>
        <p:nvSpPr>
          <p:cNvPr id="3" name="Content Placeholder 2"/>
          <p:cNvSpPr>
            <a:spLocks noGrp="1"/>
          </p:cNvSpPr>
          <p:nvPr>
            <p:ph idx="1"/>
          </p:nvPr>
        </p:nvSpPr>
        <p:spPr/>
        <p:txBody>
          <a:bodyPr/>
          <a:lstStyle/>
          <a:p>
            <a:r>
              <a:rPr lang="en-GB" dirty="0"/>
              <a:t>IR camera for Raspberry Pi</a:t>
            </a:r>
          </a:p>
          <a:p>
            <a:pPr lvl="1"/>
            <a:r>
              <a:rPr lang="en-GB" dirty="0"/>
              <a:t>NOIR module v2</a:t>
            </a:r>
          </a:p>
          <a:p>
            <a:pPr lvl="1"/>
            <a:r>
              <a:rPr lang="en-GB" dirty="0"/>
              <a:t>8 MP – 640 x 480 pixels</a:t>
            </a:r>
          </a:p>
          <a:p>
            <a:pPr lvl="1"/>
            <a:r>
              <a:rPr lang="en-GB" dirty="0"/>
              <a:t>Fixed focus</a:t>
            </a:r>
          </a:p>
          <a:p>
            <a:r>
              <a:rPr lang="en-GB" dirty="0"/>
              <a:t>IR camera for Arduino</a:t>
            </a:r>
          </a:p>
          <a:p>
            <a:pPr lvl="1"/>
            <a:r>
              <a:rPr lang="en-GB" dirty="0" err="1"/>
              <a:t>Linksprite</a:t>
            </a:r>
            <a:endParaRPr lang="en-GB" dirty="0"/>
          </a:p>
          <a:p>
            <a:pPr lvl="1"/>
            <a:r>
              <a:rPr lang="en-GB" dirty="0"/>
              <a:t>IR LED illumination</a:t>
            </a:r>
          </a:p>
          <a:p>
            <a:pPr lvl="1"/>
            <a:r>
              <a:rPr lang="en-GB" dirty="0"/>
              <a:t>Resolution up to 640 x 480 pixels</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9792489" y="1411014"/>
            <a:ext cx="1394509" cy="1647495"/>
          </a:xfrm>
          <a:prstGeom prst="rect">
            <a:avLst/>
          </a:prstGeom>
        </p:spPr>
      </p:pic>
      <p:pic>
        <p:nvPicPr>
          <p:cNvPr id="5" name="Picture 4"/>
          <p:cNvPicPr/>
          <p:nvPr/>
        </p:nvPicPr>
        <p:blipFill>
          <a:blip r:embed="rId4" cstate="email">
            <a:extLst>
              <a:ext uri="{28A0092B-C50C-407E-A947-70E740481C1C}">
                <a14:useLocalDpi xmlns:a14="http://schemas.microsoft.com/office/drawing/2010/main"/>
              </a:ext>
            </a:extLst>
          </a:blip>
          <a:stretch>
            <a:fillRect/>
          </a:stretch>
        </p:blipFill>
        <p:spPr>
          <a:xfrm>
            <a:off x="9594787" y="3732890"/>
            <a:ext cx="1789911" cy="1528071"/>
          </a:xfrm>
          <a:prstGeom prst="rect">
            <a:avLst/>
          </a:prstGeom>
        </p:spPr>
      </p:pic>
      <p:sp>
        <p:nvSpPr>
          <p:cNvPr id="6" name="Rectangle 5"/>
          <p:cNvSpPr/>
          <p:nvPr/>
        </p:nvSpPr>
        <p:spPr>
          <a:xfrm>
            <a:off x="5700598" y="3093458"/>
            <a:ext cx="5486400" cy="523220"/>
          </a:xfrm>
          <a:prstGeom prst="rect">
            <a:avLst/>
          </a:prstGeom>
        </p:spPr>
        <p:txBody>
          <a:bodyPr wrap="square">
            <a:spAutoFit/>
          </a:bodyPr>
          <a:lstStyle/>
          <a:p>
            <a:pPr algn="r"/>
            <a:r>
              <a:rPr lang="en-GB" sz="1400" u="sng" dirty="0">
                <a:latin typeface="Arial" panose="020B0604020202020204" pitchFamily="34" charset="0"/>
                <a:cs typeface="Arial" panose="020B0604020202020204" pitchFamily="34" charset="0"/>
                <a:hlinkClick r:id="rId5"/>
              </a:rPr>
              <a:t>http://cpc.farnell.com/raspberry-pi/rpi-8mp-noir-camera-board/raspberry-pi-noir-camera-board/dp/SC14029?ICID=I-Rpi-fp2</a:t>
            </a:r>
            <a:r>
              <a:rPr lang="en-GB" sz="1400" u="sng"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p:txBody>
      </p:sp>
      <p:sp>
        <p:nvSpPr>
          <p:cNvPr id="7" name="Rectangle 6"/>
          <p:cNvSpPr/>
          <p:nvPr/>
        </p:nvSpPr>
        <p:spPr>
          <a:xfrm>
            <a:off x="6457244" y="5245194"/>
            <a:ext cx="4927454" cy="523220"/>
          </a:xfrm>
          <a:prstGeom prst="rect">
            <a:avLst/>
          </a:prstGeom>
        </p:spPr>
        <p:txBody>
          <a:bodyPr wrap="square">
            <a:spAutoFit/>
          </a:bodyPr>
          <a:lstStyle/>
          <a:p>
            <a:pPr algn="r"/>
            <a:r>
              <a:rPr lang="en-GB" sz="1400" u="sng" dirty="0">
                <a:latin typeface="Arial" panose="020B0604020202020204" pitchFamily="34" charset="0"/>
                <a:cs typeface="Arial" panose="020B0604020202020204" pitchFamily="34" charset="0"/>
                <a:hlinkClick r:id="rId6"/>
              </a:rPr>
              <a:t>https://www.open-electronics.org/an-arduino-based-jpeg-camera-with-ir-and-pir/</a:t>
            </a:r>
            <a:r>
              <a:rPr lang="en-GB" sz="1400" dirty="0">
                <a:latin typeface="Arial" panose="020B0604020202020204" pitchFamily="34" charset="0"/>
                <a:cs typeface="Arial" panose="020B0604020202020204" pitchFamily="34" charset="0"/>
              </a:rPr>
              <a:t> </a:t>
            </a:r>
          </a:p>
        </p:txBody>
      </p:sp>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0341506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Telescope body – refracting</a:t>
            </a:r>
          </a:p>
        </p:txBody>
      </p:sp>
      <p:sp>
        <p:nvSpPr>
          <p:cNvPr id="3" name="Content Placeholder 2"/>
          <p:cNvSpPr>
            <a:spLocks noGrp="1"/>
          </p:cNvSpPr>
          <p:nvPr>
            <p:ph idx="1"/>
          </p:nvPr>
        </p:nvSpPr>
        <p:spPr/>
        <p:txBody>
          <a:bodyPr/>
          <a:lstStyle/>
          <a:p>
            <a:r>
              <a:rPr lang="en-GB" dirty="0"/>
              <a:t>Refracting – enclosed tube</a:t>
            </a:r>
          </a:p>
          <a:p>
            <a:pPr lvl="1"/>
            <a:r>
              <a:rPr lang="en-GB" dirty="0"/>
              <a:t>Support lenses</a:t>
            </a:r>
          </a:p>
          <a:p>
            <a:pPr lvl="1"/>
            <a:r>
              <a:rPr lang="en-GB" dirty="0"/>
              <a:t>Excludes stray light and dust</a:t>
            </a:r>
          </a:p>
          <a:p>
            <a:r>
              <a:rPr lang="en-GB" dirty="0"/>
              <a:t>Requirements</a:t>
            </a:r>
          </a:p>
          <a:p>
            <a:pPr lvl="1"/>
            <a:r>
              <a:rPr lang="en-GB" dirty="0"/>
              <a:t>Strong</a:t>
            </a:r>
          </a:p>
          <a:p>
            <a:pPr lvl="1"/>
            <a:r>
              <a:rPr lang="en-GB" dirty="0"/>
              <a:t>Light in weight</a:t>
            </a:r>
          </a:p>
          <a:p>
            <a:pPr lvl="1"/>
            <a:r>
              <a:rPr lang="en-GB" dirty="0"/>
              <a:t>Low thermal expansion</a:t>
            </a:r>
          </a:p>
          <a:p>
            <a:endParaRPr lang="en-GB" dirty="0"/>
          </a:p>
        </p:txBody>
      </p:sp>
      <p:pic>
        <p:nvPicPr>
          <p:cNvPr id="4" name="Picture 3" descr="HP-Tuben"/>
          <p:cNvPicPr/>
          <p:nvPr/>
        </p:nvPicPr>
        <p:blipFill>
          <a:blip r:embed="rId3" cstate="email">
            <a:extLst>
              <a:ext uri="{28A0092B-C50C-407E-A947-70E740481C1C}">
                <a14:useLocalDpi xmlns:a14="http://schemas.microsoft.com/office/drawing/2010/main"/>
              </a:ext>
            </a:extLst>
          </a:blip>
          <a:srcRect/>
          <a:stretch>
            <a:fillRect/>
          </a:stretch>
        </p:blipFill>
        <p:spPr bwMode="auto">
          <a:xfrm>
            <a:off x="8623739" y="1919604"/>
            <a:ext cx="2958662" cy="2656872"/>
          </a:xfrm>
          <a:prstGeom prst="rect">
            <a:avLst/>
          </a:prstGeom>
          <a:noFill/>
          <a:ln>
            <a:noFill/>
          </a:ln>
        </p:spPr>
      </p:pic>
      <p:sp>
        <p:nvSpPr>
          <p:cNvPr id="5" name="Rectangle 4"/>
          <p:cNvSpPr/>
          <p:nvPr/>
        </p:nvSpPr>
        <p:spPr>
          <a:xfrm>
            <a:off x="5238044" y="4335522"/>
            <a:ext cx="6433695" cy="1107996"/>
          </a:xfrm>
          <a:prstGeom prst="rect">
            <a:avLst/>
          </a:prstGeom>
        </p:spPr>
        <p:txBody>
          <a:bodyPr wrap="square">
            <a:spAutoFit/>
          </a:bodyPr>
          <a:lstStyle/>
          <a:p>
            <a:pPr algn="r"/>
            <a:r>
              <a:rPr lang="en-GB" dirty="0">
                <a:latin typeface="Arial" panose="020B0604020202020204" pitchFamily="34" charset="0"/>
                <a:cs typeface="Arial" panose="020B0604020202020204" pitchFamily="34" charset="0"/>
              </a:rPr>
              <a:t>Composite tubes made to order from paper and epoxy resin</a:t>
            </a:r>
          </a:p>
          <a:p>
            <a:pPr algn="r"/>
            <a:r>
              <a:rPr lang="en-GB" sz="1600" u="sng" dirty="0">
                <a:latin typeface="Arial" panose="020B0604020202020204" pitchFamily="34" charset="0"/>
                <a:cs typeface="Arial" panose="020B0604020202020204" pitchFamily="34" charset="0"/>
                <a:hlinkClick r:id="rId4"/>
              </a:rPr>
              <a:t>http://www.gerdneumann.net/english/instrument-building-parts-teile-fuer-den-fernrohrbau/fernrohrtuben-aus-hartpapier-phenolic-telescope-tubes-hard-paper.html</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78010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Lens manufacture – Plastic</a:t>
            </a:r>
          </a:p>
        </p:txBody>
      </p:sp>
      <p:sp>
        <p:nvSpPr>
          <p:cNvPr id="3" name="Content Placeholder 2"/>
          <p:cNvSpPr>
            <a:spLocks noGrp="1"/>
          </p:cNvSpPr>
          <p:nvPr>
            <p:ph idx="1"/>
          </p:nvPr>
        </p:nvSpPr>
        <p:spPr>
          <a:xfrm>
            <a:off x="609600" y="1600201"/>
            <a:ext cx="4726675" cy="4155974"/>
          </a:xfrm>
        </p:spPr>
        <p:txBody>
          <a:bodyPr/>
          <a:lstStyle/>
          <a:p>
            <a:r>
              <a:rPr lang="en-GB" dirty="0"/>
              <a:t>Thermoplastic polymer</a:t>
            </a:r>
          </a:p>
          <a:p>
            <a:pPr lvl="1"/>
            <a:r>
              <a:rPr lang="en-GB" dirty="0"/>
              <a:t>Acrylic</a:t>
            </a:r>
          </a:p>
          <a:p>
            <a:pPr lvl="1"/>
            <a:r>
              <a:rPr lang="en-GB" dirty="0"/>
              <a:t>Polycarbonate</a:t>
            </a:r>
          </a:p>
          <a:p>
            <a:r>
              <a:rPr lang="en-GB" dirty="0"/>
              <a:t>Optically clear</a:t>
            </a:r>
          </a:p>
          <a:p>
            <a:r>
              <a:rPr lang="en-GB" dirty="0"/>
              <a:t>Injection moulded</a:t>
            </a:r>
          </a:p>
          <a:p>
            <a:r>
              <a:rPr lang="en-GB" dirty="0"/>
              <a:t>High volume</a:t>
            </a:r>
          </a:p>
          <a:p>
            <a:r>
              <a:rPr lang="en-GB" dirty="0"/>
              <a:t>Low cost</a:t>
            </a:r>
          </a:p>
          <a:p>
            <a:endParaRPr lang="en-GB" dirty="0"/>
          </a:p>
        </p:txBody>
      </p:sp>
      <p:pic>
        <p:nvPicPr>
          <p:cNvPr id="4" name="Picture 3">
            <a:hlinkClick r:id="rId3"/>
          </p:cNvPr>
          <p:cNvPicPr/>
          <p:nvPr/>
        </p:nvPicPr>
        <p:blipFill>
          <a:blip r:embed="rId4" cstate="email">
            <a:extLst>
              <a:ext uri="{28A0092B-C50C-407E-A947-70E740481C1C}">
                <a14:useLocalDpi xmlns:a14="http://schemas.microsoft.com/office/drawing/2010/main"/>
              </a:ext>
            </a:extLst>
          </a:blip>
          <a:stretch>
            <a:fillRect/>
          </a:stretch>
        </p:blipFill>
        <p:spPr>
          <a:xfrm>
            <a:off x="6386910" y="1600201"/>
            <a:ext cx="5195490" cy="3381232"/>
          </a:xfrm>
          <a:prstGeom prst="rect">
            <a:avLst/>
          </a:prstGeom>
        </p:spPr>
      </p:pic>
      <p:sp>
        <p:nvSpPr>
          <p:cNvPr id="5" name="Rectangle 4"/>
          <p:cNvSpPr/>
          <p:nvPr/>
        </p:nvSpPr>
        <p:spPr>
          <a:xfrm>
            <a:off x="6386910" y="5262320"/>
            <a:ext cx="4796378"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3"/>
              </a:rPr>
              <a:t>https://www.youtube.com/watch?v=b1U9W4iNDiQ</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1055217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Telescope body – refracting</a:t>
            </a:r>
          </a:p>
        </p:txBody>
      </p:sp>
      <p:sp>
        <p:nvSpPr>
          <p:cNvPr id="3" name="Content Placeholder 2"/>
          <p:cNvSpPr>
            <a:spLocks noGrp="1"/>
          </p:cNvSpPr>
          <p:nvPr>
            <p:ph idx="1"/>
          </p:nvPr>
        </p:nvSpPr>
        <p:spPr>
          <a:xfrm>
            <a:off x="609600" y="1600201"/>
            <a:ext cx="5486400" cy="3310466"/>
          </a:xfrm>
        </p:spPr>
        <p:txBody>
          <a:bodyPr/>
          <a:lstStyle/>
          <a:p>
            <a:r>
              <a:rPr lang="en-GB" dirty="0"/>
              <a:t>Good thermal conductivity</a:t>
            </a:r>
          </a:p>
          <a:p>
            <a:pPr lvl="1"/>
            <a:r>
              <a:rPr lang="en-GB" dirty="0"/>
              <a:t>Acclimatises quickly to ambient temperature</a:t>
            </a:r>
          </a:p>
          <a:p>
            <a:r>
              <a:rPr lang="en-GB" dirty="0"/>
              <a:t>Inside surface painted matt black and ridged to reduce reflections</a:t>
            </a:r>
          </a:p>
          <a:p>
            <a:endParaRPr lang="en-GB" dirty="0"/>
          </a:p>
        </p:txBody>
      </p:sp>
      <p:sp>
        <p:nvSpPr>
          <p:cNvPr id="7" name="Rectangle 6"/>
          <p:cNvSpPr/>
          <p:nvPr/>
        </p:nvSpPr>
        <p:spPr>
          <a:xfrm>
            <a:off x="8479756" y="4426747"/>
            <a:ext cx="3145669"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3"/>
              </a:rPr>
              <a:t>http://www.protostar.biz/blite.htm</a:t>
            </a:r>
            <a:endParaRPr lang="en-GB" sz="1600" dirty="0">
              <a:latin typeface="Arial" panose="020B0604020202020204" pitchFamily="34" charset="0"/>
              <a:cs typeface="Arial" panose="020B0604020202020204" pitchFamily="34" charset="0"/>
            </a:endParaRPr>
          </a:p>
        </p:txBody>
      </p:sp>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4" name="Picture 3">
            <a:extLst>
              <a:ext uri="{FF2B5EF4-FFF2-40B4-BE49-F238E27FC236}">
                <a16:creationId xmlns:a16="http://schemas.microsoft.com/office/drawing/2014/main" id="{C1E761B8-4B76-4F8B-9E10-6A31B3921D79}"/>
              </a:ext>
            </a:extLst>
          </p:cNvPr>
          <p:cNvPicPr>
            <a:picLocks noChangeAspect="1"/>
          </p:cNvPicPr>
          <p:nvPr/>
        </p:nvPicPr>
        <p:blipFill>
          <a:blip r:embed="rId4"/>
          <a:stretch>
            <a:fillRect/>
          </a:stretch>
        </p:blipFill>
        <p:spPr>
          <a:xfrm>
            <a:off x="7185777" y="631204"/>
            <a:ext cx="3508751" cy="3600097"/>
          </a:xfrm>
          <a:prstGeom prst="rect">
            <a:avLst/>
          </a:prstGeom>
        </p:spPr>
      </p:pic>
    </p:spTree>
    <p:extLst>
      <p:ext uri="{BB962C8B-B14F-4D97-AF65-F5344CB8AC3E}">
        <p14:creationId xmlns:p14="http://schemas.microsoft.com/office/powerpoint/2010/main" val="29258221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Telescope body – reflecting</a:t>
            </a:r>
          </a:p>
        </p:txBody>
      </p:sp>
      <p:sp>
        <p:nvSpPr>
          <p:cNvPr id="3" name="Content Placeholder 2"/>
          <p:cNvSpPr>
            <a:spLocks noGrp="1"/>
          </p:cNvSpPr>
          <p:nvPr>
            <p:ph idx="1"/>
          </p:nvPr>
        </p:nvSpPr>
        <p:spPr/>
        <p:txBody>
          <a:bodyPr/>
          <a:lstStyle/>
          <a:p>
            <a:r>
              <a:rPr lang="en-GB" dirty="0"/>
              <a:t>Tubular body is popular for smaller telescopes</a:t>
            </a:r>
          </a:p>
          <a:p>
            <a:r>
              <a:rPr lang="en-GB" dirty="0"/>
              <a:t>Can cause internal air currents</a:t>
            </a:r>
          </a:p>
          <a:p>
            <a:r>
              <a:rPr lang="en-GB" dirty="0"/>
              <a:t>Large tubes slow to reach ambient temperature</a:t>
            </a:r>
          </a:p>
          <a:p>
            <a:endParaRPr lang="en-GB" dirty="0"/>
          </a:p>
          <a:p>
            <a:endParaRPr lang="en-GB" dirty="0"/>
          </a:p>
        </p:txBody>
      </p:sp>
      <p:pic>
        <p:nvPicPr>
          <p:cNvPr id="8" name="Picture 7" descr="PHOTO: Raw Aluminum Tube on Losmandy &#10;Equatorial Mount"/>
          <p:cNvPicPr/>
          <p:nvPr/>
        </p:nvPicPr>
        <p:blipFill>
          <a:blip r:embed="rId3" cstate="email">
            <a:extLst>
              <a:ext uri="{28A0092B-C50C-407E-A947-70E740481C1C}">
                <a14:useLocalDpi xmlns:a14="http://schemas.microsoft.com/office/drawing/2010/main"/>
              </a:ext>
            </a:extLst>
          </a:blip>
          <a:srcRect/>
          <a:stretch>
            <a:fillRect/>
          </a:stretch>
        </p:blipFill>
        <p:spPr bwMode="auto">
          <a:xfrm>
            <a:off x="7384764" y="1600201"/>
            <a:ext cx="4197636" cy="3586654"/>
          </a:xfrm>
          <a:prstGeom prst="rect">
            <a:avLst/>
          </a:prstGeom>
          <a:noFill/>
          <a:ln>
            <a:noFill/>
          </a:ln>
        </p:spPr>
      </p:pic>
      <p:sp>
        <p:nvSpPr>
          <p:cNvPr id="4" name="Rectangle 3"/>
          <p:cNvSpPr/>
          <p:nvPr/>
        </p:nvSpPr>
        <p:spPr>
          <a:xfrm>
            <a:off x="4424855" y="5265713"/>
            <a:ext cx="7157545" cy="338554"/>
          </a:xfrm>
          <a:prstGeom prst="rect">
            <a:avLst/>
          </a:prstGeom>
        </p:spPr>
        <p:txBody>
          <a:bodyPr wrap="square">
            <a:spAutoFit/>
          </a:bodyPr>
          <a:lstStyle/>
          <a:p>
            <a:pPr algn="r"/>
            <a:r>
              <a:rPr lang="en-GB" sz="1600" dirty="0">
                <a:latin typeface="Arial" panose="020B0604020202020204" pitchFamily="34" charset="0"/>
                <a:cs typeface="Arial" panose="020B0604020202020204" pitchFamily="34" charset="0"/>
                <a:hlinkClick r:id="rId4"/>
              </a:rPr>
              <a:t>http://naturalimagesgallery.com/atm/lh_scope/raw_tube_on_mount.html</a:t>
            </a:r>
            <a:r>
              <a:rPr lang="en-GB" sz="1600" dirty="0">
                <a:latin typeface="Arial" panose="020B0604020202020204" pitchFamily="34" charset="0"/>
                <a:cs typeface="Arial" panose="020B0604020202020204" pitchFamily="34" charset="0"/>
              </a:rPr>
              <a:t> </a:t>
            </a:r>
          </a:p>
        </p:txBody>
      </p:sp>
      <p:sp>
        <p:nvSpPr>
          <p:cNvPr id="9" name="Rectangle 8"/>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2382242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Telescope body – reflecting</a:t>
            </a:r>
          </a:p>
        </p:txBody>
      </p:sp>
      <p:sp>
        <p:nvSpPr>
          <p:cNvPr id="3" name="Content Placeholder 2"/>
          <p:cNvSpPr>
            <a:spLocks noGrp="1"/>
          </p:cNvSpPr>
          <p:nvPr>
            <p:ph idx="1"/>
          </p:nvPr>
        </p:nvSpPr>
        <p:spPr/>
        <p:txBody>
          <a:bodyPr/>
          <a:lstStyle/>
          <a:p>
            <a:r>
              <a:rPr lang="en-GB" dirty="0"/>
              <a:t>Open tube or truss popular for larger telescopes</a:t>
            </a:r>
          </a:p>
          <a:p>
            <a:r>
              <a:rPr lang="en-GB" dirty="0"/>
              <a:t>Reaches ambient temperature quickly</a:t>
            </a:r>
          </a:p>
          <a:p>
            <a:r>
              <a:rPr lang="en-GB" dirty="0"/>
              <a:t>Lighter than tube bodies</a:t>
            </a:r>
          </a:p>
          <a:p>
            <a:r>
              <a:rPr lang="en-GB" dirty="0"/>
              <a:t>Can be disassembled for transporting</a:t>
            </a:r>
          </a:p>
          <a:p>
            <a:endParaRPr lang="en-GB" dirty="0"/>
          </a:p>
        </p:txBody>
      </p:sp>
      <p:pic>
        <p:nvPicPr>
          <p:cNvPr id="6" name="Picture 5"/>
          <p:cNvPicPr/>
          <p:nvPr/>
        </p:nvPicPr>
        <p:blipFill>
          <a:blip r:embed="rId3"/>
          <a:stretch>
            <a:fillRect/>
          </a:stretch>
        </p:blipFill>
        <p:spPr>
          <a:xfrm>
            <a:off x="8274757" y="1307221"/>
            <a:ext cx="3307644" cy="3463340"/>
          </a:xfrm>
          <a:prstGeom prst="rect">
            <a:avLst/>
          </a:prstGeom>
        </p:spPr>
      </p:pic>
      <p:sp>
        <p:nvSpPr>
          <p:cNvPr id="5" name="Rectangle 4"/>
          <p:cNvSpPr/>
          <p:nvPr/>
        </p:nvSpPr>
        <p:spPr>
          <a:xfrm>
            <a:off x="7262648" y="4950400"/>
            <a:ext cx="4319752" cy="584775"/>
          </a:xfrm>
          <a:prstGeom prst="rect">
            <a:avLst/>
          </a:prstGeom>
        </p:spPr>
        <p:txBody>
          <a:bodyPr wrap="square">
            <a:spAutoFit/>
          </a:bodyPr>
          <a:lstStyle/>
          <a:p>
            <a:pPr algn="r"/>
            <a:r>
              <a:rPr lang="en-GB" sz="1600" u="sng" dirty="0">
                <a:latin typeface="Arial" panose="020B0604020202020204" pitchFamily="34" charset="0"/>
                <a:cs typeface="Arial" panose="020B0604020202020204" pitchFamily="34" charset="0"/>
                <a:hlinkClick r:id="rId4"/>
              </a:rPr>
              <a:t>http://www.rothervalleyoptics.co.uk/meade-lightbridge-10-dobsonian-telescope.html</a:t>
            </a:r>
            <a:endParaRPr lang="en-GB" sz="1600" dirty="0">
              <a:latin typeface="Arial" panose="020B0604020202020204" pitchFamily="34" charset="0"/>
              <a:cs typeface="Arial" panose="020B0604020202020204" pitchFamily="34" charset="0"/>
            </a:endParaRPr>
          </a:p>
        </p:txBody>
      </p:sp>
      <p:sp>
        <p:nvSpPr>
          <p:cNvPr id="9" name="Rectangle 8"/>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1727556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Telescope design – Image stacking</a:t>
            </a:r>
          </a:p>
        </p:txBody>
      </p:sp>
      <p:sp>
        <p:nvSpPr>
          <p:cNvPr id="3" name="Content Placeholder 2"/>
          <p:cNvSpPr>
            <a:spLocks noGrp="1"/>
          </p:cNvSpPr>
          <p:nvPr>
            <p:ph idx="1"/>
          </p:nvPr>
        </p:nvSpPr>
        <p:spPr/>
        <p:txBody>
          <a:bodyPr/>
          <a:lstStyle/>
          <a:p>
            <a:r>
              <a:rPr lang="en-GB" dirty="0"/>
              <a:t>Several images can be ‘stacked’ to enhance the final image</a:t>
            </a:r>
          </a:p>
          <a:p>
            <a:r>
              <a:rPr lang="en-GB" dirty="0"/>
              <a:t>Telescope must follow the object being photographed</a:t>
            </a:r>
          </a:p>
          <a:p>
            <a:r>
              <a:rPr lang="en-GB" dirty="0"/>
              <a:t>Developed by professional astronomers</a:t>
            </a:r>
          </a:p>
          <a:p>
            <a:r>
              <a:rPr lang="en-GB" dirty="0"/>
              <a:t>Now being used by amateurs</a:t>
            </a:r>
          </a:p>
        </p:txBody>
      </p:sp>
      <p:pic>
        <p:nvPicPr>
          <p:cNvPr id="4" name="Picture 3"/>
          <p:cNvPicPr/>
          <p:nvPr/>
        </p:nvPicPr>
        <p:blipFill>
          <a:blip r:embed="rId3"/>
          <a:stretch>
            <a:fillRect/>
          </a:stretch>
        </p:blipFill>
        <p:spPr>
          <a:xfrm>
            <a:off x="8292663" y="1600201"/>
            <a:ext cx="3289738" cy="3596606"/>
          </a:xfrm>
          <a:prstGeom prst="rect">
            <a:avLst/>
          </a:prstGeom>
        </p:spPr>
      </p:pic>
      <p:sp>
        <p:nvSpPr>
          <p:cNvPr id="5" name="Rectangle 4"/>
          <p:cNvSpPr/>
          <p:nvPr/>
        </p:nvSpPr>
        <p:spPr>
          <a:xfrm>
            <a:off x="7672553" y="5214051"/>
            <a:ext cx="3909847" cy="584775"/>
          </a:xfrm>
          <a:prstGeom prst="rect">
            <a:avLst/>
          </a:prstGeom>
        </p:spPr>
        <p:txBody>
          <a:bodyPr wrap="square">
            <a:spAutoFit/>
          </a:bodyPr>
          <a:lstStyle/>
          <a:p>
            <a:pPr algn="r"/>
            <a:r>
              <a:rPr lang="en-GB" sz="1600" u="sng" dirty="0">
                <a:latin typeface="Arial" panose="020B0604020202020204" pitchFamily="34" charset="0"/>
                <a:cs typeface="Arial" panose="020B0604020202020204" pitchFamily="34" charset="0"/>
                <a:hlinkClick r:id="rId4"/>
              </a:rPr>
              <a:t>http://www.instructables.com/id/Astrophotography-Star-Photo-Stacking/</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8756848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Telescope design – Light amplification</a:t>
            </a:r>
            <a:endParaRPr lang="en-GB" dirty="0"/>
          </a:p>
        </p:txBody>
      </p:sp>
      <p:sp>
        <p:nvSpPr>
          <p:cNvPr id="3" name="Content Placeholder 2"/>
          <p:cNvSpPr>
            <a:spLocks noGrp="1"/>
          </p:cNvSpPr>
          <p:nvPr>
            <p:ph idx="1"/>
          </p:nvPr>
        </p:nvSpPr>
        <p:spPr/>
        <p:txBody>
          <a:bodyPr>
            <a:normAutofit/>
          </a:bodyPr>
          <a:lstStyle/>
          <a:p>
            <a:r>
              <a:rPr lang="en-GB" dirty="0" err="1"/>
              <a:t>Unistellar</a:t>
            </a:r>
            <a:r>
              <a:rPr lang="en-GB" dirty="0"/>
              <a:t> </a:t>
            </a:r>
            <a:r>
              <a:rPr lang="en-GB" dirty="0" err="1"/>
              <a:t>eVscope</a:t>
            </a:r>
            <a:endParaRPr lang="en-GB" dirty="0"/>
          </a:p>
          <a:p>
            <a:r>
              <a:rPr lang="en-GB" dirty="0"/>
              <a:t>11cm primary mirror</a:t>
            </a:r>
          </a:p>
          <a:p>
            <a:r>
              <a:rPr lang="en-GB" dirty="0"/>
              <a:t>Motorised movement</a:t>
            </a:r>
          </a:p>
          <a:p>
            <a:r>
              <a:rPr lang="en-GB" dirty="0"/>
              <a:t>Database of objects</a:t>
            </a:r>
          </a:p>
          <a:p>
            <a:r>
              <a:rPr lang="en-GB" dirty="0"/>
              <a:t>Images captured electronically</a:t>
            </a:r>
          </a:p>
        </p:txBody>
      </p:sp>
      <p:pic>
        <p:nvPicPr>
          <p:cNvPr id="4" name="Picture 3"/>
          <p:cNvPicPr/>
          <p:nvPr/>
        </p:nvPicPr>
        <p:blipFill>
          <a:blip r:embed="rId3"/>
          <a:stretch>
            <a:fillRect/>
          </a:stretch>
        </p:blipFill>
        <p:spPr>
          <a:xfrm>
            <a:off x="6684579" y="1419859"/>
            <a:ext cx="4897821" cy="3737749"/>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92696936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Telescope design – Light amplification</a:t>
            </a:r>
            <a:endParaRPr lang="en-GB" dirty="0"/>
          </a:p>
        </p:txBody>
      </p:sp>
      <p:sp>
        <p:nvSpPr>
          <p:cNvPr id="3" name="Content Placeholder 2"/>
          <p:cNvSpPr>
            <a:spLocks noGrp="1"/>
          </p:cNvSpPr>
          <p:nvPr>
            <p:ph idx="1"/>
          </p:nvPr>
        </p:nvSpPr>
        <p:spPr/>
        <p:txBody>
          <a:bodyPr>
            <a:normAutofit/>
          </a:bodyPr>
          <a:lstStyle/>
          <a:p>
            <a:r>
              <a:rPr lang="en-GB" dirty="0"/>
              <a:t>Images are ‘stacked’ in real time</a:t>
            </a:r>
          </a:p>
          <a:p>
            <a:r>
              <a:rPr lang="en-GB" dirty="0"/>
              <a:t>Electronic viewfinder</a:t>
            </a:r>
          </a:p>
          <a:p>
            <a:r>
              <a:rPr lang="en-GB" dirty="0"/>
              <a:t>The view improves over time as more images of the object are added to the stack</a:t>
            </a:r>
          </a:p>
        </p:txBody>
      </p:sp>
      <p:pic>
        <p:nvPicPr>
          <p:cNvPr id="5" name="Picture 4"/>
          <p:cNvPicPr/>
          <p:nvPr/>
        </p:nvPicPr>
        <p:blipFill>
          <a:blip r:embed="rId3"/>
          <a:stretch>
            <a:fillRect/>
          </a:stretch>
        </p:blipFill>
        <p:spPr>
          <a:xfrm>
            <a:off x="8103477" y="1560786"/>
            <a:ext cx="3478924" cy="3942607"/>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765142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srcRect t="13334" b="15416"/>
          <a:stretch/>
        </p:blipFill>
        <p:spPr>
          <a:xfrm>
            <a:off x="1925782" y="0"/>
            <a:ext cx="8479535" cy="6000488"/>
          </a:xfrm>
          <a:prstGeom prst="rect">
            <a:avLst/>
          </a:prstGeom>
        </p:spPr>
      </p:pic>
    </p:spTree>
    <p:extLst>
      <p:ext uri="{BB962C8B-B14F-4D97-AF65-F5344CB8AC3E}">
        <p14:creationId xmlns:p14="http://schemas.microsoft.com/office/powerpoint/2010/main" val="322078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Lens manufacture – Glass</a:t>
            </a:r>
          </a:p>
        </p:txBody>
      </p:sp>
      <p:sp>
        <p:nvSpPr>
          <p:cNvPr id="3" name="Content Placeholder 2"/>
          <p:cNvSpPr>
            <a:spLocks noGrp="1"/>
          </p:cNvSpPr>
          <p:nvPr>
            <p:ph idx="1"/>
          </p:nvPr>
        </p:nvSpPr>
        <p:spPr/>
        <p:txBody>
          <a:bodyPr/>
          <a:lstStyle/>
          <a:p>
            <a:r>
              <a:rPr lang="en-GB" dirty="0"/>
              <a:t>Optical glass</a:t>
            </a:r>
          </a:p>
          <a:p>
            <a:r>
              <a:rPr lang="en-GB" dirty="0"/>
              <a:t>Cast blank</a:t>
            </a:r>
          </a:p>
          <a:p>
            <a:r>
              <a:rPr lang="en-GB" dirty="0"/>
              <a:t>Cutting, grinding, polishing</a:t>
            </a:r>
          </a:p>
          <a:p>
            <a:r>
              <a:rPr lang="en-GB" dirty="0"/>
              <a:t>Low-medium volume</a:t>
            </a:r>
          </a:p>
          <a:p>
            <a:r>
              <a:rPr lang="en-GB" dirty="0"/>
              <a:t>Mid-high cost</a:t>
            </a:r>
          </a:p>
          <a:p>
            <a:endParaRPr lang="en-GB" dirty="0"/>
          </a:p>
        </p:txBody>
      </p:sp>
      <p:pic>
        <p:nvPicPr>
          <p:cNvPr id="4" name="Picture 3">
            <a:hlinkClick r:id="rId3"/>
          </p:cNvPr>
          <p:cNvPicPr/>
          <p:nvPr/>
        </p:nvPicPr>
        <p:blipFill>
          <a:blip r:embed="rId4"/>
          <a:stretch>
            <a:fillRect/>
          </a:stretch>
        </p:blipFill>
        <p:spPr>
          <a:xfrm>
            <a:off x="6823881" y="1496694"/>
            <a:ext cx="4758519" cy="3533473"/>
          </a:xfrm>
          <a:prstGeom prst="rect">
            <a:avLst/>
          </a:prstGeom>
        </p:spPr>
      </p:pic>
      <p:sp>
        <p:nvSpPr>
          <p:cNvPr id="5" name="Rectangle 4"/>
          <p:cNvSpPr/>
          <p:nvPr/>
        </p:nvSpPr>
        <p:spPr>
          <a:xfrm>
            <a:off x="6823881" y="5246555"/>
            <a:ext cx="4799968"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3"/>
              </a:rPr>
              <a:t>https://www.youtube.com/watch?v=hX_YH0p_q9A</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2686450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6247</TotalTime>
  <Words>9241</Words>
  <Application>Microsoft Office PowerPoint</Application>
  <PresentationFormat>Widescreen</PresentationFormat>
  <Paragraphs>1265</Paragraphs>
  <Slides>86</Slides>
  <Notes>85</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86</vt:i4>
      </vt:variant>
    </vt:vector>
  </HeadingPairs>
  <TitlesOfParts>
    <vt:vector size="92" baseType="lpstr">
      <vt:lpstr>Arial</vt:lpstr>
      <vt:lpstr>Calibri</vt:lpstr>
      <vt:lpstr>Cambria</vt:lpstr>
      <vt:lpstr>Cambria Math</vt:lpstr>
      <vt:lpstr>Symbol</vt:lpstr>
      <vt:lpstr>Office Theme</vt:lpstr>
      <vt:lpstr>James Webb Space Telescope</vt:lpstr>
      <vt:lpstr>Outcomes</vt:lpstr>
      <vt:lpstr>Astronomy</vt:lpstr>
      <vt:lpstr>Working in teams – Ages 11-14 </vt:lpstr>
      <vt:lpstr>The first telescopes</vt:lpstr>
      <vt:lpstr>Refracting telescopes</vt:lpstr>
      <vt:lpstr>Bi-convex lenses</vt:lpstr>
      <vt:lpstr>Lens manufacture – Plastic</vt:lpstr>
      <vt:lpstr>Lens manufacture – Glass</vt:lpstr>
      <vt:lpstr>Sourcing lenses</vt:lpstr>
      <vt:lpstr>Finding the focal length of a lens</vt:lpstr>
      <vt:lpstr>Magnification</vt:lpstr>
      <vt:lpstr>Tube length</vt:lpstr>
      <vt:lpstr>Sliding tubes</vt:lpstr>
      <vt:lpstr>Sliding tubes</vt:lpstr>
      <vt:lpstr>Cutting and joining tubes</vt:lpstr>
      <vt:lpstr>Assembling the telescope</vt:lpstr>
      <vt:lpstr>Testing</vt:lpstr>
      <vt:lpstr>Testing</vt:lpstr>
      <vt:lpstr>James Webb Space Telescope (JWST)</vt:lpstr>
      <vt:lpstr>UK involvement in the JWST</vt:lpstr>
      <vt:lpstr>UK involvement in the JWST</vt:lpstr>
      <vt:lpstr>UK involvement in the JWST</vt:lpstr>
      <vt:lpstr>Interactive 3D model of JWST</vt:lpstr>
      <vt:lpstr>Careers in UK Space Programmes</vt:lpstr>
      <vt:lpstr>Amateur astronomy</vt:lpstr>
      <vt:lpstr>Locating celestial objects</vt:lpstr>
      <vt:lpstr>Geometry – Cartesian coordinates</vt:lpstr>
      <vt:lpstr>Geometry – Polar coordinates</vt:lpstr>
      <vt:lpstr>Latitude and longitude</vt:lpstr>
      <vt:lpstr>Ascension and Declination</vt:lpstr>
      <vt:lpstr>Ascension and Declination</vt:lpstr>
      <vt:lpstr>Electromagnetic spectrum</vt:lpstr>
      <vt:lpstr>Electromagnetic spectrum</vt:lpstr>
      <vt:lpstr>JWST Instruments</vt:lpstr>
      <vt:lpstr>JWST instruments – NIRCam</vt:lpstr>
      <vt:lpstr>JWST instruments – NIRSpec</vt:lpstr>
      <vt:lpstr>JWST instruments – MIRI</vt:lpstr>
      <vt:lpstr>JWST instruments – Near InfraRed Imager &amp; Slitless Spectrograph NIRISS</vt:lpstr>
      <vt:lpstr>JWST operation</vt:lpstr>
      <vt:lpstr>JWST operation</vt:lpstr>
      <vt:lpstr>JWST bandwidth</vt:lpstr>
      <vt:lpstr>JWST bandwidth</vt:lpstr>
      <vt:lpstr>Extended projects – Ages 14+</vt:lpstr>
      <vt:lpstr>Refracting telescopes – Chromatic aberration</vt:lpstr>
      <vt:lpstr>Chromatic aberration – Seeing it</vt:lpstr>
      <vt:lpstr>Chromatic aberration explained</vt:lpstr>
      <vt:lpstr>Chromatic aberration through a lens</vt:lpstr>
      <vt:lpstr>Chromatic aberration – correcting</vt:lpstr>
      <vt:lpstr>Light gathering – Diameter and area</vt:lpstr>
      <vt:lpstr>Refracting v reflecting telescopes</vt:lpstr>
      <vt:lpstr>Newtonian telescope</vt:lpstr>
      <vt:lpstr>Mirror shaping – small telescopes on earth</vt:lpstr>
      <vt:lpstr>Mirror shaping – large telescopes on earth</vt:lpstr>
      <vt:lpstr>Mirror shaping – JWST</vt:lpstr>
      <vt:lpstr>Mirror polishing – JWST</vt:lpstr>
      <vt:lpstr>Mirror coating – small telescopes</vt:lpstr>
      <vt:lpstr>Mirror coating – JWST</vt:lpstr>
      <vt:lpstr>Eyepieces and pointing systems</vt:lpstr>
      <vt:lpstr>Eyepieces and pointing systems</vt:lpstr>
      <vt:lpstr>Design improvements</vt:lpstr>
      <vt:lpstr>Stands and tripods</vt:lpstr>
      <vt:lpstr>Equatorial mount</vt:lpstr>
      <vt:lpstr>Motorised movement</vt:lpstr>
      <vt:lpstr>Remote operation</vt:lpstr>
      <vt:lpstr>Remote operation – Large telescopes</vt:lpstr>
      <vt:lpstr>Remote operation – Large telescopes</vt:lpstr>
      <vt:lpstr>GoTo telescopes</vt:lpstr>
      <vt:lpstr>Digital imaging systems</vt:lpstr>
      <vt:lpstr>Early photography</vt:lpstr>
      <vt:lpstr>Developments in photography</vt:lpstr>
      <vt:lpstr>First digital camera</vt:lpstr>
      <vt:lpstr>How digital cameras work</vt:lpstr>
      <vt:lpstr>Digital camera sensors</vt:lpstr>
      <vt:lpstr>Filters</vt:lpstr>
      <vt:lpstr>Making infrared visible</vt:lpstr>
      <vt:lpstr>Converting cameras to infrared</vt:lpstr>
      <vt:lpstr>Camera modules for programmable systems</vt:lpstr>
      <vt:lpstr>Telescope body – refracting</vt:lpstr>
      <vt:lpstr>Telescope body – refracting</vt:lpstr>
      <vt:lpstr>Telescope body – reflecting</vt:lpstr>
      <vt:lpstr>Telescope body – reflecting</vt:lpstr>
      <vt:lpstr>Telescope design – Image stacking</vt:lpstr>
      <vt:lpstr>Telescope design – Light amplification</vt:lpstr>
      <vt:lpstr>Telescope design – Light amplification</vt:lpstr>
      <vt:lpstr>PowerPoint Presentation</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 Brotherhood</dc:creator>
  <cp:lastModifiedBy>Willy Adam</cp:lastModifiedBy>
  <cp:revision>197</cp:revision>
  <dcterms:created xsi:type="dcterms:W3CDTF">2015-07-03T11:21:15Z</dcterms:created>
  <dcterms:modified xsi:type="dcterms:W3CDTF">2018-03-23T16:32:35Z</dcterms:modified>
</cp:coreProperties>
</file>