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8" r:id="rId2"/>
    <p:sldId id="288" r:id="rId3"/>
    <p:sldId id="295" r:id="rId4"/>
    <p:sldId id="294" r:id="rId5"/>
    <p:sldId id="265" r:id="rId6"/>
    <p:sldId id="266" r:id="rId7"/>
    <p:sldId id="270" r:id="rId8"/>
    <p:sldId id="269" r:id="rId9"/>
    <p:sldId id="272" r:id="rId10"/>
    <p:sldId id="289" r:id="rId11"/>
    <p:sldId id="267" r:id="rId12"/>
    <p:sldId id="268" r:id="rId13"/>
    <p:sldId id="271" r:id="rId14"/>
    <p:sldId id="273" r:id="rId15"/>
    <p:sldId id="290" r:id="rId16"/>
    <p:sldId id="274" r:id="rId17"/>
    <p:sldId id="275" r:id="rId18"/>
    <p:sldId id="276" r:id="rId19"/>
    <p:sldId id="282" r:id="rId20"/>
    <p:sldId id="277" r:id="rId21"/>
    <p:sldId id="291" r:id="rId22"/>
    <p:sldId id="283" r:id="rId23"/>
    <p:sldId id="287" r:id="rId24"/>
    <p:sldId id="284" r:id="rId25"/>
    <p:sldId id="285" r:id="rId26"/>
    <p:sldId id="286" r:id="rId27"/>
    <p:sldId id="292" r:id="rId28"/>
    <p:sldId id="278" r:id="rId29"/>
    <p:sldId id="279" r:id="rId30"/>
    <p:sldId id="280" r:id="rId31"/>
    <p:sldId id="296" r:id="rId32"/>
    <p:sldId id="281" r:id="rId33"/>
    <p:sldId id="293" r:id="rId34"/>
  </p:sldIdLst>
  <p:sldSz cx="12192000" cy="6858000"/>
  <p:notesSz cx="14355763"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318AAC"/>
    <a:srgbClr val="4EBA6F"/>
    <a:srgbClr val="B0D235"/>
    <a:srgbClr val="286D90"/>
    <a:srgbClr val="C40C20"/>
    <a:srgbClr val="C61E27"/>
    <a:srgbClr val="BC0E20"/>
    <a:srgbClr val="F50202"/>
    <a:srgbClr val="BB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8" autoAdjust="0"/>
    <p:restoredTop sz="90075" autoAdjust="0"/>
  </p:normalViewPr>
  <p:slideViewPr>
    <p:cSldViewPr snapToGrid="0" snapToObjects="1">
      <p:cViewPr varScale="1">
        <p:scale>
          <a:sx n="78" d="100"/>
          <a:sy n="78" d="100"/>
        </p:scale>
        <p:origin x="192" y="37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67" d="100"/>
          <a:sy n="67" d="100"/>
        </p:scale>
        <p:origin x="20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6221672" cy="497265"/>
          </a:xfrm>
          <a:prstGeom prst="rect">
            <a:avLst/>
          </a:prstGeom>
        </p:spPr>
        <p:txBody>
          <a:bodyPr vert="horz" lIns="91433" tIns="45716" rIns="91433" bIns="45716" rtlCol="0"/>
          <a:lstStyle>
            <a:lvl1pPr algn="l">
              <a:defRPr sz="1200"/>
            </a:lvl1pPr>
          </a:lstStyle>
          <a:p>
            <a:r>
              <a:rPr lang="en-GB"/>
              <a:t>CIBSE Character based resources</a:t>
            </a:r>
          </a:p>
        </p:txBody>
      </p:sp>
      <p:sp>
        <p:nvSpPr>
          <p:cNvPr id="3" name="Date Placeholder 2"/>
          <p:cNvSpPr>
            <a:spLocks noGrp="1"/>
          </p:cNvSpPr>
          <p:nvPr>
            <p:ph type="dt" sz="quarter" idx="1"/>
          </p:nvPr>
        </p:nvSpPr>
        <p:spPr>
          <a:xfrm>
            <a:off x="8131795" y="1"/>
            <a:ext cx="6221672" cy="497265"/>
          </a:xfrm>
          <a:prstGeom prst="rect">
            <a:avLst/>
          </a:prstGeom>
        </p:spPr>
        <p:txBody>
          <a:bodyPr vert="horz" lIns="91433" tIns="45716" rIns="91433" bIns="45716" rtlCol="0"/>
          <a:lstStyle>
            <a:lvl1pPr algn="r">
              <a:defRPr sz="1200"/>
            </a:lvl1pPr>
          </a:lstStyle>
          <a:p>
            <a:endParaRPr lang="en-GB"/>
          </a:p>
        </p:txBody>
      </p:sp>
      <p:sp>
        <p:nvSpPr>
          <p:cNvPr id="4" name="Footer Placeholder 3"/>
          <p:cNvSpPr>
            <a:spLocks noGrp="1"/>
          </p:cNvSpPr>
          <p:nvPr>
            <p:ph type="ftr" sz="quarter" idx="2"/>
          </p:nvPr>
        </p:nvSpPr>
        <p:spPr>
          <a:xfrm>
            <a:off x="2" y="9429374"/>
            <a:ext cx="6221672" cy="497265"/>
          </a:xfrm>
          <a:prstGeom prst="rect">
            <a:avLst/>
          </a:prstGeom>
        </p:spPr>
        <p:txBody>
          <a:bodyPr vert="horz" lIns="91433" tIns="45716" rIns="91433"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8131795" y="9429374"/>
            <a:ext cx="6221672" cy="497265"/>
          </a:xfrm>
          <a:prstGeom prst="rect">
            <a:avLst/>
          </a:prstGeom>
        </p:spPr>
        <p:txBody>
          <a:bodyPr vert="horz" lIns="91433" tIns="45716" rIns="91433" bIns="45716" rtlCol="0" anchor="b"/>
          <a:lstStyle>
            <a:lvl1pPr algn="r">
              <a:defRPr sz="1200"/>
            </a:lvl1pPr>
          </a:lstStyle>
          <a:p>
            <a:fld id="{442CBC97-560C-4AE7-88E8-7203C9E9BDFA}" type="slidenum">
              <a:rPr lang="en-GB" smtClean="0"/>
              <a:t>‹#›</a:t>
            </a:fld>
            <a:endParaRPr lang="en-GB"/>
          </a:p>
        </p:txBody>
      </p:sp>
    </p:spTree>
    <p:extLst>
      <p:ext uri="{BB962C8B-B14F-4D97-AF65-F5344CB8AC3E}">
        <p14:creationId xmlns:p14="http://schemas.microsoft.com/office/powerpoint/2010/main" val="267569086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6220830" cy="496332"/>
          </a:xfrm>
          <a:prstGeom prst="rect">
            <a:avLst/>
          </a:prstGeom>
        </p:spPr>
        <p:txBody>
          <a:bodyPr vert="horz" lIns="132752" tIns="66377" rIns="132752" bIns="66377" rtlCol="0"/>
          <a:lstStyle>
            <a:lvl1pPr algn="l">
              <a:defRPr sz="1700"/>
            </a:lvl1pPr>
          </a:lstStyle>
          <a:p>
            <a:r>
              <a:rPr lang="en-GB"/>
              <a:t>CIBSE Character based resources</a:t>
            </a:r>
          </a:p>
        </p:txBody>
      </p:sp>
      <p:sp>
        <p:nvSpPr>
          <p:cNvPr id="3" name="Date Placeholder 2"/>
          <p:cNvSpPr>
            <a:spLocks noGrp="1"/>
          </p:cNvSpPr>
          <p:nvPr>
            <p:ph type="dt" idx="1"/>
          </p:nvPr>
        </p:nvSpPr>
        <p:spPr>
          <a:xfrm>
            <a:off x="8131613" y="0"/>
            <a:ext cx="6220830" cy="496332"/>
          </a:xfrm>
          <a:prstGeom prst="rect">
            <a:avLst/>
          </a:prstGeom>
        </p:spPr>
        <p:txBody>
          <a:bodyPr vert="horz" lIns="132752" tIns="66377" rIns="132752" bIns="66377" rtlCol="0"/>
          <a:lstStyle>
            <a:lvl1pPr algn="r">
              <a:defRPr sz="1700"/>
            </a:lvl1pPr>
          </a:lstStyle>
          <a:p>
            <a:endParaRPr lang="en-GB"/>
          </a:p>
        </p:txBody>
      </p:sp>
      <p:sp>
        <p:nvSpPr>
          <p:cNvPr id="4" name="Slide Image Placeholder 3"/>
          <p:cNvSpPr>
            <a:spLocks noGrp="1" noRot="1" noChangeAspect="1"/>
          </p:cNvSpPr>
          <p:nvPr>
            <p:ph type="sldImg" idx="2"/>
          </p:nvPr>
        </p:nvSpPr>
        <p:spPr>
          <a:xfrm>
            <a:off x="3870325" y="744538"/>
            <a:ext cx="6615113" cy="3722687"/>
          </a:xfrm>
          <a:prstGeom prst="rect">
            <a:avLst/>
          </a:prstGeom>
          <a:noFill/>
          <a:ln w="12700">
            <a:solidFill>
              <a:prstClr val="black"/>
            </a:solidFill>
          </a:ln>
        </p:spPr>
        <p:txBody>
          <a:bodyPr vert="horz" lIns="132752" tIns="66377" rIns="132752" bIns="66377" rtlCol="0" anchor="ctr"/>
          <a:lstStyle/>
          <a:p>
            <a:endParaRPr lang="en-GB"/>
          </a:p>
        </p:txBody>
      </p:sp>
      <p:sp>
        <p:nvSpPr>
          <p:cNvPr id="5" name="Notes Placeholder 4"/>
          <p:cNvSpPr>
            <a:spLocks noGrp="1"/>
          </p:cNvSpPr>
          <p:nvPr>
            <p:ph type="body" sz="quarter" idx="3"/>
          </p:nvPr>
        </p:nvSpPr>
        <p:spPr>
          <a:xfrm>
            <a:off x="1435578" y="4715154"/>
            <a:ext cx="11484610" cy="4466987"/>
          </a:xfrm>
          <a:prstGeom prst="rect">
            <a:avLst/>
          </a:prstGeom>
        </p:spPr>
        <p:txBody>
          <a:bodyPr vert="horz" lIns="132752" tIns="66377" rIns="132752" bIns="663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3"/>
            <a:ext cx="6220830" cy="496332"/>
          </a:xfrm>
          <a:prstGeom prst="rect">
            <a:avLst/>
          </a:prstGeom>
        </p:spPr>
        <p:txBody>
          <a:bodyPr vert="horz" lIns="132752" tIns="66377" rIns="132752" bIns="66377" rtlCol="0" anchor="b"/>
          <a:lstStyle>
            <a:lvl1pPr algn="l">
              <a:defRPr sz="1700"/>
            </a:lvl1pPr>
          </a:lstStyle>
          <a:p>
            <a:endParaRPr lang="en-GB"/>
          </a:p>
        </p:txBody>
      </p:sp>
      <p:sp>
        <p:nvSpPr>
          <p:cNvPr id="7" name="Slide Number Placeholder 6"/>
          <p:cNvSpPr>
            <a:spLocks noGrp="1"/>
          </p:cNvSpPr>
          <p:nvPr>
            <p:ph type="sldNum" sz="quarter" idx="5"/>
          </p:nvPr>
        </p:nvSpPr>
        <p:spPr>
          <a:xfrm>
            <a:off x="8131613" y="9428583"/>
            <a:ext cx="6220830" cy="496332"/>
          </a:xfrm>
          <a:prstGeom prst="rect">
            <a:avLst/>
          </a:prstGeom>
        </p:spPr>
        <p:txBody>
          <a:bodyPr vert="horz" lIns="132752" tIns="66377" rIns="132752" bIns="66377" rtlCol="0" anchor="b"/>
          <a:lstStyle>
            <a:lvl1pPr algn="r">
              <a:defRPr sz="1700"/>
            </a:lvl1pPr>
          </a:lstStyle>
          <a:p>
            <a:fld id="{81592CB1-8E92-4E63-89E8-DCD9E93F675F}" type="slidenum">
              <a:rPr lang="en-GB" smtClean="0"/>
              <a:pPr/>
              <a:t>‹#›</a:t>
            </a:fld>
            <a:endParaRPr lang="en-GB"/>
          </a:p>
        </p:txBody>
      </p:sp>
    </p:spTree>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User:Afrank9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ograph.org.uk/profile/2578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flickr.com/photos/seattleparks/" TargetMode="External"/><Relationship Id="rId5" Type="http://schemas.openxmlformats.org/officeDocument/2006/relationships/hyperlink" Target="http://www.geograph.org.uk/profile/39896" TargetMode="External"/><Relationship Id="rId4" Type="http://schemas.openxmlformats.org/officeDocument/2006/relationships/hyperlink" Target="http://www.geograph.org.uk/profile/1795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n.wikipedia.org/wiki/User:DMahalk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adam_jon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User:S-ke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64051406@N00/"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flickr.com/photos/vblibrary/" TargetMode="External"/><Relationship Id="rId4" Type="http://schemas.openxmlformats.org/officeDocument/2006/relationships/hyperlink" Target="https://commons.wikimedia.org/w/index.php?title=User:Fabtron&amp;action=edit&amp;redlink=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5</a:t>
            </a:fld>
            <a:endParaRPr lang="en-GB" dirty="0"/>
          </a:p>
        </p:txBody>
      </p:sp>
      <p:sp>
        <p:nvSpPr>
          <p:cNvPr id="5" name="Date Placeholder 4"/>
          <p:cNvSpPr>
            <a:spLocks noGrp="1"/>
          </p:cNvSpPr>
          <p:nvPr>
            <p:ph type="dt" idx="11"/>
          </p:nvPr>
        </p:nvSpPr>
        <p:spPr/>
        <p:txBody>
          <a:bodyPr/>
          <a:lstStyle/>
          <a:p>
            <a:endParaRPr lang="en-GB"/>
          </a:p>
        </p:txBody>
      </p:sp>
      <p:sp>
        <p:nvSpPr>
          <p:cNvPr id="6" name="Header Placeholder 5"/>
          <p:cNvSpPr>
            <a:spLocks noGrp="1"/>
          </p:cNvSpPr>
          <p:nvPr>
            <p:ph type="hdr" sz="quarter" idx="12"/>
          </p:nvPr>
        </p:nvSpPr>
        <p:spPr/>
        <p:txBody>
          <a:bodyPr/>
          <a:lstStyle/>
          <a:p>
            <a:r>
              <a:rPr lang="en-GB"/>
              <a:t>CIBSE Character based resources</a:t>
            </a:r>
          </a:p>
        </p:txBody>
      </p:sp>
    </p:spTree>
    <p:extLst>
      <p:ext uri="{BB962C8B-B14F-4D97-AF65-F5344CB8AC3E}">
        <p14:creationId xmlns:p14="http://schemas.microsoft.com/office/powerpoint/2010/main" val="1563014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16</a:t>
            </a:fld>
            <a:endParaRPr lang="en-GB" dirty="0"/>
          </a:p>
        </p:txBody>
      </p:sp>
      <p:sp>
        <p:nvSpPr>
          <p:cNvPr id="5" name="Date Placeholder 4"/>
          <p:cNvSpPr>
            <a:spLocks noGrp="1"/>
          </p:cNvSpPr>
          <p:nvPr>
            <p:ph type="dt" idx="11"/>
          </p:nvPr>
        </p:nvSpPr>
        <p:spPr/>
        <p:txBody>
          <a:bodyPr/>
          <a:lstStyle/>
          <a:p>
            <a:endParaRPr lang="en-GB"/>
          </a:p>
        </p:txBody>
      </p:sp>
      <p:sp>
        <p:nvSpPr>
          <p:cNvPr id="6" name="Header Placeholder 5"/>
          <p:cNvSpPr>
            <a:spLocks noGrp="1"/>
          </p:cNvSpPr>
          <p:nvPr>
            <p:ph type="hdr" sz="quarter" idx="12"/>
          </p:nvPr>
        </p:nvSpPr>
        <p:spPr/>
        <p:txBody>
          <a:bodyPr/>
          <a:lstStyle/>
          <a:p>
            <a:r>
              <a:rPr lang="en-GB"/>
              <a:t>CIBSE Character based resources</a:t>
            </a:r>
          </a:p>
        </p:txBody>
      </p:sp>
    </p:spTree>
    <p:extLst>
      <p:ext uri="{BB962C8B-B14F-4D97-AF65-F5344CB8AC3E}">
        <p14:creationId xmlns:p14="http://schemas.microsoft.com/office/powerpoint/2010/main" val="3369441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17</a:t>
            </a:fld>
            <a:endParaRPr lang="en-GB"/>
          </a:p>
        </p:txBody>
      </p:sp>
    </p:spTree>
    <p:extLst>
      <p:ext uri="{BB962C8B-B14F-4D97-AF65-F5344CB8AC3E}">
        <p14:creationId xmlns:p14="http://schemas.microsoft.com/office/powerpoint/2010/main" val="63825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18</a:t>
            </a:fld>
            <a:endParaRPr lang="en-GB"/>
          </a:p>
        </p:txBody>
      </p:sp>
    </p:spTree>
    <p:extLst>
      <p:ext uri="{BB962C8B-B14F-4D97-AF65-F5344CB8AC3E}">
        <p14:creationId xmlns:p14="http://schemas.microsoft.com/office/powerpoint/2010/main" val="244041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LEDs: Creative Commons: </a:t>
            </a:r>
            <a:r>
              <a:rPr lang="en-GB" dirty="0">
                <a:hlinkClick r:id="rId3" tooltip="User:Afrank99"/>
              </a:rPr>
              <a:t>Afrank99</a:t>
            </a: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19</a:t>
            </a:fld>
            <a:endParaRPr lang="en-GB"/>
          </a:p>
        </p:txBody>
      </p:sp>
    </p:spTree>
    <p:extLst>
      <p:ext uri="{BB962C8B-B14F-4D97-AF65-F5344CB8AC3E}">
        <p14:creationId xmlns:p14="http://schemas.microsoft.com/office/powerpoint/2010/main" val="111083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Bryden Wood Ltd</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20</a:t>
            </a:fld>
            <a:endParaRPr lang="en-GB"/>
          </a:p>
        </p:txBody>
      </p:sp>
    </p:spTree>
    <p:extLst>
      <p:ext uri="{BB962C8B-B14F-4D97-AF65-F5344CB8AC3E}">
        <p14:creationId xmlns:p14="http://schemas.microsoft.com/office/powerpoint/2010/main" val="3961693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22</a:t>
            </a:fld>
            <a:endParaRPr lang="en-GB" dirty="0"/>
          </a:p>
        </p:txBody>
      </p:sp>
      <p:sp>
        <p:nvSpPr>
          <p:cNvPr id="5" name="Date Placeholder 4"/>
          <p:cNvSpPr>
            <a:spLocks noGrp="1"/>
          </p:cNvSpPr>
          <p:nvPr>
            <p:ph type="dt" idx="11"/>
          </p:nvPr>
        </p:nvSpPr>
        <p:spPr/>
        <p:txBody>
          <a:bodyPr/>
          <a:lstStyle/>
          <a:p>
            <a:endParaRPr lang="en-GB"/>
          </a:p>
        </p:txBody>
      </p:sp>
      <p:sp>
        <p:nvSpPr>
          <p:cNvPr id="6" name="Header Placeholder 5"/>
          <p:cNvSpPr>
            <a:spLocks noGrp="1"/>
          </p:cNvSpPr>
          <p:nvPr>
            <p:ph type="hdr" sz="quarter" idx="12"/>
          </p:nvPr>
        </p:nvSpPr>
        <p:spPr/>
        <p:txBody>
          <a:bodyPr/>
          <a:lstStyle/>
          <a:p>
            <a:r>
              <a:rPr lang="en-GB"/>
              <a:t>CIBSE Character based resources</a:t>
            </a:r>
          </a:p>
        </p:txBody>
      </p:sp>
    </p:spTree>
    <p:extLst>
      <p:ext uri="{BB962C8B-B14F-4D97-AF65-F5344CB8AC3E}">
        <p14:creationId xmlns:p14="http://schemas.microsoft.com/office/powerpoint/2010/main" val="341748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23</a:t>
            </a:fld>
            <a:endParaRPr lang="en-GB"/>
          </a:p>
        </p:txBody>
      </p:sp>
    </p:spTree>
    <p:extLst>
      <p:ext uri="{BB962C8B-B14F-4D97-AF65-F5344CB8AC3E}">
        <p14:creationId xmlns:p14="http://schemas.microsoft.com/office/powerpoint/2010/main" val="2978781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24</a:t>
            </a:fld>
            <a:endParaRPr lang="en-GB"/>
          </a:p>
        </p:txBody>
      </p:sp>
    </p:spTree>
    <p:extLst>
      <p:ext uri="{BB962C8B-B14F-4D97-AF65-F5344CB8AC3E}">
        <p14:creationId xmlns:p14="http://schemas.microsoft.com/office/powerpoint/2010/main" val="280273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25</a:t>
            </a:fld>
            <a:endParaRPr lang="en-GB"/>
          </a:p>
        </p:txBody>
      </p:sp>
    </p:spTree>
    <p:extLst>
      <p:ext uri="{BB962C8B-B14F-4D97-AF65-F5344CB8AC3E}">
        <p14:creationId xmlns:p14="http://schemas.microsoft.com/office/powerpoint/2010/main" val="85603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Bryden Wood Ltd</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26</a:t>
            </a:fld>
            <a:endParaRPr lang="en-GB"/>
          </a:p>
        </p:txBody>
      </p:sp>
    </p:spTree>
    <p:extLst>
      <p:ext uri="{BB962C8B-B14F-4D97-AF65-F5344CB8AC3E}">
        <p14:creationId xmlns:p14="http://schemas.microsoft.com/office/powerpoint/2010/main" val="4102972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 Creative commons: </a:t>
            </a:r>
            <a:r>
              <a:rPr lang="en-GB" dirty="0" err="1">
                <a:hlinkClick r:id="rId3"/>
              </a:rPr>
              <a:t>Whatlep</a:t>
            </a:r>
            <a:r>
              <a:rPr lang="en-GB" dirty="0"/>
              <a:t>; </a:t>
            </a:r>
            <a:r>
              <a:rPr lang="en-GB" dirty="0">
                <a:hlinkClick r:id="rId4" tooltip="View profile"/>
              </a:rPr>
              <a:t>Peter Holmes</a:t>
            </a:r>
            <a:r>
              <a:rPr lang="en-GB" dirty="0"/>
              <a:t>; </a:t>
            </a:r>
            <a:r>
              <a:rPr lang="en-GB" dirty="0">
                <a:hlinkClick r:id="rId5"/>
              </a:rPr>
              <a:t>Cameraman</a:t>
            </a:r>
            <a:r>
              <a:rPr lang="en-GB" dirty="0"/>
              <a:t>; </a:t>
            </a:r>
            <a:r>
              <a:rPr lang="en-GB" dirty="0">
                <a:hlinkClick r:id="rId6" tooltip="Go to Seattle Parks's photostream"/>
              </a:rPr>
              <a:t>Seattle Parks</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6</a:t>
            </a:fld>
            <a:endParaRPr lang="en-GB"/>
          </a:p>
        </p:txBody>
      </p:sp>
    </p:spTree>
    <p:extLst>
      <p:ext uri="{BB962C8B-B14F-4D97-AF65-F5344CB8AC3E}">
        <p14:creationId xmlns:p14="http://schemas.microsoft.com/office/powerpoint/2010/main" val="312295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28</a:t>
            </a:fld>
            <a:endParaRPr lang="en-GB" dirty="0"/>
          </a:p>
        </p:txBody>
      </p:sp>
      <p:sp>
        <p:nvSpPr>
          <p:cNvPr id="5" name="Date Placeholder 4"/>
          <p:cNvSpPr>
            <a:spLocks noGrp="1"/>
          </p:cNvSpPr>
          <p:nvPr>
            <p:ph type="dt" idx="11"/>
          </p:nvPr>
        </p:nvSpPr>
        <p:spPr/>
        <p:txBody>
          <a:bodyPr/>
          <a:lstStyle/>
          <a:p>
            <a:endParaRPr lang="en-GB"/>
          </a:p>
        </p:txBody>
      </p:sp>
      <p:sp>
        <p:nvSpPr>
          <p:cNvPr id="6" name="Header Placeholder 5"/>
          <p:cNvSpPr>
            <a:spLocks noGrp="1"/>
          </p:cNvSpPr>
          <p:nvPr>
            <p:ph type="hdr" sz="quarter" idx="12"/>
          </p:nvPr>
        </p:nvSpPr>
        <p:spPr/>
        <p:txBody>
          <a:bodyPr/>
          <a:lstStyle/>
          <a:p>
            <a:r>
              <a:rPr lang="en-GB"/>
              <a:t>CIBSE Character based resources</a:t>
            </a:r>
          </a:p>
        </p:txBody>
      </p:sp>
    </p:spTree>
    <p:extLst>
      <p:ext uri="{BB962C8B-B14F-4D97-AF65-F5344CB8AC3E}">
        <p14:creationId xmlns:p14="http://schemas.microsoft.com/office/powerpoint/2010/main" val="328096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Bryden Wood Ltd; public domain</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29</a:t>
            </a:fld>
            <a:endParaRPr lang="en-GB"/>
          </a:p>
        </p:txBody>
      </p:sp>
    </p:spTree>
    <p:extLst>
      <p:ext uri="{BB962C8B-B14F-4D97-AF65-F5344CB8AC3E}">
        <p14:creationId xmlns:p14="http://schemas.microsoft.com/office/powerpoint/2010/main" val="3571062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Elementa; Bridges Pound; Public Domain; Creative Commons© Copyright M J Richardson CC</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30</a:t>
            </a:fld>
            <a:endParaRPr lang="en-GB"/>
          </a:p>
        </p:txBody>
      </p:sp>
    </p:spTree>
    <p:extLst>
      <p:ext uri="{BB962C8B-B14F-4D97-AF65-F5344CB8AC3E}">
        <p14:creationId xmlns:p14="http://schemas.microsoft.com/office/powerpoint/2010/main" val="269175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Elementa; Bridges Pound</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31</a:t>
            </a:fld>
            <a:endParaRPr lang="en-GB"/>
          </a:p>
        </p:txBody>
      </p:sp>
    </p:spTree>
    <p:extLst>
      <p:ext uri="{BB962C8B-B14F-4D97-AF65-F5344CB8AC3E}">
        <p14:creationId xmlns:p14="http://schemas.microsoft.com/office/powerpoint/2010/main" val="1353790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t>
            </a:r>
            <a:r>
              <a:rPr lang="en-GB" sz="1200" b="0" i="0" u="sng" kern="1200" dirty="0" err="1">
                <a:solidFill>
                  <a:schemeClr val="tx1"/>
                </a:solidFill>
                <a:effectLst/>
                <a:latin typeface="+mn-lt"/>
                <a:ea typeface="+mn-ea"/>
                <a:cs typeface="+mn-cs"/>
                <a:hlinkClick r:id="rId3" tooltip="User:DMahalko"/>
              </a:rPr>
              <a:t>Dmahalko</a:t>
            </a:r>
            <a:r>
              <a:rPr lang="en-GB" sz="1200" b="0" i="0" u="none" kern="1200" dirty="0">
                <a:solidFill>
                  <a:schemeClr val="tx1"/>
                </a:solidFill>
                <a:effectLst/>
                <a:latin typeface="+mn-lt"/>
                <a:ea typeface="+mn-ea"/>
                <a:cs typeface="+mn-cs"/>
              </a:rPr>
              <a:t>; </a:t>
            </a:r>
            <a:r>
              <a:rPr lang="en-GB" dirty="0"/>
              <a:t>Bryden Wood Ltd</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32</a:t>
            </a:fld>
            <a:endParaRPr lang="en-GB"/>
          </a:p>
        </p:txBody>
      </p:sp>
    </p:spTree>
    <p:extLst>
      <p:ext uri="{BB962C8B-B14F-4D97-AF65-F5344CB8AC3E}">
        <p14:creationId xmlns:p14="http://schemas.microsoft.com/office/powerpoint/2010/main" val="1088173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33</a:t>
            </a:fld>
            <a:endParaRPr lang="en-GB"/>
          </a:p>
        </p:txBody>
      </p:sp>
    </p:spTree>
    <p:extLst>
      <p:ext uri="{BB962C8B-B14F-4D97-AF65-F5344CB8AC3E}">
        <p14:creationId xmlns:p14="http://schemas.microsoft.com/office/powerpoint/2010/main" val="227835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 Creative commons</a:t>
            </a:r>
            <a:r>
              <a:rPr lang="en-GB" b="0" dirty="0"/>
              <a:t>: </a:t>
            </a:r>
            <a:r>
              <a:rPr lang="en-GB" u="sng" dirty="0">
                <a:hlinkClick r:id="rId3" tooltip="Go to Adam Jones's photostream"/>
              </a:rPr>
              <a:t>Adam Jones</a:t>
            </a:r>
            <a:r>
              <a:rPr lang="en-GB" b="1" u="sng" dirty="0"/>
              <a:t>; </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7</a:t>
            </a:fld>
            <a:endParaRPr lang="en-GB"/>
          </a:p>
        </p:txBody>
      </p:sp>
    </p:spTree>
    <p:extLst>
      <p:ext uri="{BB962C8B-B14F-4D97-AF65-F5344CB8AC3E}">
        <p14:creationId xmlns:p14="http://schemas.microsoft.com/office/powerpoint/2010/main" val="5725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 D&amp;T Association</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8</a:t>
            </a:fld>
            <a:endParaRPr lang="en-GB"/>
          </a:p>
        </p:txBody>
      </p:sp>
    </p:spTree>
    <p:extLst>
      <p:ext uri="{BB962C8B-B14F-4D97-AF65-F5344CB8AC3E}">
        <p14:creationId xmlns:p14="http://schemas.microsoft.com/office/powerpoint/2010/main" val="344975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Bryden Wood Ltd; creative commons: </a:t>
            </a:r>
            <a:r>
              <a:rPr lang="en-GB" sz="1200" b="0" i="0" u="none" strike="noStrike" kern="1200" dirty="0">
                <a:solidFill>
                  <a:schemeClr val="tx1"/>
                </a:solidFill>
                <a:effectLst/>
                <a:latin typeface="+mn-lt"/>
                <a:ea typeface="+mn-ea"/>
                <a:cs typeface="+mn-cs"/>
                <a:hlinkClick r:id="rId3" tooltip="User:S-kei"/>
              </a:rPr>
              <a:t>S-</a:t>
            </a:r>
            <a:r>
              <a:rPr lang="en-GB" sz="1200" b="0" i="0" u="none" strike="noStrike" kern="1200" dirty="0" err="1">
                <a:solidFill>
                  <a:schemeClr val="tx1"/>
                </a:solidFill>
                <a:effectLst/>
                <a:latin typeface="+mn-lt"/>
                <a:ea typeface="+mn-ea"/>
                <a:cs typeface="+mn-cs"/>
                <a:hlinkClick r:id="rId3" tooltip="User:S-kei"/>
              </a:rPr>
              <a:t>kei</a:t>
            </a:r>
            <a:endParaRPr lang="en-GB" dirty="0"/>
          </a:p>
          <a:p>
            <a:r>
              <a:rPr lang="en-GB" b="0" dirty="0"/>
              <a:t>Link: https://en.wikipedia.org/wiki/Photovoltaic_system</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9</a:t>
            </a:fld>
            <a:endParaRPr lang="en-GB"/>
          </a:p>
        </p:txBody>
      </p:sp>
    </p:spTree>
    <p:extLst>
      <p:ext uri="{BB962C8B-B14F-4D97-AF65-F5344CB8AC3E}">
        <p14:creationId xmlns:p14="http://schemas.microsoft.com/office/powerpoint/2010/main" val="118932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592CB1-8E92-4E63-89E8-DCD9E93F675F}" type="slidenum">
              <a:rPr lang="en-GB" smtClean="0"/>
              <a:pPr/>
              <a:t>11</a:t>
            </a:fld>
            <a:endParaRPr lang="en-GB" dirty="0"/>
          </a:p>
        </p:txBody>
      </p:sp>
      <p:sp>
        <p:nvSpPr>
          <p:cNvPr id="5" name="Date Placeholder 4"/>
          <p:cNvSpPr>
            <a:spLocks noGrp="1"/>
          </p:cNvSpPr>
          <p:nvPr>
            <p:ph type="dt" idx="11"/>
          </p:nvPr>
        </p:nvSpPr>
        <p:spPr/>
        <p:txBody>
          <a:bodyPr/>
          <a:lstStyle/>
          <a:p>
            <a:endParaRPr lang="en-GB"/>
          </a:p>
        </p:txBody>
      </p:sp>
      <p:sp>
        <p:nvSpPr>
          <p:cNvPr id="6" name="Header Placeholder 5"/>
          <p:cNvSpPr>
            <a:spLocks noGrp="1"/>
          </p:cNvSpPr>
          <p:nvPr>
            <p:ph type="hdr" sz="quarter" idx="12"/>
          </p:nvPr>
        </p:nvSpPr>
        <p:spPr/>
        <p:txBody>
          <a:bodyPr/>
          <a:lstStyle/>
          <a:p>
            <a:r>
              <a:rPr lang="en-GB"/>
              <a:t>CIBSE Character based resources</a:t>
            </a:r>
          </a:p>
        </p:txBody>
      </p:sp>
    </p:spTree>
    <p:extLst>
      <p:ext uri="{BB962C8B-B14F-4D97-AF65-F5344CB8AC3E}">
        <p14:creationId xmlns:p14="http://schemas.microsoft.com/office/powerpoint/2010/main" val="22960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Public domain; Creative Commons: </a:t>
            </a:r>
            <a:r>
              <a:rPr lang="en-GB" u="sng" dirty="0">
                <a:hlinkClick r:id="rId3" tooltip="Go to cjmoss1's photostream"/>
              </a:rPr>
              <a:t>cjmoss1</a:t>
            </a:r>
            <a:r>
              <a:rPr lang="en-GB" u="sng" dirty="0"/>
              <a:t>;</a:t>
            </a:r>
            <a:r>
              <a:rPr lang="en-GB" dirty="0"/>
              <a:t> </a:t>
            </a:r>
            <a:r>
              <a:rPr lang="en-GB" dirty="0" err="1">
                <a:hlinkClick r:id="rId4" tooltip="User:Fabtron (page does not exist)"/>
              </a:rPr>
              <a:t>Fabtron</a:t>
            </a:r>
            <a:r>
              <a:rPr lang="en-GB" dirty="0"/>
              <a:t>; </a:t>
            </a:r>
            <a:r>
              <a:rPr lang="en-GB" dirty="0" err="1">
                <a:hlinkClick r:id="rId5" tooltip="Go to Enokson's photostream"/>
              </a:rPr>
              <a:t>Enokson</a:t>
            </a:r>
            <a:r>
              <a:rPr lang="en-GB" dirty="0"/>
              <a:t>; State Library of NSW</a:t>
            </a:r>
            <a:br>
              <a:rPr lang="en-GB" dirty="0"/>
            </a:br>
            <a:endParaRPr lang="en-GB"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12</a:t>
            </a:fld>
            <a:endParaRPr lang="en-GB"/>
          </a:p>
        </p:txBody>
      </p:sp>
    </p:spTree>
    <p:extLst>
      <p:ext uri="{BB962C8B-B14F-4D97-AF65-F5344CB8AC3E}">
        <p14:creationId xmlns:p14="http://schemas.microsoft.com/office/powerpoint/2010/main" val="340553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0">
              <a:defRPr/>
            </a:pPr>
            <a:r>
              <a:rPr lang="en-GB" dirty="0"/>
              <a:t>Images: Public domain; D&amp;T Association; DPTAC; U.S. Air Force</a:t>
            </a:r>
          </a:p>
          <a:p>
            <a:endParaRPr lang="en-GB"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13</a:t>
            </a:fld>
            <a:endParaRPr lang="en-GB"/>
          </a:p>
        </p:txBody>
      </p:sp>
    </p:spTree>
    <p:extLst>
      <p:ext uri="{BB962C8B-B14F-4D97-AF65-F5344CB8AC3E}">
        <p14:creationId xmlns:p14="http://schemas.microsoft.com/office/powerpoint/2010/main" val="325724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a:t>
            </a:r>
            <a:r>
              <a:rPr lang="en-GB" sz="1200" b="0" i="0" u="none" kern="1200" dirty="0">
                <a:solidFill>
                  <a:schemeClr val="tx1"/>
                </a:solidFill>
                <a:effectLst/>
                <a:latin typeface="+mn-lt"/>
                <a:ea typeface="+mn-ea"/>
                <a:cs typeface="+mn-cs"/>
              </a:rPr>
              <a:t>public domain; http://maxpixel.freegreatpicture.com </a:t>
            </a:r>
            <a:br>
              <a:rPr lang="en-GB" b="0" dirty="0"/>
            </a:br>
            <a:endParaRPr lang="en-GB" b="0" dirty="0"/>
          </a:p>
        </p:txBody>
      </p:sp>
      <p:sp>
        <p:nvSpPr>
          <p:cNvPr id="4" name="Header Placeholder 3"/>
          <p:cNvSpPr>
            <a:spLocks noGrp="1"/>
          </p:cNvSpPr>
          <p:nvPr>
            <p:ph type="hdr" sz="quarter" idx="10"/>
          </p:nvPr>
        </p:nvSpPr>
        <p:spPr/>
        <p:txBody>
          <a:bodyPr/>
          <a:lstStyle/>
          <a:p>
            <a:r>
              <a:rPr lang="en-GB"/>
              <a:t>CIBSE Character based resources</a:t>
            </a:r>
          </a:p>
        </p:txBody>
      </p:sp>
      <p:sp>
        <p:nvSpPr>
          <p:cNvPr id="5" name="Date Placeholder 4"/>
          <p:cNvSpPr>
            <a:spLocks noGrp="1"/>
          </p:cNvSpPr>
          <p:nvPr>
            <p:ph type="dt" idx="11"/>
          </p:nvPr>
        </p:nvSpPr>
        <p:spPr/>
        <p:txBody>
          <a:bodyPr/>
          <a:lstStyle/>
          <a:p>
            <a:endParaRPr lang="en-GB"/>
          </a:p>
        </p:txBody>
      </p:sp>
      <p:sp>
        <p:nvSpPr>
          <p:cNvPr id="6" name="Slide Number Placeholder 5"/>
          <p:cNvSpPr>
            <a:spLocks noGrp="1"/>
          </p:cNvSpPr>
          <p:nvPr>
            <p:ph type="sldNum" sz="quarter" idx="12"/>
          </p:nvPr>
        </p:nvSpPr>
        <p:spPr/>
        <p:txBody>
          <a:bodyPr/>
          <a:lstStyle/>
          <a:p>
            <a:fld id="{81592CB1-8E92-4E63-89E8-DCD9E93F675F}" type="slidenum">
              <a:rPr lang="en-GB" smtClean="0"/>
              <a:pPr/>
              <a:t>14</a:t>
            </a:fld>
            <a:endParaRPr lang="en-GB"/>
          </a:p>
        </p:txBody>
      </p:sp>
    </p:spTree>
    <p:extLst>
      <p:ext uri="{BB962C8B-B14F-4D97-AF65-F5344CB8AC3E}">
        <p14:creationId xmlns:p14="http://schemas.microsoft.com/office/powerpoint/2010/main" val="227571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dirty="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23434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0C47197-C42B-7045-8606-88152DC66AB2}" type="datetimeFigureOut">
              <a:rPr lang="en-US" smtClean="0"/>
              <a:pPr/>
              <a:t>3/29/2018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241404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155974"/>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105040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194183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24415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52968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39109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r>
              <a:rPr lang="en-US" dirty="0"/>
              <a:t>www.data.org.uk</a:t>
            </a: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144010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www.data.org.uk</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231339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155974"/>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www.data.org.uk</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DB5C20F-CBB1-604E-828B-346E431F902F}" type="slidenum">
              <a:rPr lang="en-US" smtClean="0"/>
              <a:pPr/>
              <a:t>‹#›</a:t>
            </a:fld>
            <a:endParaRPr lang="en-US"/>
          </a:p>
        </p:txBody>
      </p:sp>
    </p:spTree>
    <p:extLst>
      <p:ext uri="{BB962C8B-B14F-4D97-AF65-F5344CB8AC3E}">
        <p14:creationId xmlns:p14="http://schemas.microsoft.com/office/powerpoint/2010/main" val="4262244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6DB707-EB58-43D7-A825-3CA54B494FF6}"/>
              </a:ext>
            </a:extLst>
          </p:cNvPr>
          <p:cNvGrpSpPr/>
          <p:nvPr userDrawn="1"/>
        </p:nvGrpSpPr>
        <p:grpSpPr>
          <a:xfrm>
            <a:off x="-271277" y="6083300"/>
            <a:ext cx="12339004" cy="767211"/>
            <a:chOff x="-1149238" y="5886763"/>
            <a:chExt cx="12986385" cy="807464"/>
          </a:xfrm>
        </p:grpSpPr>
        <p:pic>
          <p:nvPicPr>
            <p:cNvPr id="5" name="Picture 4">
              <a:extLst>
                <a:ext uri="{FF2B5EF4-FFF2-40B4-BE49-F238E27FC236}">
                  <a16:creationId xmlns:a16="http://schemas.microsoft.com/office/drawing/2014/main" id="{7F69C821-A5AB-4ACD-9D19-B4D9490E1129}"/>
                </a:ext>
              </a:extLst>
            </p:cNvPr>
            <p:cNvPicPr>
              <a:picLocks noChangeAspect="1"/>
            </p:cNvPicPr>
            <p:nvPr userDrawn="1"/>
          </p:nvPicPr>
          <p:blipFill rotWithShape="1">
            <a:blip r:embed="rId12"/>
            <a:srcRect l="-2398"/>
            <a:stretch/>
          </p:blipFill>
          <p:spPr>
            <a:xfrm>
              <a:off x="-1149238" y="5886763"/>
              <a:ext cx="12192000" cy="412124"/>
            </a:xfrm>
            <a:prstGeom prst="rect">
              <a:avLst/>
            </a:prstGeom>
          </p:spPr>
        </p:pic>
        <p:sp>
          <p:nvSpPr>
            <p:cNvPr id="4" name="Rectangle 3">
              <a:extLst>
                <a:ext uri="{FF2B5EF4-FFF2-40B4-BE49-F238E27FC236}">
                  <a16:creationId xmlns:a16="http://schemas.microsoft.com/office/drawing/2014/main" id="{1C56096A-800E-41D5-9804-AE43CCAE2589}"/>
                </a:ext>
              </a:extLst>
            </p:cNvPr>
            <p:cNvSpPr/>
            <p:nvPr userDrawn="1"/>
          </p:nvSpPr>
          <p:spPr>
            <a:xfrm>
              <a:off x="9765506" y="6029325"/>
              <a:ext cx="985838" cy="633413"/>
            </a:xfrm>
            <a:prstGeom prst="rect">
              <a:avLst/>
            </a:prstGeom>
            <a:solidFill>
              <a:srgbClr val="318A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descr="\\dtsrv01\Company\PROJECTS and RESOURCES 2013\Resources - Secondary\Character based resources - CIBSE\CIBSE - building services\CIBSE logo.jpg">
              <a:extLst>
                <a:ext uri="{FF2B5EF4-FFF2-40B4-BE49-F238E27FC236}">
                  <a16:creationId xmlns:a16="http://schemas.microsoft.com/office/drawing/2014/main" id="{AFA9F0C2-5020-4442-8F3C-14C02D1E21D1}"/>
                </a:ext>
              </a:extLst>
            </p:cNvPr>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1187542" y="5892222"/>
              <a:ext cx="649605" cy="802005"/>
            </a:xfrm>
            <a:prstGeom prst="rect">
              <a:avLst/>
            </a:prstGeom>
            <a:noFill/>
            <a:ln>
              <a:noFill/>
            </a:ln>
          </p:spPr>
        </p:pic>
        <p:pic>
          <p:nvPicPr>
            <p:cNvPr id="13" name="Picture 12" descr="DATA07whitesmall.eps">
              <a:extLst>
                <a:ext uri="{FF2B5EF4-FFF2-40B4-BE49-F238E27FC236}">
                  <a16:creationId xmlns:a16="http://schemas.microsoft.com/office/drawing/2014/main" id="{2527064D-045E-43A8-8221-3437E4A73AB3}"/>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43724" y="6136497"/>
              <a:ext cx="840945" cy="388128"/>
            </a:xfrm>
            <a:prstGeom prst="rect">
              <a:avLst/>
            </a:prstGeom>
          </p:spPr>
        </p:pic>
      </p:grpSp>
    </p:spTree>
    <p:extLst>
      <p:ext uri="{BB962C8B-B14F-4D97-AF65-F5344CB8AC3E}">
        <p14:creationId xmlns:p14="http://schemas.microsoft.com/office/powerpoint/2010/main" val="1494512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9.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1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eg"/><Relationship Id="rId3" Type="http://schemas.openxmlformats.org/officeDocument/2006/relationships/image" Target="../media/image67.pn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19.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8.jpeg"/><Relationship Id="rId11" Type="http://schemas.openxmlformats.org/officeDocument/2006/relationships/image" Target="../media/image93.png"/><Relationship Id="rId5" Type="http://schemas.openxmlformats.org/officeDocument/2006/relationships/image" Target="../media/image87.jpeg"/><Relationship Id="rId10" Type="http://schemas.openxmlformats.org/officeDocument/2006/relationships/image" Target="../media/image92.jpeg"/><Relationship Id="rId4" Type="http://schemas.openxmlformats.org/officeDocument/2006/relationships/image" Target="../media/image86.jpeg"/><Relationship Id="rId9"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image" Target="../media/image9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7.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3.jpeg"/><Relationship Id="rId5" Type="http://schemas.openxmlformats.org/officeDocument/2006/relationships/image" Target="../media/image102.png"/><Relationship Id="rId10" Type="http://schemas.openxmlformats.org/officeDocument/2006/relationships/image" Target="../media/image107.jpeg"/><Relationship Id="rId4" Type="http://schemas.openxmlformats.org/officeDocument/2006/relationships/image" Target="../media/image100.png"/><Relationship Id="rId9" Type="http://schemas.openxmlformats.org/officeDocument/2006/relationships/image" Target="../media/image106.jpeg"/></Relationships>
</file>

<file path=ppt/slides/_rels/slide25.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image" Target="../media/image108.jpeg"/><Relationship Id="rId7" Type="http://schemas.openxmlformats.org/officeDocument/2006/relationships/image" Target="../media/image112.jpeg"/><Relationship Id="rId12" Type="http://schemas.openxmlformats.org/officeDocument/2006/relationships/image" Target="../media/image9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11.jpeg"/><Relationship Id="rId11" Type="http://schemas.openxmlformats.org/officeDocument/2006/relationships/image" Target="../media/image116.jpeg"/><Relationship Id="rId5" Type="http://schemas.openxmlformats.org/officeDocument/2006/relationships/image" Target="../media/image110.jpeg"/><Relationship Id="rId10" Type="http://schemas.openxmlformats.org/officeDocument/2006/relationships/image" Target="../media/image115.png"/><Relationship Id="rId4" Type="http://schemas.openxmlformats.org/officeDocument/2006/relationships/image" Target="../media/image109.jpeg"/><Relationship Id="rId9" Type="http://schemas.openxmlformats.org/officeDocument/2006/relationships/image" Target="../media/image1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9.png"/><Relationship Id="rId4" Type="http://schemas.openxmlformats.org/officeDocument/2006/relationships/image" Target="../media/image120.png"/></Relationships>
</file>

<file path=ppt/slides/_rels/slide29.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jpeg"/><Relationship Id="rId7" Type="http://schemas.openxmlformats.org/officeDocument/2006/relationships/image" Target="../media/image126.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5.jpeg"/><Relationship Id="rId5" Type="http://schemas.openxmlformats.org/officeDocument/2006/relationships/image" Target="../media/image124.jpeg"/><Relationship Id="rId4" Type="http://schemas.openxmlformats.org/officeDocument/2006/relationships/image" Target="../media/image123.jpeg"/><Relationship Id="rId9" Type="http://schemas.openxmlformats.org/officeDocument/2006/relationships/image" Target="../media/image128.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jpg"/><Relationship Id="rId7" Type="http://schemas.openxmlformats.org/officeDocument/2006/relationships/image" Target="../media/image13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2.jpeg"/><Relationship Id="rId5" Type="http://schemas.openxmlformats.org/officeDocument/2006/relationships/image" Target="../media/image131.jpeg"/><Relationship Id="rId4" Type="http://schemas.openxmlformats.org/officeDocument/2006/relationships/image" Target="../media/image130.jpeg"/><Relationship Id="rId9" Type="http://schemas.openxmlformats.org/officeDocument/2006/relationships/image" Target="../media/image135.jpeg"/></Relationships>
</file>

<file path=ppt/slides/_rels/slide31.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image" Target="../media/image136.jpeg"/><Relationship Id="rId7" Type="http://schemas.openxmlformats.org/officeDocument/2006/relationships/image" Target="../media/image14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 Id="rId9" Type="http://schemas.openxmlformats.org/officeDocument/2006/relationships/image" Target="../media/image142.jpeg"/></Relationships>
</file>

<file path=ppt/slides/_rels/slide3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46.png"/><Relationship Id="rId5" Type="http://schemas.openxmlformats.org/officeDocument/2006/relationships/image" Target="../media/image145.jpeg"/><Relationship Id="rId4" Type="http://schemas.openxmlformats.org/officeDocument/2006/relationships/image" Target="../media/image144.jpeg"/></Relationships>
</file>

<file path=ppt/slides/_rels/slide33.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Challenges</a:t>
            </a:r>
          </a:p>
        </p:txBody>
      </p:sp>
      <p:pic>
        <p:nvPicPr>
          <p:cNvPr id="4" name="Picture 3">
            <a:extLst>
              <a:ext uri="{FF2B5EF4-FFF2-40B4-BE49-F238E27FC236}">
                <a16:creationId xmlns:a16="http://schemas.microsoft.com/office/drawing/2014/main" id="{8542A291-40D2-4A3B-B982-FBB3E63E81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2813" y="4024994"/>
            <a:ext cx="4428076" cy="15429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 2: </a:t>
            </a:r>
            <a:r>
              <a:rPr lang="en-GB" b="1" dirty="0">
                <a:solidFill>
                  <a:srgbClr val="318AAC"/>
                </a:solidFill>
                <a:latin typeface="Cambria" panose="02040503050406030204" pitchFamily="18" charset="0"/>
                <a:ea typeface="Calibri" panose="020F0502020204030204" pitchFamily="34" charset="0"/>
                <a:cs typeface="Arial" panose="020B0604020202020204" pitchFamily="34" charset="0"/>
              </a:rPr>
              <a:t>Library access challenge</a:t>
            </a:r>
            <a:r>
              <a:rPr lang="en-GB" b="1" dirty="0">
                <a:solidFill>
                  <a:srgbClr val="318AAC"/>
                </a:solidFill>
                <a:latin typeface="Cambria" panose="02040503050406030204" pitchFamily="18" charset="0"/>
              </a:rPr>
              <a:t> </a:t>
            </a:r>
          </a:p>
        </p:txBody>
      </p:sp>
    </p:spTree>
    <p:extLst>
      <p:ext uri="{BB962C8B-B14F-4D97-AF65-F5344CB8AC3E}">
        <p14:creationId xmlns:p14="http://schemas.microsoft.com/office/powerpoint/2010/main" val="318174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3D50A4B-385D-4FDF-B421-EC8F3AD967AB}"/>
              </a:ext>
            </a:extLst>
          </p:cNvPr>
          <p:cNvSpPr/>
          <p:nvPr/>
        </p:nvSpPr>
        <p:spPr>
          <a:xfrm>
            <a:off x="3670299" y="2561202"/>
            <a:ext cx="8074397" cy="3488607"/>
          </a:xfrm>
          <a:prstGeom prst="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28575">
                <a:noFill/>
              </a:ln>
            </a:endParaRPr>
          </a:p>
        </p:txBody>
      </p:sp>
      <p:sp>
        <p:nvSpPr>
          <p:cNvPr id="12" name="Text Box 2">
            <a:extLst>
              <a:ext uri="{FF2B5EF4-FFF2-40B4-BE49-F238E27FC236}">
                <a16:creationId xmlns:a16="http://schemas.microsoft.com/office/drawing/2014/main" id="{11FABDFE-BBED-45CA-A9C0-CC374779D84C}"/>
              </a:ext>
            </a:extLst>
          </p:cNvPr>
          <p:cNvSpPr txBox="1">
            <a:spLocks noChangeArrowheads="1"/>
          </p:cNvSpPr>
          <p:nvPr/>
        </p:nvSpPr>
        <p:spPr bwMode="auto">
          <a:xfrm>
            <a:off x="3670300" y="2549327"/>
            <a:ext cx="5461670" cy="350857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Library access challenge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i="1" dirty="0">
                <a:latin typeface="Arial" panose="020B0604020202020204" pitchFamily="34" charset="0"/>
                <a:cs typeface="Arial" panose="020B0604020202020204" pitchFamily="34" charset="0"/>
              </a:rPr>
              <a:t>A library needs to improve its access to ensure everyone can use the facilities. </a:t>
            </a:r>
          </a:p>
          <a:p>
            <a:r>
              <a:rPr lang="en-GB" sz="1600" i="1" dirty="0">
                <a:latin typeface="Arial" panose="020B0604020202020204" pitchFamily="34" charset="0"/>
                <a:cs typeface="Arial" panose="020B0604020202020204" pitchFamily="34" charset="0"/>
              </a:rPr>
              <a:t>Which building services will need to be considered?</a:t>
            </a:r>
          </a:p>
          <a:p>
            <a:r>
              <a:rPr lang="en-GB" sz="1600" i="1" dirty="0">
                <a:latin typeface="Arial" panose="020B0604020202020204" pitchFamily="34" charset="0"/>
                <a:cs typeface="Arial" panose="020B0604020202020204" pitchFamily="34" charset="0"/>
              </a:rPr>
              <a:t> </a:t>
            </a:r>
          </a:p>
          <a:p>
            <a:pPr marL="285750" lvl="0" indent="-285750">
              <a:spcAft>
                <a:spcPts val="400"/>
              </a:spcAft>
              <a:buFont typeface="Arial" panose="020B0604020202020204" pitchFamily="34" charset="0"/>
              <a:buChar char="•"/>
            </a:pPr>
            <a:r>
              <a:rPr lang="en-GB" sz="1600" i="1" dirty="0">
                <a:latin typeface="Arial" panose="020B0604020202020204" pitchFamily="34" charset="0"/>
                <a:cs typeface="Arial" panose="020B0604020202020204" pitchFamily="34" charset="0"/>
              </a:rPr>
              <a:t>Research library users’ needs</a:t>
            </a:r>
          </a:p>
          <a:p>
            <a:pPr marL="285750" lvl="0" indent="-285750">
              <a:spcAft>
                <a:spcPts val="400"/>
              </a:spcAft>
              <a:buFont typeface="Arial" panose="020B0604020202020204" pitchFamily="34" charset="0"/>
              <a:buChar char="•"/>
            </a:pPr>
            <a:r>
              <a:rPr lang="en-GB" sz="1600" i="1" dirty="0">
                <a:latin typeface="Arial" panose="020B0604020202020204" pitchFamily="34" charset="0"/>
                <a:cs typeface="Arial" panose="020B0604020202020204" pitchFamily="34" charset="0"/>
              </a:rPr>
              <a:t>Put yourself in the place of someone with mobility or </a:t>
            </a: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visual impairment issues</a:t>
            </a:r>
          </a:p>
          <a:p>
            <a:pPr marL="285750" lvl="0" indent="-285750">
              <a:spcAft>
                <a:spcPts val="400"/>
              </a:spcAft>
              <a:buFont typeface="Arial" panose="020B0604020202020204" pitchFamily="34" charset="0"/>
              <a:buChar char="•"/>
            </a:pPr>
            <a:r>
              <a:rPr lang="en-GB" sz="1600" i="1" dirty="0">
                <a:latin typeface="Arial" panose="020B0604020202020204" pitchFamily="34" charset="0"/>
                <a:cs typeface="Arial" panose="020B0604020202020204" pitchFamily="34" charset="0"/>
              </a:rPr>
              <a:t>Think of some solutions to improve access for people </a:t>
            </a:r>
            <a:br>
              <a:rPr lang="en-GB" sz="1600" i="1" dirty="0">
                <a:latin typeface="Arial" panose="020B0604020202020204" pitchFamily="34" charset="0"/>
                <a:cs typeface="Arial" panose="020B0604020202020204" pitchFamily="34" charset="0"/>
              </a:rPr>
            </a:br>
            <a:r>
              <a:rPr lang="en-GB" sz="1600" i="1" dirty="0">
                <a:latin typeface="Arial" panose="020B0604020202020204" pitchFamily="34" charset="0"/>
                <a:cs typeface="Arial" panose="020B0604020202020204" pitchFamily="34" charset="0"/>
              </a:rPr>
              <a:t>who have a disability</a:t>
            </a:r>
          </a:p>
          <a:p>
            <a:pPr marL="285750" lvl="0" indent="-285750">
              <a:spcAft>
                <a:spcPts val="400"/>
              </a:spcAft>
              <a:buFont typeface="Arial" panose="020B0604020202020204" pitchFamily="34" charset="0"/>
              <a:buChar char="•"/>
            </a:pPr>
            <a:r>
              <a:rPr lang="en-GB" sz="1600" i="1" dirty="0">
                <a:latin typeface="Arial" panose="020B0604020202020204" pitchFamily="34" charset="0"/>
                <a:cs typeface="Arial" panose="020B0604020202020204" pitchFamily="34" charset="0"/>
              </a:rPr>
              <a:t>Find solutions that can be built into a library </a:t>
            </a:r>
          </a:p>
          <a:p>
            <a:pPr marL="285750" lvl="0" indent="-285750">
              <a:spcAft>
                <a:spcPts val="400"/>
              </a:spcAft>
              <a:buFont typeface="Arial" panose="020B0604020202020204" pitchFamily="34" charset="0"/>
              <a:buChar char="•"/>
            </a:pPr>
            <a:r>
              <a:rPr lang="en-GB" sz="1600" i="1" dirty="0">
                <a:latin typeface="Arial" panose="020B0604020202020204" pitchFamily="34" charset="0"/>
                <a:cs typeface="Arial" panose="020B0604020202020204" pitchFamily="34" charset="0"/>
              </a:rPr>
              <a:t>Design some possible outcomes that you could model</a:t>
            </a:r>
          </a:p>
          <a:p>
            <a:pPr marL="342900" lvl="0" indent="-342900">
              <a:lnSpc>
                <a:spcPct val="107000"/>
              </a:lnSpc>
              <a:spcAft>
                <a:spcPts val="6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F89DD0CB-BE66-4D4B-981C-CB1E8FA3F3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4859" y="4286743"/>
            <a:ext cx="1635538" cy="1733057"/>
          </a:xfrm>
          <a:prstGeom prst="rect">
            <a:avLst/>
          </a:prstGeom>
        </p:spPr>
      </p:pic>
      <p:pic>
        <p:nvPicPr>
          <p:cNvPr id="5" name="Picture 4">
            <a:extLst>
              <a:ext uri="{FF2B5EF4-FFF2-40B4-BE49-F238E27FC236}">
                <a16:creationId xmlns:a16="http://schemas.microsoft.com/office/drawing/2014/main" id="{429B50AB-FAFF-48BC-B939-536D5E8413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43357" y="203218"/>
            <a:ext cx="2171700" cy="2267198"/>
          </a:xfrm>
          <a:prstGeom prst="rect">
            <a:avLst/>
          </a:prstGeom>
        </p:spPr>
      </p:pic>
      <p:sp>
        <p:nvSpPr>
          <p:cNvPr id="13" name="Text Box 2">
            <a:extLst>
              <a:ext uri="{FF2B5EF4-FFF2-40B4-BE49-F238E27FC236}">
                <a16:creationId xmlns:a16="http://schemas.microsoft.com/office/drawing/2014/main" id="{4FE981E2-8389-466C-853A-18A49249DCEA}"/>
              </a:ext>
            </a:extLst>
          </p:cNvPr>
          <p:cNvSpPr txBox="1">
            <a:spLocks noChangeArrowheads="1"/>
          </p:cNvSpPr>
          <p:nvPr/>
        </p:nvSpPr>
        <p:spPr bwMode="auto">
          <a:xfrm>
            <a:off x="609600" y="1803399"/>
            <a:ext cx="2876897" cy="4274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60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Project engineer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As a project engineer I work with architects, contractors and specialist engineers to make projects work for all its users.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 work from an office but often visit construction sites to meet with the engineers and builders to make sure everything is going according to plan.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Building services can improve users’ experiences of buildings by installing different services that make a building feel good to be in.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In this project you need to think about who is likely to be disadvantaged by limited signage, narrow doorways, low lighting and access to different levels in the building.</a:t>
            </a: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Issues around access are subject to regulations and local authority architects will be involved in deciding how and where these might be put into place. </a:t>
            </a:r>
          </a:p>
        </p:txBody>
      </p:sp>
      <p:grpSp>
        <p:nvGrpSpPr>
          <p:cNvPr id="3" name="Group 2">
            <a:extLst>
              <a:ext uri="{FF2B5EF4-FFF2-40B4-BE49-F238E27FC236}">
                <a16:creationId xmlns:a16="http://schemas.microsoft.com/office/drawing/2014/main" id="{290B6FB6-5D5B-4FB7-86A2-9ADBCFB13DC5}"/>
              </a:ext>
            </a:extLst>
          </p:cNvPr>
          <p:cNvGrpSpPr/>
          <p:nvPr/>
        </p:nvGrpSpPr>
        <p:grpSpPr>
          <a:xfrm>
            <a:off x="9150052" y="2638693"/>
            <a:ext cx="2387370" cy="1606973"/>
            <a:chOff x="8911382" y="3471302"/>
            <a:chExt cx="2382928" cy="1606973"/>
          </a:xfrm>
        </p:grpSpPr>
        <p:sp>
          <p:nvSpPr>
            <p:cNvPr id="14" name="Speech Bubble: Oval 13">
              <a:extLst>
                <a:ext uri="{FF2B5EF4-FFF2-40B4-BE49-F238E27FC236}">
                  <a16:creationId xmlns:a16="http://schemas.microsoft.com/office/drawing/2014/main" id="{031A4A93-7DB4-4DAE-A75E-2954FA2E4C7A}"/>
                </a:ext>
              </a:extLst>
            </p:cNvPr>
            <p:cNvSpPr/>
            <p:nvPr/>
          </p:nvSpPr>
          <p:spPr>
            <a:xfrm rot="21355010">
              <a:off x="8911382" y="3471302"/>
              <a:ext cx="2382928" cy="1606973"/>
            </a:xfrm>
            <a:prstGeom prst="wedgeEllipseCallout">
              <a:avLst>
                <a:gd name="adj1" fmla="val 12160"/>
                <a:gd name="adj2" fmla="val 7319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E86507A-3DF6-404F-9E3B-4F9C0C038755}"/>
                </a:ext>
              </a:extLst>
            </p:cNvPr>
            <p:cNvSpPr txBox="1">
              <a:spLocks noChangeArrowheads="1"/>
            </p:cNvSpPr>
            <p:nvPr/>
          </p:nvSpPr>
          <p:spPr bwMode="auto">
            <a:xfrm rot="21331752">
              <a:off x="9008604" y="3485316"/>
              <a:ext cx="2224517"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Hint: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latin typeface="Arial" panose="020B0604020202020204" pitchFamily="34" charset="0"/>
                  <a:ea typeface="Calibri" panose="020F0502020204030204" pitchFamily="34" charset="0"/>
                  <a:cs typeface="Times New Roman" panose="02020603050405020304" pitchFamily="18" charset="0"/>
                </a:rPr>
                <a:t>Solutions do not need to be expensive: changing the lighting or painting clear lines and messages on surfaces are ways to help partially sighted people find their way.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BF5421E0-4A90-453C-BBB7-35366D367AB9}"/>
              </a:ext>
            </a:extLst>
          </p:cNvPr>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10226">
            <a:off x="9029825" y="233452"/>
            <a:ext cx="2770505" cy="2180649"/>
          </a:xfrm>
          <a:prstGeom prst="rect">
            <a:avLst/>
          </a:prstGeom>
        </p:spPr>
      </p:pic>
      <p:sp>
        <p:nvSpPr>
          <p:cNvPr id="10" name="Text Box 2">
            <a:extLst>
              <a:ext uri="{FF2B5EF4-FFF2-40B4-BE49-F238E27FC236}">
                <a16:creationId xmlns:a16="http://schemas.microsoft.com/office/drawing/2014/main" id="{19FEE3C8-6378-4CCB-89B9-FAA7CFA08F29}"/>
              </a:ext>
            </a:extLst>
          </p:cNvPr>
          <p:cNvSpPr txBox="1">
            <a:spLocks noChangeArrowheads="1"/>
          </p:cNvSpPr>
          <p:nvPr/>
        </p:nvSpPr>
        <p:spPr bwMode="auto">
          <a:xfrm rot="337911">
            <a:off x="9221757" y="620467"/>
            <a:ext cx="2590800" cy="166984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A Who might be using the library?</a:t>
            </a: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B What access issues will there be?</a:t>
            </a: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C What can you think of to overcome the issues?</a:t>
            </a:r>
          </a:p>
          <a:p>
            <a:pPr>
              <a:lnSpc>
                <a:spcPct val="107000"/>
              </a:lnSpc>
              <a:spcAft>
                <a:spcPts val="800"/>
              </a:spcAft>
            </a:pPr>
            <a:r>
              <a:rPr lang="en-GB" sz="1100" dirty="0">
                <a:latin typeface="Arial" panose="020B0604020202020204" pitchFamily="34" charset="0"/>
                <a:ea typeface="Calibri" panose="020F0502020204030204" pitchFamily="34" charset="0"/>
                <a:cs typeface="Times New Roman" panose="02020603050405020304" pitchFamily="18" charset="0"/>
              </a:rPr>
              <a:t>D How will you test these 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649A148D-9DF5-44DD-9D80-9437D0E29BC5}"/>
              </a:ext>
            </a:extLst>
          </p:cNvPr>
          <p:cNvSpPr/>
          <p:nvPr/>
        </p:nvSpPr>
        <p:spPr>
          <a:xfrm rot="21355010">
            <a:off x="5760577" y="248111"/>
            <a:ext cx="2554751" cy="1821365"/>
          </a:xfrm>
          <a:prstGeom prst="wedgeEllipseCallout">
            <a:avLst>
              <a:gd name="adj1" fmla="val -71410"/>
              <a:gd name="adj2" fmla="val 11584"/>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7F541D81-1DE1-49E3-86AE-EDCF45524AA3}"/>
              </a:ext>
            </a:extLst>
          </p:cNvPr>
          <p:cNvSpPr txBox="1">
            <a:spLocks noChangeArrowheads="1"/>
          </p:cNvSpPr>
          <p:nvPr/>
        </p:nvSpPr>
        <p:spPr bwMode="auto">
          <a:xfrm rot="21331752">
            <a:off x="5912426" y="355512"/>
            <a:ext cx="2334895" cy="15233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Hi, </a:t>
            </a:r>
            <a:r>
              <a:rPr lang="en-GB" sz="1200" b="1" dirty="0">
                <a:latin typeface="Arial" panose="020B0604020202020204" pitchFamily="34" charset="0"/>
                <a:ea typeface="Calibri" panose="020F0502020204030204" pitchFamily="34" charset="0"/>
                <a:cs typeface="Times New Roman" panose="02020603050405020304" pitchFamily="18" charset="0"/>
              </a:rPr>
              <a:t>I’m Louis and I </a:t>
            </a:r>
          </a:p>
          <a:p>
            <a:pPr algn="ctr">
              <a:lnSpc>
                <a:spcPct val="107000"/>
              </a:lnSpc>
              <a:spcAft>
                <a:spcPts val="0"/>
              </a:spcAft>
            </a:pPr>
            <a:r>
              <a:rPr lang="en-GB" sz="1200" b="1" dirty="0">
                <a:latin typeface="Arial" panose="020B0604020202020204" pitchFamily="34" charset="0"/>
                <a:ea typeface="Calibri" panose="020F0502020204030204" pitchFamily="34" charset="0"/>
                <a:cs typeface="Times New Roman" panose="02020603050405020304" pitchFamily="18" charset="0"/>
              </a:rPr>
              <a:t>manage projects where building services can provide solutions to people’s problems. What building services solutions you can come up with to help with this project?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674D5E8-4C80-4A4C-BD44-21D321E12A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366"/>
          <a:stretch/>
        </p:blipFill>
        <p:spPr>
          <a:xfrm>
            <a:off x="620712" y="88900"/>
            <a:ext cx="2876897" cy="1617980"/>
          </a:xfrm>
          <a:prstGeom prst="rect">
            <a:avLst/>
          </a:prstGeom>
          <a:ln w="28575">
            <a:solidFill>
              <a:schemeClr val="accent1">
                <a:lumMod val="75000"/>
              </a:schemeClr>
            </a:solidFill>
          </a:ln>
        </p:spPr>
      </p:pic>
    </p:spTree>
    <p:extLst>
      <p:ext uri="{BB962C8B-B14F-4D97-AF65-F5344CB8AC3E}">
        <p14:creationId xmlns:p14="http://schemas.microsoft.com/office/powerpoint/2010/main" val="89179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F1FA69-76E6-4154-ABBD-2B8B5E424B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6757" y="4419600"/>
            <a:ext cx="1496066" cy="1561854"/>
          </a:xfrm>
          <a:prstGeom prst="rect">
            <a:avLst/>
          </a:prstGeom>
        </p:spPr>
      </p:pic>
      <p:sp>
        <p:nvSpPr>
          <p:cNvPr id="2" name="Title 1"/>
          <p:cNvSpPr>
            <a:spLocks noGrp="1"/>
          </p:cNvSpPr>
          <p:nvPr>
            <p:ph type="ctrTitle"/>
          </p:nvPr>
        </p:nvSpPr>
        <p:spPr>
          <a:xfrm>
            <a:off x="1" y="113367"/>
            <a:ext cx="3691890" cy="827927"/>
          </a:xfrm>
        </p:spPr>
        <p:txBody>
          <a:bodyPr>
            <a:normAutofit/>
          </a:bodyPr>
          <a:lstStyle/>
          <a:p>
            <a:pPr algn="ctr"/>
            <a:r>
              <a:rPr lang="en-GB" sz="4000" b="1" kern="0" dirty="0">
                <a:solidFill>
                  <a:srgbClr val="4EBA6F"/>
                </a:solidFill>
                <a:latin typeface="Cambria" panose="02040503050406030204" pitchFamily="18" charset="0"/>
              </a:rPr>
              <a:t>Library access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0" y="729035"/>
            <a:ext cx="2608729" cy="618565"/>
          </a:xfrm>
        </p:spPr>
        <p:txBody>
          <a:bodyPr/>
          <a:lstStyle/>
          <a:p>
            <a:r>
              <a:rPr lang="en-GB" b="1" dirty="0">
                <a:solidFill>
                  <a:srgbClr val="318AAC"/>
                </a:solidFill>
                <a:latin typeface="Cambria" panose="02040503050406030204" pitchFamily="18" charset="0"/>
              </a:rPr>
              <a:t>Inspirations</a:t>
            </a:r>
          </a:p>
        </p:txBody>
      </p:sp>
      <p:pic>
        <p:nvPicPr>
          <p:cNvPr id="4" name="Picture 3">
            <a:extLst>
              <a:ext uri="{FF2B5EF4-FFF2-40B4-BE49-F238E27FC236}">
                <a16:creationId xmlns:a16="http://schemas.microsoft.com/office/drawing/2014/main" id="{99C0A3DD-A96B-455B-A85D-A035A2ADBE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0" y="365760"/>
            <a:ext cx="2744296" cy="2761448"/>
          </a:xfrm>
          <a:prstGeom prst="rect">
            <a:avLst/>
          </a:prstGeom>
        </p:spPr>
      </p:pic>
      <p:pic>
        <p:nvPicPr>
          <p:cNvPr id="5" name="Picture 4">
            <a:extLst>
              <a:ext uri="{FF2B5EF4-FFF2-40B4-BE49-F238E27FC236}">
                <a16:creationId xmlns:a16="http://schemas.microsoft.com/office/drawing/2014/main" id="{2825C408-6FC0-4AA4-99CC-F4B64337C1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8997"/>
          <a:stretch/>
        </p:blipFill>
        <p:spPr>
          <a:xfrm>
            <a:off x="4752147" y="3063328"/>
            <a:ext cx="4176049" cy="3023145"/>
          </a:xfrm>
          <a:prstGeom prst="rect">
            <a:avLst/>
          </a:prstGeom>
        </p:spPr>
      </p:pic>
      <p:pic>
        <p:nvPicPr>
          <p:cNvPr id="7" name="Picture 6">
            <a:extLst>
              <a:ext uri="{FF2B5EF4-FFF2-40B4-BE49-F238E27FC236}">
                <a16:creationId xmlns:a16="http://schemas.microsoft.com/office/drawing/2014/main" id="{E8B0F79F-5C2D-4374-8E9F-A4608BF368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1571" y="639228"/>
            <a:ext cx="2036625" cy="2214512"/>
          </a:xfrm>
          <a:prstGeom prst="rect">
            <a:avLst/>
          </a:prstGeom>
        </p:spPr>
      </p:pic>
      <p:pic>
        <p:nvPicPr>
          <p:cNvPr id="8" name="Picture 7">
            <a:extLst>
              <a:ext uri="{FF2B5EF4-FFF2-40B4-BE49-F238E27FC236}">
                <a16:creationId xmlns:a16="http://schemas.microsoft.com/office/drawing/2014/main" id="{2D140E27-AC8D-4B4B-A5A8-F3A5ACBD27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09474" y="977482"/>
            <a:ext cx="3066293" cy="1876258"/>
          </a:xfrm>
          <a:prstGeom prst="rect">
            <a:avLst/>
          </a:prstGeom>
        </p:spPr>
      </p:pic>
      <p:pic>
        <p:nvPicPr>
          <p:cNvPr id="9" name="Picture 8">
            <a:extLst>
              <a:ext uri="{FF2B5EF4-FFF2-40B4-BE49-F238E27FC236}">
                <a16:creationId xmlns:a16="http://schemas.microsoft.com/office/drawing/2014/main" id="{1704666E-CB4E-447D-994C-E4D297AC1F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1134" y="1648875"/>
            <a:ext cx="2862580" cy="826738"/>
          </a:xfrm>
          <a:prstGeom prst="rect">
            <a:avLst/>
          </a:prstGeom>
        </p:spPr>
      </p:pic>
      <p:pic>
        <p:nvPicPr>
          <p:cNvPr id="11" name="Picture 10">
            <a:extLst>
              <a:ext uri="{FF2B5EF4-FFF2-40B4-BE49-F238E27FC236}">
                <a16:creationId xmlns:a16="http://schemas.microsoft.com/office/drawing/2014/main" id="{04CEFA4A-6229-42A1-A75B-932DCBAF10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97922" y="3063327"/>
            <a:ext cx="2177510" cy="3023145"/>
          </a:xfrm>
          <a:prstGeom prst="rect">
            <a:avLst/>
          </a:prstGeom>
        </p:spPr>
      </p:pic>
      <p:pic>
        <p:nvPicPr>
          <p:cNvPr id="12" name="Picture 11">
            <a:extLst>
              <a:ext uri="{FF2B5EF4-FFF2-40B4-BE49-F238E27FC236}">
                <a16:creationId xmlns:a16="http://schemas.microsoft.com/office/drawing/2014/main" id="{CAB07733-EF3B-4CFB-8A47-09429D5356B6}"/>
              </a:ext>
            </a:extLst>
          </p:cNvPr>
          <p:cNvPicPr>
            <a:picLocks noChangeAspect="1"/>
          </p:cNvPicPr>
          <p:nvPr/>
        </p:nvPicPr>
        <p:blipFill>
          <a:blip r:embed="rId10"/>
          <a:stretch>
            <a:fillRect/>
          </a:stretch>
        </p:blipFill>
        <p:spPr>
          <a:xfrm>
            <a:off x="219178" y="3063327"/>
            <a:ext cx="2002029" cy="2743040"/>
          </a:xfrm>
          <a:prstGeom prst="rect">
            <a:avLst/>
          </a:prstGeom>
        </p:spPr>
      </p:pic>
      <p:grpSp>
        <p:nvGrpSpPr>
          <p:cNvPr id="14" name="Group 13">
            <a:extLst>
              <a:ext uri="{FF2B5EF4-FFF2-40B4-BE49-F238E27FC236}">
                <a16:creationId xmlns:a16="http://schemas.microsoft.com/office/drawing/2014/main" id="{6621152F-4B97-4504-9870-64868ECB8749}"/>
              </a:ext>
            </a:extLst>
          </p:cNvPr>
          <p:cNvGrpSpPr/>
          <p:nvPr/>
        </p:nvGrpSpPr>
        <p:grpSpPr>
          <a:xfrm>
            <a:off x="8681351" y="2980433"/>
            <a:ext cx="2642040" cy="1868592"/>
            <a:chOff x="8868689" y="3769125"/>
            <a:chExt cx="2642040" cy="1275355"/>
          </a:xfrm>
        </p:grpSpPr>
        <p:sp>
          <p:nvSpPr>
            <p:cNvPr id="15" name="Speech Bubble: Oval 14">
              <a:extLst>
                <a:ext uri="{FF2B5EF4-FFF2-40B4-BE49-F238E27FC236}">
                  <a16:creationId xmlns:a16="http://schemas.microsoft.com/office/drawing/2014/main" id="{2E1320BA-5373-46A4-9E65-E9F0DB61DD32}"/>
                </a:ext>
              </a:extLst>
            </p:cNvPr>
            <p:cNvSpPr/>
            <p:nvPr/>
          </p:nvSpPr>
          <p:spPr>
            <a:xfrm rot="21355010">
              <a:off x="8868689" y="3769125"/>
              <a:ext cx="2622372" cy="1275355"/>
            </a:xfrm>
            <a:prstGeom prst="wedgeEllipseCallout">
              <a:avLst>
                <a:gd name="adj1" fmla="val 23620"/>
                <a:gd name="adj2" fmla="val 6703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6" name="Text Box 2">
              <a:extLst>
                <a:ext uri="{FF2B5EF4-FFF2-40B4-BE49-F238E27FC236}">
                  <a16:creationId xmlns:a16="http://schemas.microsoft.com/office/drawing/2014/main" id="{99D6D5E5-7BCB-4D72-9201-CF71190E2522}"/>
                </a:ext>
              </a:extLst>
            </p:cNvPr>
            <p:cNvSpPr txBox="1">
              <a:spLocks noChangeArrowheads="1"/>
            </p:cNvSpPr>
            <p:nvPr/>
          </p:nvSpPr>
          <p:spPr bwMode="auto">
            <a:xfrm rot="21331752">
              <a:off x="8947407" y="3838686"/>
              <a:ext cx="2563322" cy="11550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Think about…</a:t>
              </a:r>
            </a:p>
            <a:p>
              <a:pPr algn="ctr">
                <a:lnSpc>
                  <a:spcPct val="107000"/>
                </a:lnSpc>
              </a:pPr>
              <a:r>
                <a:rPr lang="en-GB" sz="1100" dirty="0">
                  <a:latin typeface="Arial" panose="020B0604020202020204" pitchFamily="34" charset="0"/>
                  <a:ea typeface="Calibri" panose="020F0502020204030204" pitchFamily="34" charset="0"/>
                  <a:cs typeface="Arial" panose="020B0604020202020204" pitchFamily="34" charset="0"/>
                </a:rPr>
                <a:t> Accessing different levels.</a:t>
              </a:r>
            </a:p>
            <a:p>
              <a:pPr algn="ctr">
                <a:lnSpc>
                  <a:spcPct val="107000"/>
                </a:lnSpc>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The width of doorways and passages.</a:t>
              </a:r>
            </a:p>
            <a:p>
              <a:pPr algn="ctr">
                <a:lnSpc>
                  <a:spcPct val="107000"/>
                </a:lnSpc>
                <a:spcAft>
                  <a:spcPts val="0"/>
                </a:spcAft>
              </a:pPr>
              <a:r>
                <a:rPr lang="en-GB" sz="1100" dirty="0">
                  <a:latin typeface="Arial" panose="020B0604020202020204" pitchFamily="34" charset="0"/>
                  <a:ea typeface="Calibri" panose="020F0502020204030204" pitchFamily="34" charset="0"/>
                  <a:cs typeface="Arial" panose="020B0604020202020204" pitchFamily="34" charset="0"/>
                </a:rPr>
                <a:t>Helping partially sighted or blind people get around.</a:t>
              </a: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What about people who </a:t>
              </a:r>
              <a:br>
                <a:rPr lang="en-GB" sz="1100" dirty="0">
                  <a:effectLst/>
                  <a:latin typeface="Arial" panose="020B0604020202020204" pitchFamily="34" charset="0"/>
                  <a:ea typeface="Calibri" panose="020F0502020204030204" pitchFamily="34" charset="0"/>
                  <a:cs typeface="Arial" panose="020B0604020202020204" pitchFamily="34" charset="0"/>
                </a:rPr>
              </a:br>
              <a:r>
                <a:rPr lang="en-GB" sz="1100" dirty="0">
                  <a:effectLst/>
                  <a:latin typeface="Arial" panose="020B0604020202020204" pitchFamily="34" charset="0"/>
                  <a:ea typeface="Calibri" panose="020F0502020204030204" pitchFamily="34" charset="0"/>
                  <a:cs typeface="Arial" panose="020B0604020202020204" pitchFamily="34" charset="0"/>
                </a:rPr>
                <a:t>cannot hear well?</a:t>
              </a:r>
            </a:p>
          </p:txBody>
        </p:sp>
      </p:grpSp>
    </p:spTree>
    <p:extLst>
      <p:ext uri="{BB962C8B-B14F-4D97-AF65-F5344CB8AC3E}">
        <p14:creationId xmlns:p14="http://schemas.microsoft.com/office/powerpoint/2010/main" val="173526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4CA41C-E51D-4963-8D93-3A319A3E15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3125" y="4288341"/>
            <a:ext cx="1586564" cy="1681163"/>
          </a:xfrm>
          <a:prstGeom prst="rect">
            <a:avLst/>
          </a:prstGeom>
        </p:spPr>
      </p:pic>
      <p:sp>
        <p:nvSpPr>
          <p:cNvPr id="2" name="Title 1"/>
          <p:cNvSpPr>
            <a:spLocks noGrp="1"/>
          </p:cNvSpPr>
          <p:nvPr>
            <p:ph type="ctrTitle"/>
          </p:nvPr>
        </p:nvSpPr>
        <p:spPr>
          <a:xfrm>
            <a:off x="1" y="113367"/>
            <a:ext cx="3691890" cy="827927"/>
          </a:xfrm>
        </p:spPr>
        <p:txBody>
          <a:bodyPr>
            <a:normAutofit/>
          </a:bodyPr>
          <a:lstStyle/>
          <a:p>
            <a:pPr algn="ctr"/>
            <a:r>
              <a:rPr lang="en-GB" sz="4000" b="1" kern="0" dirty="0">
                <a:solidFill>
                  <a:srgbClr val="4EBA6F"/>
                </a:solidFill>
                <a:latin typeface="Cambria" panose="02040503050406030204" pitchFamily="18" charset="0"/>
              </a:rPr>
              <a:t>Library access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0" y="729035"/>
            <a:ext cx="2608729" cy="618565"/>
          </a:xfrm>
        </p:spPr>
        <p:txBody>
          <a:bodyPr/>
          <a:lstStyle/>
          <a:p>
            <a:r>
              <a:rPr lang="en-GB" b="1" dirty="0">
                <a:solidFill>
                  <a:srgbClr val="318AAC"/>
                </a:solidFill>
                <a:latin typeface="Cambria" panose="02040503050406030204" pitchFamily="18" charset="0"/>
              </a:rPr>
              <a:t>Inspirations</a:t>
            </a:r>
          </a:p>
        </p:txBody>
      </p:sp>
      <p:pic>
        <p:nvPicPr>
          <p:cNvPr id="4" name="Picture 10" descr="Kirkdale stepped edge marking">
            <a:extLst>
              <a:ext uri="{FF2B5EF4-FFF2-40B4-BE49-F238E27FC236}">
                <a16:creationId xmlns:a16="http://schemas.microsoft.com/office/drawing/2014/main" id="{6A04E167-3927-4925-85F4-AA49D5E7B0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7855" y="1556962"/>
            <a:ext cx="3887788"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guidance pathway">
            <a:extLst>
              <a:ext uri="{FF2B5EF4-FFF2-40B4-BE49-F238E27FC236}">
                <a16:creationId xmlns:a16="http://schemas.microsoft.com/office/drawing/2014/main" id="{16CA2D42-5F40-4EB3-89DF-0A66CB27FBA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716152" y="348699"/>
            <a:ext cx="2183096" cy="332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Ticket unit induction loop">
            <a:extLst>
              <a:ext uri="{FF2B5EF4-FFF2-40B4-BE49-F238E27FC236}">
                <a16:creationId xmlns:a16="http://schemas.microsoft.com/office/drawing/2014/main" id="{C383E9DA-A21E-4C70-8DC7-7138C7EA33E4}"/>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t="30659"/>
          <a:stretch/>
        </p:blipFill>
        <p:spPr bwMode="auto">
          <a:xfrm>
            <a:off x="3425441" y="4102213"/>
            <a:ext cx="2183096" cy="20176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unter 8 Spaceport">
            <a:extLst>
              <a:ext uri="{FF2B5EF4-FFF2-40B4-BE49-F238E27FC236}">
                <a16:creationId xmlns:a16="http://schemas.microsoft.com/office/drawing/2014/main" id="{B0A4CCDF-E9C2-4DE9-A023-B5849B60BAB3}"/>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7358" t="22156" r="23978" b="14178"/>
          <a:stretch/>
        </p:blipFill>
        <p:spPr bwMode="auto">
          <a:xfrm>
            <a:off x="5986914" y="3636498"/>
            <a:ext cx="3570972" cy="24833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879705B-A96F-490C-A251-A3EC696EBC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50969" y="1347600"/>
            <a:ext cx="2806917" cy="2078298"/>
          </a:xfrm>
          <a:prstGeom prst="rect">
            <a:avLst/>
          </a:prstGeom>
        </p:spPr>
      </p:pic>
      <p:pic>
        <p:nvPicPr>
          <p:cNvPr id="9" name="Picture 6" descr="accessible entrance">
            <a:extLst>
              <a:ext uri="{FF2B5EF4-FFF2-40B4-BE49-F238E27FC236}">
                <a16:creationId xmlns:a16="http://schemas.microsoft.com/office/drawing/2014/main" id="{CB40CA13-3A4C-4F13-AE80-1A546367F74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23909" y="322073"/>
            <a:ext cx="2068794" cy="31038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disabledentrance button">
            <a:extLst>
              <a:ext uri="{FF2B5EF4-FFF2-40B4-BE49-F238E27FC236}">
                <a16:creationId xmlns:a16="http://schemas.microsoft.com/office/drawing/2014/main" id="{56D04697-2974-4BD8-8226-90EB9D42C7E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7855" y="4402223"/>
            <a:ext cx="2569210" cy="1692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E26BC5F-8EFC-4F86-8F9A-B9E88B8385B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29044" t="24469" r="25813" b="22898"/>
          <a:stretch/>
        </p:blipFill>
        <p:spPr>
          <a:xfrm>
            <a:off x="8394474" y="322073"/>
            <a:ext cx="1163411" cy="900335"/>
          </a:xfrm>
          <a:prstGeom prst="rect">
            <a:avLst/>
          </a:prstGeom>
        </p:spPr>
      </p:pic>
      <p:grpSp>
        <p:nvGrpSpPr>
          <p:cNvPr id="14" name="Group 13">
            <a:extLst>
              <a:ext uri="{FF2B5EF4-FFF2-40B4-BE49-F238E27FC236}">
                <a16:creationId xmlns:a16="http://schemas.microsoft.com/office/drawing/2014/main" id="{4230827E-0EDB-4195-9AAD-4781F7F6080B}"/>
              </a:ext>
            </a:extLst>
          </p:cNvPr>
          <p:cNvGrpSpPr/>
          <p:nvPr/>
        </p:nvGrpSpPr>
        <p:grpSpPr>
          <a:xfrm>
            <a:off x="8061149" y="3502254"/>
            <a:ext cx="3162943" cy="1390265"/>
            <a:chOff x="8677755" y="3939372"/>
            <a:chExt cx="2625191" cy="836286"/>
          </a:xfrm>
        </p:grpSpPr>
        <p:sp>
          <p:nvSpPr>
            <p:cNvPr id="15" name="Speech Bubble: Oval 14">
              <a:extLst>
                <a:ext uri="{FF2B5EF4-FFF2-40B4-BE49-F238E27FC236}">
                  <a16:creationId xmlns:a16="http://schemas.microsoft.com/office/drawing/2014/main" id="{9D7FA5D1-6929-4876-8A4A-4E412F730DE9}"/>
                </a:ext>
              </a:extLst>
            </p:cNvPr>
            <p:cNvSpPr/>
            <p:nvPr/>
          </p:nvSpPr>
          <p:spPr>
            <a:xfrm rot="21355010">
              <a:off x="8677755" y="3939372"/>
              <a:ext cx="2625191" cy="803561"/>
            </a:xfrm>
            <a:prstGeom prst="wedgeEllipseCallout">
              <a:avLst>
                <a:gd name="adj1" fmla="val 33939"/>
                <a:gd name="adj2" fmla="val 54740"/>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6" name="Text Box 2">
              <a:extLst>
                <a:ext uri="{FF2B5EF4-FFF2-40B4-BE49-F238E27FC236}">
                  <a16:creationId xmlns:a16="http://schemas.microsoft.com/office/drawing/2014/main" id="{BCB70D27-5629-4B23-86C1-D654DDDBC417}"/>
                </a:ext>
              </a:extLst>
            </p:cNvPr>
            <p:cNvSpPr txBox="1">
              <a:spLocks noChangeArrowheads="1"/>
            </p:cNvSpPr>
            <p:nvPr/>
          </p:nvSpPr>
          <p:spPr bwMode="auto">
            <a:xfrm rot="21331752">
              <a:off x="8723387" y="4048796"/>
              <a:ext cx="2539902" cy="7268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Remember: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dirty="0">
                  <a:latin typeface="Arial" panose="020B0604020202020204" pitchFamily="34" charset="0"/>
                  <a:ea typeface="Calibri" panose="020F0502020204030204" pitchFamily="34" charset="0"/>
                  <a:cs typeface="Times New Roman" panose="02020603050405020304" pitchFamily="18" charset="0"/>
                </a:rPr>
                <a:t>For some people strong colours and clear audible messages are important. Temperature and humidity may also be important considerations.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82856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113367"/>
            <a:ext cx="4531659" cy="827927"/>
          </a:xfrm>
        </p:spPr>
        <p:txBody>
          <a:bodyPr>
            <a:normAutofit/>
          </a:bodyPr>
          <a:lstStyle/>
          <a:p>
            <a:r>
              <a:rPr lang="en-GB" sz="4000" b="1" kern="0" dirty="0">
                <a:solidFill>
                  <a:srgbClr val="4EBA6F"/>
                </a:solidFill>
                <a:latin typeface="Cambria" panose="02040503050406030204" pitchFamily="18" charset="0"/>
              </a:rPr>
              <a:t>Library access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9754001" cy="618565"/>
          </a:xfrm>
        </p:spPr>
        <p:txBody>
          <a:bodyPr/>
          <a:lstStyle/>
          <a:p>
            <a:pPr algn="l"/>
            <a:r>
              <a:rPr lang="en-GB" b="1" dirty="0">
                <a:solidFill>
                  <a:srgbClr val="318AAC"/>
                </a:solidFill>
                <a:latin typeface="Cambria" panose="02040503050406030204" pitchFamily="18" charset="0"/>
              </a:rPr>
              <a:t>Accessibility</a:t>
            </a:r>
          </a:p>
        </p:txBody>
      </p:sp>
      <p:sp>
        <p:nvSpPr>
          <p:cNvPr id="4" name="Rectangle 3">
            <a:extLst>
              <a:ext uri="{FF2B5EF4-FFF2-40B4-BE49-F238E27FC236}">
                <a16:creationId xmlns:a16="http://schemas.microsoft.com/office/drawing/2014/main" id="{41B81D54-203D-4FD1-935A-EAC88454556B}"/>
              </a:ext>
            </a:extLst>
          </p:cNvPr>
          <p:cNvSpPr/>
          <p:nvPr/>
        </p:nvSpPr>
        <p:spPr>
          <a:xfrm>
            <a:off x="254766" y="1467128"/>
            <a:ext cx="6324164"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Access issues such as the width of doorways, angle of ramps etc will involve architects working alongside building service engineers. It is important to ensure that the designs conform to regulations for safety and security as well as meeting the needs of users. </a:t>
            </a:r>
          </a:p>
        </p:txBody>
      </p:sp>
      <p:pic>
        <p:nvPicPr>
          <p:cNvPr id="1028" name="Picture 4" descr="white line figure of a person seated over the axis of a wheel, blue background">
            <a:extLst>
              <a:ext uri="{FF2B5EF4-FFF2-40B4-BE49-F238E27FC236}">
                <a16:creationId xmlns:a16="http://schemas.microsoft.com/office/drawing/2014/main" id="{36B016CD-20FE-4D13-B9BC-83790CAB57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35528" y="203201"/>
            <a:ext cx="1151468" cy="11514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Pictograms-nps-accessibility-live audio description.svg">
            <a:extLst>
              <a:ext uri="{FF2B5EF4-FFF2-40B4-BE49-F238E27FC236}">
                <a16:creationId xmlns:a16="http://schemas.microsoft.com/office/drawing/2014/main" id="{5A8D8365-0092-4961-9C06-88348530E71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8592" y="203201"/>
            <a:ext cx="1151468" cy="11514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ccessibility public domain">
            <a:extLst>
              <a:ext uri="{FF2B5EF4-FFF2-40B4-BE49-F238E27FC236}">
                <a16:creationId xmlns:a16="http://schemas.microsoft.com/office/drawing/2014/main" id="{2E08BBE4-4CC9-4050-B4C1-BFE72A04851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1656" y="203201"/>
            <a:ext cx="1151468" cy="11514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ccessibility, Disability, Architectural Barriers">
            <a:extLst>
              <a:ext uri="{FF2B5EF4-FFF2-40B4-BE49-F238E27FC236}">
                <a16:creationId xmlns:a16="http://schemas.microsoft.com/office/drawing/2014/main" id="{4C1A8090-78F0-4AEA-9BE2-20856E87F6A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5058" y="2998552"/>
            <a:ext cx="2098497" cy="29801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mp, Building Construction, Skylight, Building">
            <a:extLst>
              <a:ext uri="{FF2B5EF4-FFF2-40B4-BE49-F238E27FC236}">
                <a16:creationId xmlns:a16="http://schemas.microsoft.com/office/drawing/2014/main" id="{022E2921-335C-4793-95FA-FE02E3A3684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20447" y="2998552"/>
            <a:ext cx="2235086" cy="298011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mpel Pusher, Signal Requesting Device, Request Device">
            <a:extLst>
              <a:ext uri="{FF2B5EF4-FFF2-40B4-BE49-F238E27FC236}">
                <a16:creationId xmlns:a16="http://schemas.microsoft.com/office/drawing/2014/main" id="{B2C73295-924A-4680-B46C-A6F4FB6CC2C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92425" y="2998552"/>
            <a:ext cx="1672176" cy="2980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raille, Font, Keys, Metal Plate, Bronze, Palpable">
            <a:extLst>
              <a:ext uri="{FF2B5EF4-FFF2-40B4-BE49-F238E27FC236}">
                <a16:creationId xmlns:a16="http://schemas.microsoft.com/office/drawing/2014/main" id="{07BFD934-7F74-4610-B0A6-68B1573F7775}"/>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429984" y="203201"/>
            <a:ext cx="2476029" cy="18570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BC91042-21E4-4FD6-A92B-F587289CA0F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25491" y="2412067"/>
            <a:ext cx="4911742" cy="3566600"/>
          </a:xfrm>
          <a:prstGeom prst="rect">
            <a:avLst/>
          </a:prstGeom>
        </p:spPr>
      </p:pic>
    </p:spTree>
    <p:extLst>
      <p:ext uri="{BB962C8B-B14F-4D97-AF65-F5344CB8AC3E}">
        <p14:creationId xmlns:p14="http://schemas.microsoft.com/office/powerpoint/2010/main" val="412316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 3: </a:t>
            </a:r>
            <a:r>
              <a:rPr lang="en-GB" b="1" dirty="0">
                <a:solidFill>
                  <a:srgbClr val="318AAC"/>
                </a:solidFill>
                <a:latin typeface="Cambria" panose="02040503050406030204" pitchFamily="18" charset="0"/>
                <a:ea typeface="Calibri" panose="020F0502020204030204" pitchFamily="34" charset="0"/>
                <a:cs typeface="Arial" panose="020B0604020202020204" pitchFamily="34" charset="0"/>
              </a:rPr>
              <a:t>Alarm systems challenge</a:t>
            </a:r>
            <a:r>
              <a:rPr lang="en-GB" b="1" dirty="0">
                <a:solidFill>
                  <a:srgbClr val="318AAC"/>
                </a:solidFill>
                <a:latin typeface="Cambria" panose="02040503050406030204" pitchFamily="18" charset="0"/>
              </a:rPr>
              <a:t> </a:t>
            </a:r>
          </a:p>
        </p:txBody>
      </p:sp>
    </p:spTree>
    <p:extLst>
      <p:ext uri="{BB962C8B-B14F-4D97-AF65-F5344CB8AC3E}">
        <p14:creationId xmlns:p14="http://schemas.microsoft.com/office/powerpoint/2010/main" val="398467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5421E0-4A90-453C-BBB7-35366D367AB9}"/>
              </a:ext>
            </a:extLst>
          </p:cNvPr>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10226">
            <a:off x="9022080" y="232989"/>
            <a:ext cx="2770505" cy="2310765"/>
          </a:xfrm>
          <a:prstGeom prst="rect">
            <a:avLst/>
          </a:prstGeom>
        </p:spPr>
      </p:pic>
      <p:pic>
        <p:nvPicPr>
          <p:cNvPr id="5" name="Picture 4">
            <a:extLst>
              <a:ext uri="{FF2B5EF4-FFF2-40B4-BE49-F238E27FC236}">
                <a16:creationId xmlns:a16="http://schemas.microsoft.com/office/drawing/2014/main" id="{0D1D2FB7-120D-44CB-8096-F88726D86E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1195" y="69492"/>
            <a:ext cx="2876897" cy="2467950"/>
          </a:xfrm>
          <a:prstGeom prst="rect">
            <a:avLst/>
          </a:prstGeom>
        </p:spPr>
      </p:pic>
      <p:sp>
        <p:nvSpPr>
          <p:cNvPr id="16" name="Rectangle 15">
            <a:extLst>
              <a:ext uri="{FF2B5EF4-FFF2-40B4-BE49-F238E27FC236}">
                <a16:creationId xmlns:a16="http://schemas.microsoft.com/office/drawing/2014/main" id="{D38A28CF-3DE3-466C-9885-13DAEDD192B4}"/>
              </a:ext>
            </a:extLst>
          </p:cNvPr>
          <p:cNvSpPr/>
          <p:nvPr/>
        </p:nvSpPr>
        <p:spPr>
          <a:xfrm>
            <a:off x="3670299" y="2549327"/>
            <a:ext cx="8074397" cy="3488607"/>
          </a:xfrm>
          <a:prstGeom prst="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28575">
                <a:noFill/>
              </a:ln>
            </a:endParaRPr>
          </a:p>
        </p:txBody>
      </p:sp>
      <p:pic>
        <p:nvPicPr>
          <p:cNvPr id="4" name="Picture 3">
            <a:extLst>
              <a:ext uri="{FF2B5EF4-FFF2-40B4-BE49-F238E27FC236}">
                <a16:creationId xmlns:a16="http://schemas.microsoft.com/office/drawing/2014/main" id="{77500922-C8EB-44D5-8482-5F824D4594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5019" y="4026895"/>
            <a:ext cx="2507323" cy="1955115"/>
          </a:xfrm>
          <a:prstGeom prst="rect">
            <a:avLst/>
          </a:prstGeom>
        </p:spPr>
      </p:pic>
      <p:sp>
        <p:nvSpPr>
          <p:cNvPr id="9" name="Speech Bubble: Oval 8">
            <a:extLst>
              <a:ext uri="{FF2B5EF4-FFF2-40B4-BE49-F238E27FC236}">
                <a16:creationId xmlns:a16="http://schemas.microsoft.com/office/drawing/2014/main" id="{649A148D-9DF5-44DD-9D80-9437D0E29BC5}"/>
              </a:ext>
            </a:extLst>
          </p:cNvPr>
          <p:cNvSpPr/>
          <p:nvPr/>
        </p:nvSpPr>
        <p:spPr>
          <a:xfrm rot="21355010">
            <a:off x="6494799" y="260855"/>
            <a:ext cx="2713989" cy="1847437"/>
          </a:xfrm>
          <a:prstGeom prst="wedgeEllipseCallout">
            <a:avLst>
              <a:gd name="adj1" fmla="val -78322"/>
              <a:gd name="adj2" fmla="val -5266"/>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7F541D81-1DE1-49E3-86AE-EDCF45524AA3}"/>
              </a:ext>
            </a:extLst>
          </p:cNvPr>
          <p:cNvSpPr txBox="1">
            <a:spLocks noChangeArrowheads="1"/>
          </p:cNvSpPr>
          <p:nvPr/>
        </p:nvSpPr>
        <p:spPr bwMode="auto">
          <a:xfrm rot="21331752">
            <a:off x="6696532" y="510109"/>
            <a:ext cx="2178625" cy="15233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Hi, I’m Mark and I </a:t>
            </a:r>
            <a:br>
              <a:rPr lang="en-GB" sz="1200" b="1" dirty="0">
                <a:effectLst/>
                <a:latin typeface="Arial" panose="020B0604020202020204" pitchFamily="34" charset="0"/>
                <a:ea typeface="Calibri" panose="020F0502020204030204" pitchFamily="34" charset="0"/>
                <a:cs typeface="Times New Roman" panose="02020603050405020304" pitchFamily="18" charset="0"/>
              </a:rPr>
            </a:br>
            <a:r>
              <a:rPr lang="en-GB" sz="1200" b="1" dirty="0">
                <a:effectLst/>
                <a:latin typeface="Arial" panose="020B0604020202020204" pitchFamily="34" charset="0"/>
                <a:ea typeface="Calibri" panose="020F0502020204030204" pitchFamily="34" charset="0"/>
                <a:cs typeface="Times New Roman" panose="02020603050405020304" pitchFamily="18" charset="0"/>
              </a:rPr>
              <a:t>install alarm systems as part of my job. </a:t>
            </a:r>
            <a:r>
              <a:rPr lang="en-GB" sz="1200" b="1" dirty="0">
                <a:latin typeface="Arial" panose="020B0604020202020204" pitchFamily="34" charset="0"/>
                <a:ea typeface="Calibri" panose="020F0502020204030204" pitchFamily="34" charset="0"/>
                <a:cs typeface="Times New Roman" panose="02020603050405020304" pitchFamily="18" charset="0"/>
              </a:rPr>
              <a:t>In this challenge you need to look at a range of options and choose the ones that suit the client best.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11FABDFE-BBED-45CA-A9C0-CC374779D84C}"/>
              </a:ext>
            </a:extLst>
          </p:cNvPr>
          <p:cNvSpPr txBox="1">
            <a:spLocks noChangeArrowheads="1"/>
          </p:cNvSpPr>
          <p:nvPr/>
        </p:nvSpPr>
        <p:spPr bwMode="auto">
          <a:xfrm>
            <a:off x="3670300" y="2549327"/>
            <a:ext cx="5187511" cy="3388335"/>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Alarm systems challenge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en-GB" sz="1300" i="1" dirty="0">
                <a:effectLst/>
                <a:latin typeface="Arial" panose="020B0604020202020204" pitchFamily="34" charset="0"/>
                <a:ea typeface="Calibri" panose="020F0502020204030204" pitchFamily="34" charset="0"/>
                <a:cs typeface="Arial" panose="020B0604020202020204" pitchFamily="34" charset="0"/>
              </a:rPr>
              <a:t>A small business is worried about the risk of break-ins and having their documents stolen? </a:t>
            </a:r>
          </a:p>
          <a:p>
            <a:pPr>
              <a:spcAft>
                <a:spcPts val="800"/>
              </a:spcAft>
            </a:pPr>
            <a:r>
              <a:rPr lang="en-GB" sz="1300" i="1" dirty="0">
                <a:effectLst/>
                <a:latin typeface="Arial" panose="020B0604020202020204" pitchFamily="34" charset="0"/>
                <a:ea typeface="Calibri" panose="020F0502020204030204" pitchFamily="34" charset="0"/>
                <a:cs typeface="Arial" panose="020B0604020202020204" pitchFamily="34" charset="0"/>
              </a:rPr>
              <a:t>Their building has been secured with locks and bars, but they are looking at two alarm systems to make them feel safer. One will detect intruders and one will be triggered when the safe is moved or there’s an attempt to break into it.</a:t>
            </a:r>
          </a:p>
          <a:p>
            <a:pPr marL="342900" lvl="0" indent="-342900">
              <a:lnSpc>
                <a:spcPct val="107000"/>
              </a:lnSpc>
              <a:spcAft>
                <a:spcPts val="600"/>
              </a:spcAft>
              <a:buFont typeface="Symbol" panose="05050102010706020507" pitchFamily="18" charset="2"/>
              <a:buChar char=""/>
            </a:pPr>
            <a:r>
              <a:rPr lang="en-GB" sz="1300" i="1" dirty="0">
                <a:effectLst/>
                <a:latin typeface="Arial" panose="020B0604020202020204" pitchFamily="34" charset="0"/>
                <a:ea typeface="Calibri" panose="020F0502020204030204" pitchFamily="34" charset="0"/>
                <a:cs typeface="Arial" panose="020B0604020202020204" pitchFamily="34" charset="0"/>
              </a:rPr>
              <a:t>Get a clear brief from the client so you know exactly what problems are to be addressed.</a:t>
            </a:r>
          </a:p>
          <a:p>
            <a:pPr marL="342900" lvl="0" indent="-342900">
              <a:lnSpc>
                <a:spcPct val="107000"/>
              </a:lnSpc>
              <a:spcAft>
                <a:spcPts val="600"/>
              </a:spcAft>
              <a:buFont typeface="Symbol" panose="05050102010706020507" pitchFamily="18" charset="2"/>
              <a:buChar char=""/>
            </a:pPr>
            <a:r>
              <a:rPr lang="en-GB" sz="1300" i="1" dirty="0">
                <a:effectLst/>
                <a:latin typeface="Arial" panose="020B0604020202020204" pitchFamily="34" charset="0"/>
                <a:ea typeface="Calibri" panose="020F0502020204030204" pitchFamily="34" charset="0"/>
                <a:cs typeface="Arial" panose="020B0604020202020204" pitchFamily="34" charset="0"/>
              </a:rPr>
              <a:t>What are the options available to you?</a:t>
            </a:r>
          </a:p>
          <a:p>
            <a:pPr marL="342900" lvl="0" indent="-342900">
              <a:lnSpc>
                <a:spcPct val="107000"/>
              </a:lnSpc>
              <a:spcAft>
                <a:spcPts val="600"/>
              </a:spcAft>
              <a:buFont typeface="Symbol" panose="05050102010706020507" pitchFamily="18" charset="2"/>
              <a:buChar char=""/>
            </a:pPr>
            <a:r>
              <a:rPr lang="en-GB" sz="1300" i="1" dirty="0">
                <a:latin typeface="Arial" panose="020B0604020202020204" pitchFamily="34" charset="0"/>
                <a:ea typeface="Calibri" panose="020F0502020204030204" pitchFamily="34" charset="0"/>
                <a:cs typeface="Arial" panose="020B0604020202020204" pitchFamily="34" charset="0"/>
              </a:rPr>
              <a:t>Develop some ideas for solutions that you can present to the client and get their feedback. </a:t>
            </a:r>
          </a:p>
          <a:p>
            <a:pPr marL="342900" lvl="0" indent="-342900">
              <a:lnSpc>
                <a:spcPct val="107000"/>
              </a:lnSpc>
              <a:spcAft>
                <a:spcPts val="600"/>
              </a:spcAft>
              <a:buFont typeface="Symbol" panose="05050102010706020507" pitchFamily="18" charset="2"/>
              <a:buChar char=""/>
            </a:pPr>
            <a:r>
              <a:rPr lang="en-GB" sz="1300" i="1" dirty="0">
                <a:effectLst/>
                <a:latin typeface="Arial" panose="020B0604020202020204" pitchFamily="34" charset="0"/>
                <a:ea typeface="Calibri" panose="020F0502020204030204" pitchFamily="34" charset="0"/>
                <a:cs typeface="Arial" panose="020B0604020202020204" pitchFamily="34" charset="0"/>
              </a:rPr>
              <a:t>Will you need to change the proposed solutions following feedback?</a:t>
            </a:r>
          </a:p>
        </p:txBody>
      </p:sp>
      <p:sp>
        <p:nvSpPr>
          <p:cNvPr id="13" name="Text Box 2">
            <a:extLst>
              <a:ext uri="{FF2B5EF4-FFF2-40B4-BE49-F238E27FC236}">
                <a16:creationId xmlns:a16="http://schemas.microsoft.com/office/drawing/2014/main" id="{4FE981E2-8389-466C-853A-18A49249DCEA}"/>
              </a:ext>
            </a:extLst>
          </p:cNvPr>
          <p:cNvSpPr txBox="1">
            <a:spLocks noChangeArrowheads="1"/>
          </p:cNvSpPr>
          <p:nvPr/>
        </p:nvSpPr>
        <p:spPr bwMode="auto">
          <a:xfrm>
            <a:off x="609600" y="1803399"/>
            <a:ext cx="2876897" cy="4274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60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Alarm Systems Engineer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 work mostly from home, getting details of the jobs I need to do electronically. Although I install alarms, CCTV cameras and systems and access control in a wide range of premises, I specialise in electronic article surveillance which is anti theft devices in shops. </a:t>
            </a: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There have been a great many changes in technology since I started work, with miniaturisation and wireless technology being the main ones.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In this project you have the opportunity to design at least two different solutions to make a business secure.  </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It is important to ensure the client’s needs are met and that they are happy with the solutions proposed.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7292BABE-B02D-452F-9088-13EF78A4D91C}"/>
              </a:ext>
            </a:extLst>
          </p:cNvPr>
          <p:cNvGrpSpPr/>
          <p:nvPr/>
        </p:nvGrpSpPr>
        <p:grpSpPr>
          <a:xfrm>
            <a:off x="9586030" y="2605099"/>
            <a:ext cx="2287270" cy="1489277"/>
            <a:chOff x="9139103" y="2751788"/>
            <a:chExt cx="2287270" cy="1489277"/>
          </a:xfrm>
          <a:solidFill>
            <a:schemeClr val="accent3">
              <a:lumMod val="40000"/>
              <a:lumOff val="60000"/>
            </a:schemeClr>
          </a:solidFill>
        </p:grpSpPr>
        <p:sp>
          <p:nvSpPr>
            <p:cNvPr id="14" name="Speech Bubble: Oval 13">
              <a:extLst>
                <a:ext uri="{FF2B5EF4-FFF2-40B4-BE49-F238E27FC236}">
                  <a16:creationId xmlns:a16="http://schemas.microsoft.com/office/drawing/2014/main" id="{031A4A93-7DB4-4DAE-A75E-2954FA2E4C7A}"/>
                </a:ext>
              </a:extLst>
            </p:cNvPr>
            <p:cNvSpPr/>
            <p:nvPr/>
          </p:nvSpPr>
          <p:spPr>
            <a:xfrm rot="21355010">
              <a:off x="9139103" y="2751788"/>
              <a:ext cx="2287270" cy="1489277"/>
            </a:xfrm>
            <a:prstGeom prst="wedgeEllipseCallout">
              <a:avLst>
                <a:gd name="adj1" fmla="val -11277"/>
                <a:gd name="adj2" fmla="val 64736"/>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E86507A-3DF6-404F-9E3B-4F9C0C038755}"/>
                </a:ext>
              </a:extLst>
            </p:cNvPr>
            <p:cNvSpPr txBox="1">
              <a:spLocks noChangeArrowheads="1"/>
            </p:cNvSpPr>
            <p:nvPr/>
          </p:nvSpPr>
          <p:spPr bwMode="auto">
            <a:xfrm rot="21331752">
              <a:off x="9281144" y="2803366"/>
              <a:ext cx="197548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Which switches will be best for the two needs of the business? Look at the different types of switch that are available and choose the best solution.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2">
            <a:extLst>
              <a:ext uri="{FF2B5EF4-FFF2-40B4-BE49-F238E27FC236}">
                <a16:creationId xmlns:a16="http://schemas.microsoft.com/office/drawing/2014/main" id="{19FEE3C8-6378-4CCB-89B9-FAA7CFA08F29}"/>
              </a:ext>
            </a:extLst>
          </p:cNvPr>
          <p:cNvSpPr txBox="1">
            <a:spLocks noChangeArrowheads="1"/>
          </p:cNvSpPr>
          <p:nvPr/>
        </p:nvSpPr>
        <p:spPr bwMode="auto">
          <a:xfrm rot="337911">
            <a:off x="9206230" y="619704"/>
            <a:ext cx="2590800" cy="19862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What are your client’s requirements?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 What are the choices you need to make when providing solutions?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C Is-cost a factor?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 Remember to check the client’s wishes to make sure you’re on track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D3145E43-80F4-42DE-82AE-DE14CA06D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459" y="76295"/>
            <a:ext cx="2903759" cy="1625506"/>
          </a:xfrm>
          <a:prstGeom prst="rect">
            <a:avLst/>
          </a:prstGeom>
          <a:ln w="28575">
            <a:solidFill>
              <a:schemeClr val="accent1">
                <a:lumMod val="75000"/>
              </a:schemeClr>
            </a:solidFill>
          </a:ln>
        </p:spPr>
      </p:pic>
    </p:spTree>
    <p:extLst>
      <p:ext uri="{BB962C8B-B14F-4D97-AF65-F5344CB8AC3E}">
        <p14:creationId xmlns:p14="http://schemas.microsoft.com/office/powerpoint/2010/main" val="113444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E512598-69DD-4A56-81E9-432EF60FC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2496" y="3557948"/>
            <a:ext cx="2876897" cy="2467950"/>
          </a:xfrm>
          <a:prstGeom prst="rect">
            <a:avLst/>
          </a:prstGeom>
        </p:spPr>
      </p:pic>
      <p:pic>
        <p:nvPicPr>
          <p:cNvPr id="19" name="Picture 8" descr="File:Installing a Magnetic Door Contact.JPG">
            <a:extLst>
              <a:ext uri="{FF2B5EF4-FFF2-40B4-BE49-F238E27FC236}">
                <a16:creationId xmlns:a16="http://schemas.microsoft.com/office/drawing/2014/main" id="{70693059-125C-4C04-8A75-C141E4BC68F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56936" y="3750692"/>
            <a:ext cx="1326348" cy="2212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Alarm systems</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grpSp>
        <p:nvGrpSpPr>
          <p:cNvPr id="11" name="Group 10">
            <a:extLst>
              <a:ext uri="{FF2B5EF4-FFF2-40B4-BE49-F238E27FC236}">
                <a16:creationId xmlns:a16="http://schemas.microsoft.com/office/drawing/2014/main" id="{020FF4ED-D487-42E4-9C47-E9178A23DFB1}"/>
              </a:ext>
            </a:extLst>
          </p:cNvPr>
          <p:cNvGrpSpPr/>
          <p:nvPr/>
        </p:nvGrpSpPr>
        <p:grpSpPr>
          <a:xfrm>
            <a:off x="9549319" y="1977185"/>
            <a:ext cx="2630490" cy="1667556"/>
            <a:chOff x="9142651" y="2751661"/>
            <a:chExt cx="2287270" cy="1588945"/>
          </a:xfrm>
          <a:solidFill>
            <a:schemeClr val="accent3">
              <a:lumMod val="60000"/>
              <a:lumOff val="40000"/>
            </a:schemeClr>
          </a:solidFill>
        </p:grpSpPr>
        <p:sp>
          <p:nvSpPr>
            <p:cNvPr id="12" name="Speech Bubble: Oval 11">
              <a:extLst>
                <a:ext uri="{FF2B5EF4-FFF2-40B4-BE49-F238E27FC236}">
                  <a16:creationId xmlns:a16="http://schemas.microsoft.com/office/drawing/2014/main" id="{2FEFCA0E-2D65-4991-A7C1-68AD006F23B2}"/>
                </a:ext>
              </a:extLst>
            </p:cNvPr>
            <p:cNvSpPr/>
            <p:nvPr/>
          </p:nvSpPr>
          <p:spPr>
            <a:xfrm rot="21355010">
              <a:off x="9142651" y="2751661"/>
              <a:ext cx="2287270" cy="1588945"/>
            </a:xfrm>
            <a:prstGeom prst="wedgeEllipseCallout">
              <a:avLst>
                <a:gd name="adj1" fmla="val -5094"/>
                <a:gd name="adj2" fmla="val 68186"/>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3" name="Text Box 2">
              <a:extLst>
                <a:ext uri="{FF2B5EF4-FFF2-40B4-BE49-F238E27FC236}">
                  <a16:creationId xmlns:a16="http://schemas.microsoft.com/office/drawing/2014/main" id="{1994E4FB-8F84-4685-A88F-6BCBC3C5527C}"/>
                </a:ext>
              </a:extLst>
            </p:cNvPr>
            <p:cNvSpPr txBox="1">
              <a:spLocks noChangeArrowheads="1"/>
            </p:cNvSpPr>
            <p:nvPr/>
          </p:nvSpPr>
          <p:spPr bwMode="auto">
            <a:xfrm rot="21331752">
              <a:off x="9314500" y="2796352"/>
              <a:ext cx="1926912" cy="14995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Can you use two different alarms to make sure any intruders are caught?</a:t>
              </a:r>
            </a:p>
            <a:p>
              <a:pPr algn="ctr">
                <a:lnSpc>
                  <a:spcPct val="107000"/>
                </a:lnSpc>
                <a:spcAft>
                  <a:spcPts val="0"/>
                </a:spcAft>
              </a:pPr>
              <a:endParaRPr lang="en-GB" sz="6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about suggesting adding alarm systems for detecting fire or water ingress?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 name="Picture 2">
            <a:extLst>
              <a:ext uri="{FF2B5EF4-FFF2-40B4-BE49-F238E27FC236}">
                <a16:creationId xmlns:a16="http://schemas.microsoft.com/office/drawing/2014/main" id="{AC9CBDF6-1B66-45F2-A722-133BB3409A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0815" y="1529632"/>
            <a:ext cx="2529650" cy="2100155"/>
          </a:xfrm>
          <a:prstGeom prst="rect">
            <a:avLst/>
          </a:prstGeom>
        </p:spPr>
      </p:pic>
      <p:pic>
        <p:nvPicPr>
          <p:cNvPr id="1028" name="Picture 4" descr="Alarm, Bell, Doorbell, Electric, Fire Alarm">
            <a:extLst>
              <a:ext uri="{FF2B5EF4-FFF2-40B4-BE49-F238E27FC236}">
                <a16:creationId xmlns:a16="http://schemas.microsoft.com/office/drawing/2014/main" id="{0764CD59-BECE-449A-B285-2CC42B5DEB4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12184" y="315224"/>
            <a:ext cx="1207589" cy="21001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C1FBF3E-8D91-4881-8918-BA81744BE6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0815" y="3750692"/>
            <a:ext cx="2846641" cy="2212617"/>
          </a:xfrm>
          <a:prstGeom prst="rect">
            <a:avLst/>
          </a:prstGeom>
        </p:spPr>
      </p:pic>
      <p:pic>
        <p:nvPicPr>
          <p:cNvPr id="1030" name="Picture 6" descr="Surveillance, Camera, Security, Cctv, Technology, Video">
            <a:extLst>
              <a:ext uri="{FF2B5EF4-FFF2-40B4-BE49-F238E27FC236}">
                <a16:creationId xmlns:a16="http://schemas.microsoft.com/office/drawing/2014/main" id="{B715EF09-124D-460C-8F90-9DBA1DE26BF0}"/>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616631" y="-218542"/>
            <a:ext cx="3351624" cy="25137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curity Systems, Code, Alarm, Control, Panel">
            <a:extLst>
              <a:ext uri="{FF2B5EF4-FFF2-40B4-BE49-F238E27FC236}">
                <a16:creationId xmlns:a16="http://schemas.microsoft.com/office/drawing/2014/main" id="{46CB6188-E1F1-4179-B96A-84B13082086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104572" y="2089791"/>
            <a:ext cx="2153505" cy="15388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913FC41-3028-408C-9146-02795A69304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77279" y="4392589"/>
            <a:ext cx="1873647" cy="1747778"/>
          </a:xfrm>
          <a:prstGeom prst="rect">
            <a:avLst/>
          </a:prstGeom>
        </p:spPr>
      </p:pic>
      <p:pic>
        <p:nvPicPr>
          <p:cNvPr id="10" name="Picture 2" descr="Burglar, Thief, Criminal, Crime, Man, Theft, Stealing">
            <a:extLst>
              <a:ext uri="{FF2B5EF4-FFF2-40B4-BE49-F238E27FC236}">
                <a16:creationId xmlns:a16="http://schemas.microsoft.com/office/drawing/2014/main" id="{4CF7394C-B584-4202-94F3-1026F753CD9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73855" y="3354495"/>
            <a:ext cx="1930764" cy="27858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3A63E9C-CE02-4FBC-ABB9-2A9A2C8EDE4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034514" y="805351"/>
            <a:ext cx="1370563" cy="1448562"/>
          </a:xfrm>
          <a:prstGeom prst="rect">
            <a:avLst/>
          </a:prstGeom>
        </p:spPr>
      </p:pic>
      <p:pic>
        <p:nvPicPr>
          <p:cNvPr id="18" name="Picture 17">
            <a:extLst>
              <a:ext uri="{FF2B5EF4-FFF2-40B4-BE49-F238E27FC236}">
                <a16:creationId xmlns:a16="http://schemas.microsoft.com/office/drawing/2014/main" id="{1A7AA2C7-F347-4546-B620-5DEBD7A97F9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846189" y="2454595"/>
            <a:ext cx="2122741" cy="1776528"/>
          </a:xfrm>
          <a:prstGeom prst="rect">
            <a:avLst/>
          </a:prstGeom>
        </p:spPr>
      </p:pic>
    </p:spTree>
    <p:extLst>
      <p:ext uri="{BB962C8B-B14F-4D97-AF65-F5344CB8AC3E}">
        <p14:creationId xmlns:p14="http://schemas.microsoft.com/office/powerpoint/2010/main" val="397560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5548850" cy="82792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3900" b="1" kern="0" dirty="0">
                <a:solidFill>
                  <a:srgbClr val="4EBA6F"/>
                </a:solidFill>
                <a:latin typeface="Cambria" panose="02040503050406030204" pitchFamily="18" charset="0"/>
              </a:rPr>
              <a:t>Alarm systems – inputs</a:t>
            </a:r>
            <a:endParaRPr lang="en-GB" sz="3900" b="1" strike="sngStrike" kern="0" dirty="0">
              <a:solidFill>
                <a:srgbClr val="B0D235"/>
              </a:solidFill>
              <a:latin typeface="Cambria" panose="02040503050406030204" pitchFamily="18" charset="0"/>
            </a:endParaRPr>
          </a:p>
        </p:txBody>
      </p:sp>
      <p:pic>
        <p:nvPicPr>
          <p:cNvPr id="14" name="Picture 2" descr="M065354W01">
            <a:extLst>
              <a:ext uri="{FF2B5EF4-FFF2-40B4-BE49-F238E27FC236}">
                <a16:creationId xmlns:a16="http://schemas.microsoft.com/office/drawing/2014/main" id="{AAEBF051-C8A0-4697-BC3E-81E23E810CD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7740" t="7363" r="7760" b="3090"/>
          <a:stretch/>
        </p:blipFill>
        <p:spPr bwMode="auto">
          <a:xfrm>
            <a:off x="524256" y="1463039"/>
            <a:ext cx="2389632" cy="140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3">
            <a:extLst>
              <a:ext uri="{FF2B5EF4-FFF2-40B4-BE49-F238E27FC236}">
                <a16:creationId xmlns:a16="http://schemas.microsoft.com/office/drawing/2014/main" id="{C4C72AE1-7F58-4015-BFC0-C05CB3581059}"/>
              </a:ext>
            </a:extLst>
          </p:cNvPr>
          <p:cNvSpPr txBox="1">
            <a:spLocks noChangeArrowheads="1"/>
          </p:cNvSpPr>
          <p:nvPr/>
        </p:nvSpPr>
        <p:spPr bwMode="auto">
          <a:xfrm>
            <a:off x="416688" y="2867117"/>
            <a:ext cx="203259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bg1"/>
                </a:solidFill>
                <a:latin typeface="Garamond" panose="02020404030301010803" pitchFamily="18" charset="0"/>
              </a:defRPr>
            </a:lvl1pPr>
            <a:lvl2pPr marL="742950" indent="-285750" eaLnBrk="0" hangingPunct="0">
              <a:defRPr sz="3200">
                <a:solidFill>
                  <a:schemeClr val="bg1"/>
                </a:solidFill>
                <a:latin typeface="Garamond" panose="02020404030301010803" pitchFamily="18" charset="0"/>
              </a:defRPr>
            </a:lvl2pPr>
            <a:lvl3pPr marL="1143000" indent="-228600" eaLnBrk="0" hangingPunct="0">
              <a:defRPr sz="3200">
                <a:solidFill>
                  <a:schemeClr val="bg1"/>
                </a:solidFill>
                <a:latin typeface="Garamond" panose="02020404030301010803" pitchFamily="18" charset="0"/>
              </a:defRPr>
            </a:lvl3pPr>
            <a:lvl4pPr marL="1600200" indent="-228600" eaLnBrk="0" hangingPunct="0">
              <a:defRPr sz="3200">
                <a:solidFill>
                  <a:schemeClr val="bg1"/>
                </a:solidFill>
                <a:latin typeface="Garamond" panose="02020404030301010803" pitchFamily="18" charset="0"/>
              </a:defRPr>
            </a:lvl4pPr>
            <a:lvl5pPr marL="2057400" indent="-228600" eaLnBrk="0" hangingPunct="0">
              <a:defRPr sz="3200">
                <a:solidFill>
                  <a:schemeClr val="bg1"/>
                </a:solidFill>
                <a:latin typeface="Garamond" panose="02020404030301010803" pitchFamily="18" charset="0"/>
              </a:defRPr>
            </a:lvl5pPr>
            <a:lvl6pPr marL="2514600" indent="-228600" eaLnBrk="0" fontAlgn="base" hangingPunct="0">
              <a:spcBef>
                <a:spcPct val="0"/>
              </a:spcBef>
              <a:spcAft>
                <a:spcPct val="0"/>
              </a:spcAft>
              <a:defRPr sz="3200">
                <a:solidFill>
                  <a:schemeClr val="bg1"/>
                </a:solidFill>
                <a:latin typeface="Garamond" panose="02020404030301010803" pitchFamily="18" charset="0"/>
              </a:defRPr>
            </a:lvl6pPr>
            <a:lvl7pPr marL="2971800" indent="-228600" eaLnBrk="0" fontAlgn="base" hangingPunct="0">
              <a:spcBef>
                <a:spcPct val="0"/>
              </a:spcBef>
              <a:spcAft>
                <a:spcPct val="0"/>
              </a:spcAft>
              <a:defRPr sz="3200">
                <a:solidFill>
                  <a:schemeClr val="bg1"/>
                </a:solidFill>
                <a:latin typeface="Garamond" panose="02020404030301010803" pitchFamily="18" charset="0"/>
              </a:defRPr>
            </a:lvl7pPr>
            <a:lvl8pPr marL="3429000" indent="-228600" eaLnBrk="0" fontAlgn="base" hangingPunct="0">
              <a:spcBef>
                <a:spcPct val="0"/>
              </a:spcBef>
              <a:spcAft>
                <a:spcPct val="0"/>
              </a:spcAft>
              <a:defRPr sz="3200">
                <a:solidFill>
                  <a:schemeClr val="bg1"/>
                </a:solidFill>
                <a:latin typeface="Garamond" panose="02020404030301010803" pitchFamily="18" charset="0"/>
              </a:defRPr>
            </a:lvl8pPr>
            <a:lvl9pPr marL="3886200" indent="-228600" eaLnBrk="0" fontAlgn="base" hangingPunct="0">
              <a:spcBef>
                <a:spcPct val="0"/>
              </a:spcBef>
              <a:spcAft>
                <a:spcPct val="0"/>
              </a:spcAft>
              <a:defRPr sz="3200">
                <a:solidFill>
                  <a:schemeClr val="bg1"/>
                </a:solidFill>
                <a:latin typeface="Garamond" panose="02020404030301010803" pitchFamily="18" charset="0"/>
              </a:defRPr>
            </a:lvl9pPr>
          </a:lstStyle>
          <a:p>
            <a:pPr eaLnBrk="1" hangingPunct="1">
              <a:spcBef>
                <a:spcPct val="50000"/>
              </a:spcBef>
            </a:pPr>
            <a:r>
              <a:rPr lang="en-GB" altLang="en-US" sz="1400" b="1" dirty="0">
                <a:solidFill>
                  <a:schemeClr val="tx1"/>
                </a:solidFill>
                <a:latin typeface="Arial" panose="020B0604020202020204" pitchFamily="34" charset="0"/>
                <a:cs typeface="Arial" panose="020B0604020202020204" pitchFamily="34" charset="0"/>
              </a:rPr>
              <a:t>Proximity Switch</a:t>
            </a:r>
            <a:r>
              <a:rPr lang="en-GB" altLang="en-US" sz="1400" dirty="0">
                <a:solidFill>
                  <a:schemeClr val="tx1"/>
                </a:solidFill>
                <a:latin typeface="Arial" panose="020B0604020202020204" pitchFamily="34" charset="0"/>
                <a:cs typeface="Arial" panose="020B0604020202020204" pitchFamily="34" charset="0"/>
              </a:rPr>
              <a:t> </a:t>
            </a:r>
          </a:p>
          <a:p>
            <a:pPr eaLnBrk="1" hangingPunct="1">
              <a:spcBef>
                <a:spcPct val="50000"/>
              </a:spcBef>
            </a:pPr>
            <a:r>
              <a:rPr lang="en-GB" altLang="en-US" sz="1400" dirty="0">
                <a:solidFill>
                  <a:schemeClr val="tx1"/>
                </a:solidFill>
                <a:latin typeface="Arial" panose="020B0604020202020204" pitchFamily="34" charset="0"/>
                <a:cs typeface="Arial" panose="020B0604020202020204" pitchFamily="34" charset="0"/>
              </a:rPr>
              <a:t>Has two parts: one part has wires connected to two strips of metal which are positioned close together but just apart. The second part is a magnet which, when brought close to the other part causes the two metal strips to come into contact and complete a circuit. </a:t>
            </a:r>
            <a:endParaRPr lang="en-US" altLang="en-US" sz="1400" dirty="0">
              <a:solidFill>
                <a:schemeClr val="tx1"/>
              </a:solidFill>
              <a:latin typeface="Arial" panose="020B0604020202020204" pitchFamily="34" charset="0"/>
              <a:cs typeface="Arial" panose="020B0604020202020204" pitchFamily="34" charset="0"/>
            </a:endParaRPr>
          </a:p>
        </p:txBody>
      </p:sp>
      <p:pic>
        <p:nvPicPr>
          <p:cNvPr id="18" name="Picture 2" descr="M034793W01">
            <a:extLst>
              <a:ext uri="{FF2B5EF4-FFF2-40B4-BE49-F238E27FC236}">
                <a16:creationId xmlns:a16="http://schemas.microsoft.com/office/drawing/2014/main" id="{10159D72-4194-47CB-B4EF-8F4FE1DEEFC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124" t="-1" r="14968" b="9493"/>
          <a:stretch/>
        </p:blipFill>
        <p:spPr bwMode="auto">
          <a:xfrm>
            <a:off x="2888101" y="4145911"/>
            <a:ext cx="631074"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a:extLst>
              <a:ext uri="{FF2B5EF4-FFF2-40B4-BE49-F238E27FC236}">
                <a16:creationId xmlns:a16="http://schemas.microsoft.com/office/drawing/2014/main" id="{390BFA0D-5214-4E95-97CB-4D737F4BECFF}"/>
              </a:ext>
            </a:extLst>
          </p:cNvPr>
          <p:cNvSpPr>
            <a:spLocks noChangeArrowheads="1"/>
          </p:cNvSpPr>
          <p:nvPr/>
        </p:nvSpPr>
        <p:spPr bwMode="auto">
          <a:xfrm>
            <a:off x="3555846" y="4281295"/>
            <a:ext cx="30028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bg1"/>
                </a:solidFill>
                <a:latin typeface="Garamond" panose="02020404030301010803" pitchFamily="18" charset="0"/>
              </a:defRPr>
            </a:lvl1pPr>
            <a:lvl2pPr marL="742950" indent="-285750" eaLnBrk="0" hangingPunct="0">
              <a:defRPr sz="3200">
                <a:solidFill>
                  <a:schemeClr val="bg1"/>
                </a:solidFill>
                <a:latin typeface="Garamond" panose="02020404030301010803" pitchFamily="18" charset="0"/>
              </a:defRPr>
            </a:lvl2pPr>
            <a:lvl3pPr marL="1143000" indent="-228600" eaLnBrk="0" hangingPunct="0">
              <a:defRPr sz="3200">
                <a:solidFill>
                  <a:schemeClr val="bg1"/>
                </a:solidFill>
                <a:latin typeface="Garamond" panose="02020404030301010803" pitchFamily="18" charset="0"/>
              </a:defRPr>
            </a:lvl3pPr>
            <a:lvl4pPr marL="1600200" indent="-228600" eaLnBrk="0" hangingPunct="0">
              <a:defRPr sz="3200">
                <a:solidFill>
                  <a:schemeClr val="bg1"/>
                </a:solidFill>
                <a:latin typeface="Garamond" panose="02020404030301010803" pitchFamily="18" charset="0"/>
              </a:defRPr>
            </a:lvl4pPr>
            <a:lvl5pPr marL="2057400" indent="-228600" eaLnBrk="0" hangingPunct="0">
              <a:defRPr sz="3200">
                <a:solidFill>
                  <a:schemeClr val="bg1"/>
                </a:solidFill>
                <a:latin typeface="Garamond" panose="02020404030301010803" pitchFamily="18" charset="0"/>
              </a:defRPr>
            </a:lvl5pPr>
            <a:lvl6pPr marL="2514600" indent="-228600" eaLnBrk="0" fontAlgn="base" hangingPunct="0">
              <a:spcBef>
                <a:spcPct val="0"/>
              </a:spcBef>
              <a:spcAft>
                <a:spcPct val="0"/>
              </a:spcAft>
              <a:defRPr sz="3200">
                <a:solidFill>
                  <a:schemeClr val="bg1"/>
                </a:solidFill>
                <a:latin typeface="Garamond" panose="02020404030301010803" pitchFamily="18" charset="0"/>
              </a:defRPr>
            </a:lvl6pPr>
            <a:lvl7pPr marL="2971800" indent="-228600" eaLnBrk="0" fontAlgn="base" hangingPunct="0">
              <a:spcBef>
                <a:spcPct val="0"/>
              </a:spcBef>
              <a:spcAft>
                <a:spcPct val="0"/>
              </a:spcAft>
              <a:defRPr sz="3200">
                <a:solidFill>
                  <a:schemeClr val="bg1"/>
                </a:solidFill>
                <a:latin typeface="Garamond" panose="02020404030301010803" pitchFamily="18" charset="0"/>
              </a:defRPr>
            </a:lvl7pPr>
            <a:lvl8pPr marL="3429000" indent="-228600" eaLnBrk="0" fontAlgn="base" hangingPunct="0">
              <a:spcBef>
                <a:spcPct val="0"/>
              </a:spcBef>
              <a:spcAft>
                <a:spcPct val="0"/>
              </a:spcAft>
              <a:defRPr sz="3200">
                <a:solidFill>
                  <a:schemeClr val="bg1"/>
                </a:solidFill>
                <a:latin typeface="Garamond" panose="02020404030301010803" pitchFamily="18" charset="0"/>
              </a:defRPr>
            </a:lvl8pPr>
            <a:lvl9pPr marL="3886200" indent="-228600" eaLnBrk="0" fontAlgn="base" hangingPunct="0">
              <a:spcBef>
                <a:spcPct val="0"/>
              </a:spcBef>
              <a:spcAft>
                <a:spcPct val="0"/>
              </a:spcAft>
              <a:defRPr sz="3200">
                <a:solidFill>
                  <a:schemeClr val="bg1"/>
                </a:solidFill>
                <a:latin typeface="Garamond" panose="02020404030301010803" pitchFamily="18" charset="0"/>
              </a:defRPr>
            </a:lvl9pPr>
          </a:lstStyle>
          <a:p>
            <a:pPr eaLnBrk="1" hangingPunct="1"/>
            <a:r>
              <a:rPr lang="en-GB" altLang="en-US" sz="1400" dirty="0">
                <a:solidFill>
                  <a:schemeClr val="tx1"/>
                </a:solidFill>
                <a:latin typeface="Arial" panose="020B0604020202020204" pitchFamily="34" charset="0"/>
                <a:cs typeface="Arial" panose="020B0604020202020204" pitchFamily="34" charset="0"/>
              </a:rPr>
              <a:t>The </a:t>
            </a:r>
            <a:r>
              <a:rPr lang="en-GB" altLang="en-US" sz="1400" b="1" dirty="0">
                <a:solidFill>
                  <a:schemeClr val="tx1"/>
                </a:solidFill>
                <a:latin typeface="Arial" panose="020B0604020202020204" pitchFamily="34" charset="0"/>
                <a:cs typeface="Arial" panose="020B0604020202020204" pitchFamily="34" charset="0"/>
              </a:rPr>
              <a:t>Light Sensor</a:t>
            </a:r>
            <a:r>
              <a:rPr lang="en-GB" altLang="en-US" sz="1400" dirty="0">
                <a:solidFill>
                  <a:schemeClr val="tx1"/>
                </a:solidFill>
                <a:latin typeface="Arial" panose="020B0604020202020204" pitchFamily="34" charset="0"/>
                <a:cs typeface="Arial" panose="020B0604020202020204" pitchFamily="34" charset="0"/>
              </a:rPr>
              <a:t> is made from material affected by light. When it is in the dark, it performs like a switch turned off. The sensor conducts electricity when lit up and behaves as a switch turned on.</a:t>
            </a: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631823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rgbClr val="318AAC"/>
                </a:solidFill>
                <a:latin typeface="Cambria" panose="02040503050406030204" pitchFamily="18" charset="0"/>
              </a:rPr>
              <a:t>Which switch or sensor? </a:t>
            </a:r>
          </a:p>
        </p:txBody>
      </p:sp>
      <p:pic>
        <p:nvPicPr>
          <p:cNvPr id="20" name="Picture 2" descr="M030169W01">
            <a:extLst>
              <a:ext uri="{FF2B5EF4-FFF2-40B4-BE49-F238E27FC236}">
                <a16:creationId xmlns:a16="http://schemas.microsoft.com/office/drawing/2014/main" id="{CD7935F4-08CF-40BB-BA11-3478DC7EE0F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7402" t="16868" r="16705" b="12258"/>
          <a:stretch/>
        </p:blipFill>
        <p:spPr bwMode="auto">
          <a:xfrm>
            <a:off x="3304526" y="1831686"/>
            <a:ext cx="1830822" cy="745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
            <a:extLst>
              <a:ext uri="{FF2B5EF4-FFF2-40B4-BE49-F238E27FC236}">
                <a16:creationId xmlns:a16="http://schemas.microsoft.com/office/drawing/2014/main" id="{1390FF4B-D916-45BA-A422-1456618D7F14}"/>
              </a:ext>
            </a:extLst>
          </p:cNvPr>
          <p:cNvSpPr txBox="1">
            <a:spLocks noChangeArrowheads="1"/>
          </p:cNvSpPr>
          <p:nvPr/>
        </p:nvSpPr>
        <p:spPr bwMode="auto">
          <a:xfrm>
            <a:off x="3203638" y="2533724"/>
            <a:ext cx="289236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bg1"/>
                </a:solidFill>
                <a:latin typeface="Garamond" panose="02020404030301010803" pitchFamily="18" charset="0"/>
              </a:defRPr>
            </a:lvl1pPr>
            <a:lvl2pPr marL="742950" indent="-285750" eaLnBrk="0" hangingPunct="0">
              <a:defRPr sz="3200">
                <a:solidFill>
                  <a:schemeClr val="bg1"/>
                </a:solidFill>
                <a:latin typeface="Garamond" panose="02020404030301010803" pitchFamily="18" charset="0"/>
              </a:defRPr>
            </a:lvl2pPr>
            <a:lvl3pPr marL="1143000" indent="-228600" eaLnBrk="0" hangingPunct="0">
              <a:defRPr sz="3200">
                <a:solidFill>
                  <a:schemeClr val="bg1"/>
                </a:solidFill>
                <a:latin typeface="Garamond" panose="02020404030301010803" pitchFamily="18" charset="0"/>
              </a:defRPr>
            </a:lvl3pPr>
            <a:lvl4pPr marL="1600200" indent="-228600" eaLnBrk="0" hangingPunct="0">
              <a:defRPr sz="3200">
                <a:solidFill>
                  <a:schemeClr val="bg1"/>
                </a:solidFill>
                <a:latin typeface="Garamond" panose="02020404030301010803" pitchFamily="18" charset="0"/>
              </a:defRPr>
            </a:lvl4pPr>
            <a:lvl5pPr marL="2057400" indent="-228600" eaLnBrk="0" hangingPunct="0">
              <a:defRPr sz="3200">
                <a:solidFill>
                  <a:schemeClr val="bg1"/>
                </a:solidFill>
                <a:latin typeface="Garamond" panose="02020404030301010803" pitchFamily="18" charset="0"/>
              </a:defRPr>
            </a:lvl5pPr>
            <a:lvl6pPr marL="2514600" indent="-228600" eaLnBrk="0" fontAlgn="base" hangingPunct="0">
              <a:spcBef>
                <a:spcPct val="0"/>
              </a:spcBef>
              <a:spcAft>
                <a:spcPct val="0"/>
              </a:spcAft>
              <a:defRPr sz="3200">
                <a:solidFill>
                  <a:schemeClr val="bg1"/>
                </a:solidFill>
                <a:latin typeface="Garamond" panose="02020404030301010803" pitchFamily="18" charset="0"/>
              </a:defRPr>
            </a:lvl6pPr>
            <a:lvl7pPr marL="2971800" indent="-228600" eaLnBrk="0" fontAlgn="base" hangingPunct="0">
              <a:spcBef>
                <a:spcPct val="0"/>
              </a:spcBef>
              <a:spcAft>
                <a:spcPct val="0"/>
              </a:spcAft>
              <a:defRPr sz="3200">
                <a:solidFill>
                  <a:schemeClr val="bg1"/>
                </a:solidFill>
                <a:latin typeface="Garamond" panose="02020404030301010803" pitchFamily="18" charset="0"/>
              </a:defRPr>
            </a:lvl7pPr>
            <a:lvl8pPr marL="3429000" indent="-228600" eaLnBrk="0" fontAlgn="base" hangingPunct="0">
              <a:spcBef>
                <a:spcPct val="0"/>
              </a:spcBef>
              <a:spcAft>
                <a:spcPct val="0"/>
              </a:spcAft>
              <a:defRPr sz="3200">
                <a:solidFill>
                  <a:schemeClr val="bg1"/>
                </a:solidFill>
                <a:latin typeface="Garamond" panose="02020404030301010803" pitchFamily="18" charset="0"/>
              </a:defRPr>
            </a:lvl8pPr>
            <a:lvl9pPr marL="3886200" indent="-228600" eaLnBrk="0" fontAlgn="base" hangingPunct="0">
              <a:spcBef>
                <a:spcPct val="0"/>
              </a:spcBef>
              <a:spcAft>
                <a:spcPct val="0"/>
              </a:spcAft>
              <a:defRPr sz="3200">
                <a:solidFill>
                  <a:schemeClr val="bg1"/>
                </a:solidFill>
                <a:latin typeface="Garamond" panose="02020404030301010803" pitchFamily="18" charset="0"/>
              </a:defRPr>
            </a:lvl9pPr>
          </a:lstStyle>
          <a:p>
            <a:pPr eaLnBrk="1" hangingPunct="1">
              <a:spcBef>
                <a:spcPct val="50000"/>
              </a:spcBef>
            </a:pPr>
            <a:r>
              <a:rPr lang="en-GB" altLang="en-US" sz="1400" dirty="0">
                <a:solidFill>
                  <a:schemeClr val="tx1"/>
                </a:solidFill>
                <a:latin typeface="Arial" panose="020B0604020202020204" pitchFamily="34" charset="0"/>
                <a:cs typeface="Arial" panose="020B0604020202020204" pitchFamily="34" charset="0"/>
              </a:rPr>
              <a:t>A </a:t>
            </a:r>
            <a:r>
              <a:rPr lang="en-GB" altLang="en-US" sz="1400" b="1" dirty="0">
                <a:solidFill>
                  <a:schemeClr val="tx1"/>
                </a:solidFill>
                <a:latin typeface="Arial" panose="020B0604020202020204" pitchFamily="34" charset="0"/>
                <a:cs typeface="Arial" panose="020B0604020202020204" pitchFamily="34" charset="0"/>
              </a:rPr>
              <a:t>Tilt Switch</a:t>
            </a:r>
            <a:r>
              <a:rPr lang="en-GB" altLang="en-US" sz="1400" dirty="0">
                <a:solidFill>
                  <a:schemeClr val="tx1"/>
                </a:solidFill>
                <a:latin typeface="Arial" panose="020B0604020202020204" pitchFamily="34" charset="0"/>
                <a:cs typeface="Arial" panose="020B0604020202020204" pitchFamily="34" charset="0"/>
              </a:rPr>
              <a:t> has a tube with electrical contacts at one end and a metal ball which slides down to the contacts when the switch is tilted to complete the circuit.</a:t>
            </a:r>
            <a:endParaRPr lang="en-US" altLang="en-US" sz="1400" dirty="0">
              <a:solidFill>
                <a:schemeClr val="tx1"/>
              </a:solidFill>
              <a:latin typeface="Arial" panose="020B0604020202020204" pitchFamily="34" charset="0"/>
              <a:cs typeface="Arial" panose="020B0604020202020204" pitchFamily="34" charset="0"/>
            </a:endParaRPr>
          </a:p>
        </p:txBody>
      </p:sp>
      <p:pic>
        <p:nvPicPr>
          <p:cNvPr id="26" name="Picture 25" descr="sensor playing cards.png">
            <a:extLst>
              <a:ext uri="{FF2B5EF4-FFF2-40B4-BE49-F238E27FC236}">
                <a16:creationId xmlns:a16="http://schemas.microsoft.com/office/drawing/2014/main" id="{83F3042B-8559-4D08-BA03-7468B7C730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23260" y="162075"/>
            <a:ext cx="4937892" cy="3279679"/>
          </a:xfrm>
          <a:prstGeom prst="rect">
            <a:avLst/>
          </a:prstGeom>
        </p:spPr>
      </p:pic>
      <p:pic>
        <p:nvPicPr>
          <p:cNvPr id="27" name="Picture 2">
            <a:extLst>
              <a:ext uri="{FF2B5EF4-FFF2-40B4-BE49-F238E27FC236}">
                <a16:creationId xmlns:a16="http://schemas.microsoft.com/office/drawing/2014/main" id="{2701000A-9EC4-4CE9-9191-BCD53D2930B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0800000">
            <a:off x="10558846" y="3589771"/>
            <a:ext cx="1492758" cy="114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a:extLst>
              <a:ext uri="{FF2B5EF4-FFF2-40B4-BE49-F238E27FC236}">
                <a16:creationId xmlns:a16="http://schemas.microsoft.com/office/drawing/2014/main" id="{5A501184-A22A-4A23-9B82-8F2B3C7A0223}"/>
              </a:ext>
            </a:extLst>
          </p:cNvPr>
          <p:cNvSpPr txBox="1">
            <a:spLocks noChangeArrowheads="1"/>
          </p:cNvSpPr>
          <p:nvPr/>
        </p:nvSpPr>
        <p:spPr>
          <a:xfrm>
            <a:off x="7020795" y="3827142"/>
            <a:ext cx="3640212" cy="1406366"/>
          </a:xfrm>
          <a:prstGeom prst="rect">
            <a:avLst/>
          </a:prstGeom>
        </p:spPr>
        <p:txBody>
          <a:bodyPr/>
          <a:lstStyle/>
          <a:p>
            <a:pPr eaLnBrk="0" hangingPunct="0">
              <a:spcBef>
                <a:spcPts val="0"/>
              </a:spcBef>
              <a:spcAft>
                <a:spcPts val="400"/>
              </a:spcAft>
              <a:defRPr/>
            </a:pPr>
            <a:r>
              <a:rPr lang="en-GB" sz="1400" b="1" kern="0" dirty="0">
                <a:solidFill>
                  <a:schemeClr val="tx1"/>
                </a:solidFill>
                <a:latin typeface="Arial" pitchFamily="34" charset="0"/>
                <a:cs typeface="Arial" pitchFamily="34" charset="0"/>
              </a:rPr>
              <a:t>Micro switches</a:t>
            </a:r>
            <a:r>
              <a:rPr lang="en-GB" sz="1400" kern="0" dirty="0">
                <a:solidFill>
                  <a:schemeClr val="tx1"/>
                </a:solidFill>
                <a:latin typeface="Arial" pitchFamily="34" charset="0"/>
                <a:cs typeface="Arial" pitchFamily="34" charset="0"/>
              </a:rPr>
              <a:t> can be set Open or Closed. </a:t>
            </a:r>
          </a:p>
          <a:p>
            <a:pPr eaLnBrk="0" hangingPunct="0">
              <a:spcAft>
                <a:spcPts val="400"/>
              </a:spcAft>
              <a:defRPr/>
            </a:pPr>
            <a:r>
              <a:rPr lang="en-GB" sz="1400" kern="0" dirty="0">
                <a:latin typeface="Arial" pitchFamily="34" charset="0"/>
                <a:cs typeface="Arial" pitchFamily="34" charset="0"/>
              </a:rPr>
              <a:t>Normally Open (NO) means that the internal contacts inside the switch are held apart so the switch only completes the circuit when the lever is pressed. </a:t>
            </a:r>
          </a:p>
          <a:p>
            <a:pPr eaLnBrk="0" hangingPunct="0">
              <a:spcBef>
                <a:spcPts val="0"/>
              </a:spcBef>
              <a:spcAft>
                <a:spcPts val="400"/>
              </a:spcAft>
              <a:defRPr/>
            </a:pPr>
            <a:endParaRPr lang="en-GB" sz="1400" kern="0" dirty="0">
              <a:solidFill>
                <a:schemeClr val="tx1"/>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73B40BFB-4D88-4BCE-8E6A-1CDAEF209C93}"/>
              </a:ext>
            </a:extLst>
          </p:cNvPr>
          <p:cNvSpPr/>
          <p:nvPr/>
        </p:nvSpPr>
        <p:spPr>
          <a:xfrm>
            <a:off x="7023260" y="5233508"/>
            <a:ext cx="4852789" cy="954107"/>
          </a:xfrm>
          <a:prstGeom prst="rect">
            <a:avLst/>
          </a:prstGeom>
        </p:spPr>
        <p:txBody>
          <a:bodyPr wrap="square">
            <a:spAutoFit/>
          </a:bodyPr>
          <a:lstStyle/>
          <a:p>
            <a:pPr eaLnBrk="0" hangingPunct="0">
              <a:spcBef>
                <a:spcPts val="0"/>
              </a:spcBef>
              <a:spcAft>
                <a:spcPts val="400"/>
              </a:spcAft>
              <a:defRPr/>
            </a:pPr>
            <a:r>
              <a:rPr lang="en-GB" sz="1400" kern="0" dirty="0">
                <a:solidFill>
                  <a:schemeClr val="tx1"/>
                </a:solidFill>
                <a:latin typeface="Arial" pitchFamily="34" charset="0"/>
                <a:cs typeface="Arial" pitchFamily="34" charset="0"/>
              </a:rPr>
              <a:t>Normally Closed (NC) means the contacts are held together, so the switch will connect the circuit when the lever or button is not pressed, and only breaks the circuit when the lever is pressed.</a:t>
            </a:r>
            <a:endParaRPr lang="en-GB" sz="1400" dirty="0"/>
          </a:p>
        </p:txBody>
      </p:sp>
    </p:spTree>
    <p:extLst>
      <p:ext uri="{BB962C8B-B14F-4D97-AF65-F5344CB8AC3E}">
        <p14:creationId xmlns:p14="http://schemas.microsoft.com/office/powerpoint/2010/main" val="331788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output playing cards.png">
            <a:extLst>
              <a:ext uri="{FF2B5EF4-FFF2-40B4-BE49-F238E27FC236}">
                <a16:creationId xmlns:a16="http://schemas.microsoft.com/office/drawing/2014/main" id="{C0D03E4C-DBA2-4C66-B002-5889FB8C3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5843" y="386000"/>
            <a:ext cx="3968331" cy="4479914"/>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8" y="113367"/>
            <a:ext cx="7066919" cy="82792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3900" b="1" kern="0" dirty="0">
                <a:solidFill>
                  <a:srgbClr val="4EBA6F"/>
                </a:solidFill>
                <a:latin typeface="Cambria" panose="02040503050406030204" pitchFamily="18" charset="0"/>
              </a:rPr>
              <a:t>Alarm systems – outputs</a:t>
            </a:r>
            <a:endParaRPr lang="en-GB" sz="3900" b="1" strike="sngStrike" kern="0" dirty="0">
              <a:solidFill>
                <a:srgbClr val="B0D235"/>
              </a:solidFill>
              <a:latin typeface="Cambria" panose="02040503050406030204" pitchFamily="18" charset="0"/>
            </a:endParaRPr>
          </a:p>
        </p:txBody>
      </p:sp>
      <p:grpSp>
        <p:nvGrpSpPr>
          <p:cNvPr id="8" name="Group 7">
            <a:extLst>
              <a:ext uri="{FF2B5EF4-FFF2-40B4-BE49-F238E27FC236}">
                <a16:creationId xmlns:a16="http://schemas.microsoft.com/office/drawing/2014/main" id="{74BAFD81-4B30-402F-9602-FCC0BFCBA325}"/>
              </a:ext>
            </a:extLst>
          </p:cNvPr>
          <p:cNvGrpSpPr/>
          <p:nvPr/>
        </p:nvGrpSpPr>
        <p:grpSpPr>
          <a:xfrm>
            <a:off x="5869493" y="4387414"/>
            <a:ext cx="2298396" cy="1840203"/>
            <a:chOff x="9142651" y="2751661"/>
            <a:chExt cx="2287270" cy="1588945"/>
          </a:xfrm>
          <a:solidFill>
            <a:schemeClr val="accent3">
              <a:lumMod val="60000"/>
              <a:lumOff val="40000"/>
            </a:schemeClr>
          </a:solidFill>
        </p:grpSpPr>
        <p:sp>
          <p:nvSpPr>
            <p:cNvPr id="9" name="Speech Bubble: Oval 8">
              <a:extLst>
                <a:ext uri="{FF2B5EF4-FFF2-40B4-BE49-F238E27FC236}">
                  <a16:creationId xmlns:a16="http://schemas.microsoft.com/office/drawing/2014/main" id="{1B27D2FE-10D7-4D1E-86BD-877D14F74C13}"/>
                </a:ext>
              </a:extLst>
            </p:cNvPr>
            <p:cNvSpPr/>
            <p:nvPr/>
          </p:nvSpPr>
          <p:spPr>
            <a:xfrm rot="21355010">
              <a:off x="9142651" y="2751661"/>
              <a:ext cx="2287270" cy="1588945"/>
            </a:xfrm>
            <a:prstGeom prst="wedgeEllipseCallout">
              <a:avLst>
                <a:gd name="adj1" fmla="val 83234"/>
                <a:gd name="adj2" fmla="val 3670"/>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0" name="Text Box 2">
              <a:extLst>
                <a:ext uri="{FF2B5EF4-FFF2-40B4-BE49-F238E27FC236}">
                  <a16:creationId xmlns:a16="http://schemas.microsoft.com/office/drawing/2014/main" id="{D2F45917-AC8B-4D7E-92B6-53621FE4D570}"/>
                </a:ext>
              </a:extLst>
            </p:cNvPr>
            <p:cNvSpPr txBox="1">
              <a:spLocks noChangeArrowheads="1"/>
            </p:cNvSpPr>
            <p:nvPr/>
          </p:nvSpPr>
          <p:spPr bwMode="auto">
            <a:xfrm rot="21331752">
              <a:off x="9329849" y="2798444"/>
              <a:ext cx="187210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Your solution might also capture the intruder in a photo or video.</a:t>
              </a:r>
            </a:p>
            <a:p>
              <a:pPr algn="ctr">
                <a:lnSpc>
                  <a:spcPct val="107000"/>
                </a:lnSpc>
                <a:spcAft>
                  <a:spcPts val="0"/>
                </a:spcAft>
              </a:pPr>
              <a:r>
                <a:rPr lang="en-GB" sz="1100" dirty="0">
                  <a:latin typeface="Arial" panose="020B0604020202020204" pitchFamily="34" charset="0"/>
                  <a:ea typeface="Calibri" panose="020F0502020204030204" pitchFamily="34" charset="0"/>
                  <a:cs typeface="Times New Roman" panose="02020603050405020304" pitchFamily="18" charset="0"/>
                </a:rPr>
                <a:t>Smart technologies such as fingerprint and iris recognition will help keep people out in the first place!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11035250"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rgbClr val="318AAC"/>
                </a:solidFill>
                <a:latin typeface="Cambria" panose="02040503050406030204" pitchFamily="18" charset="0"/>
              </a:rPr>
              <a:t>Take a pic, show off, make a noise…</a:t>
            </a:r>
          </a:p>
        </p:txBody>
      </p:sp>
      <p:sp>
        <p:nvSpPr>
          <p:cNvPr id="11" name="Text Box 7">
            <a:extLst>
              <a:ext uri="{FF2B5EF4-FFF2-40B4-BE49-F238E27FC236}">
                <a16:creationId xmlns:a16="http://schemas.microsoft.com/office/drawing/2014/main" id="{00636DFF-BAB3-4EB1-BD9C-0C2A336DEA89}"/>
              </a:ext>
            </a:extLst>
          </p:cNvPr>
          <p:cNvSpPr txBox="1">
            <a:spLocks noChangeArrowheads="1"/>
          </p:cNvSpPr>
          <p:nvPr/>
        </p:nvSpPr>
        <p:spPr bwMode="auto">
          <a:xfrm>
            <a:off x="405453" y="3126327"/>
            <a:ext cx="2189315" cy="105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dirty="0">
                <a:solidFill>
                  <a:srgbClr val="000000"/>
                </a:solidFill>
                <a:cs typeface="Arial" panose="020B0604020202020204" pitchFamily="34" charset="0"/>
              </a:rPr>
              <a:t>Buzzers</a:t>
            </a:r>
          </a:p>
          <a:p>
            <a:pPr eaLnBrk="1" hangingPunct="1"/>
            <a:r>
              <a:rPr lang="en-GB" altLang="en-US" sz="1400" dirty="0">
                <a:solidFill>
                  <a:srgbClr val="000000"/>
                </a:solidFill>
                <a:cs typeface="Arial" panose="020B0604020202020204" pitchFamily="34" charset="0"/>
              </a:rPr>
              <a:t>Produce a loud sound when an electronic </a:t>
            </a:r>
          </a:p>
          <a:p>
            <a:pPr eaLnBrk="1" hangingPunct="1"/>
            <a:r>
              <a:rPr lang="en-GB" altLang="en-US" sz="1400" dirty="0">
                <a:solidFill>
                  <a:srgbClr val="000000"/>
                </a:solidFill>
                <a:cs typeface="Arial" panose="020B0604020202020204" pitchFamily="34" charset="0"/>
              </a:rPr>
              <a:t>signal passes through it.</a:t>
            </a:r>
            <a:endParaRPr lang="en-US" altLang="en-US" sz="1400" dirty="0">
              <a:cs typeface="Arial" panose="020B0604020202020204" pitchFamily="34" charset="0"/>
            </a:endParaRPr>
          </a:p>
        </p:txBody>
      </p:sp>
      <p:sp>
        <p:nvSpPr>
          <p:cNvPr id="17" name="Text Box 7">
            <a:extLst>
              <a:ext uri="{FF2B5EF4-FFF2-40B4-BE49-F238E27FC236}">
                <a16:creationId xmlns:a16="http://schemas.microsoft.com/office/drawing/2014/main" id="{D6484780-F86B-45DA-B7AF-3638C36CEE76}"/>
              </a:ext>
            </a:extLst>
          </p:cNvPr>
          <p:cNvSpPr txBox="1">
            <a:spLocks noChangeArrowheads="1"/>
          </p:cNvSpPr>
          <p:nvPr/>
        </p:nvSpPr>
        <p:spPr bwMode="auto">
          <a:xfrm>
            <a:off x="3035989" y="1699823"/>
            <a:ext cx="218931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dirty="0">
                <a:solidFill>
                  <a:srgbClr val="000000"/>
                </a:solidFill>
                <a:cs typeface="Arial" panose="020B0604020202020204" pitchFamily="34" charset="0"/>
              </a:rPr>
              <a:t>Bulbs, LEDs and Sparkles</a:t>
            </a:r>
          </a:p>
          <a:p>
            <a:pPr eaLnBrk="1" hangingPunct="1"/>
            <a:r>
              <a:rPr lang="en-GB" altLang="en-US" sz="1400" dirty="0">
                <a:solidFill>
                  <a:srgbClr val="000000"/>
                </a:solidFill>
                <a:cs typeface="Arial" panose="020B0604020202020204" pitchFamily="34" charset="0"/>
              </a:rPr>
              <a:t>Can be programmed to flash on and off or remain on for a fixed period.</a:t>
            </a:r>
            <a:endParaRPr lang="en-US" altLang="en-US" sz="1400" dirty="0">
              <a:cs typeface="Arial" panose="020B0604020202020204" pitchFamily="34" charset="0"/>
            </a:endParaRPr>
          </a:p>
        </p:txBody>
      </p:sp>
      <p:sp>
        <p:nvSpPr>
          <p:cNvPr id="18" name="Text Box 7">
            <a:extLst>
              <a:ext uri="{FF2B5EF4-FFF2-40B4-BE49-F238E27FC236}">
                <a16:creationId xmlns:a16="http://schemas.microsoft.com/office/drawing/2014/main" id="{B62E2C63-C7A9-45B8-AC86-B39C88E18625}"/>
              </a:ext>
            </a:extLst>
          </p:cNvPr>
          <p:cNvSpPr txBox="1">
            <a:spLocks noChangeArrowheads="1"/>
          </p:cNvSpPr>
          <p:nvPr/>
        </p:nvSpPr>
        <p:spPr bwMode="auto">
          <a:xfrm>
            <a:off x="405453" y="4631784"/>
            <a:ext cx="181067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dirty="0">
                <a:solidFill>
                  <a:srgbClr val="000000"/>
                </a:solidFill>
                <a:cs typeface="Arial" panose="020B0604020202020204" pitchFamily="34" charset="0"/>
              </a:rPr>
              <a:t>Crumble controller</a:t>
            </a:r>
          </a:p>
          <a:p>
            <a:pPr eaLnBrk="1" hangingPunct="1"/>
            <a:r>
              <a:rPr lang="en-US" altLang="en-US" sz="1400" dirty="0">
                <a:cs typeface="Arial" panose="020B0604020202020204" pitchFamily="34" charset="0"/>
              </a:rPr>
              <a:t>Simple to use microcontroller used to program circuits.</a:t>
            </a:r>
          </a:p>
        </p:txBody>
      </p:sp>
      <p:sp>
        <p:nvSpPr>
          <p:cNvPr id="19" name="Text Box 7">
            <a:extLst>
              <a:ext uri="{FF2B5EF4-FFF2-40B4-BE49-F238E27FC236}">
                <a16:creationId xmlns:a16="http://schemas.microsoft.com/office/drawing/2014/main" id="{4AA2FBF6-A7FB-4096-8B6F-7330BE1AF2A8}"/>
              </a:ext>
            </a:extLst>
          </p:cNvPr>
          <p:cNvSpPr txBox="1">
            <a:spLocks noChangeArrowheads="1"/>
          </p:cNvSpPr>
          <p:nvPr/>
        </p:nvSpPr>
        <p:spPr bwMode="auto">
          <a:xfrm>
            <a:off x="5738656" y="2709303"/>
            <a:ext cx="1902248"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400" b="1" dirty="0">
                <a:solidFill>
                  <a:srgbClr val="000000"/>
                </a:solidFill>
                <a:cs typeface="Arial" panose="020B0604020202020204" pitchFamily="34" charset="0"/>
              </a:rPr>
              <a:t>Cameras</a:t>
            </a:r>
          </a:p>
          <a:p>
            <a:pPr eaLnBrk="1" hangingPunct="1"/>
            <a:r>
              <a:rPr lang="en-GB" altLang="en-US" sz="1400" dirty="0">
                <a:solidFill>
                  <a:srgbClr val="000000"/>
                </a:solidFill>
                <a:cs typeface="Arial" panose="020B0604020202020204" pitchFamily="34" charset="0"/>
              </a:rPr>
              <a:t>Security cameras are commonplace and a good way of identifying an intruder.</a:t>
            </a:r>
            <a:endParaRPr lang="en-US" altLang="en-US" sz="1400" dirty="0">
              <a:cs typeface="Arial" panose="020B0604020202020204" pitchFamily="34" charset="0"/>
            </a:endParaRPr>
          </a:p>
        </p:txBody>
      </p:sp>
      <p:pic>
        <p:nvPicPr>
          <p:cNvPr id="20" name="image6.jpeg">
            <a:extLst>
              <a:ext uri="{FF2B5EF4-FFF2-40B4-BE49-F238E27FC236}">
                <a16:creationId xmlns:a16="http://schemas.microsoft.com/office/drawing/2014/main" id="{84822149-AE53-4A31-8518-8B8957338B16}"/>
              </a:ext>
            </a:extLst>
          </p:cNvPr>
          <p:cNvPicPr>
            <a:picLocks noChangeAspect="1"/>
          </p:cNvPicPr>
          <p:nvPr/>
        </p:nvPicPr>
        <p:blipFill>
          <a:blip r:embed="rId4" cstate="screen">
            <a:extLst>
              <a:ext uri="{28A0092B-C50C-407E-A947-70E740481C1C}">
                <a14:useLocalDpi xmlns:a14="http://schemas.microsoft.com/office/drawing/2010/main"/>
              </a:ext>
            </a:extLst>
          </a:blip>
          <a:srcRect l="23268" t="59" r="169" b="11885"/>
          <a:stretch>
            <a:fillRect/>
          </a:stretch>
        </p:blipFill>
        <p:spPr>
          <a:xfrm>
            <a:off x="2216128" y="4387414"/>
            <a:ext cx="1293563" cy="1115831"/>
          </a:xfrm>
          <a:custGeom>
            <a:avLst/>
            <a:gdLst/>
            <a:ahLst/>
            <a:cxnLst>
              <a:cxn ang="0">
                <a:pos x="wd2" y="hd2"/>
              </a:cxn>
              <a:cxn ang="5400000">
                <a:pos x="wd2" y="hd2"/>
              </a:cxn>
              <a:cxn ang="10800000">
                <a:pos x="wd2" y="hd2"/>
              </a:cxn>
              <a:cxn ang="16200000">
                <a:pos x="wd2" y="hd2"/>
              </a:cxn>
            </a:cxnLst>
            <a:rect l="0" t="0" r="r" b="b"/>
            <a:pathLst>
              <a:path w="21526" h="21597" extrusionOk="0">
                <a:moveTo>
                  <a:pt x="20951" y="0"/>
                </a:moveTo>
                <a:cubicBezTo>
                  <a:pt x="20886" y="0"/>
                  <a:pt x="20819" y="7"/>
                  <a:pt x="20769" y="23"/>
                </a:cubicBezTo>
                <a:cubicBezTo>
                  <a:pt x="20670" y="53"/>
                  <a:pt x="20752" y="77"/>
                  <a:pt x="20951" y="77"/>
                </a:cubicBezTo>
                <a:cubicBezTo>
                  <a:pt x="21151" y="77"/>
                  <a:pt x="21233" y="53"/>
                  <a:pt x="21134" y="23"/>
                </a:cubicBezTo>
                <a:cubicBezTo>
                  <a:pt x="21084" y="7"/>
                  <a:pt x="21017" y="0"/>
                  <a:pt x="20951" y="0"/>
                </a:cubicBezTo>
                <a:close/>
                <a:moveTo>
                  <a:pt x="9500" y="3126"/>
                </a:moveTo>
                <a:cubicBezTo>
                  <a:pt x="9177" y="3126"/>
                  <a:pt x="9124" y="3167"/>
                  <a:pt x="9124" y="3408"/>
                </a:cubicBezTo>
                <a:cubicBezTo>
                  <a:pt x="9124" y="3750"/>
                  <a:pt x="8575" y="4391"/>
                  <a:pt x="8363" y="4297"/>
                </a:cubicBezTo>
                <a:cubicBezTo>
                  <a:pt x="8174" y="4212"/>
                  <a:pt x="7878" y="4576"/>
                  <a:pt x="7878" y="4896"/>
                </a:cubicBezTo>
                <a:cubicBezTo>
                  <a:pt x="7878" y="5253"/>
                  <a:pt x="7362" y="5742"/>
                  <a:pt x="6902" y="5823"/>
                </a:cubicBezTo>
                <a:cubicBezTo>
                  <a:pt x="6796" y="5842"/>
                  <a:pt x="6679" y="5889"/>
                  <a:pt x="6569" y="5943"/>
                </a:cubicBezTo>
                <a:cubicBezTo>
                  <a:pt x="6369" y="6156"/>
                  <a:pt x="6221" y="6439"/>
                  <a:pt x="6270" y="6619"/>
                </a:cubicBezTo>
                <a:cubicBezTo>
                  <a:pt x="6348" y="6904"/>
                  <a:pt x="5671" y="7658"/>
                  <a:pt x="5433" y="7551"/>
                </a:cubicBezTo>
                <a:cubicBezTo>
                  <a:pt x="5204" y="7449"/>
                  <a:pt x="4872" y="7794"/>
                  <a:pt x="4872" y="8134"/>
                </a:cubicBezTo>
                <a:cubicBezTo>
                  <a:pt x="4872" y="8497"/>
                  <a:pt x="4108" y="9343"/>
                  <a:pt x="3875" y="9239"/>
                </a:cubicBezTo>
                <a:cubicBezTo>
                  <a:pt x="3622" y="9126"/>
                  <a:pt x="3108" y="9726"/>
                  <a:pt x="3108" y="10132"/>
                </a:cubicBezTo>
                <a:cubicBezTo>
                  <a:pt x="3108" y="10523"/>
                  <a:pt x="2393" y="11381"/>
                  <a:pt x="2108" y="11330"/>
                </a:cubicBezTo>
                <a:cubicBezTo>
                  <a:pt x="1766" y="11269"/>
                  <a:pt x="1421" y="11568"/>
                  <a:pt x="1473" y="11886"/>
                </a:cubicBezTo>
                <a:cubicBezTo>
                  <a:pt x="1538" y="12283"/>
                  <a:pt x="651" y="13317"/>
                  <a:pt x="294" y="13258"/>
                </a:cubicBezTo>
                <a:cubicBezTo>
                  <a:pt x="76" y="13222"/>
                  <a:pt x="40" y="13268"/>
                  <a:pt x="11" y="13668"/>
                </a:cubicBezTo>
                <a:cubicBezTo>
                  <a:pt x="-23" y="14150"/>
                  <a:pt x="-74" y="14075"/>
                  <a:pt x="1493" y="15754"/>
                </a:cubicBezTo>
                <a:cubicBezTo>
                  <a:pt x="2090" y="16395"/>
                  <a:pt x="3046" y="17227"/>
                  <a:pt x="3280" y="17312"/>
                </a:cubicBezTo>
                <a:cubicBezTo>
                  <a:pt x="3483" y="17385"/>
                  <a:pt x="4060" y="18040"/>
                  <a:pt x="4157" y="18309"/>
                </a:cubicBezTo>
                <a:cubicBezTo>
                  <a:pt x="4178" y="18367"/>
                  <a:pt x="4443" y="18660"/>
                  <a:pt x="4742" y="18958"/>
                </a:cubicBezTo>
                <a:cubicBezTo>
                  <a:pt x="5042" y="19256"/>
                  <a:pt x="5287" y="19570"/>
                  <a:pt x="5287" y="19657"/>
                </a:cubicBezTo>
                <a:cubicBezTo>
                  <a:pt x="5287" y="19744"/>
                  <a:pt x="5330" y="19784"/>
                  <a:pt x="5383" y="19746"/>
                </a:cubicBezTo>
                <a:cubicBezTo>
                  <a:pt x="5435" y="19709"/>
                  <a:pt x="5646" y="19864"/>
                  <a:pt x="5855" y="20094"/>
                </a:cubicBezTo>
                <a:cubicBezTo>
                  <a:pt x="6407" y="20700"/>
                  <a:pt x="7165" y="21421"/>
                  <a:pt x="7353" y="21516"/>
                </a:cubicBezTo>
                <a:cubicBezTo>
                  <a:pt x="7468" y="21574"/>
                  <a:pt x="7536" y="21600"/>
                  <a:pt x="7613" y="21597"/>
                </a:cubicBezTo>
                <a:cubicBezTo>
                  <a:pt x="7691" y="21594"/>
                  <a:pt x="7781" y="21561"/>
                  <a:pt x="7935" y="21493"/>
                </a:cubicBezTo>
                <a:cubicBezTo>
                  <a:pt x="8168" y="21390"/>
                  <a:pt x="8195" y="21316"/>
                  <a:pt x="8141" y="21029"/>
                </a:cubicBezTo>
                <a:cubicBezTo>
                  <a:pt x="8047" y="20529"/>
                  <a:pt x="8698" y="19557"/>
                  <a:pt x="9128" y="19557"/>
                </a:cubicBezTo>
                <a:cubicBezTo>
                  <a:pt x="9499" y="19557"/>
                  <a:pt x="9807" y="19078"/>
                  <a:pt x="9762" y="18571"/>
                </a:cubicBezTo>
                <a:cubicBezTo>
                  <a:pt x="9718" y="18083"/>
                  <a:pt x="10307" y="17220"/>
                  <a:pt x="10623" y="17312"/>
                </a:cubicBezTo>
                <a:cubicBezTo>
                  <a:pt x="10946" y="17406"/>
                  <a:pt x="11526" y="16527"/>
                  <a:pt x="11446" y="16063"/>
                </a:cubicBezTo>
                <a:cubicBezTo>
                  <a:pt x="11375" y="15653"/>
                  <a:pt x="11830" y="14966"/>
                  <a:pt x="12174" y="14966"/>
                </a:cubicBezTo>
                <a:cubicBezTo>
                  <a:pt x="12525" y="14966"/>
                  <a:pt x="12883" y="14463"/>
                  <a:pt x="12802" y="14085"/>
                </a:cubicBezTo>
                <a:cubicBezTo>
                  <a:pt x="12708" y="13652"/>
                  <a:pt x="13115" y="13034"/>
                  <a:pt x="13490" y="13034"/>
                </a:cubicBezTo>
                <a:cubicBezTo>
                  <a:pt x="13850" y="13034"/>
                  <a:pt x="14338" y="12266"/>
                  <a:pt x="14244" y="11848"/>
                </a:cubicBezTo>
                <a:cubicBezTo>
                  <a:pt x="14165" y="11496"/>
                  <a:pt x="14674" y="10824"/>
                  <a:pt x="14945" y="10924"/>
                </a:cubicBezTo>
                <a:cubicBezTo>
                  <a:pt x="15187" y="11014"/>
                  <a:pt x="15577" y="10384"/>
                  <a:pt x="15446" y="10113"/>
                </a:cubicBezTo>
                <a:cubicBezTo>
                  <a:pt x="15316" y="9841"/>
                  <a:pt x="15706" y="9290"/>
                  <a:pt x="16028" y="9290"/>
                </a:cubicBezTo>
                <a:cubicBezTo>
                  <a:pt x="16547" y="9290"/>
                  <a:pt x="16566" y="8522"/>
                  <a:pt x="16058" y="8103"/>
                </a:cubicBezTo>
                <a:cubicBezTo>
                  <a:pt x="15952" y="8015"/>
                  <a:pt x="15891" y="7897"/>
                  <a:pt x="15921" y="7840"/>
                </a:cubicBezTo>
                <a:cubicBezTo>
                  <a:pt x="15942" y="7800"/>
                  <a:pt x="15993" y="7780"/>
                  <a:pt x="16058" y="7771"/>
                </a:cubicBezTo>
                <a:cubicBezTo>
                  <a:pt x="15975" y="7756"/>
                  <a:pt x="15901" y="7753"/>
                  <a:pt x="15855" y="7786"/>
                </a:cubicBezTo>
                <a:cubicBezTo>
                  <a:pt x="15810" y="7819"/>
                  <a:pt x="15653" y="7633"/>
                  <a:pt x="15509" y="7369"/>
                </a:cubicBezTo>
                <a:cubicBezTo>
                  <a:pt x="15178" y="6757"/>
                  <a:pt x="14938" y="6589"/>
                  <a:pt x="14719" y="6820"/>
                </a:cubicBezTo>
                <a:cubicBezTo>
                  <a:pt x="14577" y="6969"/>
                  <a:pt x="14500" y="6944"/>
                  <a:pt x="14121" y="6619"/>
                </a:cubicBezTo>
                <a:cubicBezTo>
                  <a:pt x="13644" y="6211"/>
                  <a:pt x="13614" y="6127"/>
                  <a:pt x="13845" y="5904"/>
                </a:cubicBezTo>
                <a:cubicBezTo>
                  <a:pt x="14109" y="5649"/>
                  <a:pt x="14023" y="5449"/>
                  <a:pt x="13426" y="4935"/>
                </a:cubicBezTo>
                <a:cubicBezTo>
                  <a:pt x="12738" y="4343"/>
                  <a:pt x="12523" y="4275"/>
                  <a:pt x="12284" y="4583"/>
                </a:cubicBezTo>
                <a:cubicBezTo>
                  <a:pt x="12046" y="4889"/>
                  <a:pt x="11909" y="4881"/>
                  <a:pt x="11576" y="4521"/>
                </a:cubicBezTo>
                <a:cubicBezTo>
                  <a:pt x="11424" y="4356"/>
                  <a:pt x="11287" y="4229"/>
                  <a:pt x="11274" y="4243"/>
                </a:cubicBezTo>
                <a:cubicBezTo>
                  <a:pt x="11261" y="4256"/>
                  <a:pt x="10944" y="4012"/>
                  <a:pt x="10566" y="3698"/>
                </a:cubicBezTo>
                <a:cubicBezTo>
                  <a:pt x="10050" y="3269"/>
                  <a:pt x="9783" y="3126"/>
                  <a:pt x="9500" y="3126"/>
                </a:cubicBezTo>
                <a:close/>
                <a:moveTo>
                  <a:pt x="9589" y="4204"/>
                </a:moveTo>
                <a:cubicBezTo>
                  <a:pt x="9685" y="4206"/>
                  <a:pt x="9781" y="4250"/>
                  <a:pt x="9885" y="4320"/>
                </a:cubicBezTo>
                <a:cubicBezTo>
                  <a:pt x="10165" y="4510"/>
                  <a:pt x="10213" y="4763"/>
                  <a:pt x="9998" y="4938"/>
                </a:cubicBezTo>
                <a:cubicBezTo>
                  <a:pt x="9734" y="5153"/>
                  <a:pt x="9401" y="5059"/>
                  <a:pt x="9201" y="4703"/>
                </a:cubicBezTo>
                <a:cubicBezTo>
                  <a:pt x="9085" y="4496"/>
                  <a:pt x="9085" y="4480"/>
                  <a:pt x="9214" y="4370"/>
                </a:cubicBezTo>
                <a:cubicBezTo>
                  <a:pt x="9345" y="4258"/>
                  <a:pt x="9467" y="4201"/>
                  <a:pt x="9589" y="4204"/>
                </a:cubicBezTo>
                <a:close/>
                <a:moveTo>
                  <a:pt x="8317" y="5649"/>
                </a:moveTo>
                <a:cubicBezTo>
                  <a:pt x="8524" y="5639"/>
                  <a:pt x="8734" y="5766"/>
                  <a:pt x="8875" y="6017"/>
                </a:cubicBezTo>
                <a:cubicBezTo>
                  <a:pt x="8979" y="6202"/>
                  <a:pt x="8977" y="6224"/>
                  <a:pt x="8858" y="6364"/>
                </a:cubicBezTo>
                <a:cubicBezTo>
                  <a:pt x="8580" y="6688"/>
                  <a:pt x="8044" y="6590"/>
                  <a:pt x="7855" y="6179"/>
                </a:cubicBezTo>
                <a:cubicBezTo>
                  <a:pt x="7786" y="6028"/>
                  <a:pt x="7801" y="5980"/>
                  <a:pt x="7961" y="5819"/>
                </a:cubicBezTo>
                <a:cubicBezTo>
                  <a:pt x="8069" y="5710"/>
                  <a:pt x="8193" y="5655"/>
                  <a:pt x="8317" y="5649"/>
                </a:cubicBezTo>
                <a:close/>
                <a:moveTo>
                  <a:pt x="6802" y="7442"/>
                </a:moveTo>
                <a:cubicBezTo>
                  <a:pt x="6946" y="7444"/>
                  <a:pt x="7079" y="7522"/>
                  <a:pt x="7221" y="7674"/>
                </a:cubicBezTo>
                <a:cubicBezTo>
                  <a:pt x="7426" y="7893"/>
                  <a:pt x="7421" y="8088"/>
                  <a:pt x="7197" y="8293"/>
                </a:cubicBezTo>
                <a:cubicBezTo>
                  <a:pt x="6943" y="8526"/>
                  <a:pt x="6662" y="8503"/>
                  <a:pt x="6400" y="8231"/>
                </a:cubicBezTo>
                <a:cubicBezTo>
                  <a:pt x="6127" y="7947"/>
                  <a:pt x="6171" y="7692"/>
                  <a:pt x="6523" y="7520"/>
                </a:cubicBezTo>
                <a:cubicBezTo>
                  <a:pt x="6625" y="7471"/>
                  <a:pt x="6715" y="7440"/>
                  <a:pt x="6802" y="7442"/>
                </a:cubicBezTo>
                <a:close/>
                <a:moveTo>
                  <a:pt x="14576" y="8378"/>
                </a:moveTo>
                <a:cubicBezTo>
                  <a:pt x="15019" y="8378"/>
                  <a:pt x="15414" y="8923"/>
                  <a:pt x="15194" y="9232"/>
                </a:cubicBezTo>
                <a:cubicBezTo>
                  <a:pt x="15072" y="9403"/>
                  <a:pt x="14604" y="9348"/>
                  <a:pt x="14410" y="9139"/>
                </a:cubicBezTo>
                <a:cubicBezTo>
                  <a:pt x="14050" y="8750"/>
                  <a:pt x="14130" y="8378"/>
                  <a:pt x="14576" y="8378"/>
                </a:cubicBezTo>
                <a:close/>
                <a:moveTo>
                  <a:pt x="5390" y="9100"/>
                </a:moveTo>
                <a:cubicBezTo>
                  <a:pt x="5554" y="9106"/>
                  <a:pt x="5715" y="9173"/>
                  <a:pt x="5825" y="9301"/>
                </a:cubicBezTo>
                <a:cubicBezTo>
                  <a:pt x="5918" y="9410"/>
                  <a:pt x="5991" y="9555"/>
                  <a:pt x="5991" y="9626"/>
                </a:cubicBezTo>
                <a:cubicBezTo>
                  <a:pt x="5991" y="9697"/>
                  <a:pt x="5918" y="9841"/>
                  <a:pt x="5825" y="9950"/>
                </a:cubicBezTo>
                <a:cubicBezTo>
                  <a:pt x="5591" y="10222"/>
                  <a:pt x="5180" y="10226"/>
                  <a:pt x="4928" y="9954"/>
                </a:cubicBezTo>
                <a:cubicBezTo>
                  <a:pt x="4695" y="9703"/>
                  <a:pt x="4696" y="9483"/>
                  <a:pt x="4928" y="9270"/>
                </a:cubicBezTo>
                <a:cubicBezTo>
                  <a:pt x="5058" y="9151"/>
                  <a:pt x="5227" y="9095"/>
                  <a:pt x="5390" y="9100"/>
                </a:cubicBezTo>
                <a:close/>
                <a:moveTo>
                  <a:pt x="19699" y="9773"/>
                </a:moveTo>
                <a:cubicBezTo>
                  <a:pt x="19667" y="9774"/>
                  <a:pt x="19642" y="9821"/>
                  <a:pt x="19592" y="9923"/>
                </a:cubicBezTo>
                <a:cubicBezTo>
                  <a:pt x="19587" y="9934"/>
                  <a:pt x="19581" y="9944"/>
                  <a:pt x="19576" y="9954"/>
                </a:cubicBezTo>
                <a:cubicBezTo>
                  <a:pt x="19653" y="10020"/>
                  <a:pt x="19705" y="10095"/>
                  <a:pt x="19705" y="10140"/>
                </a:cubicBezTo>
                <a:cubicBezTo>
                  <a:pt x="19705" y="10204"/>
                  <a:pt x="19806" y="10369"/>
                  <a:pt x="19925" y="10507"/>
                </a:cubicBezTo>
                <a:cubicBezTo>
                  <a:pt x="20126" y="10741"/>
                  <a:pt x="20146" y="10744"/>
                  <a:pt x="20267" y="10553"/>
                </a:cubicBezTo>
                <a:cubicBezTo>
                  <a:pt x="20385" y="10364"/>
                  <a:pt x="20430" y="10379"/>
                  <a:pt x="20779" y="10735"/>
                </a:cubicBezTo>
                <a:cubicBezTo>
                  <a:pt x="20989" y="10949"/>
                  <a:pt x="21134" y="11170"/>
                  <a:pt x="21107" y="11222"/>
                </a:cubicBezTo>
                <a:cubicBezTo>
                  <a:pt x="21079" y="11274"/>
                  <a:pt x="21175" y="11341"/>
                  <a:pt x="21317" y="11372"/>
                </a:cubicBezTo>
                <a:lnTo>
                  <a:pt x="21526" y="11419"/>
                </a:lnTo>
                <a:cubicBezTo>
                  <a:pt x="21496" y="10927"/>
                  <a:pt x="21450" y="10835"/>
                  <a:pt x="21370" y="10742"/>
                </a:cubicBezTo>
                <a:cubicBezTo>
                  <a:pt x="21248" y="10600"/>
                  <a:pt x="21188" y="10420"/>
                  <a:pt x="21227" y="10302"/>
                </a:cubicBezTo>
                <a:cubicBezTo>
                  <a:pt x="21278" y="10145"/>
                  <a:pt x="21249" y="10123"/>
                  <a:pt x="21078" y="10186"/>
                </a:cubicBezTo>
                <a:cubicBezTo>
                  <a:pt x="20936" y="10238"/>
                  <a:pt x="20833" y="10204"/>
                  <a:pt x="20775" y="10082"/>
                </a:cubicBezTo>
                <a:cubicBezTo>
                  <a:pt x="20703" y="9932"/>
                  <a:pt x="20618" y="9918"/>
                  <a:pt x="20327" y="10016"/>
                </a:cubicBezTo>
                <a:cubicBezTo>
                  <a:pt x="20027" y="10116"/>
                  <a:pt x="19941" y="10100"/>
                  <a:pt x="19828" y="9923"/>
                </a:cubicBezTo>
                <a:cubicBezTo>
                  <a:pt x="19763" y="9822"/>
                  <a:pt x="19730" y="9773"/>
                  <a:pt x="19699" y="9773"/>
                </a:cubicBezTo>
                <a:close/>
                <a:moveTo>
                  <a:pt x="13317" y="9993"/>
                </a:moveTo>
                <a:cubicBezTo>
                  <a:pt x="13336" y="9991"/>
                  <a:pt x="13357" y="9992"/>
                  <a:pt x="13377" y="9993"/>
                </a:cubicBezTo>
                <a:cubicBezTo>
                  <a:pt x="13523" y="10001"/>
                  <a:pt x="13690" y="10078"/>
                  <a:pt x="13848" y="10240"/>
                </a:cubicBezTo>
                <a:cubicBezTo>
                  <a:pt x="14132" y="10530"/>
                  <a:pt x="14168" y="10809"/>
                  <a:pt x="13941" y="10994"/>
                </a:cubicBezTo>
                <a:cubicBezTo>
                  <a:pt x="13856" y="11063"/>
                  <a:pt x="13737" y="11121"/>
                  <a:pt x="13679" y="11121"/>
                </a:cubicBezTo>
                <a:cubicBezTo>
                  <a:pt x="13522" y="11121"/>
                  <a:pt x="13145" y="10826"/>
                  <a:pt x="13061" y="10642"/>
                </a:cubicBezTo>
                <a:cubicBezTo>
                  <a:pt x="12889" y="10269"/>
                  <a:pt x="13053" y="10013"/>
                  <a:pt x="13317" y="9993"/>
                </a:cubicBezTo>
                <a:close/>
                <a:moveTo>
                  <a:pt x="3573" y="11121"/>
                </a:moveTo>
                <a:cubicBezTo>
                  <a:pt x="4025" y="11101"/>
                  <a:pt x="4419" y="11648"/>
                  <a:pt x="4028" y="12076"/>
                </a:cubicBezTo>
                <a:cubicBezTo>
                  <a:pt x="3713" y="12421"/>
                  <a:pt x="3136" y="12341"/>
                  <a:pt x="2945" y="11925"/>
                </a:cubicBezTo>
                <a:cubicBezTo>
                  <a:pt x="2856" y="11730"/>
                  <a:pt x="2936" y="11527"/>
                  <a:pt x="3197" y="11287"/>
                </a:cubicBezTo>
                <a:cubicBezTo>
                  <a:pt x="3316" y="11178"/>
                  <a:pt x="3446" y="11127"/>
                  <a:pt x="3573" y="11121"/>
                </a:cubicBezTo>
                <a:close/>
                <a:moveTo>
                  <a:pt x="11918" y="12006"/>
                </a:moveTo>
                <a:cubicBezTo>
                  <a:pt x="12149" y="12006"/>
                  <a:pt x="12479" y="12212"/>
                  <a:pt x="12569" y="12408"/>
                </a:cubicBezTo>
                <a:cubicBezTo>
                  <a:pt x="12688" y="12667"/>
                  <a:pt x="12655" y="13038"/>
                  <a:pt x="12506" y="13131"/>
                </a:cubicBezTo>
                <a:cubicBezTo>
                  <a:pt x="11972" y="13464"/>
                  <a:pt x="11192" y="12647"/>
                  <a:pt x="11596" y="12176"/>
                </a:cubicBezTo>
                <a:cubicBezTo>
                  <a:pt x="11675" y="12084"/>
                  <a:pt x="11821" y="12006"/>
                  <a:pt x="11918" y="12006"/>
                </a:cubicBezTo>
                <a:close/>
                <a:moveTo>
                  <a:pt x="1908" y="12968"/>
                </a:moveTo>
                <a:cubicBezTo>
                  <a:pt x="1945" y="12967"/>
                  <a:pt x="1992" y="12977"/>
                  <a:pt x="2041" y="12991"/>
                </a:cubicBezTo>
                <a:cubicBezTo>
                  <a:pt x="2120" y="13006"/>
                  <a:pt x="2198" y="13043"/>
                  <a:pt x="2274" y="13096"/>
                </a:cubicBezTo>
                <a:cubicBezTo>
                  <a:pt x="2441" y="13197"/>
                  <a:pt x="2539" y="13321"/>
                  <a:pt x="2569" y="13459"/>
                </a:cubicBezTo>
                <a:cubicBezTo>
                  <a:pt x="2571" y="13468"/>
                  <a:pt x="2574" y="13470"/>
                  <a:pt x="2576" y="13478"/>
                </a:cubicBezTo>
                <a:cubicBezTo>
                  <a:pt x="2601" y="13638"/>
                  <a:pt x="2536" y="13823"/>
                  <a:pt x="2380" y="14004"/>
                </a:cubicBezTo>
                <a:cubicBezTo>
                  <a:pt x="2348" y="14042"/>
                  <a:pt x="2313" y="14069"/>
                  <a:pt x="2274" y="14097"/>
                </a:cubicBezTo>
                <a:cubicBezTo>
                  <a:pt x="2013" y="14322"/>
                  <a:pt x="1655" y="14328"/>
                  <a:pt x="1427" y="14112"/>
                </a:cubicBezTo>
                <a:cubicBezTo>
                  <a:pt x="1344" y="14054"/>
                  <a:pt x="1282" y="13978"/>
                  <a:pt x="1254" y="13884"/>
                </a:cubicBezTo>
                <a:cubicBezTo>
                  <a:pt x="1191" y="13753"/>
                  <a:pt x="1226" y="13642"/>
                  <a:pt x="1350" y="13424"/>
                </a:cubicBezTo>
                <a:cubicBezTo>
                  <a:pt x="1477" y="13199"/>
                  <a:pt x="1640" y="13059"/>
                  <a:pt x="1809" y="13007"/>
                </a:cubicBezTo>
                <a:cubicBezTo>
                  <a:pt x="1818" y="13001"/>
                  <a:pt x="1823" y="12994"/>
                  <a:pt x="1832" y="12988"/>
                </a:cubicBezTo>
                <a:cubicBezTo>
                  <a:pt x="1850" y="12977"/>
                  <a:pt x="1877" y="12968"/>
                  <a:pt x="1908" y="12968"/>
                </a:cubicBezTo>
                <a:close/>
                <a:moveTo>
                  <a:pt x="10676" y="13869"/>
                </a:moveTo>
                <a:cubicBezTo>
                  <a:pt x="10938" y="13880"/>
                  <a:pt x="11204" y="14085"/>
                  <a:pt x="11327" y="14429"/>
                </a:cubicBezTo>
                <a:cubicBezTo>
                  <a:pt x="11438" y="14741"/>
                  <a:pt x="11333" y="15041"/>
                  <a:pt x="11078" y="15155"/>
                </a:cubicBezTo>
                <a:cubicBezTo>
                  <a:pt x="10779" y="15287"/>
                  <a:pt x="10554" y="15212"/>
                  <a:pt x="10307" y="14900"/>
                </a:cubicBezTo>
                <a:cubicBezTo>
                  <a:pt x="10057" y="14584"/>
                  <a:pt x="10039" y="14305"/>
                  <a:pt x="10244" y="14066"/>
                </a:cubicBezTo>
                <a:cubicBezTo>
                  <a:pt x="10365" y="13925"/>
                  <a:pt x="10519" y="13862"/>
                  <a:pt x="10676" y="13869"/>
                </a:cubicBezTo>
                <a:close/>
                <a:moveTo>
                  <a:pt x="8991" y="16199"/>
                </a:moveTo>
                <a:cubicBezTo>
                  <a:pt x="9164" y="16199"/>
                  <a:pt x="9338" y="16292"/>
                  <a:pt x="9496" y="16477"/>
                </a:cubicBezTo>
                <a:cubicBezTo>
                  <a:pt x="9801" y="16832"/>
                  <a:pt x="9823" y="17234"/>
                  <a:pt x="9549" y="17485"/>
                </a:cubicBezTo>
                <a:cubicBezTo>
                  <a:pt x="9102" y="17895"/>
                  <a:pt x="8413" y="17511"/>
                  <a:pt x="8413" y="16848"/>
                </a:cubicBezTo>
                <a:cubicBezTo>
                  <a:pt x="8413" y="16609"/>
                  <a:pt x="8458" y="16498"/>
                  <a:pt x="8599" y="16369"/>
                </a:cubicBezTo>
                <a:cubicBezTo>
                  <a:pt x="8723" y="16255"/>
                  <a:pt x="8857" y="16199"/>
                  <a:pt x="8991" y="16199"/>
                </a:cubicBezTo>
                <a:close/>
                <a:moveTo>
                  <a:pt x="7430" y="18339"/>
                </a:moveTo>
                <a:cubicBezTo>
                  <a:pt x="7541" y="18336"/>
                  <a:pt x="7659" y="18369"/>
                  <a:pt x="7775" y="18436"/>
                </a:cubicBezTo>
                <a:cubicBezTo>
                  <a:pt x="8139" y="18645"/>
                  <a:pt x="8312" y="19021"/>
                  <a:pt x="8211" y="19379"/>
                </a:cubicBezTo>
                <a:cubicBezTo>
                  <a:pt x="8168" y="19529"/>
                  <a:pt x="8075" y="19711"/>
                  <a:pt x="8005" y="19785"/>
                </a:cubicBezTo>
                <a:cubicBezTo>
                  <a:pt x="7800" y="20001"/>
                  <a:pt x="7447" y="20028"/>
                  <a:pt x="7194" y="19843"/>
                </a:cubicBezTo>
                <a:cubicBezTo>
                  <a:pt x="6924" y="19646"/>
                  <a:pt x="6825" y="19443"/>
                  <a:pt x="6825" y="19089"/>
                </a:cubicBezTo>
                <a:cubicBezTo>
                  <a:pt x="6825" y="18650"/>
                  <a:pt x="7098" y="18349"/>
                  <a:pt x="7430" y="18339"/>
                </a:cubicBezTo>
                <a:close/>
              </a:path>
            </a:pathLst>
          </a:custGeom>
          <a:ln w="12700">
            <a:miter lim="400000"/>
          </a:ln>
        </p:spPr>
      </p:pic>
      <p:pic>
        <p:nvPicPr>
          <p:cNvPr id="4" name="Picture 3">
            <a:extLst>
              <a:ext uri="{FF2B5EF4-FFF2-40B4-BE49-F238E27FC236}">
                <a16:creationId xmlns:a16="http://schemas.microsoft.com/office/drawing/2014/main" id="{42729BFB-67AC-47A0-9849-8CF754BCD3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9157" y="2869652"/>
            <a:ext cx="942123" cy="786320"/>
          </a:xfrm>
          <a:prstGeom prst="rect">
            <a:avLst/>
          </a:prstGeom>
        </p:spPr>
      </p:pic>
      <p:pic>
        <p:nvPicPr>
          <p:cNvPr id="5" name="Picture 4">
            <a:extLst>
              <a:ext uri="{FF2B5EF4-FFF2-40B4-BE49-F238E27FC236}">
                <a16:creationId xmlns:a16="http://schemas.microsoft.com/office/drawing/2014/main" id="{28F73F10-8261-437E-B8DC-E3EC9EAE3B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92748" y="3073077"/>
            <a:ext cx="1082272" cy="1047360"/>
          </a:xfrm>
          <a:prstGeom prst="rect">
            <a:avLst/>
          </a:prstGeom>
        </p:spPr>
      </p:pic>
      <p:pic>
        <p:nvPicPr>
          <p:cNvPr id="21" name="Picture 20" descr="bulbholder2.gif">
            <a:extLst>
              <a:ext uri="{FF2B5EF4-FFF2-40B4-BE49-F238E27FC236}">
                <a16:creationId xmlns:a16="http://schemas.microsoft.com/office/drawing/2014/main" id="{0DE1DBD2-BB03-4C86-A6B4-32ACBCF272DE}"/>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11901" y="4157526"/>
            <a:ext cx="946324" cy="1001477"/>
          </a:xfrm>
          <a:prstGeom prst="rect">
            <a:avLst/>
          </a:prstGeom>
          <a:noFill/>
          <a:ln>
            <a:noFill/>
          </a:ln>
          <a:extLst/>
        </p:spPr>
      </p:pic>
      <p:pic>
        <p:nvPicPr>
          <p:cNvPr id="22" name="Picture 21" descr="C:\Documents and Settings\willy.adam\Desktop\WA Admin08\Publications\AtoZ of D&amp;T\pps from Paul3\New pics May09\buzzer.jpg">
            <a:extLst>
              <a:ext uri="{FF2B5EF4-FFF2-40B4-BE49-F238E27FC236}">
                <a16:creationId xmlns:a16="http://schemas.microsoft.com/office/drawing/2014/main" id="{555B5552-B25F-4BCE-9FD4-8F6934F6EC1F}"/>
              </a:ext>
            </a:extLst>
          </p:cNvPr>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868260">
            <a:off x="631466" y="1220136"/>
            <a:ext cx="1698625" cy="2234565"/>
          </a:xfrm>
          <a:prstGeom prst="rect">
            <a:avLst/>
          </a:prstGeom>
          <a:noFill/>
          <a:ln>
            <a:noFill/>
          </a:ln>
          <a:extLst/>
        </p:spPr>
      </p:pic>
      <p:pic>
        <p:nvPicPr>
          <p:cNvPr id="6" name="Picture 5">
            <a:extLst>
              <a:ext uri="{FF2B5EF4-FFF2-40B4-BE49-F238E27FC236}">
                <a16:creationId xmlns:a16="http://schemas.microsoft.com/office/drawing/2014/main" id="{451C2943-26A4-42B6-A3FC-5363B78F70F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8784" y="5294680"/>
            <a:ext cx="2600709" cy="770150"/>
          </a:xfrm>
          <a:prstGeom prst="rect">
            <a:avLst/>
          </a:prstGeom>
        </p:spPr>
      </p:pic>
      <p:pic>
        <p:nvPicPr>
          <p:cNvPr id="7" name="Picture 6">
            <a:extLst>
              <a:ext uri="{FF2B5EF4-FFF2-40B4-BE49-F238E27FC236}">
                <a16:creationId xmlns:a16="http://schemas.microsoft.com/office/drawing/2014/main" id="{38CBDC29-6161-42B3-AF4F-99DA3C5E084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00" y="1433387"/>
            <a:ext cx="1474448" cy="1201402"/>
          </a:xfrm>
          <a:prstGeom prst="rect">
            <a:avLst/>
          </a:prstGeom>
        </p:spPr>
      </p:pic>
      <p:pic>
        <p:nvPicPr>
          <p:cNvPr id="23" name="Picture 22">
            <a:extLst>
              <a:ext uri="{FF2B5EF4-FFF2-40B4-BE49-F238E27FC236}">
                <a16:creationId xmlns:a16="http://schemas.microsoft.com/office/drawing/2014/main" id="{735FF05A-E01D-4961-AED8-AD8C3E81AB60}"/>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81529" y="4180967"/>
            <a:ext cx="2498195" cy="1947998"/>
          </a:xfrm>
          <a:prstGeom prst="rect">
            <a:avLst/>
          </a:prstGeom>
        </p:spPr>
      </p:pic>
    </p:spTree>
    <p:extLst>
      <p:ext uri="{BB962C8B-B14F-4D97-AF65-F5344CB8AC3E}">
        <p14:creationId xmlns:p14="http://schemas.microsoft.com/office/powerpoint/2010/main" val="411030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What are building services?</a:t>
            </a:r>
          </a:p>
        </p:txBody>
      </p:sp>
    </p:spTree>
    <p:extLst>
      <p:ext uri="{BB962C8B-B14F-4D97-AF65-F5344CB8AC3E}">
        <p14:creationId xmlns:p14="http://schemas.microsoft.com/office/powerpoint/2010/main" val="4083870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113367"/>
            <a:ext cx="4531659" cy="827927"/>
          </a:xfrm>
        </p:spPr>
        <p:txBody>
          <a:bodyPr>
            <a:normAutofit/>
          </a:bodyPr>
          <a:lstStyle/>
          <a:p>
            <a:r>
              <a:rPr lang="en-GB" sz="4000" b="1" kern="0" dirty="0">
                <a:solidFill>
                  <a:srgbClr val="4EBA6F"/>
                </a:solidFill>
                <a:latin typeface="Cambria" panose="02040503050406030204" pitchFamily="18" charset="0"/>
              </a:rPr>
              <a:t>Alarm systems</a:t>
            </a:r>
            <a:endParaRPr lang="en-GB" sz="4000" b="1" strike="sngStrike"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4719721" cy="618565"/>
          </a:xfrm>
        </p:spPr>
        <p:txBody>
          <a:bodyPr/>
          <a:lstStyle/>
          <a:p>
            <a:pPr algn="l"/>
            <a:r>
              <a:rPr lang="en-GB" b="1" dirty="0">
                <a:solidFill>
                  <a:srgbClr val="318AAC"/>
                </a:solidFill>
                <a:latin typeface="Cambria" panose="02040503050406030204" pitchFamily="18" charset="0"/>
              </a:rPr>
              <a:t>Meeting standards</a:t>
            </a:r>
          </a:p>
        </p:txBody>
      </p:sp>
      <p:pic>
        <p:nvPicPr>
          <p:cNvPr id="4" name="Picture 3">
            <a:extLst>
              <a:ext uri="{FF2B5EF4-FFF2-40B4-BE49-F238E27FC236}">
                <a16:creationId xmlns:a16="http://schemas.microsoft.com/office/drawing/2014/main" id="{7EBEB591-7C0E-4EF6-89CE-F03766908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051" y="2042290"/>
            <a:ext cx="6474478" cy="3670300"/>
          </a:xfrm>
          <a:prstGeom prst="rect">
            <a:avLst/>
          </a:prstGeom>
        </p:spPr>
      </p:pic>
      <p:sp>
        <p:nvSpPr>
          <p:cNvPr id="5" name="Rectangle 4">
            <a:extLst>
              <a:ext uri="{FF2B5EF4-FFF2-40B4-BE49-F238E27FC236}">
                <a16:creationId xmlns:a16="http://schemas.microsoft.com/office/drawing/2014/main" id="{BD4A5CC0-B22D-49E0-B81A-0CB28BA777EC}"/>
              </a:ext>
            </a:extLst>
          </p:cNvPr>
          <p:cNvSpPr/>
          <p:nvPr/>
        </p:nvSpPr>
        <p:spPr>
          <a:xfrm>
            <a:off x="166276" y="1504983"/>
            <a:ext cx="5574124" cy="156966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Alarm systems, whether they be for fire, water or security, must comply with regulations so the relevant consultants need to be consulted.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Schematics are drawn and can be tested using appropriate software to ensure everything is working before installation.</a:t>
            </a:r>
          </a:p>
        </p:txBody>
      </p:sp>
      <p:pic>
        <p:nvPicPr>
          <p:cNvPr id="6" name="Picture 5">
            <a:extLst>
              <a:ext uri="{FF2B5EF4-FFF2-40B4-BE49-F238E27FC236}">
                <a16:creationId xmlns:a16="http://schemas.microsoft.com/office/drawing/2014/main" id="{DC1A54B3-A315-4699-A662-3A462050C8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859" y="3798418"/>
            <a:ext cx="1751349" cy="2060839"/>
          </a:xfrm>
          <a:prstGeom prst="rect">
            <a:avLst/>
          </a:prstGeom>
        </p:spPr>
      </p:pic>
      <p:pic>
        <p:nvPicPr>
          <p:cNvPr id="7" name="Picture 6">
            <a:extLst>
              <a:ext uri="{FF2B5EF4-FFF2-40B4-BE49-F238E27FC236}">
                <a16:creationId xmlns:a16="http://schemas.microsoft.com/office/drawing/2014/main" id="{1CEC4C26-8043-47DB-91A3-823826D746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28317" y="3166857"/>
            <a:ext cx="2617516" cy="2692400"/>
          </a:xfrm>
          <a:prstGeom prst="rect">
            <a:avLst/>
          </a:prstGeom>
        </p:spPr>
      </p:pic>
    </p:spTree>
    <p:extLst>
      <p:ext uri="{BB962C8B-B14F-4D97-AF65-F5344CB8AC3E}">
        <p14:creationId xmlns:p14="http://schemas.microsoft.com/office/powerpoint/2010/main" val="23555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 4: </a:t>
            </a:r>
            <a:r>
              <a:rPr lang="en-GB" b="1" dirty="0">
                <a:solidFill>
                  <a:srgbClr val="318AAC"/>
                </a:solidFill>
                <a:latin typeface="Cambria" panose="02040503050406030204" pitchFamily="18" charset="0"/>
                <a:ea typeface="Calibri" panose="020F0502020204030204" pitchFamily="34" charset="0"/>
                <a:cs typeface="Arial" panose="020B0604020202020204" pitchFamily="34" charset="0"/>
              </a:rPr>
              <a:t>A home for the elderly</a:t>
            </a:r>
            <a:r>
              <a:rPr lang="en-GB" b="1" dirty="0">
                <a:solidFill>
                  <a:srgbClr val="318AAC"/>
                </a:solidFill>
                <a:latin typeface="Cambria" panose="02040503050406030204" pitchFamily="18" charset="0"/>
              </a:rPr>
              <a:t> </a:t>
            </a:r>
          </a:p>
        </p:txBody>
      </p:sp>
    </p:spTree>
    <p:extLst>
      <p:ext uri="{BB962C8B-B14F-4D97-AF65-F5344CB8AC3E}">
        <p14:creationId xmlns:p14="http://schemas.microsoft.com/office/powerpoint/2010/main" val="219347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286C39D-361D-4864-BB15-EC384DA9E1A6}"/>
              </a:ext>
            </a:extLst>
          </p:cNvPr>
          <p:cNvSpPr/>
          <p:nvPr/>
        </p:nvSpPr>
        <p:spPr>
          <a:xfrm>
            <a:off x="3670299" y="2549327"/>
            <a:ext cx="8074397" cy="3488607"/>
          </a:xfrm>
          <a:prstGeom prst="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28575">
                <a:noFill/>
              </a:ln>
            </a:endParaRPr>
          </a:p>
        </p:txBody>
      </p:sp>
      <p:sp>
        <p:nvSpPr>
          <p:cNvPr id="12" name="Text Box 2">
            <a:extLst>
              <a:ext uri="{FF2B5EF4-FFF2-40B4-BE49-F238E27FC236}">
                <a16:creationId xmlns:a16="http://schemas.microsoft.com/office/drawing/2014/main" id="{11FABDFE-BBED-45CA-A9C0-CC374779D84C}"/>
              </a:ext>
            </a:extLst>
          </p:cNvPr>
          <p:cNvSpPr txBox="1">
            <a:spLocks noChangeArrowheads="1"/>
          </p:cNvSpPr>
          <p:nvPr/>
        </p:nvSpPr>
        <p:spPr bwMode="auto">
          <a:xfrm>
            <a:off x="3670299" y="2549327"/>
            <a:ext cx="5918302" cy="350857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A home for the elderly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300" i="1" dirty="0">
                <a:latin typeface="Arial" panose="020B0604020202020204" pitchFamily="34" charset="0"/>
                <a:ea typeface="Calibri" panose="020F0502020204030204" pitchFamily="34" charset="0"/>
                <a:cs typeface="Arial" panose="020B0604020202020204" pitchFamily="34" charset="0"/>
              </a:rPr>
              <a:t>The local authority has asked for an assessment of plans for a home for the elderly.</a:t>
            </a:r>
            <a:endParaRPr lang="en-GB" sz="1300" i="1"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300" i="1" dirty="0">
                <a:effectLst/>
                <a:latin typeface="Arial" panose="020B0604020202020204" pitchFamily="34" charset="0"/>
                <a:ea typeface="Calibri" panose="020F0502020204030204" pitchFamily="34" charset="0"/>
                <a:cs typeface="Arial" panose="020B0604020202020204" pitchFamily="34" charset="0"/>
              </a:rPr>
              <a:t>They need to be sure that all stakeholders are catered for and </a:t>
            </a:r>
            <a:br>
              <a:rPr lang="en-GB" sz="1300" i="1" dirty="0">
                <a:effectLst/>
                <a:latin typeface="Arial" panose="020B0604020202020204" pitchFamily="34" charset="0"/>
                <a:ea typeface="Calibri" panose="020F0502020204030204" pitchFamily="34" charset="0"/>
                <a:cs typeface="Arial" panose="020B0604020202020204" pitchFamily="34" charset="0"/>
              </a:rPr>
            </a:br>
            <a:r>
              <a:rPr lang="en-GB" sz="1300" i="1" dirty="0">
                <a:effectLst/>
                <a:latin typeface="Arial" panose="020B0604020202020204" pitchFamily="34" charset="0"/>
                <a:ea typeface="Calibri" panose="020F0502020204030204" pitchFamily="34" charset="0"/>
                <a:cs typeface="Arial" panose="020B0604020202020204" pitchFamily="34" charset="0"/>
              </a:rPr>
              <a:t>that it provides a safe and secure environment for the residents.</a:t>
            </a:r>
          </a:p>
          <a:p>
            <a:pPr>
              <a:spcAft>
                <a:spcPts val="0"/>
              </a:spcAft>
            </a:pPr>
            <a:r>
              <a:rPr lang="en-GB" sz="1300" i="1"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7000"/>
              </a:lnSpc>
              <a:spcAft>
                <a:spcPts val="600"/>
              </a:spcAft>
              <a:buFont typeface="Symbol" panose="05050102010706020507" pitchFamily="18" charset="2"/>
              <a:buChar char=""/>
            </a:pPr>
            <a:r>
              <a:rPr lang="en-GB" sz="1300" i="1" dirty="0">
                <a:effectLst/>
                <a:latin typeface="Arial" panose="020B0604020202020204" pitchFamily="34" charset="0"/>
                <a:ea typeface="Calibri" panose="020F0502020204030204" pitchFamily="34" charset="0"/>
                <a:cs typeface="Arial" panose="020B0604020202020204" pitchFamily="34" charset="0"/>
              </a:rPr>
              <a:t>Research the stakeholders and their requirements. These will include: </a:t>
            </a:r>
            <a:br>
              <a:rPr lang="en-GB" sz="1300" i="1" dirty="0">
                <a:effectLst/>
                <a:latin typeface="Arial" panose="020B0604020202020204" pitchFamily="34" charset="0"/>
                <a:ea typeface="Calibri" panose="020F0502020204030204" pitchFamily="34" charset="0"/>
                <a:cs typeface="Arial" panose="020B0604020202020204" pitchFamily="34" charset="0"/>
              </a:rPr>
            </a:br>
            <a:r>
              <a:rPr lang="en-GB" sz="1300" i="1" dirty="0">
                <a:effectLst/>
                <a:latin typeface="Arial" panose="020B0604020202020204" pitchFamily="34" charset="0"/>
                <a:ea typeface="Calibri" panose="020F0502020204030204" pitchFamily="34" charset="0"/>
                <a:cs typeface="Arial" panose="020B0604020202020204" pitchFamily="34" charset="0"/>
              </a:rPr>
              <a:t>staff, residents, visitors, medical professionals.</a:t>
            </a:r>
          </a:p>
          <a:p>
            <a:pPr marL="342900" lvl="0" indent="-342900">
              <a:lnSpc>
                <a:spcPct val="107000"/>
              </a:lnSpc>
              <a:spcAft>
                <a:spcPts val="600"/>
              </a:spcAft>
              <a:buFont typeface="Symbol" panose="05050102010706020507" pitchFamily="18" charset="2"/>
              <a:buChar char=""/>
            </a:pPr>
            <a:r>
              <a:rPr lang="en-GB" sz="1300" i="1" dirty="0">
                <a:latin typeface="Arial" panose="020B0604020202020204" pitchFamily="34" charset="0"/>
                <a:ea typeface="Calibri" panose="020F0502020204030204" pitchFamily="34" charset="0"/>
                <a:cs typeface="Arial" panose="020B0604020202020204" pitchFamily="34" charset="0"/>
              </a:rPr>
              <a:t>What particular needs might these stakeholders have?</a:t>
            </a:r>
          </a:p>
          <a:p>
            <a:pPr marL="342900" lvl="0" indent="-342900">
              <a:lnSpc>
                <a:spcPct val="107000"/>
              </a:lnSpc>
              <a:spcAft>
                <a:spcPts val="600"/>
              </a:spcAft>
              <a:buFont typeface="Symbol" panose="05050102010706020507" pitchFamily="18" charset="2"/>
              <a:buChar char=""/>
            </a:pPr>
            <a:r>
              <a:rPr lang="en-GB" sz="1300" i="1" dirty="0">
                <a:effectLst/>
                <a:latin typeface="Arial" panose="020B0604020202020204" pitchFamily="34" charset="0"/>
                <a:ea typeface="Calibri" panose="020F0502020204030204" pitchFamily="34" charset="0"/>
                <a:cs typeface="Arial" panose="020B0604020202020204" pitchFamily="34" charset="0"/>
              </a:rPr>
              <a:t>What limitations are there: for example costs, building regulations and planning consent?</a:t>
            </a:r>
          </a:p>
          <a:p>
            <a:pPr marL="342900" lvl="0" indent="-342900">
              <a:lnSpc>
                <a:spcPct val="107000"/>
              </a:lnSpc>
              <a:spcAft>
                <a:spcPts val="600"/>
              </a:spcAft>
              <a:buFont typeface="Symbol" panose="05050102010706020507" pitchFamily="18" charset="2"/>
              <a:buChar char=""/>
            </a:pPr>
            <a:r>
              <a:rPr lang="en-GB" sz="1300" i="1" dirty="0">
                <a:latin typeface="Arial" panose="020B0604020202020204" pitchFamily="34" charset="0"/>
                <a:ea typeface="Calibri" panose="020F0502020204030204" pitchFamily="34" charset="0"/>
                <a:cs typeface="Arial" panose="020B0604020202020204" pitchFamily="34" charset="0"/>
              </a:rPr>
              <a:t>Summarise the needs of stakeholders and how you might meet these.</a:t>
            </a:r>
          </a:p>
          <a:p>
            <a:pPr marL="342900" lvl="0" indent="-342900">
              <a:lnSpc>
                <a:spcPct val="107000"/>
              </a:lnSpc>
              <a:spcAft>
                <a:spcPts val="600"/>
              </a:spcAft>
              <a:buFont typeface="Symbol" panose="05050102010706020507" pitchFamily="18" charset="2"/>
              <a:buChar char=""/>
            </a:pPr>
            <a:r>
              <a:rPr lang="en-GB" sz="1300" i="1" dirty="0">
                <a:latin typeface="Arial" panose="020B0604020202020204" pitchFamily="34" charset="0"/>
                <a:ea typeface="Calibri" panose="020F0502020204030204" pitchFamily="34" charset="0"/>
                <a:cs typeface="Arial" panose="020B0604020202020204" pitchFamily="34" charset="0"/>
              </a:rPr>
              <a:t>Draw up a plan showing how the facilities and spaces can be provided and used.</a:t>
            </a:r>
          </a:p>
          <a:p>
            <a:pPr marL="342900" lvl="0" indent="-342900">
              <a:lnSpc>
                <a:spcPct val="107000"/>
              </a:lnSpc>
              <a:spcAft>
                <a:spcPts val="6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485B40B6-F478-4D96-B975-2E757B5B5D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47785" y="122093"/>
            <a:ext cx="2453091" cy="2381437"/>
          </a:xfrm>
          <a:prstGeom prst="rect">
            <a:avLst/>
          </a:prstGeom>
        </p:spPr>
      </p:pic>
      <p:sp>
        <p:nvSpPr>
          <p:cNvPr id="9" name="Speech Bubble: Oval 8">
            <a:extLst>
              <a:ext uri="{FF2B5EF4-FFF2-40B4-BE49-F238E27FC236}">
                <a16:creationId xmlns:a16="http://schemas.microsoft.com/office/drawing/2014/main" id="{649A148D-9DF5-44DD-9D80-9437D0E29BC5}"/>
              </a:ext>
            </a:extLst>
          </p:cNvPr>
          <p:cNvSpPr/>
          <p:nvPr/>
        </p:nvSpPr>
        <p:spPr>
          <a:xfrm rot="21355010">
            <a:off x="6141481" y="186930"/>
            <a:ext cx="2795072" cy="1826358"/>
          </a:xfrm>
          <a:prstGeom prst="wedgeEllipseCallout">
            <a:avLst>
              <a:gd name="adj1" fmla="val -71410"/>
              <a:gd name="adj2" fmla="val 1158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7F541D81-1DE1-49E3-86AE-EDCF45524AA3}"/>
              </a:ext>
            </a:extLst>
          </p:cNvPr>
          <p:cNvSpPr txBox="1">
            <a:spLocks noChangeArrowheads="1"/>
          </p:cNvSpPr>
          <p:nvPr/>
        </p:nvSpPr>
        <p:spPr bwMode="auto">
          <a:xfrm rot="21331752">
            <a:off x="6393352" y="466414"/>
            <a:ext cx="2334895" cy="15233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en-GB" sz="1200" b="1" dirty="0">
                <a:effectLst/>
                <a:latin typeface="Arial" panose="020B0604020202020204" pitchFamily="34" charset="0"/>
                <a:ea typeface="Calibri" panose="020F0502020204030204" pitchFamily="34" charset="0"/>
                <a:cs typeface="Times New Roman" panose="02020603050405020304" pitchFamily="18" charset="0"/>
              </a:rPr>
              <a:t>Hi, I’m Alaa and I’m a design engineer. </a:t>
            </a:r>
            <a:r>
              <a:rPr lang="en-GB" sz="1200" b="1" dirty="0">
                <a:latin typeface="Arial" panose="020B0604020202020204" pitchFamily="34" charset="0"/>
                <a:ea typeface="Calibri" panose="020F0502020204030204" pitchFamily="34" charset="0"/>
                <a:cs typeface="Times New Roman" panose="02020603050405020304" pitchFamily="18" charset="0"/>
              </a:rPr>
              <a:t>In this project you have to think about the needs of different people who might use the home.  How might the services meet their needs? </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br>
              <a:rPr lang="en-GB" sz="1200" b="1" dirty="0">
                <a:effectLst/>
                <a:latin typeface="Arial" panose="020B0604020202020204" pitchFamily="34" charset="0"/>
                <a:ea typeface="Calibri" panose="020F0502020204030204" pitchFamily="34" charset="0"/>
                <a:cs typeface="Times New Roman" panose="02020603050405020304" pitchFamily="18" charset="0"/>
              </a:rPr>
            </a:b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FE981E2-8389-466C-853A-18A49249DCEA}"/>
              </a:ext>
            </a:extLst>
          </p:cNvPr>
          <p:cNvSpPr txBox="1">
            <a:spLocks noChangeArrowheads="1"/>
          </p:cNvSpPr>
          <p:nvPr/>
        </p:nvSpPr>
        <p:spPr bwMode="auto">
          <a:xfrm>
            <a:off x="609600" y="1803399"/>
            <a:ext cx="2876897" cy="4274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60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Design engineer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As a design engineer working in civil engineering I mainly work on</a:t>
            </a:r>
            <a:r>
              <a:rPr lang="en-GB" sz="1100" dirty="0">
                <a:latin typeface="Arial" panose="020B0604020202020204" pitchFamily="34" charset="0"/>
                <a:ea typeface="Calibri" panose="020F0502020204030204" pitchFamily="34" charset="0"/>
                <a:cs typeface="Times New Roman" panose="02020603050405020304" pitchFamily="18" charset="0"/>
              </a:rPr>
              <a:t> design concepts. I also oversee the development of projects and their management.</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 need to know about all the services that might be installed in a building to make it habitable and efficient. </a:t>
            </a: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To do my job well I need to have good problem-solving and communication skills and be able to make clear decisions when managing projects. I also need good technical knowledge to know how things work in different locations. </a:t>
            </a: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I work in an office mainly but do get to visit sites where the work is taking place. I </a:t>
            </a:r>
            <a:r>
              <a:rPr lang="en-GB" sz="1100" dirty="0">
                <a:effectLst/>
                <a:latin typeface="Arial" panose="020B0604020202020204" pitchFamily="34" charset="0"/>
                <a:ea typeface="Calibri" panose="020F0502020204030204" pitchFamily="34" charset="0"/>
                <a:cs typeface="Times New Roman" panose="02020603050405020304" pitchFamily="18" charset="0"/>
              </a:rPr>
              <a:t>work with the architects, contractors and building services engineers to make sure the ideas are possible and practical for users.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F5421E0-4A90-453C-BBB7-35366D367AB9}"/>
              </a:ext>
            </a:extLst>
          </p:cNvPr>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10226">
            <a:off x="9022080" y="232989"/>
            <a:ext cx="2770505" cy="2310765"/>
          </a:xfrm>
          <a:prstGeom prst="rect">
            <a:avLst/>
          </a:prstGeom>
        </p:spPr>
      </p:pic>
      <p:sp>
        <p:nvSpPr>
          <p:cNvPr id="10" name="Text Box 2">
            <a:extLst>
              <a:ext uri="{FF2B5EF4-FFF2-40B4-BE49-F238E27FC236}">
                <a16:creationId xmlns:a16="http://schemas.microsoft.com/office/drawing/2014/main" id="{19FEE3C8-6378-4CCB-89B9-FAA7CFA08F29}"/>
              </a:ext>
            </a:extLst>
          </p:cNvPr>
          <p:cNvSpPr txBox="1">
            <a:spLocks noChangeArrowheads="1"/>
          </p:cNvSpPr>
          <p:nvPr/>
        </p:nvSpPr>
        <p:spPr bwMode="auto">
          <a:xfrm rot="337911">
            <a:off x="9206230" y="619704"/>
            <a:ext cx="2590800" cy="19862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The needs of residents and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 The internal and external facilities and environments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C Any access or special needs issues.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 How can you help the residents to feel safe and secure?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44E733A-225C-46B2-9666-BD3915EC0E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20" b="29955"/>
          <a:stretch/>
        </p:blipFill>
        <p:spPr>
          <a:xfrm flipH="1">
            <a:off x="9683611" y="4129685"/>
            <a:ext cx="2016034" cy="1882230"/>
          </a:xfrm>
          <a:prstGeom prst="rect">
            <a:avLst/>
          </a:prstGeom>
        </p:spPr>
      </p:pic>
      <p:grpSp>
        <p:nvGrpSpPr>
          <p:cNvPr id="2" name="Group 1">
            <a:extLst>
              <a:ext uri="{FF2B5EF4-FFF2-40B4-BE49-F238E27FC236}">
                <a16:creationId xmlns:a16="http://schemas.microsoft.com/office/drawing/2014/main" id="{7292BABE-B02D-452F-9088-13EF78A4D91C}"/>
              </a:ext>
            </a:extLst>
          </p:cNvPr>
          <p:cNvGrpSpPr/>
          <p:nvPr/>
        </p:nvGrpSpPr>
        <p:grpSpPr>
          <a:xfrm>
            <a:off x="9263697" y="2595923"/>
            <a:ext cx="2287270" cy="1588945"/>
            <a:chOff x="9142651" y="2751661"/>
            <a:chExt cx="2287270" cy="1588945"/>
          </a:xfrm>
          <a:solidFill>
            <a:schemeClr val="accent1">
              <a:lumMod val="20000"/>
              <a:lumOff val="80000"/>
            </a:schemeClr>
          </a:solidFill>
        </p:grpSpPr>
        <p:sp>
          <p:nvSpPr>
            <p:cNvPr id="14" name="Speech Bubble: Oval 13">
              <a:extLst>
                <a:ext uri="{FF2B5EF4-FFF2-40B4-BE49-F238E27FC236}">
                  <a16:creationId xmlns:a16="http://schemas.microsoft.com/office/drawing/2014/main" id="{031A4A93-7DB4-4DAE-A75E-2954FA2E4C7A}"/>
                </a:ext>
              </a:extLst>
            </p:cNvPr>
            <p:cNvSpPr/>
            <p:nvPr/>
          </p:nvSpPr>
          <p:spPr>
            <a:xfrm rot="21355010">
              <a:off x="9142651" y="2751661"/>
              <a:ext cx="2287270" cy="1588945"/>
            </a:xfrm>
            <a:prstGeom prst="wedgeEllipseCallout">
              <a:avLst>
                <a:gd name="adj1" fmla="val -9920"/>
                <a:gd name="adj2" fmla="val 72053"/>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E86507A-3DF6-404F-9E3B-4F9C0C038755}"/>
                </a:ext>
              </a:extLst>
            </p:cNvPr>
            <p:cNvSpPr txBox="1">
              <a:spLocks noChangeArrowheads="1"/>
            </p:cNvSpPr>
            <p:nvPr/>
          </p:nvSpPr>
          <p:spPr bwMode="auto">
            <a:xfrm rot="21331752">
              <a:off x="9210934" y="2783635"/>
              <a:ext cx="2164799" cy="14597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This will be the residents’ home, so conside</a:t>
              </a:r>
              <a:r>
                <a:rPr lang="en-GB" sz="1100" dirty="0">
                  <a:latin typeface="Arial" panose="020B0604020202020204" pitchFamily="34" charset="0"/>
                  <a:ea typeface="Calibri" panose="020F0502020204030204" pitchFamily="34" charset="0"/>
                  <a:cs typeface="Times New Roman" panose="02020603050405020304" pitchFamily="18" charset="0"/>
                </a:rPr>
                <a:t>r shared areas as well as private spaces. </a:t>
              </a:r>
            </a:p>
            <a:p>
              <a:pPr algn="ctr">
                <a:lnSpc>
                  <a:spcPct val="107000"/>
                </a:lnSpc>
                <a:spcAft>
                  <a:spcPts val="0"/>
                </a:spcAft>
              </a:pPr>
              <a:r>
                <a:rPr lang="en-GB" sz="1100" dirty="0">
                  <a:latin typeface="Arial" panose="020B0604020202020204" pitchFamily="34" charset="0"/>
                  <a:ea typeface="Calibri" panose="020F0502020204030204" pitchFamily="34" charset="0"/>
                  <a:cs typeface="Times New Roman" panose="02020603050405020304" pitchFamily="18" charset="0"/>
                </a:rPr>
                <a:t>What will the residents want in their home? What might the shared areas be used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4" name="Picture 3">
            <a:extLst>
              <a:ext uri="{FF2B5EF4-FFF2-40B4-BE49-F238E27FC236}">
                <a16:creationId xmlns:a16="http://schemas.microsoft.com/office/drawing/2014/main" id="{AE03AABC-5198-4D41-829F-7BC95079B27C}"/>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t="4562" r="9535" b="22098"/>
          <a:stretch/>
        </p:blipFill>
        <p:spPr>
          <a:xfrm>
            <a:off x="647166" y="70180"/>
            <a:ext cx="2794534" cy="1637736"/>
          </a:xfrm>
          <a:prstGeom prst="rect">
            <a:avLst/>
          </a:prstGeom>
          <a:ln w="28575">
            <a:solidFill>
              <a:schemeClr val="accent1">
                <a:lumMod val="75000"/>
              </a:schemeClr>
            </a:solidFill>
          </a:ln>
        </p:spPr>
      </p:pic>
    </p:spTree>
    <p:extLst>
      <p:ext uri="{BB962C8B-B14F-4D97-AF65-F5344CB8AC3E}">
        <p14:creationId xmlns:p14="http://schemas.microsoft.com/office/powerpoint/2010/main" val="143885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BB03F7-CD8D-4502-8EC8-24945D1EC462}"/>
              </a:ext>
            </a:extLst>
          </p:cNvPr>
          <p:cNvGraphicFramePr>
            <a:graphicFrameLocks noGrp="1"/>
          </p:cNvGraphicFramePr>
          <p:nvPr>
            <p:extLst>
              <p:ext uri="{D42A27DB-BD31-4B8C-83A1-F6EECF244321}">
                <p14:modId xmlns:p14="http://schemas.microsoft.com/office/powerpoint/2010/main" val="2457474734"/>
              </p:ext>
            </p:extLst>
          </p:nvPr>
        </p:nvGraphicFramePr>
        <p:xfrm>
          <a:off x="390293" y="1556962"/>
          <a:ext cx="11452302" cy="3058160"/>
        </p:xfrm>
        <a:graphic>
          <a:graphicData uri="http://schemas.openxmlformats.org/drawingml/2006/table">
            <a:tbl>
              <a:tblPr firstRow="1" bandRow="1">
                <a:tableStyleId>{5C22544A-7EE6-4342-B048-85BDC9FD1C3A}</a:tableStyleId>
              </a:tblPr>
              <a:tblGrid>
                <a:gridCol w="1908717">
                  <a:extLst>
                    <a:ext uri="{9D8B030D-6E8A-4147-A177-3AD203B41FA5}">
                      <a16:colId xmlns:a16="http://schemas.microsoft.com/office/drawing/2014/main" val="3227283433"/>
                    </a:ext>
                  </a:extLst>
                </a:gridCol>
                <a:gridCol w="1908717">
                  <a:extLst>
                    <a:ext uri="{9D8B030D-6E8A-4147-A177-3AD203B41FA5}">
                      <a16:colId xmlns:a16="http://schemas.microsoft.com/office/drawing/2014/main" val="2610546729"/>
                    </a:ext>
                  </a:extLst>
                </a:gridCol>
                <a:gridCol w="1908717">
                  <a:extLst>
                    <a:ext uri="{9D8B030D-6E8A-4147-A177-3AD203B41FA5}">
                      <a16:colId xmlns:a16="http://schemas.microsoft.com/office/drawing/2014/main" val="3581031212"/>
                    </a:ext>
                  </a:extLst>
                </a:gridCol>
                <a:gridCol w="1908717">
                  <a:extLst>
                    <a:ext uri="{9D8B030D-6E8A-4147-A177-3AD203B41FA5}">
                      <a16:colId xmlns:a16="http://schemas.microsoft.com/office/drawing/2014/main" val="942734685"/>
                    </a:ext>
                  </a:extLst>
                </a:gridCol>
                <a:gridCol w="1908717">
                  <a:extLst>
                    <a:ext uri="{9D8B030D-6E8A-4147-A177-3AD203B41FA5}">
                      <a16:colId xmlns:a16="http://schemas.microsoft.com/office/drawing/2014/main" val="2141327877"/>
                    </a:ext>
                  </a:extLst>
                </a:gridCol>
                <a:gridCol w="1908717">
                  <a:extLst>
                    <a:ext uri="{9D8B030D-6E8A-4147-A177-3AD203B41FA5}">
                      <a16:colId xmlns:a16="http://schemas.microsoft.com/office/drawing/2014/main" val="1012899450"/>
                    </a:ext>
                  </a:extLst>
                </a:gridCol>
              </a:tblGrid>
              <a:tr h="370840">
                <a:tc>
                  <a:txBody>
                    <a:bodyPr/>
                    <a:lstStyle/>
                    <a:p>
                      <a:r>
                        <a:rPr lang="en-GB" sz="1600" dirty="0">
                          <a:latin typeface="Arial" panose="020B0604020202020204" pitchFamily="34" charset="0"/>
                          <a:cs typeface="Arial" panose="020B0604020202020204" pitchFamily="34" charset="0"/>
                        </a:rPr>
                        <a:t>Stakeholder</a:t>
                      </a:r>
                    </a:p>
                  </a:txBody>
                  <a:tcPr/>
                </a:tc>
                <a:tc>
                  <a:txBody>
                    <a:bodyPr/>
                    <a:lstStyle/>
                    <a:p>
                      <a:r>
                        <a:rPr lang="en-GB" sz="1600" dirty="0">
                          <a:latin typeface="Arial" panose="020B0604020202020204" pitchFamily="34" charset="0"/>
                          <a:cs typeface="Arial" panose="020B0604020202020204" pitchFamily="34" charset="0"/>
                        </a:rPr>
                        <a:t>Primary need</a:t>
                      </a:r>
                    </a:p>
                  </a:txBody>
                  <a:tcPr/>
                </a:tc>
                <a:tc>
                  <a:txBody>
                    <a:bodyPr/>
                    <a:lstStyle/>
                    <a:p>
                      <a:r>
                        <a:rPr lang="en-GB" sz="1600" dirty="0">
                          <a:latin typeface="Arial" panose="020B0604020202020204" pitchFamily="34" charset="0"/>
                          <a:cs typeface="Arial" panose="020B0604020202020204" pitchFamily="34" charset="0"/>
                        </a:rPr>
                        <a:t>Other needs</a:t>
                      </a:r>
                    </a:p>
                  </a:txBody>
                  <a:tcPr/>
                </a:tc>
                <a:tc>
                  <a:txBody>
                    <a:bodyPr/>
                    <a:lstStyle/>
                    <a:p>
                      <a:r>
                        <a:rPr lang="en-GB" sz="1600" dirty="0">
                          <a:latin typeface="Arial" panose="020B0604020202020204" pitchFamily="34" charset="0"/>
                          <a:cs typeface="Arial" panose="020B0604020202020204" pitchFamily="34" charset="0"/>
                        </a:rPr>
                        <a:t>Space(s)</a:t>
                      </a:r>
                    </a:p>
                  </a:txBody>
                  <a:tcPr/>
                </a:tc>
                <a:tc>
                  <a:txBody>
                    <a:bodyPr/>
                    <a:lstStyle/>
                    <a:p>
                      <a:r>
                        <a:rPr lang="en-GB" sz="1600" dirty="0">
                          <a:latin typeface="Arial" panose="020B0604020202020204" pitchFamily="34" charset="0"/>
                          <a:cs typeface="Arial" panose="020B0604020202020204" pitchFamily="34" charset="0"/>
                        </a:rPr>
                        <a:t>Facilities</a:t>
                      </a:r>
                    </a:p>
                  </a:txBody>
                  <a:tcPr/>
                </a:tc>
                <a:tc>
                  <a:txBody>
                    <a:bodyPr/>
                    <a:lstStyle/>
                    <a:p>
                      <a:r>
                        <a:rPr lang="en-GB" sz="1600" dirty="0">
                          <a:latin typeface="Arial" panose="020B0604020202020204" pitchFamily="34" charset="0"/>
                          <a:cs typeface="Arial" panose="020B0604020202020204" pitchFamily="34" charset="0"/>
                        </a:rPr>
                        <a:t>Security issues</a:t>
                      </a:r>
                    </a:p>
                  </a:txBody>
                  <a:tcPr/>
                </a:tc>
                <a:extLst>
                  <a:ext uri="{0D108BD9-81ED-4DB2-BD59-A6C34878D82A}">
                    <a16:rowId xmlns:a16="http://schemas.microsoft.com/office/drawing/2014/main" val="4252636701"/>
                  </a:ext>
                </a:extLst>
              </a:tr>
              <a:tr h="370840">
                <a:tc>
                  <a:txBody>
                    <a:bodyPr/>
                    <a:lstStyle/>
                    <a:p>
                      <a:r>
                        <a:rPr lang="en-GB" sz="1600" dirty="0">
                          <a:latin typeface="Arial" panose="020B0604020202020204" pitchFamily="34" charset="0"/>
                          <a:cs typeface="Arial" panose="020B0604020202020204" pitchFamily="34" charset="0"/>
                        </a:rPr>
                        <a:t>Residents</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Private room</a:t>
                      </a:r>
                    </a:p>
                    <a:p>
                      <a:r>
                        <a:rPr lang="en-GB" sz="1600" dirty="0">
                          <a:latin typeface="Arial" panose="020B0604020202020204" pitchFamily="34" charset="0"/>
                          <a:cs typeface="Arial" panose="020B0604020202020204" pitchFamily="34" charset="0"/>
                        </a:rPr>
                        <a:t>Shared space</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5986608"/>
                  </a:ext>
                </a:extLst>
              </a:tr>
              <a:tr h="370840">
                <a:tc>
                  <a:txBody>
                    <a:bodyPr/>
                    <a:lstStyle/>
                    <a:p>
                      <a:r>
                        <a:rPr lang="en-GB" sz="1600" dirty="0">
                          <a:latin typeface="Arial" panose="020B0604020202020204" pitchFamily="34" charset="0"/>
                          <a:cs typeface="Arial" panose="020B0604020202020204" pitchFamily="34" charset="0"/>
                        </a:rPr>
                        <a:t>Staff</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Office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Drugs storage</a:t>
                      </a:r>
                    </a:p>
                  </a:txBody>
                  <a:tcPr/>
                </a:tc>
                <a:tc>
                  <a:txBody>
                    <a:bodyPr/>
                    <a:lstStyle/>
                    <a:p>
                      <a:r>
                        <a:rPr lang="en-GB" sz="1600" dirty="0">
                          <a:latin typeface="Arial" panose="020B0604020202020204" pitchFamily="34" charset="0"/>
                          <a:cs typeface="Arial" panose="020B0604020202020204" pitchFamily="34" charset="0"/>
                        </a:rPr>
                        <a:t>Kitchen equipment</a:t>
                      </a:r>
                    </a:p>
                  </a:txBody>
                  <a:tcPr/>
                </a:tc>
                <a:tc>
                  <a:txBody>
                    <a:bodyPr/>
                    <a:lstStyle/>
                    <a:p>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3494355"/>
                  </a:ext>
                </a:extLst>
              </a:tr>
              <a:tr h="370840">
                <a:tc>
                  <a:txBody>
                    <a:bodyPr/>
                    <a:lstStyle/>
                    <a:p>
                      <a:r>
                        <a:rPr lang="en-GB" sz="1600" dirty="0">
                          <a:latin typeface="Arial" panose="020B0604020202020204" pitchFamily="34" charset="0"/>
                          <a:cs typeface="Arial" panose="020B0604020202020204" pitchFamily="34" charset="0"/>
                        </a:rPr>
                        <a:t>Visitors</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r>
                        <a:rPr lang="en-GB" sz="1600" dirty="0">
                          <a:latin typeface="Arial" panose="020B0604020202020204" pitchFamily="34" charset="0"/>
                          <a:cs typeface="Arial" panose="020B0604020202020204" pitchFamily="34" charset="0"/>
                        </a:rPr>
                        <a:t>Car parking</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3455806"/>
                  </a:ext>
                </a:extLst>
              </a:tr>
              <a:tr h="370840">
                <a:tc>
                  <a:txBody>
                    <a:bodyPr/>
                    <a:lstStyle/>
                    <a:p>
                      <a:r>
                        <a:rPr lang="en-GB" sz="1600" dirty="0">
                          <a:latin typeface="Arial" panose="020B0604020202020204" pitchFamily="34" charset="0"/>
                          <a:cs typeface="Arial" panose="020B0604020202020204" pitchFamily="34" charset="0"/>
                        </a:rPr>
                        <a:t>Medical professionals</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dirty="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2513156"/>
                  </a:ext>
                </a:extLst>
              </a:tr>
              <a:tr h="370840">
                <a:tc>
                  <a:txBody>
                    <a:bodyPr/>
                    <a:lstStyle/>
                    <a:p>
                      <a:r>
                        <a:rPr lang="en-GB" sz="1600" dirty="0">
                          <a:latin typeface="Arial" panose="020B0604020202020204" pitchFamily="34" charset="0"/>
                          <a:cs typeface="Arial" panose="020B0604020202020204" pitchFamily="34" charset="0"/>
                        </a:rPr>
                        <a:t>Emergency services</a:t>
                      </a: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a:latin typeface="Arial" panose="020B0604020202020204" pitchFamily="34" charset="0"/>
                        <a:cs typeface="Arial" panose="020B0604020202020204" pitchFamily="34" charset="0"/>
                      </a:endParaRP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90326377"/>
                  </a:ext>
                </a:extLst>
              </a:tr>
            </a:tbl>
          </a:graphicData>
        </a:graphic>
      </p:graphicFrame>
      <p:pic>
        <p:nvPicPr>
          <p:cNvPr id="9" name="Picture 8">
            <a:extLst>
              <a:ext uri="{FF2B5EF4-FFF2-40B4-BE49-F238E27FC236}">
                <a16:creationId xmlns:a16="http://schemas.microsoft.com/office/drawing/2014/main" id="{093CDFBD-3EA3-4F27-8CB5-E8B8B1C7F2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3404" y="4188329"/>
            <a:ext cx="1864847" cy="1810375"/>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Retirement home</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rgbClr val="318AAC"/>
                </a:solidFill>
                <a:latin typeface="Cambria" panose="02040503050406030204" pitchFamily="18" charset="0"/>
              </a:rPr>
              <a:t>Users’ needs</a:t>
            </a:r>
          </a:p>
        </p:txBody>
      </p:sp>
      <p:sp>
        <p:nvSpPr>
          <p:cNvPr id="3" name="Rectangle 2">
            <a:extLst>
              <a:ext uri="{FF2B5EF4-FFF2-40B4-BE49-F238E27FC236}">
                <a16:creationId xmlns:a16="http://schemas.microsoft.com/office/drawing/2014/main" id="{F533132F-69A3-4824-A2F2-223359D45FF1}"/>
              </a:ext>
            </a:extLst>
          </p:cNvPr>
          <p:cNvSpPr/>
          <p:nvPr/>
        </p:nvSpPr>
        <p:spPr>
          <a:xfrm>
            <a:off x="3238160" y="886461"/>
            <a:ext cx="5293052"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Complete the chart with each stakeholder’s needs</a:t>
            </a:r>
            <a:endParaRPr lang="en-GB" dirty="0"/>
          </a:p>
        </p:txBody>
      </p:sp>
      <p:grpSp>
        <p:nvGrpSpPr>
          <p:cNvPr id="6" name="Group 5">
            <a:extLst>
              <a:ext uri="{FF2B5EF4-FFF2-40B4-BE49-F238E27FC236}">
                <a16:creationId xmlns:a16="http://schemas.microsoft.com/office/drawing/2014/main" id="{6DE50422-4C8C-4EEA-A5F6-F94AA402856C}"/>
              </a:ext>
            </a:extLst>
          </p:cNvPr>
          <p:cNvGrpSpPr/>
          <p:nvPr/>
        </p:nvGrpSpPr>
        <p:grpSpPr>
          <a:xfrm>
            <a:off x="8367302" y="3354149"/>
            <a:ext cx="2287270" cy="1668361"/>
            <a:chOff x="9142651" y="2751661"/>
            <a:chExt cx="2287270" cy="1588945"/>
          </a:xfrm>
          <a:solidFill>
            <a:schemeClr val="accent2">
              <a:lumMod val="40000"/>
              <a:lumOff val="60000"/>
            </a:schemeClr>
          </a:solidFill>
        </p:grpSpPr>
        <p:sp>
          <p:nvSpPr>
            <p:cNvPr id="7" name="Speech Bubble: Oval 6">
              <a:extLst>
                <a:ext uri="{FF2B5EF4-FFF2-40B4-BE49-F238E27FC236}">
                  <a16:creationId xmlns:a16="http://schemas.microsoft.com/office/drawing/2014/main" id="{5A4C6A3E-F0D1-48FD-8428-3E2F1FADC40B}"/>
                </a:ext>
              </a:extLst>
            </p:cNvPr>
            <p:cNvSpPr/>
            <p:nvPr/>
          </p:nvSpPr>
          <p:spPr>
            <a:xfrm rot="21355010">
              <a:off x="9142651" y="2751661"/>
              <a:ext cx="2287270" cy="1588945"/>
            </a:xfrm>
            <a:prstGeom prst="wedgeEllipseCallout">
              <a:avLst>
                <a:gd name="adj1" fmla="val 46520"/>
                <a:gd name="adj2" fmla="val 6064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8" name="Text Box 2">
              <a:extLst>
                <a:ext uri="{FF2B5EF4-FFF2-40B4-BE49-F238E27FC236}">
                  <a16:creationId xmlns:a16="http://schemas.microsoft.com/office/drawing/2014/main" id="{7B57665E-ECB7-4F6F-B662-09F79F20B750}"/>
                </a:ext>
              </a:extLst>
            </p:cNvPr>
            <p:cNvSpPr txBox="1">
              <a:spLocks noChangeArrowheads="1"/>
            </p:cNvSpPr>
            <p:nvPr/>
          </p:nvSpPr>
          <p:spPr bwMode="auto">
            <a:xfrm rot="21331752">
              <a:off x="9281144" y="2825138"/>
              <a:ext cx="197548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Draw plans or make models of examples of the layout of the building to help you decide how each part works alongside others. </a:t>
              </a: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Remember to annotate with your ideas.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8634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44D23B-02F8-4B8C-9B33-5977439F95EB}"/>
              </a:ext>
            </a:extLst>
          </p:cNvPr>
          <p:cNvPicPr>
            <a:picLocks noChangeAspect="1"/>
          </p:cNvPicPr>
          <p:nvPr/>
        </p:nvPicPr>
        <p:blipFill>
          <a:blip r:embed="rId3"/>
          <a:stretch>
            <a:fillRect/>
          </a:stretch>
        </p:blipFill>
        <p:spPr>
          <a:xfrm>
            <a:off x="2818772" y="786858"/>
            <a:ext cx="5476229" cy="3230069"/>
          </a:xfrm>
          <a:prstGeom prst="rect">
            <a:avLst/>
          </a:prstGeom>
        </p:spPr>
      </p:pic>
      <p:pic>
        <p:nvPicPr>
          <p:cNvPr id="7" name="Picture 6">
            <a:extLst>
              <a:ext uri="{FF2B5EF4-FFF2-40B4-BE49-F238E27FC236}">
                <a16:creationId xmlns:a16="http://schemas.microsoft.com/office/drawing/2014/main" id="{55527F69-1919-4E6D-8DE6-7C658895D7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90471" y="4203103"/>
            <a:ext cx="1864847" cy="1810375"/>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784460" cy="82792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Retirement home</a:t>
            </a:r>
            <a:endParaRPr lang="en-GB" sz="4000" b="1" strike="sngStrike"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grpSp>
        <p:nvGrpSpPr>
          <p:cNvPr id="11" name="Group 10">
            <a:extLst>
              <a:ext uri="{FF2B5EF4-FFF2-40B4-BE49-F238E27FC236}">
                <a16:creationId xmlns:a16="http://schemas.microsoft.com/office/drawing/2014/main" id="{020FF4ED-D487-42E4-9C47-E9178A23DFB1}"/>
              </a:ext>
            </a:extLst>
          </p:cNvPr>
          <p:cNvGrpSpPr/>
          <p:nvPr/>
        </p:nvGrpSpPr>
        <p:grpSpPr>
          <a:xfrm>
            <a:off x="9153503" y="2938637"/>
            <a:ext cx="2112738" cy="1347499"/>
            <a:chOff x="9142651" y="2751661"/>
            <a:chExt cx="2287270" cy="1588945"/>
          </a:xfrm>
          <a:solidFill>
            <a:schemeClr val="accent2">
              <a:lumMod val="40000"/>
              <a:lumOff val="60000"/>
            </a:schemeClr>
          </a:solidFill>
        </p:grpSpPr>
        <p:sp>
          <p:nvSpPr>
            <p:cNvPr id="12" name="Speech Bubble: Oval 11">
              <a:extLst>
                <a:ext uri="{FF2B5EF4-FFF2-40B4-BE49-F238E27FC236}">
                  <a16:creationId xmlns:a16="http://schemas.microsoft.com/office/drawing/2014/main" id="{2FEFCA0E-2D65-4991-A7C1-68AD006F23B2}"/>
                </a:ext>
              </a:extLst>
            </p:cNvPr>
            <p:cNvSpPr/>
            <p:nvPr/>
          </p:nvSpPr>
          <p:spPr>
            <a:xfrm rot="21355010">
              <a:off x="9142651" y="2751661"/>
              <a:ext cx="2287270" cy="1588945"/>
            </a:xfrm>
            <a:prstGeom prst="wedgeEllipseCallout">
              <a:avLst>
                <a:gd name="adj1" fmla="val 30403"/>
                <a:gd name="adj2" fmla="val 7917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3" name="Text Box 2">
              <a:extLst>
                <a:ext uri="{FF2B5EF4-FFF2-40B4-BE49-F238E27FC236}">
                  <a16:creationId xmlns:a16="http://schemas.microsoft.com/office/drawing/2014/main" id="{1994E4FB-8F84-4685-A88F-6BCBC3C5527C}"/>
                </a:ext>
              </a:extLst>
            </p:cNvPr>
            <p:cNvSpPr txBox="1">
              <a:spLocks noChangeArrowheads="1"/>
            </p:cNvSpPr>
            <p:nvPr/>
          </p:nvSpPr>
          <p:spPr bwMode="auto">
            <a:xfrm rot="21331752">
              <a:off x="9281144" y="2825138"/>
              <a:ext cx="197548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Think about the lighting, air quality, temperature and humidity and how these might be installed and controlled.</a:t>
              </a:r>
            </a:p>
          </p:txBody>
        </p:sp>
      </p:grpSp>
      <p:pic>
        <p:nvPicPr>
          <p:cNvPr id="2" name="Picture 1">
            <a:extLst>
              <a:ext uri="{FF2B5EF4-FFF2-40B4-BE49-F238E27FC236}">
                <a16:creationId xmlns:a16="http://schemas.microsoft.com/office/drawing/2014/main" id="{96AF1E12-FC6E-4580-8B2D-6DB8BDBBD9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5802" y="3416696"/>
            <a:ext cx="1415276" cy="1305642"/>
          </a:xfrm>
          <a:prstGeom prst="rect">
            <a:avLst/>
          </a:prstGeom>
        </p:spPr>
      </p:pic>
      <p:pic>
        <p:nvPicPr>
          <p:cNvPr id="3" name="Picture 2">
            <a:extLst>
              <a:ext uri="{FF2B5EF4-FFF2-40B4-BE49-F238E27FC236}">
                <a16:creationId xmlns:a16="http://schemas.microsoft.com/office/drawing/2014/main" id="{92D50F22-CFD3-4FED-BFB4-DC5CF43E1A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1583" y="3831443"/>
            <a:ext cx="2682269" cy="2098306"/>
          </a:xfrm>
          <a:prstGeom prst="rect">
            <a:avLst/>
          </a:prstGeom>
        </p:spPr>
      </p:pic>
      <p:pic>
        <p:nvPicPr>
          <p:cNvPr id="4" name="Picture 3">
            <a:extLst>
              <a:ext uri="{FF2B5EF4-FFF2-40B4-BE49-F238E27FC236}">
                <a16:creationId xmlns:a16="http://schemas.microsoft.com/office/drawing/2014/main" id="{BF9AE3B8-6E44-4A08-AE15-8277DCC06B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13731" y="4137631"/>
            <a:ext cx="2682269" cy="1792118"/>
          </a:xfrm>
          <a:prstGeom prst="rect">
            <a:avLst/>
          </a:prstGeom>
        </p:spPr>
      </p:pic>
      <p:pic>
        <p:nvPicPr>
          <p:cNvPr id="14" name="Picture 13">
            <a:extLst>
              <a:ext uri="{FF2B5EF4-FFF2-40B4-BE49-F238E27FC236}">
                <a16:creationId xmlns:a16="http://schemas.microsoft.com/office/drawing/2014/main" id="{8F8CD9CA-C964-4F39-8FB7-7AC0FC008A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62870" y="172428"/>
            <a:ext cx="3756159" cy="2554383"/>
          </a:xfrm>
          <a:prstGeom prst="rect">
            <a:avLst/>
          </a:prstGeom>
        </p:spPr>
      </p:pic>
      <p:pic>
        <p:nvPicPr>
          <p:cNvPr id="17" name="Picture 16">
            <a:extLst>
              <a:ext uri="{FF2B5EF4-FFF2-40B4-BE49-F238E27FC236}">
                <a16:creationId xmlns:a16="http://schemas.microsoft.com/office/drawing/2014/main" id="{BC19A5B8-0274-413C-8BCD-4C3420CB1C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415448" y="4880596"/>
            <a:ext cx="2096181" cy="1288681"/>
          </a:xfrm>
          <a:prstGeom prst="rect">
            <a:avLst/>
          </a:prstGeom>
        </p:spPr>
      </p:pic>
      <p:pic>
        <p:nvPicPr>
          <p:cNvPr id="18" name="Picture 17">
            <a:extLst>
              <a:ext uri="{FF2B5EF4-FFF2-40B4-BE49-F238E27FC236}">
                <a16:creationId xmlns:a16="http://schemas.microsoft.com/office/drawing/2014/main" id="{E53AA4C3-987E-4089-AFC2-3FE897770C0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3975" y="1534648"/>
            <a:ext cx="2699642" cy="1966523"/>
          </a:xfrm>
          <a:prstGeom prst="rect">
            <a:avLst/>
          </a:prstGeom>
        </p:spPr>
      </p:pic>
    </p:spTree>
    <p:extLst>
      <p:ext uri="{BB962C8B-B14F-4D97-AF65-F5344CB8AC3E}">
        <p14:creationId xmlns:p14="http://schemas.microsoft.com/office/powerpoint/2010/main" val="251529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5074392" cy="1113267"/>
          </a:xfrm>
          <a:prstGeom prst="rect">
            <a:avLst/>
          </a:prstGeom>
        </p:spPr>
        <p:txBody>
          <a:bodyPr>
            <a:normAutofit fontScale="975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Retirement home</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pic>
        <p:nvPicPr>
          <p:cNvPr id="4" name="Picture 3">
            <a:extLst>
              <a:ext uri="{FF2B5EF4-FFF2-40B4-BE49-F238E27FC236}">
                <a16:creationId xmlns:a16="http://schemas.microsoft.com/office/drawing/2014/main" id="{E246F821-BA93-439A-8F6E-3BDD211E86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3555" y="3943343"/>
            <a:ext cx="2717078" cy="2254914"/>
          </a:xfrm>
          <a:prstGeom prst="rect">
            <a:avLst/>
          </a:prstGeom>
        </p:spPr>
      </p:pic>
      <p:pic>
        <p:nvPicPr>
          <p:cNvPr id="5" name="Picture 4">
            <a:extLst>
              <a:ext uri="{FF2B5EF4-FFF2-40B4-BE49-F238E27FC236}">
                <a16:creationId xmlns:a16="http://schemas.microsoft.com/office/drawing/2014/main" id="{E021AA70-9D2C-43BF-8D21-A31E4F6C233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42556" y="304354"/>
            <a:ext cx="3138255" cy="2086492"/>
          </a:xfrm>
          <a:prstGeom prst="rect">
            <a:avLst/>
          </a:prstGeom>
        </p:spPr>
      </p:pic>
      <p:pic>
        <p:nvPicPr>
          <p:cNvPr id="6" name="Picture 5">
            <a:extLst>
              <a:ext uri="{FF2B5EF4-FFF2-40B4-BE49-F238E27FC236}">
                <a16:creationId xmlns:a16="http://schemas.microsoft.com/office/drawing/2014/main" id="{83178FDC-FDF9-4D10-81EA-90CDAA6B38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3555" y="2027926"/>
            <a:ext cx="2722825" cy="1773462"/>
          </a:xfrm>
          <a:prstGeom prst="rect">
            <a:avLst/>
          </a:prstGeom>
        </p:spPr>
      </p:pic>
      <p:pic>
        <p:nvPicPr>
          <p:cNvPr id="7" name="Picture 6">
            <a:extLst>
              <a:ext uri="{FF2B5EF4-FFF2-40B4-BE49-F238E27FC236}">
                <a16:creationId xmlns:a16="http://schemas.microsoft.com/office/drawing/2014/main" id="{AEEE2202-FC66-4FF6-91B6-5557A006C9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4620" y="2037132"/>
            <a:ext cx="2607756" cy="1912568"/>
          </a:xfrm>
          <a:prstGeom prst="rect">
            <a:avLst/>
          </a:prstGeom>
        </p:spPr>
      </p:pic>
      <p:pic>
        <p:nvPicPr>
          <p:cNvPr id="2" name="Picture 1">
            <a:extLst>
              <a:ext uri="{FF2B5EF4-FFF2-40B4-BE49-F238E27FC236}">
                <a16:creationId xmlns:a16="http://schemas.microsoft.com/office/drawing/2014/main" id="{5397E5FA-2381-460C-87DE-AD5EFFAF42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9854" y="293789"/>
            <a:ext cx="2585224" cy="2097057"/>
          </a:xfrm>
          <a:prstGeom prst="rect">
            <a:avLst/>
          </a:prstGeom>
        </p:spPr>
      </p:pic>
      <p:pic>
        <p:nvPicPr>
          <p:cNvPr id="3" name="Picture 2">
            <a:extLst>
              <a:ext uri="{FF2B5EF4-FFF2-40B4-BE49-F238E27FC236}">
                <a16:creationId xmlns:a16="http://schemas.microsoft.com/office/drawing/2014/main" id="{9B5F2D60-8FC3-49F4-A21B-0B36BF5821D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5595"/>
          <a:stretch/>
        </p:blipFill>
        <p:spPr>
          <a:xfrm>
            <a:off x="6407901" y="2608457"/>
            <a:ext cx="2273324" cy="1912568"/>
          </a:xfrm>
          <a:prstGeom prst="rect">
            <a:avLst/>
          </a:prstGeom>
        </p:spPr>
      </p:pic>
      <p:pic>
        <p:nvPicPr>
          <p:cNvPr id="9" name="Picture 8">
            <a:extLst>
              <a:ext uri="{FF2B5EF4-FFF2-40B4-BE49-F238E27FC236}">
                <a16:creationId xmlns:a16="http://schemas.microsoft.com/office/drawing/2014/main" id="{17ABF73C-1761-438C-83E8-E6E840A1E0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66810" y="4125667"/>
            <a:ext cx="2819222" cy="2074391"/>
          </a:xfrm>
          <a:prstGeom prst="rect">
            <a:avLst/>
          </a:prstGeom>
        </p:spPr>
      </p:pic>
      <p:pic>
        <p:nvPicPr>
          <p:cNvPr id="10" name="Picture 9">
            <a:extLst>
              <a:ext uri="{FF2B5EF4-FFF2-40B4-BE49-F238E27FC236}">
                <a16:creationId xmlns:a16="http://schemas.microsoft.com/office/drawing/2014/main" id="{5AAAB178-A82D-4461-9F70-1FF65165E4AB}"/>
              </a:ext>
            </a:extLst>
          </p:cNvPr>
          <p:cNvPicPr>
            <a:picLocks noChangeAspect="1"/>
          </p:cNvPicPr>
          <p:nvPr/>
        </p:nvPicPr>
        <p:blipFill>
          <a:blip r:embed="rId10"/>
          <a:stretch>
            <a:fillRect/>
          </a:stretch>
        </p:blipFill>
        <p:spPr>
          <a:xfrm>
            <a:off x="6407901" y="4738635"/>
            <a:ext cx="2273324" cy="1461423"/>
          </a:xfrm>
          <a:prstGeom prst="rect">
            <a:avLst/>
          </a:prstGeom>
        </p:spPr>
      </p:pic>
      <p:pic>
        <p:nvPicPr>
          <p:cNvPr id="11" name="Picture 10">
            <a:extLst>
              <a:ext uri="{FF2B5EF4-FFF2-40B4-BE49-F238E27FC236}">
                <a16:creationId xmlns:a16="http://schemas.microsoft.com/office/drawing/2014/main" id="{3F6BBAF2-0FC3-4B31-911F-AD8758EB5B5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3093" y="2608457"/>
            <a:ext cx="2977718" cy="1284116"/>
          </a:xfrm>
          <a:prstGeom prst="rect">
            <a:avLst/>
          </a:prstGeom>
        </p:spPr>
      </p:pic>
      <p:pic>
        <p:nvPicPr>
          <p:cNvPr id="14" name="Picture 13">
            <a:extLst>
              <a:ext uri="{FF2B5EF4-FFF2-40B4-BE49-F238E27FC236}">
                <a16:creationId xmlns:a16="http://schemas.microsoft.com/office/drawing/2014/main" id="{217BB07B-7B38-421A-ACD5-4AEC047F1785}"/>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l="6020" b="29955"/>
          <a:stretch/>
        </p:blipFill>
        <p:spPr>
          <a:xfrm flipH="1">
            <a:off x="9683611" y="4129685"/>
            <a:ext cx="2016034" cy="1882230"/>
          </a:xfrm>
          <a:prstGeom prst="rect">
            <a:avLst/>
          </a:prstGeom>
        </p:spPr>
      </p:pic>
      <p:grpSp>
        <p:nvGrpSpPr>
          <p:cNvPr id="17" name="Group 16">
            <a:extLst>
              <a:ext uri="{FF2B5EF4-FFF2-40B4-BE49-F238E27FC236}">
                <a16:creationId xmlns:a16="http://schemas.microsoft.com/office/drawing/2014/main" id="{C3B0691C-4BDC-48F5-A1BE-4303CB9D049E}"/>
              </a:ext>
            </a:extLst>
          </p:cNvPr>
          <p:cNvGrpSpPr/>
          <p:nvPr/>
        </p:nvGrpSpPr>
        <p:grpSpPr>
          <a:xfrm>
            <a:off x="8400251" y="3931577"/>
            <a:ext cx="1845746" cy="1122987"/>
            <a:chOff x="9600203" y="3201309"/>
            <a:chExt cx="1845746" cy="1122987"/>
          </a:xfrm>
          <a:solidFill>
            <a:schemeClr val="accent1">
              <a:lumMod val="20000"/>
              <a:lumOff val="80000"/>
            </a:schemeClr>
          </a:solidFill>
        </p:grpSpPr>
        <p:sp>
          <p:nvSpPr>
            <p:cNvPr id="18" name="Speech Bubble: Oval 17">
              <a:extLst>
                <a:ext uri="{FF2B5EF4-FFF2-40B4-BE49-F238E27FC236}">
                  <a16:creationId xmlns:a16="http://schemas.microsoft.com/office/drawing/2014/main" id="{E97D53A9-788A-4942-A679-CFEA6EF83274}"/>
                </a:ext>
              </a:extLst>
            </p:cNvPr>
            <p:cNvSpPr/>
            <p:nvPr/>
          </p:nvSpPr>
          <p:spPr>
            <a:xfrm rot="21355010">
              <a:off x="9600203" y="3201309"/>
              <a:ext cx="1845746" cy="1122987"/>
            </a:xfrm>
            <a:prstGeom prst="wedgeEllipseCallout">
              <a:avLst>
                <a:gd name="adj1" fmla="val 43564"/>
                <a:gd name="adj2" fmla="val 63589"/>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9" name="Text Box 2">
              <a:extLst>
                <a:ext uri="{FF2B5EF4-FFF2-40B4-BE49-F238E27FC236}">
                  <a16:creationId xmlns:a16="http://schemas.microsoft.com/office/drawing/2014/main" id="{7D01BC30-64A8-4FD0-BEBB-961623F834FA}"/>
                </a:ext>
              </a:extLst>
            </p:cNvPr>
            <p:cNvSpPr txBox="1">
              <a:spLocks noChangeArrowheads="1"/>
            </p:cNvSpPr>
            <p:nvPr/>
          </p:nvSpPr>
          <p:spPr bwMode="auto">
            <a:xfrm rot="21331752">
              <a:off x="9703052" y="3326852"/>
              <a:ext cx="1693886" cy="89733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Hint: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What about including room for a pet for the residents</a:t>
              </a:r>
              <a:r>
                <a:rPr lang="en-GB" sz="1100" dirty="0">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5296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113367"/>
            <a:ext cx="4531659" cy="827927"/>
          </a:xfrm>
        </p:spPr>
        <p:txBody>
          <a:bodyPr>
            <a:normAutofit/>
          </a:bodyPr>
          <a:lstStyle/>
          <a:p>
            <a:r>
              <a:rPr lang="en-GB" sz="4000" b="1" kern="0" dirty="0">
                <a:solidFill>
                  <a:srgbClr val="4EBA6F"/>
                </a:solidFill>
                <a:latin typeface="Cambria" panose="02040503050406030204" pitchFamily="18" charset="0"/>
              </a:rPr>
              <a:t>Retirement home</a:t>
            </a:r>
            <a:endParaRPr lang="en-GB" sz="4000" b="1" strike="sngStrike"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9754001" cy="618565"/>
          </a:xfrm>
        </p:spPr>
        <p:txBody>
          <a:bodyPr/>
          <a:lstStyle/>
          <a:p>
            <a:pPr algn="l"/>
            <a:r>
              <a:rPr lang="en-GB" b="1" dirty="0">
                <a:solidFill>
                  <a:srgbClr val="318AAC"/>
                </a:solidFill>
                <a:latin typeface="Cambria" panose="02040503050406030204" pitchFamily="18" charset="0"/>
              </a:rPr>
              <a:t>Building information modelling</a:t>
            </a:r>
          </a:p>
        </p:txBody>
      </p:sp>
      <p:pic>
        <p:nvPicPr>
          <p:cNvPr id="4" name="Picture 3">
            <a:extLst>
              <a:ext uri="{FF2B5EF4-FFF2-40B4-BE49-F238E27FC236}">
                <a16:creationId xmlns:a16="http://schemas.microsoft.com/office/drawing/2014/main" id="{ECD4F823-20DE-4B28-B81E-8D184213B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6538" y="2870200"/>
            <a:ext cx="6170799" cy="2735262"/>
          </a:xfrm>
          <a:prstGeom prst="rect">
            <a:avLst/>
          </a:prstGeom>
        </p:spPr>
      </p:pic>
      <p:pic>
        <p:nvPicPr>
          <p:cNvPr id="5" name="Picture 4">
            <a:extLst>
              <a:ext uri="{FF2B5EF4-FFF2-40B4-BE49-F238E27FC236}">
                <a16:creationId xmlns:a16="http://schemas.microsoft.com/office/drawing/2014/main" id="{2F5BFF47-2DD1-4226-9EB3-A78EC7C47C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080" y="2663825"/>
            <a:ext cx="4739011" cy="3465140"/>
          </a:xfrm>
          <a:prstGeom prst="rect">
            <a:avLst/>
          </a:prstGeom>
        </p:spPr>
      </p:pic>
      <p:sp>
        <p:nvSpPr>
          <p:cNvPr id="6" name="Rectangle 5">
            <a:extLst>
              <a:ext uri="{FF2B5EF4-FFF2-40B4-BE49-F238E27FC236}">
                <a16:creationId xmlns:a16="http://schemas.microsoft.com/office/drawing/2014/main" id="{663BFDBF-DF3D-4599-98BF-E3E9CE6F0E7B}"/>
              </a:ext>
            </a:extLst>
          </p:cNvPr>
          <p:cNvSpPr/>
          <p:nvPr/>
        </p:nvSpPr>
        <p:spPr>
          <a:xfrm>
            <a:off x="319939" y="1333437"/>
            <a:ext cx="8951061"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Building information modelling (BIM) allows designers and engineers working at all levels to assess how the overall scheme will appear and how their part will be installed and interact with other elements. It can tell the project engineers how much ducting or electrical wiring etc is required and how it will be installed in relation to other components. </a:t>
            </a:r>
          </a:p>
        </p:txBody>
      </p:sp>
    </p:spTree>
    <p:extLst>
      <p:ext uri="{BB962C8B-B14F-4D97-AF65-F5344CB8AC3E}">
        <p14:creationId xmlns:p14="http://schemas.microsoft.com/office/powerpoint/2010/main" val="2905463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 5: </a:t>
            </a:r>
            <a:r>
              <a:rPr lang="en-GB" b="1" dirty="0">
                <a:solidFill>
                  <a:srgbClr val="318AAC"/>
                </a:solidFill>
                <a:latin typeface="Cambria" panose="02040503050406030204" pitchFamily="18" charset="0"/>
                <a:ea typeface="Calibri" panose="020F0502020204030204" pitchFamily="34" charset="0"/>
                <a:cs typeface="Arial" panose="020B0604020202020204" pitchFamily="34" charset="0"/>
              </a:rPr>
              <a:t>Conversion challenge</a:t>
            </a:r>
            <a:r>
              <a:rPr lang="en-GB" b="1" dirty="0">
                <a:solidFill>
                  <a:srgbClr val="318AAC"/>
                </a:solidFill>
                <a:latin typeface="Cambria" panose="02040503050406030204" pitchFamily="18" charset="0"/>
              </a:rPr>
              <a:t> </a:t>
            </a:r>
          </a:p>
        </p:txBody>
      </p:sp>
    </p:spTree>
    <p:extLst>
      <p:ext uri="{BB962C8B-B14F-4D97-AF65-F5344CB8AC3E}">
        <p14:creationId xmlns:p14="http://schemas.microsoft.com/office/powerpoint/2010/main" val="1503853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A29C2E1-E240-4817-BE3C-621B7922D7EB}"/>
              </a:ext>
            </a:extLst>
          </p:cNvPr>
          <p:cNvSpPr/>
          <p:nvPr/>
        </p:nvSpPr>
        <p:spPr>
          <a:xfrm>
            <a:off x="3670299" y="2549327"/>
            <a:ext cx="8074397" cy="3488607"/>
          </a:xfrm>
          <a:prstGeom prst="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28575">
                <a:noFill/>
              </a:ln>
            </a:endParaRPr>
          </a:p>
        </p:txBody>
      </p:sp>
      <p:pic>
        <p:nvPicPr>
          <p:cNvPr id="3" name="Picture 2">
            <a:extLst>
              <a:ext uri="{FF2B5EF4-FFF2-40B4-BE49-F238E27FC236}">
                <a16:creationId xmlns:a16="http://schemas.microsoft.com/office/drawing/2014/main" id="{452A5433-78A5-43DD-A257-2091EEFBDB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935" r="12503" b="29854"/>
          <a:stretch/>
        </p:blipFill>
        <p:spPr>
          <a:xfrm>
            <a:off x="609600" y="85092"/>
            <a:ext cx="2876896" cy="1607912"/>
          </a:xfrm>
          <a:prstGeom prst="rect">
            <a:avLst/>
          </a:prstGeom>
          <a:ln w="28575">
            <a:solidFill>
              <a:schemeClr val="accent1"/>
            </a:solidFill>
          </a:ln>
        </p:spPr>
      </p:pic>
      <p:pic>
        <p:nvPicPr>
          <p:cNvPr id="5" name="Picture 4">
            <a:extLst>
              <a:ext uri="{FF2B5EF4-FFF2-40B4-BE49-F238E27FC236}">
                <a16:creationId xmlns:a16="http://schemas.microsoft.com/office/drawing/2014/main" id="{AA098EE1-ECAD-4238-8D87-29647351C8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7184" y="172719"/>
            <a:ext cx="2738271" cy="2348369"/>
          </a:xfrm>
          <a:prstGeom prst="rect">
            <a:avLst/>
          </a:prstGeom>
        </p:spPr>
      </p:pic>
      <p:sp>
        <p:nvSpPr>
          <p:cNvPr id="12" name="Text Box 2">
            <a:extLst>
              <a:ext uri="{FF2B5EF4-FFF2-40B4-BE49-F238E27FC236}">
                <a16:creationId xmlns:a16="http://schemas.microsoft.com/office/drawing/2014/main" id="{11FABDFE-BBED-45CA-A9C0-CC374779D84C}"/>
              </a:ext>
            </a:extLst>
          </p:cNvPr>
          <p:cNvSpPr txBox="1">
            <a:spLocks noChangeArrowheads="1"/>
          </p:cNvSpPr>
          <p:nvPr/>
        </p:nvSpPr>
        <p:spPr bwMode="auto">
          <a:xfrm>
            <a:off x="3670300" y="2549327"/>
            <a:ext cx="5742805" cy="350857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Conversion challenge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i="1" dirty="0">
                <a:effectLst/>
                <a:latin typeface="Arial" panose="020B0604020202020204" pitchFamily="34" charset="0"/>
                <a:ea typeface="Calibri" panose="020F0502020204030204" pitchFamily="34" charset="0"/>
                <a:cs typeface="Arial" panose="020B0604020202020204" pitchFamily="34" charset="0"/>
              </a:rPr>
              <a:t>An old church is being converted into a community centre and needs a scheme for heating and lighting </a:t>
            </a:r>
            <a:r>
              <a:rPr lang="en-GB" sz="1200" i="1" dirty="0">
                <a:latin typeface="Arial" panose="020B0604020202020204" pitchFamily="34" charset="0"/>
                <a:ea typeface="Calibri" panose="020F0502020204030204" pitchFamily="34" charset="0"/>
                <a:cs typeface="Arial" panose="020B0604020202020204" pitchFamily="34" charset="0"/>
              </a:rPr>
              <a:t>the building. </a:t>
            </a:r>
            <a:br>
              <a:rPr lang="en-GB" sz="1200" i="1" dirty="0">
                <a:latin typeface="Arial" panose="020B0604020202020204" pitchFamily="34" charset="0"/>
                <a:ea typeface="Calibri" panose="020F0502020204030204" pitchFamily="34" charset="0"/>
                <a:cs typeface="Arial" panose="020B0604020202020204" pitchFamily="34" charset="0"/>
              </a:rPr>
            </a:br>
            <a:r>
              <a:rPr lang="en-GB" sz="1200" i="1" dirty="0">
                <a:latin typeface="Arial" panose="020B0604020202020204" pitchFamily="34" charset="0"/>
                <a:ea typeface="Calibri" panose="020F0502020204030204" pitchFamily="34" charset="0"/>
                <a:cs typeface="Arial" panose="020B0604020202020204" pitchFamily="34" charset="0"/>
              </a:rPr>
              <a:t>It is down a rough track and currently has no services except an outside tap and some very old electrical lighting. </a:t>
            </a:r>
            <a:br>
              <a:rPr lang="en-GB" sz="1200" i="1" dirty="0">
                <a:latin typeface="Arial" panose="020B0604020202020204" pitchFamily="34" charset="0"/>
                <a:ea typeface="Calibri" panose="020F0502020204030204" pitchFamily="34" charset="0"/>
                <a:cs typeface="Arial" panose="020B0604020202020204" pitchFamily="34" charset="0"/>
              </a:rPr>
            </a:br>
            <a:r>
              <a:rPr lang="en-GB" sz="1200" i="1" dirty="0">
                <a:latin typeface="Arial" panose="020B0604020202020204" pitchFamily="34" charset="0"/>
                <a:ea typeface="Calibri" panose="020F0502020204030204" pitchFamily="34" charset="0"/>
                <a:cs typeface="Arial" panose="020B0604020202020204" pitchFamily="34" charset="0"/>
              </a:rPr>
              <a:t>The client wishes the services to be concealed as far as possible. </a:t>
            </a:r>
            <a:endParaRPr lang="en-GB" sz="1200" i="1"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sz="1200" i="1" strike="sngStrike"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600"/>
              </a:spcAft>
              <a:buFont typeface="Symbol" panose="05050102010706020507" pitchFamily="18" charset="2"/>
              <a:buChar char=""/>
            </a:pPr>
            <a:r>
              <a:rPr lang="en-GB" sz="1200" i="1" dirty="0">
                <a:effectLst/>
                <a:latin typeface="Arial" panose="020B0604020202020204" pitchFamily="34" charset="0"/>
                <a:ea typeface="Calibri" panose="020F0502020204030204" pitchFamily="34" charset="0"/>
                <a:cs typeface="Arial" panose="020B0604020202020204" pitchFamily="34" charset="0"/>
              </a:rPr>
              <a:t>Assess the requirements of the community centre: what heating and lighting is likely to be required and for what purpose? </a:t>
            </a:r>
          </a:p>
          <a:p>
            <a:pPr marL="342900" lvl="0" indent="-342900">
              <a:lnSpc>
                <a:spcPct val="107000"/>
              </a:lnSpc>
              <a:spcAft>
                <a:spcPts val="600"/>
              </a:spcAft>
              <a:buFont typeface="Symbol" panose="05050102010706020507" pitchFamily="18" charset="2"/>
              <a:buChar char=""/>
            </a:pPr>
            <a:r>
              <a:rPr lang="en-GB" sz="1200" i="1" dirty="0">
                <a:effectLst/>
                <a:latin typeface="Arial" panose="020B0604020202020204" pitchFamily="34" charset="0"/>
                <a:ea typeface="Calibri" panose="020F0502020204030204" pitchFamily="34" charset="0"/>
                <a:cs typeface="Arial" panose="020B0604020202020204" pitchFamily="34" charset="0"/>
              </a:rPr>
              <a:t>How are these services going to be installed? What will the contractors need to consider?</a:t>
            </a:r>
          </a:p>
          <a:p>
            <a:pPr marL="342900" lvl="0" indent="-342900">
              <a:lnSpc>
                <a:spcPct val="107000"/>
              </a:lnSpc>
              <a:spcAft>
                <a:spcPts val="600"/>
              </a:spcAft>
              <a:buFont typeface="Symbol" panose="05050102010706020507" pitchFamily="18" charset="2"/>
              <a:buChar char=""/>
            </a:pPr>
            <a:r>
              <a:rPr lang="en-GB" sz="1200" i="1" dirty="0">
                <a:effectLst/>
                <a:latin typeface="Arial" panose="020B0604020202020204" pitchFamily="34" charset="0"/>
                <a:ea typeface="Calibri" panose="020F0502020204030204" pitchFamily="34" charset="0"/>
                <a:cs typeface="Arial" panose="020B0604020202020204" pitchFamily="34" charset="0"/>
              </a:rPr>
              <a:t>Draw and label some ideas of designs for concealing the services whilst allowing </a:t>
            </a:r>
            <a:br>
              <a:rPr lang="en-GB" sz="1200" i="1" dirty="0">
                <a:effectLst/>
                <a:latin typeface="Arial" panose="020B0604020202020204" pitchFamily="34" charset="0"/>
                <a:ea typeface="Calibri" panose="020F0502020204030204" pitchFamily="34" charset="0"/>
                <a:cs typeface="Arial" panose="020B0604020202020204" pitchFamily="34" charset="0"/>
              </a:rPr>
            </a:br>
            <a:r>
              <a:rPr lang="en-GB" sz="1200" i="1" dirty="0">
                <a:effectLst/>
                <a:latin typeface="Arial" panose="020B0604020202020204" pitchFamily="34" charset="0"/>
                <a:ea typeface="Calibri" panose="020F0502020204030204" pitchFamily="34" charset="0"/>
                <a:cs typeface="Arial" panose="020B0604020202020204" pitchFamily="34" charset="0"/>
              </a:rPr>
              <a:t>access for maintenance</a:t>
            </a:r>
          </a:p>
          <a:p>
            <a:pPr marL="342900" lvl="0" indent="-342900">
              <a:lnSpc>
                <a:spcPct val="107000"/>
              </a:lnSpc>
              <a:spcAft>
                <a:spcPts val="600"/>
              </a:spcAft>
              <a:buFont typeface="Symbol" panose="05050102010706020507" pitchFamily="18" charset="2"/>
              <a:buChar char=""/>
            </a:pPr>
            <a:r>
              <a:rPr lang="en-GB" sz="1200" i="1" dirty="0">
                <a:effectLst/>
                <a:latin typeface="Arial" panose="020B0604020202020204" pitchFamily="34" charset="0"/>
                <a:ea typeface="Calibri" panose="020F0502020204030204" pitchFamily="34" charset="0"/>
                <a:cs typeface="Arial" panose="020B0604020202020204" pitchFamily="34" charset="0"/>
              </a:rPr>
              <a:t>What about security and ensuring the services are safe?</a:t>
            </a:r>
          </a:p>
          <a:p>
            <a:pPr marL="342900" lvl="0" indent="-342900">
              <a:lnSpc>
                <a:spcPct val="107000"/>
              </a:lnSpc>
              <a:spcAft>
                <a:spcPts val="6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FE981E2-8389-466C-853A-18A49249DCEA}"/>
              </a:ext>
            </a:extLst>
          </p:cNvPr>
          <p:cNvSpPr txBox="1">
            <a:spLocks noChangeArrowheads="1"/>
          </p:cNvSpPr>
          <p:nvPr/>
        </p:nvSpPr>
        <p:spPr bwMode="auto">
          <a:xfrm>
            <a:off x="609600" y="1803399"/>
            <a:ext cx="2876897" cy="4274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60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Building services consultant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My main areas of work are with mechanical, electrical, plumbing and drainage systems and installations. </a:t>
            </a:r>
          </a:p>
          <a:p>
            <a:pP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I work with clients to develop designs that meet their needs and with contractors and site engineers to make sure they are installed to the right standard to keep the client happy.</a:t>
            </a:r>
            <a:endParaRPr lang="en-GB" sz="1100" strike="sngStrike"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In this task there are many things to consider: the client’s requirements, access for contractors and services, security and safety, and meeting the needs of the community centre’s users. A detailed plan will be required to ensure it all fits together smoothly.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F5421E0-4A90-453C-BBB7-35366D367AB9}"/>
              </a:ext>
            </a:extLst>
          </p:cNvPr>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10226">
            <a:off x="9022080" y="232989"/>
            <a:ext cx="2770505" cy="2310765"/>
          </a:xfrm>
          <a:prstGeom prst="rect">
            <a:avLst/>
          </a:prstGeom>
        </p:spPr>
      </p:pic>
      <p:sp>
        <p:nvSpPr>
          <p:cNvPr id="10" name="Text Box 2">
            <a:extLst>
              <a:ext uri="{FF2B5EF4-FFF2-40B4-BE49-F238E27FC236}">
                <a16:creationId xmlns:a16="http://schemas.microsoft.com/office/drawing/2014/main" id="{19FEE3C8-6378-4CCB-89B9-FAA7CFA08F29}"/>
              </a:ext>
            </a:extLst>
          </p:cNvPr>
          <p:cNvSpPr txBox="1">
            <a:spLocks noChangeArrowheads="1"/>
          </p:cNvSpPr>
          <p:nvPr/>
        </p:nvSpPr>
        <p:spPr bwMode="auto">
          <a:xfrm rot="337911">
            <a:off x="9206230" y="619704"/>
            <a:ext cx="2590800" cy="19862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Access to the site for services and contractors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 Meeting the client’s needs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C Keeping some of the features of the old church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 The costs of different options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98465FA-3E47-4467-9F21-CEB07380BE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72263" y="4230726"/>
            <a:ext cx="1977613" cy="1779510"/>
          </a:xfrm>
          <a:prstGeom prst="rect">
            <a:avLst/>
          </a:prstGeom>
        </p:spPr>
      </p:pic>
      <p:grpSp>
        <p:nvGrpSpPr>
          <p:cNvPr id="2" name="Group 1">
            <a:extLst>
              <a:ext uri="{FF2B5EF4-FFF2-40B4-BE49-F238E27FC236}">
                <a16:creationId xmlns:a16="http://schemas.microsoft.com/office/drawing/2014/main" id="{7292BABE-B02D-452F-9088-13EF78A4D91C}"/>
              </a:ext>
            </a:extLst>
          </p:cNvPr>
          <p:cNvGrpSpPr/>
          <p:nvPr/>
        </p:nvGrpSpPr>
        <p:grpSpPr>
          <a:xfrm>
            <a:off x="9486900" y="2894767"/>
            <a:ext cx="2162976" cy="1268064"/>
            <a:chOff x="9616909" y="2733317"/>
            <a:chExt cx="1803207" cy="1350079"/>
          </a:xfrm>
          <a:solidFill>
            <a:schemeClr val="accent2">
              <a:lumMod val="40000"/>
              <a:lumOff val="60000"/>
            </a:schemeClr>
          </a:solidFill>
        </p:grpSpPr>
        <p:sp>
          <p:nvSpPr>
            <p:cNvPr id="14" name="Speech Bubble: Oval 13">
              <a:extLst>
                <a:ext uri="{FF2B5EF4-FFF2-40B4-BE49-F238E27FC236}">
                  <a16:creationId xmlns:a16="http://schemas.microsoft.com/office/drawing/2014/main" id="{031A4A93-7DB4-4DAE-A75E-2954FA2E4C7A}"/>
                </a:ext>
              </a:extLst>
            </p:cNvPr>
            <p:cNvSpPr/>
            <p:nvPr/>
          </p:nvSpPr>
          <p:spPr>
            <a:xfrm rot="21355010">
              <a:off x="9616909" y="2733317"/>
              <a:ext cx="1803207" cy="1330816"/>
            </a:xfrm>
            <a:prstGeom prst="wedgeEllipseCallout">
              <a:avLst>
                <a:gd name="adj1" fmla="val -1082"/>
                <a:gd name="adj2" fmla="val 76686"/>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E86507A-3DF6-404F-9E3B-4F9C0C038755}"/>
                </a:ext>
              </a:extLst>
            </p:cNvPr>
            <p:cNvSpPr txBox="1">
              <a:spLocks noChangeArrowheads="1"/>
            </p:cNvSpPr>
            <p:nvPr/>
          </p:nvSpPr>
          <p:spPr bwMode="auto">
            <a:xfrm rot="21331752">
              <a:off x="9720078" y="2804506"/>
              <a:ext cx="1644942"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As well as heat and light, think about air conditioning and controlling the humidity, and extraction systems for smoke.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9" name="Speech Bubble: Oval 8">
            <a:extLst>
              <a:ext uri="{FF2B5EF4-FFF2-40B4-BE49-F238E27FC236}">
                <a16:creationId xmlns:a16="http://schemas.microsoft.com/office/drawing/2014/main" id="{649A148D-9DF5-44DD-9D80-9437D0E29BC5}"/>
              </a:ext>
            </a:extLst>
          </p:cNvPr>
          <p:cNvSpPr/>
          <p:nvPr/>
        </p:nvSpPr>
        <p:spPr>
          <a:xfrm rot="21355010">
            <a:off x="6499849" y="262426"/>
            <a:ext cx="2590629" cy="1990154"/>
          </a:xfrm>
          <a:prstGeom prst="wedgeEllipseCallout">
            <a:avLst>
              <a:gd name="adj1" fmla="val -69842"/>
              <a:gd name="adj2" fmla="val 393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7F541D81-1DE1-49E3-86AE-EDCF45524AA3}"/>
              </a:ext>
            </a:extLst>
          </p:cNvPr>
          <p:cNvSpPr txBox="1">
            <a:spLocks noChangeArrowheads="1"/>
          </p:cNvSpPr>
          <p:nvPr/>
        </p:nvSpPr>
        <p:spPr bwMode="auto">
          <a:xfrm rot="21331752">
            <a:off x="6723175" y="509069"/>
            <a:ext cx="2151942" cy="15233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Hello, I’m </a:t>
            </a:r>
            <a:r>
              <a:rPr lang="en-GB" sz="1200" b="1" dirty="0">
                <a:latin typeface="Arial" panose="020B0604020202020204" pitchFamily="34" charset="0"/>
                <a:ea typeface="Calibri" panose="020F0502020204030204" pitchFamily="34" charset="0"/>
                <a:cs typeface="Times New Roman" panose="02020603050405020304" pitchFamily="18" charset="0"/>
              </a:rPr>
              <a:t>Harry</a:t>
            </a:r>
            <a:r>
              <a:rPr lang="en-GB" sz="1200" b="1" dirty="0">
                <a:effectLst/>
                <a:latin typeface="Arial" panose="020B0604020202020204" pitchFamily="34" charset="0"/>
                <a:ea typeface="Calibri" panose="020F0502020204030204" pitchFamily="34" charset="0"/>
                <a:cs typeface="Times New Roman" panose="02020603050405020304" pitchFamily="18" charset="0"/>
              </a:rPr>
              <a:t> and I’m a building services consultant. Working on large sites involves many different people with different skills coming together, often in difficult circumstances.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78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1BDCBA-DC6B-4C1B-90CB-921E89CBE4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8086" y="338365"/>
            <a:ext cx="3820886" cy="2579231"/>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82500" lnSpcReduction="100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Conversion challenge</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pic>
        <p:nvPicPr>
          <p:cNvPr id="3" name="Picture 2">
            <a:extLst>
              <a:ext uri="{FF2B5EF4-FFF2-40B4-BE49-F238E27FC236}">
                <a16:creationId xmlns:a16="http://schemas.microsoft.com/office/drawing/2014/main" id="{D889A72F-3945-4F01-A29D-0841904D1E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63097" y="1379721"/>
            <a:ext cx="2982687" cy="1730652"/>
          </a:xfrm>
          <a:prstGeom prst="rect">
            <a:avLst/>
          </a:prstGeom>
        </p:spPr>
      </p:pic>
      <p:pic>
        <p:nvPicPr>
          <p:cNvPr id="4" name="Picture 3">
            <a:extLst>
              <a:ext uri="{FF2B5EF4-FFF2-40B4-BE49-F238E27FC236}">
                <a16:creationId xmlns:a16="http://schemas.microsoft.com/office/drawing/2014/main" id="{15625595-5483-40E0-B509-E5B617E046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08029" y="3006634"/>
            <a:ext cx="2100943" cy="3153875"/>
          </a:xfrm>
          <a:prstGeom prst="rect">
            <a:avLst/>
          </a:prstGeom>
        </p:spPr>
      </p:pic>
      <p:pic>
        <p:nvPicPr>
          <p:cNvPr id="5" name="Picture 4">
            <a:extLst>
              <a:ext uri="{FF2B5EF4-FFF2-40B4-BE49-F238E27FC236}">
                <a16:creationId xmlns:a16="http://schemas.microsoft.com/office/drawing/2014/main" id="{857D10C7-3971-4194-A15A-23E726E552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0846" y="3303150"/>
            <a:ext cx="2982687" cy="1855509"/>
          </a:xfrm>
          <a:prstGeom prst="rect">
            <a:avLst/>
          </a:prstGeom>
        </p:spPr>
      </p:pic>
      <p:pic>
        <p:nvPicPr>
          <p:cNvPr id="6" name="Picture 5">
            <a:extLst>
              <a:ext uri="{FF2B5EF4-FFF2-40B4-BE49-F238E27FC236}">
                <a16:creationId xmlns:a16="http://schemas.microsoft.com/office/drawing/2014/main" id="{A89C8D4B-5348-4966-96BC-07AB488E89A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5379"/>
          <a:stretch/>
        </p:blipFill>
        <p:spPr>
          <a:xfrm>
            <a:off x="5853658" y="338364"/>
            <a:ext cx="2124060" cy="2579232"/>
          </a:xfrm>
          <a:prstGeom prst="rect">
            <a:avLst/>
          </a:prstGeom>
        </p:spPr>
      </p:pic>
      <p:pic>
        <p:nvPicPr>
          <p:cNvPr id="8" name="Picture 7">
            <a:extLst>
              <a:ext uri="{FF2B5EF4-FFF2-40B4-BE49-F238E27FC236}">
                <a16:creationId xmlns:a16="http://schemas.microsoft.com/office/drawing/2014/main" id="{57FFBC20-9280-46BE-BBC3-CC35A838DEA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2914" y="4076493"/>
            <a:ext cx="2268729" cy="2052472"/>
          </a:xfrm>
          <a:prstGeom prst="rect">
            <a:avLst/>
          </a:prstGeom>
        </p:spPr>
      </p:pic>
      <p:grpSp>
        <p:nvGrpSpPr>
          <p:cNvPr id="11" name="Group 10">
            <a:extLst>
              <a:ext uri="{FF2B5EF4-FFF2-40B4-BE49-F238E27FC236}">
                <a16:creationId xmlns:a16="http://schemas.microsoft.com/office/drawing/2014/main" id="{020FF4ED-D487-42E4-9C47-E9178A23DFB1}"/>
              </a:ext>
            </a:extLst>
          </p:cNvPr>
          <p:cNvGrpSpPr/>
          <p:nvPr/>
        </p:nvGrpSpPr>
        <p:grpSpPr>
          <a:xfrm>
            <a:off x="726248" y="2486346"/>
            <a:ext cx="4750366" cy="3694471"/>
            <a:chOff x="9142651" y="2751661"/>
            <a:chExt cx="4750366" cy="4176240"/>
          </a:xfrm>
          <a:solidFill>
            <a:schemeClr val="accent2">
              <a:lumMod val="40000"/>
              <a:lumOff val="60000"/>
            </a:schemeClr>
          </a:solidFill>
        </p:grpSpPr>
        <p:sp>
          <p:nvSpPr>
            <p:cNvPr id="12" name="Speech Bubble: Oval 11">
              <a:extLst>
                <a:ext uri="{FF2B5EF4-FFF2-40B4-BE49-F238E27FC236}">
                  <a16:creationId xmlns:a16="http://schemas.microsoft.com/office/drawing/2014/main" id="{2FEFCA0E-2D65-4991-A7C1-68AD006F23B2}"/>
                </a:ext>
              </a:extLst>
            </p:cNvPr>
            <p:cNvSpPr/>
            <p:nvPr/>
          </p:nvSpPr>
          <p:spPr>
            <a:xfrm rot="21355010">
              <a:off x="9142651" y="2751661"/>
              <a:ext cx="2287270" cy="1588945"/>
            </a:xfrm>
            <a:prstGeom prst="wedgeEllipseCallout">
              <a:avLst>
                <a:gd name="adj1" fmla="val -11123"/>
                <a:gd name="adj2" fmla="val 90875"/>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3" name="Text Box 2">
              <a:extLst>
                <a:ext uri="{FF2B5EF4-FFF2-40B4-BE49-F238E27FC236}">
                  <a16:creationId xmlns:a16="http://schemas.microsoft.com/office/drawing/2014/main" id="{1994E4FB-8F84-4685-A88F-6BCBC3C5527C}"/>
                </a:ext>
              </a:extLst>
            </p:cNvPr>
            <p:cNvSpPr txBox="1">
              <a:spLocks noChangeArrowheads="1"/>
            </p:cNvSpPr>
            <p:nvPr/>
          </p:nvSpPr>
          <p:spPr bwMode="auto">
            <a:xfrm rot="21331752">
              <a:off x="9281144" y="2803366"/>
              <a:ext cx="197548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Remember the client’s brief is to keep the services concealed. Can you make these part of the structure or as decorative features?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Speech Bubble: Oval 17">
              <a:extLst>
                <a:ext uri="{FF2B5EF4-FFF2-40B4-BE49-F238E27FC236}">
                  <a16:creationId xmlns:a16="http://schemas.microsoft.com/office/drawing/2014/main" id="{1A02C784-E47B-4FD7-B5C1-F9927893E2B7}"/>
                </a:ext>
              </a:extLst>
            </p:cNvPr>
            <p:cNvSpPr/>
            <p:nvPr/>
          </p:nvSpPr>
          <p:spPr>
            <a:xfrm rot="21355010">
              <a:off x="11605747" y="5592448"/>
              <a:ext cx="2287270" cy="1335453"/>
            </a:xfrm>
            <a:prstGeom prst="wedgeEllipseCallout">
              <a:avLst>
                <a:gd name="adj1" fmla="val -112001"/>
                <a:gd name="adj2" fmla="val -69185"/>
              </a:avLst>
            </a:prstGeom>
            <a:gr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9" name="Text Box 2">
              <a:extLst>
                <a:ext uri="{FF2B5EF4-FFF2-40B4-BE49-F238E27FC236}">
                  <a16:creationId xmlns:a16="http://schemas.microsoft.com/office/drawing/2014/main" id="{C440CFC9-0CAE-4F6C-8730-CB86FDE343D2}"/>
                </a:ext>
              </a:extLst>
            </p:cNvPr>
            <p:cNvSpPr txBox="1">
              <a:spLocks noChangeArrowheads="1"/>
            </p:cNvSpPr>
            <p:nvPr/>
          </p:nvSpPr>
          <p:spPr bwMode="auto">
            <a:xfrm rot="21331752">
              <a:off x="11702934" y="5780523"/>
              <a:ext cx="2111351" cy="92267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Take a look around your school for examples of heating and ventilation systems and how they are concealed.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50ECA7D1-1E0A-45C2-960E-CC81E53476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594231" y="3004498"/>
            <a:ext cx="4064000" cy="3048000"/>
          </a:xfrm>
          <a:prstGeom prst="rect">
            <a:avLst/>
          </a:prstGeom>
        </p:spPr>
      </p:pic>
    </p:spTree>
    <p:extLst>
      <p:ext uri="{BB962C8B-B14F-4D97-AF65-F5344CB8AC3E}">
        <p14:creationId xmlns:p14="http://schemas.microsoft.com/office/powerpoint/2010/main" val="126488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6894" y="416967"/>
            <a:ext cx="8490857" cy="734939"/>
          </a:xfrm>
        </p:spPr>
        <p:txBody>
          <a:bodyPr/>
          <a:lstStyle/>
          <a:p>
            <a:r>
              <a:rPr lang="en-GB" b="1" dirty="0">
                <a:solidFill>
                  <a:srgbClr val="318AAC"/>
                </a:solidFill>
                <a:latin typeface="Cambria" panose="02040503050406030204" pitchFamily="18" charset="0"/>
              </a:rPr>
              <a:t>What are building services?</a:t>
            </a:r>
          </a:p>
        </p:txBody>
      </p:sp>
      <p:sp>
        <p:nvSpPr>
          <p:cNvPr id="6" name="Subtitle 2">
            <a:extLst>
              <a:ext uri="{FF2B5EF4-FFF2-40B4-BE49-F238E27FC236}">
                <a16:creationId xmlns:a16="http://schemas.microsoft.com/office/drawing/2014/main" id="{FA32BCDD-51B9-4951-8232-81C17F3EB9CC}"/>
              </a:ext>
            </a:extLst>
          </p:cNvPr>
          <p:cNvSpPr txBox="1">
            <a:spLocks/>
          </p:cNvSpPr>
          <p:nvPr/>
        </p:nvSpPr>
        <p:spPr>
          <a:xfrm>
            <a:off x="676894" y="1450120"/>
            <a:ext cx="6258296" cy="3775023"/>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pPr>
            <a:r>
              <a:rPr lang="en-GB" sz="2000" dirty="0">
                <a:solidFill>
                  <a:schemeClr val="tx1"/>
                </a:solidFill>
                <a:latin typeface="Arial" panose="020B0604020202020204" pitchFamily="34" charset="0"/>
                <a:cs typeface="Arial" panose="020B0604020202020204" pitchFamily="34" charset="0"/>
              </a:rPr>
              <a:t>Building services turn buildings into places that meet the needs of their users. Places in which we live and work have to be safe and have the appropriate heating, lighting, levels of humidity and access to services such as water, drainage, electricity and online access. </a:t>
            </a:r>
          </a:p>
          <a:p>
            <a:pPr algn="l">
              <a:spcBef>
                <a:spcPts val="0"/>
              </a:spcBef>
              <a:spcAft>
                <a:spcPts val="1200"/>
              </a:spcAft>
            </a:pPr>
            <a:r>
              <a:rPr lang="en-GB" sz="2000" dirty="0">
                <a:solidFill>
                  <a:schemeClr val="tx1"/>
                </a:solidFill>
                <a:latin typeface="Arial" panose="020B0604020202020204" pitchFamily="34" charset="0"/>
                <a:cs typeface="Arial" panose="020B0604020202020204" pitchFamily="34" charset="0"/>
              </a:rPr>
              <a:t>Many services may be invisible in a finished building, but without them we would not be able to go about our daily lives safely and work efficiently.</a:t>
            </a:r>
          </a:p>
          <a:p>
            <a:pPr algn="l">
              <a:spcBef>
                <a:spcPts val="0"/>
              </a:spcBef>
              <a:spcAft>
                <a:spcPts val="1200"/>
              </a:spcAft>
            </a:pPr>
            <a:r>
              <a:rPr lang="en-GB" sz="2000" dirty="0">
                <a:solidFill>
                  <a:schemeClr val="tx1"/>
                </a:solidFill>
                <a:latin typeface="Arial" panose="020B0604020202020204" pitchFamily="34" charset="0"/>
                <a:cs typeface="Arial" panose="020B0604020202020204" pitchFamily="34" charset="0"/>
              </a:rPr>
              <a:t>Imagine your home or school with no heating, lighting, ventilation or power.</a:t>
            </a:r>
          </a:p>
        </p:txBody>
      </p:sp>
      <p:pic>
        <p:nvPicPr>
          <p:cNvPr id="8" name="Picture 7">
            <a:extLst>
              <a:ext uri="{FF2B5EF4-FFF2-40B4-BE49-F238E27FC236}">
                <a16:creationId xmlns:a16="http://schemas.microsoft.com/office/drawing/2014/main" id="{F099A6BA-76CD-4B20-BBE8-10581BEBE7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975"/>
          <a:stretch/>
        </p:blipFill>
        <p:spPr>
          <a:xfrm>
            <a:off x="9311245" y="406422"/>
            <a:ext cx="2631374" cy="2395198"/>
          </a:xfrm>
          <a:prstGeom prst="rect">
            <a:avLst/>
          </a:prstGeom>
        </p:spPr>
      </p:pic>
      <p:pic>
        <p:nvPicPr>
          <p:cNvPr id="10" name="Picture 9">
            <a:extLst>
              <a:ext uri="{FF2B5EF4-FFF2-40B4-BE49-F238E27FC236}">
                <a16:creationId xmlns:a16="http://schemas.microsoft.com/office/drawing/2014/main" id="{76BCBA25-EB16-4D82-AAED-ABF809BF0D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160" t="4848" r="2534" b="10115"/>
          <a:stretch/>
        </p:blipFill>
        <p:spPr>
          <a:xfrm>
            <a:off x="7279574" y="2893840"/>
            <a:ext cx="4663045" cy="2997309"/>
          </a:xfrm>
          <a:prstGeom prst="rect">
            <a:avLst/>
          </a:prstGeom>
        </p:spPr>
      </p:pic>
    </p:spTree>
    <p:extLst>
      <p:ext uri="{BB962C8B-B14F-4D97-AF65-F5344CB8AC3E}">
        <p14:creationId xmlns:p14="http://schemas.microsoft.com/office/powerpoint/2010/main" val="3544859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82500" lnSpcReduction="100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Conversion challenge</a:t>
            </a:r>
            <a:endParaRPr lang="en-GB" sz="4000" b="1" strike="sngStrike"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6707683"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rgbClr val="318AAC"/>
                </a:solidFill>
                <a:latin typeface="Cambria" panose="02040503050406030204" pitchFamily="18" charset="0"/>
              </a:rPr>
              <a:t>Inspirations – installing services</a:t>
            </a:r>
          </a:p>
        </p:txBody>
      </p:sp>
      <p:pic>
        <p:nvPicPr>
          <p:cNvPr id="14" name="Picture 13">
            <a:extLst>
              <a:ext uri="{FF2B5EF4-FFF2-40B4-BE49-F238E27FC236}">
                <a16:creationId xmlns:a16="http://schemas.microsoft.com/office/drawing/2014/main" id="{FF4F73DE-B30C-4275-8514-8B84C47ED341}"/>
              </a:ext>
            </a:extLst>
          </p:cNvPr>
          <p:cNvPicPr>
            <a:picLocks noChangeAspect="1"/>
          </p:cNvPicPr>
          <p:nvPr/>
        </p:nvPicPr>
        <p:blipFill>
          <a:blip r:embed="rId3"/>
          <a:stretch>
            <a:fillRect/>
          </a:stretch>
        </p:blipFill>
        <p:spPr>
          <a:xfrm>
            <a:off x="8276067" y="527330"/>
            <a:ext cx="3596414" cy="2397609"/>
          </a:xfrm>
          <a:prstGeom prst="rect">
            <a:avLst/>
          </a:prstGeom>
        </p:spPr>
      </p:pic>
      <p:pic>
        <p:nvPicPr>
          <p:cNvPr id="3" name="Picture 2">
            <a:extLst>
              <a:ext uri="{FF2B5EF4-FFF2-40B4-BE49-F238E27FC236}">
                <a16:creationId xmlns:a16="http://schemas.microsoft.com/office/drawing/2014/main" id="{ABB1889D-708E-4405-A3B4-B7EB7E92C1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1503" y="1347600"/>
            <a:ext cx="3282370" cy="2311930"/>
          </a:xfrm>
          <a:prstGeom prst="rect">
            <a:avLst/>
          </a:prstGeom>
        </p:spPr>
      </p:pic>
      <p:pic>
        <p:nvPicPr>
          <p:cNvPr id="6" name="Picture 5">
            <a:extLst>
              <a:ext uri="{FF2B5EF4-FFF2-40B4-BE49-F238E27FC236}">
                <a16:creationId xmlns:a16="http://schemas.microsoft.com/office/drawing/2014/main" id="{036E25AC-E69B-44DA-BB0E-FDD44455A2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503" y="3798784"/>
            <a:ext cx="2100349" cy="1575262"/>
          </a:xfrm>
          <a:prstGeom prst="rect">
            <a:avLst/>
          </a:prstGeom>
        </p:spPr>
      </p:pic>
      <p:pic>
        <p:nvPicPr>
          <p:cNvPr id="9" name="Picture 8">
            <a:extLst>
              <a:ext uri="{FF2B5EF4-FFF2-40B4-BE49-F238E27FC236}">
                <a16:creationId xmlns:a16="http://schemas.microsoft.com/office/drawing/2014/main" id="{5E9A087C-27B3-4261-9BE0-1BCDF3A9EB4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63139" y="4065836"/>
            <a:ext cx="2926080" cy="1941576"/>
          </a:xfrm>
          <a:prstGeom prst="rect">
            <a:avLst/>
          </a:prstGeom>
        </p:spPr>
      </p:pic>
      <p:pic>
        <p:nvPicPr>
          <p:cNvPr id="18" name="Picture 17">
            <a:extLst>
              <a:ext uri="{FF2B5EF4-FFF2-40B4-BE49-F238E27FC236}">
                <a16:creationId xmlns:a16="http://schemas.microsoft.com/office/drawing/2014/main" id="{6DB6BC5C-0DEB-4AD2-B6B3-445DF073F1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38101" y="1367837"/>
            <a:ext cx="1356230" cy="2462391"/>
          </a:xfrm>
          <a:prstGeom prst="rect">
            <a:avLst/>
          </a:prstGeom>
        </p:spPr>
      </p:pic>
      <p:pic>
        <p:nvPicPr>
          <p:cNvPr id="22" name="Picture 21">
            <a:extLst>
              <a:ext uri="{FF2B5EF4-FFF2-40B4-BE49-F238E27FC236}">
                <a16:creationId xmlns:a16="http://schemas.microsoft.com/office/drawing/2014/main" id="{5693A31E-CCC2-465A-8B1F-7912FABD1F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0750" y="1367837"/>
            <a:ext cx="2444065" cy="4345004"/>
          </a:xfrm>
          <a:prstGeom prst="rect">
            <a:avLst/>
          </a:prstGeom>
        </p:spPr>
      </p:pic>
      <p:pic>
        <p:nvPicPr>
          <p:cNvPr id="23" name="Picture 22">
            <a:extLst>
              <a:ext uri="{FF2B5EF4-FFF2-40B4-BE49-F238E27FC236}">
                <a16:creationId xmlns:a16="http://schemas.microsoft.com/office/drawing/2014/main" id="{DFBD0731-5DC8-4BF7-A9D4-C9BF12A3ACF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276067" y="3333673"/>
            <a:ext cx="3596414" cy="2535674"/>
          </a:xfrm>
          <a:prstGeom prst="rect">
            <a:avLst/>
          </a:prstGeom>
        </p:spPr>
      </p:pic>
    </p:spTree>
    <p:extLst>
      <p:ext uri="{BB962C8B-B14F-4D97-AF65-F5344CB8AC3E}">
        <p14:creationId xmlns:p14="http://schemas.microsoft.com/office/powerpoint/2010/main" val="2732614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82500" lnSpcReduction="100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dirty="0">
                <a:solidFill>
                  <a:srgbClr val="4EBA6F"/>
                </a:solidFill>
                <a:latin typeface="Cambria" panose="02040503050406030204" pitchFamily="18" charset="0"/>
              </a:rPr>
              <a:t>Conversion challenge</a:t>
            </a:r>
            <a:endParaRPr lang="en-GB" sz="4000" b="1" strike="sngStrike"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6707683"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solidFill>
                  <a:srgbClr val="318AAC"/>
                </a:solidFill>
                <a:latin typeface="Cambria" panose="02040503050406030204" pitchFamily="18" charset="0"/>
              </a:rPr>
              <a:t>Inspirations – heating and lighting</a:t>
            </a:r>
          </a:p>
        </p:txBody>
      </p:sp>
      <p:pic>
        <p:nvPicPr>
          <p:cNvPr id="20" name="Picture 19">
            <a:extLst>
              <a:ext uri="{FF2B5EF4-FFF2-40B4-BE49-F238E27FC236}">
                <a16:creationId xmlns:a16="http://schemas.microsoft.com/office/drawing/2014/main" id="{97AB3648-9951-4253-9EDD-5E06E00AE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9" y="1593338"/>
            <a:ext cx="2907579" cy="2180685"/>
          </a:xfrm>
          <a:prstGeom prst="rect">
            <a:avLst/>
          </a:prstGeom>
        </p:spPr>
      </p:pic>
      <p:pic>
        <p:nvPicPr>
          <p:cNvPr id="4" name="Picture 3">
            <a:extLst>
              <a:ext uri="{FF2B5EF4-FFF2-40B4-BE49-F238E27FC236}">
                <a16:creationId xmlns:a16="http://schemas.microsoft.com/office/drawing/2014/main" id="{C562796C-FC73-4D22-B644-7E92F0B598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31238" y="228883"/>
            <a:ext cx="3743109" cy="2495406"/>
          </a:xfrm>
          <a:prstGeom prst="rect">
            <a:avLst/>
          </a:prstGeom>
        </p:spPr>
      </p:pic>
      <p:pic>
        <p:nvPicPr>
          <p:cNvPr id="7" name="Picture 6">
            <a:extLst>
              <a:ext uri="{FF2B5EF4-FFF2-40B4-BE49-F238E27FC236}">
                <a16:creationId xmlns:a16="http://schemas.microsoft.com/office/drawing/2014/main" id="{2A3CEF4C-C7C4-4F3E-B715-107EAC004DA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32798" y="2898799"/>
            <a:ext cx="1641549" cy="2915392"/>
          </a:xfrm>
          <a:prstGeom prst="rect">
            <a:avLst/>
          </a:prstGeom>
        </p:spPr>
      </p:pic>
      <p:pic>
        <p:nvPicPr>
          <p:cNvPr id="8" name="Picture 7">
            <a:extLst>
              <a:ext uri="{FF2B5EF4-FFF2-40B4-BE49-F238E27FC236}">
                <a16:creationId xmlns:a16="http://schemas.microsoft.com/office/drawing/2014/main" id="{EF866390-23EB-45AD-9A8E-1A28BF15E4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540"/>
          <a:stretch/>
        </p:blipFill>
        <p:spPr>
          <a:xfrm>
            <a:off x="7444389" y="2898799"/>
            <a:ext cx="2628598" cy="2915392"/>
          </a:xfrm>
          <a:prstGeom prst="rect">
            <a:avLst/>
          </a:prstGeom>
        </p:spPr>
      </p:pic>
      <p:pic>
        <p:nvPicPr>
          <p:cNvPr id="11" name="Picture 10">
            <a:extLst>
              <a:ext uri="{FF2B5EF4-FFF2-40B4-BE49-F238E27FC236}">
                <a16:creationId xmlns:a16="http://schemas.microsoft.com/office/drawing/2014/main" id="{CD6FA153-5739-4CE3-AE8C-E6C96CAE92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1510" y="1593338"/>
            <a:ext cx="3913327" cy="2180685"/>
          </a:xfrm>
          <a:prstGeom prst="rect">
            <a:avLst/>
          </a:prstGeom>
        </p:spPr>
      </p:pic>
      <p:pic>
        <p:nvPicPr>
          <p:cNvPr id="17" name="Picture 16">
            <a:extLst>
              <a:ext uri="{FF2B5EF4-FFF2-40B4-BE49-F238E27FC236}">
                <a16:creationId xmlns:a16="http://schemas.microsoft.com/office/drawing/2014/main" id="{D10AA5E0-0A5F-4F2C-9DF1-DE628AFA9E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97257" y="4026918"/>
            <a:ext cx="2907580" cy="1811469"/>
          </a:xfrm>
          <a:prstGeom prst="rect">
            <a:avLst/>
          </a:prstGeom>
        </p:spPr>
      </p:pic>
      <p:pic>
        <p:nvPicPr>
          <p:cNvPr id="21" name="Picture 20">
            <a:extLst>
              <a:ext uri="{FF2B5EF4-FFF2-40B4-BE49-F238E27FC236}">
                <a16:creationId xmlns:a16="http://schemas.microsoft.com/office/drawing/2014/main" id="{1D7E0C1E-B150-4001-9140-DE466C198C4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3567" y="3846858"/>
            <a:ext cx="3214970" cy="2333501"/>
          </a:xfrm>
          <a:prstGeom prst="rect">
            <a:avLst/>
          </a:prstGeom>
        </p:spPr>
      </p:pic>
    </p:spTree>
    <p:extLst>
      <p:ext uri="{BB962C8B-B14F-4D97-AF65-F5344CB8AC3E}">
        <p14:creationId xmlns:p14="http://schemas.microsoft.com/office/powerpoint/2010/main" val="1320216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7772F1-3BE4-4A80-BF5A-28DD19E15FD0}"/>
              </a:ext>
            </a:extLst>
          </p:cNvPr>
          <p:cNvSpPr/>
          <p:nvPr/>
        </p:nvSpPr>
        <p:spPr>
          <a:xfrm>
            <a:off x="319939" y="1420936"/>
            <a:ext cx="5561097" cy="477053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Assessing which method of heating and lighting a building offers the best solution can depend upon a number of factors. These will include the performance for the building concerned, the ease of use and installation and the costs.</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Options for concealed heating can include</a:t>
            </a:r>
          </a:p>
          <a:p>
            <a:pPr marL="285750" indent="-198438">
              <a:buFont typeface="Arial" panose="020B0604020202020204" pitchFamily="34" charset="0"/>
              <a:buChar char="•"/>
            </a:pPr>
            <a:r>
              <a:rPr lang="en-GB" sz="1600" dirty="0">
                <a:latin typeface="Arial" panose="020B0604020202020204" pitchFamily="34" charset="0"/>
                <a:cs typeface="Arial" panose="020B0604020202020204" pitchFamily="34" charset="0"/>
              </a:rPr>
              <a:t>Underfloor</a:t>
            </a:r>
          </a:p>
          <a:p>
            <a:pPr marL="285750" indent="-198438">
              <a:buFont typeface="Arial" panose="020B0604020202020204" pitchFamily="34" charset="0"/>
              <a:buChar char="•"/>
            </a:pPr>
            <a:r>
              <a:rPr lang="en-GB" sz="1600" dirty="0">
                <a:latin typeface="Arial" panose="020B0604020202020204" pitchFamily="34" charset="0"/>
                <a:cs typeface="Arial" panose="020B0604020202020204" pitchFamily="34" charset="0"/>
              </a:rPr>
              <a:t>Electric or water fed radiators</a:t>
            </a:r>
          </a:p>
          <a:p>
            <a:pPr marL="285750" indent="-198438">
              <a:buFont typeface="Arial" panose="020B0604020202020204" pitchFamily="34" charset="0"/>
              <a:buChar char="•"/>
            </a:pPr>
            <a:r>
              <a:rPr lang="en-GB" sz="1600" dirty="0">
                <a:latin typeface="Arial" panose="020B0604020202020204" pitchFamily="34" charset="0"/>
                <a:cs typeface="Arial" panose="020B0604020202020204" pitchFamily="34" charset="0"/>
              </a:rPr>
              <a:t>Air conditioning ducting</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 control systems can be housed in a separate area.</a:t>
            </a:r>
          </a:p>
        </p:txBody>
      </p:sp>
      <p:sp>
        <p:nvSpPr>
          <p:cNvPr id="2" name="Title 1"/>
          <p:cNvSpPr>
            <a:spLocks noGrp="1"/>
          </p:cNvSpPr>
          <p:nvPr>
            <p:ph type="ctrTitle"/>
          </p:nvPr>
        </p:nvSpPr>
        <p:spPr>
          <a:xfrm>
            <a:off x="144379" y="113367"/>
            <a:ext cx="4762158" cy="827927"/>
          </a:xfrm>
        </p:spPr>
        <p:txBody>
          <a:bodyPr>
            <a:normAutofit fontScale="90000"/>
          </a:bodyPr>
          <a:lstStyle/>
          <a:p>
            <a:r>
              <a:rPr lang="en-GB" sz="4000" b="1" kern="0" dirty="0">
                <a:solidFill>
                  <a:srgbClr val="4EBA6F"/>
                </a:solidFill>
                <a:latin typeface="Cambria" panose="02040503050406030204" pitchFamily="18" charset="0"/>
              </a:rPr>
              <a:t>Conversion challenge</a:t>
            </a:r>
            <a:endParaRPr lang="en-GB" sz="4000" b="1" strike="sngStrike"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9754001" cy="618565"/>
          </a:xfrm>
        </p:spPr>
        <p:txBody>
          <a:bodyPr/>
          <a:lstStyle/>
          <a:p>
            <a:pPr algn="l"/>
            <a:r>
              <a:rPr lang="en-GB" b="1" dirty="0">
                <a:solidFill>
                  <a:srgbClr val="318AAC"/>
                </a:solidFill>
                <a:latin typeface="Cambria" panose="02040503050406030204" pitchFamily="18" charset="0"/>
              </a:rPr>
              <a:t>Heating and lighting</a:t>
            </a:r>
          </a:p>
        </p:txBody>
      </p:sp>
      <p:pic>
        <p:nvPicPr>
          <p:cNvPr id="6" name="Picture 5">
            <a:extLst>
              <a:ext uri="{FF2B5EF4-FFF2-40B4-BE49-F238E27FC236}">
                <a16:creationId xmlns:a16="http://schemas.microsoft.com/office/drawing/2014/main" id="{52D5ADCB-3DC2-48F3-B424-4AC41F2826AD}"/>
              </a:ext>
            </a:extLst>
          </p:cNvPr>
          <p:cNvPicPr/>
          <p:nvPr/>
        </p:nvPicPr>
        <p:blipFill>
          <a:blip r:embed="rId3"/>
          <a:stretch>
            <a:fillRect/>
          </a:stretch>
        </p:blipFill>
        <p:spPr>
          <a:xfrm>
            <a:off x="319939" y="2568600"/>
            <a:ext cx="3236061" cy="1912344"/>
          </a:xfrm>
          <a:prstGeom prst="rect">
            <a:avLst/>
          </a:prstGeom>
        </p:spPr>
      </p:pic>
      <p:pic>
        <p:nvPicPr>
          <p:cNvPr id="8" name="Picture 7">
            <a:extLst>
              <a:ext uri="{FF2B5EF4-FFF2-40B4-BE49-F238E27FC236}">
                <a16:creationId xmlns:a16="http://schemas.microsoft.com/office/drawing/2014/main" id="{8F89B5A1-7DB6-4DDA-8881-7958B7A3C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395" y="2611065"/>
            <a:ext cx="2310410" cy="3365162"/>
          </a:xfrm>
          <a:prstGeom prst="rect">
            <a:avLst/>
          </a:prstGeom>
        </p:spPr>
      </p:pic>
      <p:pic>
        <p:nvPicPr>
          <p:cNvPr id="9" name="Picture 8">
            <a:extLst>
              <a:ext uri="{FF2B5EF4-FFF2-40B4-BE49-F238E27FC236}">
                <a16:creationId xmlns:a16="http://schemas.microsoft.com/office/drawing/2014/main" id="{4F43BD5A-CEB7-40F0-B95E-4C0D3A52D6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3335" y="2609308"/>
            <a:ext cx="2688726" cy="3366919"/>
          </a:xfrm>
          <a:prstGeom prst="rect">
            <a:avLst/>
          </a:prstGeom>
        </p:spPr>
      </p:pic>
      <p:pic>
        <p:nvPicPr>
          <p:cNvPr id="10" name="Picture 2" descr="File:Building Plenum - Normal.png">
            <a:extLst>
              <a:ext uri="{FF2B5EF4-FFF2-40B4-BE49-F238E27FC236}">
                <a16:creationId xmlns:a16="http://schemas.microsoft.com/office/drawing/2014/main" id="{FE356CBA-014E-4EA4-854F-479842A698E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63744" y="270432"/>
            <a:ext cx="4008317" cy="225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44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7772F1-3BE4-4A80-BF5A-28DD19E15FD0}"/>
              </a:ext>
            </a:extLst>
          </p:cNvPr>
          <p:cNvSpPr/>
          <p:nvPr/>
        </p:nvSpPr>
        <p:spPr>
          <a:xfrm>
            <a:off x="319939" y="1420936"/>
            <a:ext cx="6175864" cy="156966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Professionally drawn CAD drawings and building information modelling (BIM) systems contain all the information engineers and contractors need to complete a job to the appropriate standard. The drawings can be layered to show heating, air ducting, etc and can contain a great deal of detail.  </a:t>
            </a:r>
          </a:p>
          <a:p>
            <a:endParaRPr lang="en-GB" sz="16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44379" y="113367"/>
            <a:ext cx="4762158" cy="827927"/>
          </a:xfrm>
        </p:spPr>
        <p:txBody>
          <a:bodyPr>
            <a:normAutofit fontScale="90000"/>
          </a:bodyPr>
          <a:lstStyle/>
          <a:p>
            <a:r>
              <a:rPr lang="en-GB" sz="4000" b="1" kern="0" dirty="0">
                <a:solidFill>
                  <a:srgbClr val="4EBA6F"/>
                </a:solidFill>
                <a:latin typeface="Cambria" panose="02040503050406030204" pitchFamily="18" charset="0"/>
              </a:rPr>
              <a:t>Conversion challenge</a:t>
            </a:r>
            <a:endParaRPr lang="en-GB" sz="4000" b="1" strike="sngStrike"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9754001" cy="618565"/>
          </a:xfrm>
        </p:spPr>
        <p:txBody>
          <a:bodyPr/>
          <a:lstStyle/>
          <a:p>
            <a:pPr algn="l"/>
            <a:r>
              <a:rPr lang="en-GB" b="1" dirty="0">
                <a:solidFill>
                  <a:srgbClr val="318AAC"/>
                </a:solidFill>
                <a:latin typeface="Cambria" panose="02040503050406030204" pitchFamily="18" charset="0"/>
              </a:rPr>
              <a:t>Planning drawings</a:t>
            </a:r>
          </a:p>
        </p:txBody>
      </p:sp>
      <p:pic>
        <p:nvPicPr>
          <p:cNvPr id="5" name="Picture 4">
            <a:extLst>
              <a:ext uri="{FF2B5EF4-FFF2-40B4-BE49-F238E27FC236}">
                <a16:creationId xmlns:a16="http://schemas.microsoft.com/office/drawing/2014/main" id="{55772DF0-5ECF-4CBF-8BD3-0F2AF06398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39" y="2817710"/>
            <a:ext cx="6686011" cy="3263366"/>
          </a:xfrm>
          <a:prstGeom prst="rect">
            <a:avLst/>
          </a:prstGeom>
        </p:spPr>
      </p:pic>
      <p:pic>
        <p:nvPicPr>
          <p:cNvPr id="12" name="Picture 11">
            <a:extLst>
              <a:ext uri="{FF2B5EF4-FFF2-40B4-BE49-F238E27FC236}">
                <a16:creationId xmlns:a16="http://schemas.microsoft.com/office/drawing/2014/main" id="{4EA07724-8026-4EF3-B099-E9D0E9951D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9228"/>
          <a:stretch/>
        </p:blipFill>
        <p:spPr>
          <a:xfrm>
            <a:off x="7090541" y="238924"/>
            <a:ext cx="4781520" cy="3406801"/>
          </a:xfrm>
          <a:prstGeom prst="rect">
            <a:avLst/>
          </a:prstGeom>
        </p:spPr>
      </p:pic>
      <p:sp>
        <p:nvSpPr>
          <p:cNvPr id="13" name="Rectangle 12">
            <a:extLst>
              <a:ext uri="{FF2B5EF4-FFF2-40B4-BE49-F238E27FC236}">
                <a16:creationId xmlns:a16="http://schemas.microsoft.com/office/drawing/2014/main" id="{A00C7AC9-24A7-4AFB-9386-FCE73CD64ACA}"/>
              </a:ext>
            </a:extLst>
          </p:cNvPr>
          <p:cNvSpPr/>
          <p:nvPr/>
        </p:nvSpPr>
        <p:spPr>
          <a:xfrm>
            <a:off x="7243253" y="4132791"/>
            <a:ext cx="4485451" cy="156966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In these drawings of a proposed shop fitting the air supply and extraction ducting is shown in different colours. Details of the sizes and specification of installed features is all included on the plans.</a:t>
            </a: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65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4911" y="2130426"/>
            <a:ext cx="11085341" cy="1470025"/>
          </a:xfrm>
        </p:spPr>
        <p:txBody>
          <a:bodyPr>
            <a:normAutofit/>
          </a:bodyPr>
          <a:lstStyle/>
          <a:p>
            <a:pPr algn="ctr"/>
            <a:r>
              <a:rPr lang="en-GB" sz="4000" b="1" kern="0" dirty="0">
                <a:solidFill>
                  <a:srgbClr val="4EBA6F"/>
                </a:solidFill>
                <a:latin typeface="Cambria" panose="02040503050406030204" pitchFamily="18" charset="0"/>
              </a:rPr>
              <a:t>Building services</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63040" y="3326423"/>
            <a:ext cx="9228405" cy="1752600"/>
          </a:xfrm>
        </p:spPr>
        <p:txBody>
          <a:bodyPr/>
          <a:lstStyle/>
          <a:p>
            <a:r>
              <a:rPr lang="en-GB" b="1" dirty="0">
                <a:solidFill>
                  <a:srgbClr val="318AAC"/>
                </a:solidFill>
                <a:latin typeface="Cambria" panose="02040503050406030204" pitchFamily="18" charset="0"/>
              </a:rPr>
              <a:t>Challenge 1: </a:t>
            </a:r>
            <a:r>
              <a:rPr lang="en-GB" b="1" dirty="0">
                <a:solidFill>
                  <a:srgbClr val="318AAC"/>
                </a:solidFill>
                <a:latin typeface="Cambria" panose="02040503050406030204" pitchFamily="18" charset="0"/>
                <a:ea typeface="Calibri" panose="020F0502020204030204" pitchFamily="34" charset="0"/>
                <a:cs typeface="Arial" panose="020B0604020202020204" pitchFamily="34" charset="0"/>
              </a:rPr>
              <a:t>Playing field shelter</a:t>
            </a:r>
            <a:r>
              <a:rPr lang="en-GB" b="1" dirty="0">
                <a:solidFill>
                  <a:srgbClr val="318AAC"/>
                </a:solidFill>
                <a:latin typeface="Cambria" panose="02040503050406030204" pitchFamily="18" charset="0"/>
              </a:rPr>
              <a:t> </a:t>
            </a:r>
          </a:p>
        </p:txBody>
      </p:sp>
    </p:spTree>
    <p:extLst>
      <p:ext uri="{BB962C8B-B14F-4D97-AF65-F5344CB8AC3E}">
        <p14:creationId xmlns:p14="http://schemas.microsoft.com/office/powerpoint/2010/main" val="404130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654990-6FBF-45BC-ABBE-E143F7E42E3B}"/>
              </a:ext>
            </a:extLst>
          </p:cNvPr>
          <p:cNvSpPr/>
          <p:nvPr/>
        </p:nvSpPr>
        <p:spPr>
          <a:xfrm>
            <a:off x="3670299" y="2549327"/>
            <a:ext cx="8074397" cy="3488607"/>
          </a:xfrm>
          <a:prstGeom prst="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w="28575">
                <a:noFill/>
              </a:ln>
            </a:endParaRPr>
          </a:p>
        </p:txBody>
      </p:sp>
      <p:sp>
        <p:nvSpPr>
          <p:cNvPr id="12" name="Text Box 2">
            <a:extLst>
              <a:ext uri="{FF2B5EF4-FFF2-40B4-BE49-F238E27FC236}">
                <a16:creationId xmlns:a16="http://schemas.microsoft.com/office/drawing/2014/main" id="{11FABDFE-BBED-45CA-A9C0-CC374779D84C}"/>
              </a:ext>
            </a:extLst>
          </p:cNvPr>
          <p:cNvSpPr txBox="1">
            <a:spLocks noChangeArrowheads="1"/>
          </p:cNvSpPr>
          <p:nvPr/>
        </p:nvSpPr>
        <p:spPr bwMode="auto">
          <a:xfrm>
            <a:off x="3707129" y="2549327"/>
            <a:ext cx="5324187" cy="3508573"/>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en-GB" sz="2000" b="1" dirty="0">
                <a:solidFill>
                  <a:srgbClr val="318AAC"/>
                </a:solidFill>
                <a:effectLst/>
                <a:latin typeface="Cambria" panose="02040503050406030204" pitchFamily="18" charset="0"/>
                <a:ea typeface="Calibri" panose="020F0502020204030204" pitchFamily="34" charset="0"/>
                <a:cs typeface="Arial" panose="020B0604020202020204" pitchFamily="34" charset="0"/>
              </a:rPr>
              <a:t>Playing field shelter challenge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400"/>
              </a:spcAft>
            </a:pPr>
            <a:r>
              <a:rPr lang="en-GB" sz="1400" i="1" dirty="0">
                <a:effectLst/>
                <a:latin typeface="Arial" panose="020B0604020202020204" pitchFamily="34" charset="0"/>
                <a:ea typeface="Calibri" panose="020F0502020204030204" pitchFamily="34" charset="0"/>
                <a:cs typeface="Arial" panose="020B0604020202020204" pitchFamily="34" charset="0"/>
              </a:rPr>
              <a:t>A playing field shelter keeps out the rain but what else can it do for those using it? </a:t>
            </a:r>
          </a:p>
          <a:p>
            <a:pPr>
              <a:spcAft>
                <a:spcPts val="800"/>
              </a:spcAft>
            </a:pPr>
            <a:r>
              <a:rPr lang="en-GB" sz="1400" i="1" dirty="0">
                <a:effectLst/>
                <a:latin typeface="Arial" panose="020B0604020202020204" pitchFamily="34" charset="0"/>
                <a:ea typeface="Calibri" panose="020F0502020204030204" pitchFamily="34" charset="0"/>
                <a:cs typeface="Arial" panose="020B0604020202020204" pitchFamily="34" charset="0"/>
              </a:rPr>
              <a:t>How might any electrical solutions be powered?</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Research the needs of people using the shelter – what do </a:t>
            </a:r>
            <a:br>
              <a:rPr lang="en-GB" sz="1400" i="1" dirty="0">
                <a:effectLst/>
                <a:latin typeface="Arial" panose="020B0604020202020204" pitchFamily="34" charset="0"/>
                <a:ea typeface="Calibri" panose="020F0502020204030204" pitchFamily="34" charset="0"/>
                <a:cs typeface="Arial" panose="020B0604020202020204" pitchFamily="34" charset="0"/>
              </a:rPr>
            </a:br>
            <a:r>
              <a:rPr lang="en-GB" sz="1400" i="1" dirty="0">
                <a:effectLst/>
                <a:latin typeface="Arial" panose="020B0604020202020204" pitchFamily="34" charset="0"/>
                <a:ea typeface="Calibri" panose="020F0502020204030204" pitchFamily="34" charset="0"/>
                <a:cs typeface="Arial" panose="020B0604020202020204" pitchFamily="34" charset="0"/>
              </a:rPr>
              <a:t>they use if for and what do they think would make it better?</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Think of some solutions to make it a better place to be</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Think about including electrical systems</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How might these be powered?</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Develop a design to show how if might work and </a:t>
            </a:r>
            <a:br>
              <a:rPr lang="en-GB" sz="1400" i="1" dirty="0">
                <a:effectLst/>
                <a:latin typeface="Arial" panose="020B0604020202020204" pitchFamily="34" charset="0"/>
                <a:ea typeface="Calibri" panose="020F0502020204030204" pitchFamily="34" charset="0"/>
                <a:cs typeface="Arial" panose="020B0604020202020204" pitchFamily="34" charset="0"/>
              </a:rPr>
            </a:br>
            <a:r>
              <a:rPr lang="en-GB" sz="1400" i="1" dirty="0">
                <a:effectLst/>
                <a:latin typeface="Arial" panose="020B0604020202020204" pitchFamily="34" charset="0"/>
                <a:ea typeface="Calibri" panose="020F0502020204030204" pitchFamily="34" charset="0"/>
                <a:cs typeface="Arial" panose="020B0604020202020204" pitchFamily="34" charset="0"/>
              </a:rPr>
              <a:t>the components you will need </a:t>
            </a:r>
          </a:p>
          <a:p>
            <a:pPr marL="342900" lvl="0" indent="-342900">
              <a:spcAft>
                <a:spcPts val="400"/>
              </a:spcAft>
              <a:buFont typeface="Symbol" panose="05050102010706020507" pitchFamily="18" charset="2"/>
              <a:buChar char=""/>
            </a:pPr>
            <a:r>
              <a:rPr lang="en-GB" sz="1400" i="1" dirty="0">
                <a:effectLst/>
                <a:latin typeface="Arial" panose="020B0604020202020204" pitchFamily="34" charset="0"/>
                <a:ea typeface="Calibri" panose="020F0502020204030204" pitchFamily="34" charset="0"/>
                <a:cs typeface="Arial" panose="020B0604020202020204" pitchFamily="34" charset="0"/>
              </a:rPr>
              <a:t>You might make a circuit to test it out</a:t>
            </a:r>
          </a:p>
        </p:txBody>
      </p:sp>
      <p:pic>
        <p:nvPicPr>
          <p:cNvPr id="5" name="Picture 4">
            <a:extLst>
              <a:ext uri="{FF2B5EF4-FFF2-40B4-BE49-F238E27FC236}">
                <a16:creationId xmlns:a16="http://schemas.microsoft.com/office/drawing/2014/main" id="{E39342CD-0604-4975-BB11-1FF0A19BC9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283"/>
          <a:stretch/>
        </p:blipFill>
        <p:spPr>
          <a:xfrm>
            <a:off x="9591828" y="4303578"/>
            <a:ext cx="2069166" cy="1734356"/>
          </a:xfrm>
          <a:prstGeom prst="rect">
            <a:avLst/>
          </a:prstGeom>
        </p:spPr>
      </p:pic>
      <p:pic>
        <p:nvPicPr>
          <p:cNvPr id="3" name="Picture 2">
            <a:extLst>
              <a:ext uri="{FF2B5EF4-FFF2-40B4-BE49-F238E27FC236}">
                <a16:creationId xmlns:a16="http://schemas.microsoft.com/office/drawing/2014/main" id="{35E05634-4CBE-419C-A5D8-4B48188AFB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918"/>
          <a:stretch/>
        </p:blipFill>
        <p:spPr>
          <a:xfrm>
            <a:off x="4376058" y="337457"/>
            <a:ext cx="2490372" cy="2169427"/>
          </a:xfrm>
          <a:prstGeom prst="rect">
            <a:avLst/>
          </a:prstGeom>
        </p:spPr>
      </p:pic>
      <p:sp>
        <p:nvSpPr>
          <p:cNvPr id="9" name="Speech Bubble: Oval 8">
            <a:extLst>
              <a:ext uri="{FF2B5EF4-FFF2-40B4-BE49-F238E27FC236}">
                <a16:creationId xmlns:a16="http://schemas.microsoft.com/office/drawing/2014/main" id="{649A148D-9DF5-44DD-9D80-9437D0E29BC5}"/>
              </a:ext>
            </a:extLst>
          </p:cNvPr>
          <p:cNvSpPr/>
          <p:nvPr/>
        </p:nvSpPr>
        <p:spPr>
          <a:xfrm rot="21355010">
            <a:off x="6490970" y="270454"/>
            <a:ext cx="2448560" cy="1730375"/>
          </a:xfrm>
          <a:prstGeom prst="wedgeEllipseCallout">
            <a:avLst>
              <a:gd name="adj1" fmla="val -71410"/>
              <a:gd name="adj2" fmla="val 1158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1" name="Text Box 2">
            <a:extLst>
              <a:ext uri="{FF2B5EF4-FFF2-40B4-BE49-F238E27FC236}">
                <a16:creationId xmlns:a16="http://schemas.microsoft.com/office/drawing/2014/main" id="{7F541D81-1DE1-49E3-86AE-EDCF45524AA3}"/>
              </a:ext>
            </a:extLst>
          </p:cNvPr>
          <p:cNvSpPr txBox="1">
            <a:spLocks noChangeArrowheads="1"/>
          </p:cNvSpPr>
          <p:nvPr/>
        </p:nvSpPr>
        <p:spPr bwMode="auto">
          <a:xfrm rot="21331752">
            <a:off x="6540500" y="516199"/>
            <a:ext cx="2334895" cy="152336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Hello, I’m Poppy and I </a:t>
            </a:r>
            <a:br>
              <a:rPr lang="en-GB" sz="1200" b="1" dirty="0">
                <a:effectLst/>
                <a:latin typeface="Arial" panose="020B0604020202020204" pitchFamily="34" charset="0"/>
                <a:ea typeface="Calibri" panose="020F0502020204030204" pitchFamily="34" charset="0"/>
                <a:cs typeface="Times New Roman" panose="02020603050405020304" pitchFamily="18" charset="0"/>
              </a:rPr>
            </a:br>
            <a:r>
              <a:rPr lang="en-GB" sz="1200" b="1" dirty="0">
                <a:effectLst/>
                <a:latin typeface="Arial" panose="020B0604020202020204" pitchFamily="34" charset="0"/>
                <a:ea typeface="Calibri" panose="020F0502020204030204" pitchFamily="34" charset="0"/>
                <a:cs typeface="Times New Roman" panose="02020603050405020304" pitchFamily="18" charset="0"/>
              </a:rPr>
              <a:t>specialise in solar and wind powered systems in building design. How can you use electrical systems to improve this shelter?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4FE981E2-8389-466C-853A-18A49249DCEA}"/>
              </a:ext>
            </a:extLst>
          </p:cNvPr>
          <p:cNvSpPr txBox="1">
            <a:spLocks noChangeArrowheads="1"/>
          </p:cNvSpPr>
          <p:nvPr/>
        </p:nvSpPr>
        <p:spPr bwMode="auto">
          <a:xfrm>
            <a:off x="609600" y="1803399"/>
            <a:ext cx="2876897" cy="427413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600"/>
              </a:spcAft>
            </a:pPr>
            <a:r>
              <a:rPr lang="en-GB" sz="2000" b="1" dirty="0">
                <a:solidFill>
                  <a:srgbClr val="318AAC"/>
                </a:solidFill>
                <a:latin typeface="Cambria" panose="02040503050406030204" pitchFamily="18" charset="0"/>
                <a:ea typeface="Calibri" panose="020F0502020204030204" pitchFamily="34" charset="0"/>
                <a:cs typeface="Arial" panose="020B0604020202020204" pitchFamily="34" charset="0"/>
              </a:rPr>
              <a:t>Renewable energy designer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In my role I often work alongside specialists in electrical and renewable energy, as well as other building services and structural engineers. </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 use Computer Aided Design (CAD) to draw up designs that have been proposed to see if they are viable and affordable. Most of my work is office based but I do go on site visits to see how the proposed design will be installed and also to see the final solution in place. </a:t>
            </a: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In this project you can design a solution to make the shelter more useful and a better place to hang out.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An empty shelter is like any building without services: it only becomes really useful and welcoming when fitted with facilities that serve the needs of its users. </a:t>
            </a:r>
          </a:p>
        </p:txBody>
      </p:sp>
      <p:pic>
        <p:nvPicPr>
          <p:cNvPr id="8" name="Picture 7">
            <a:extLst>
              <a:ext uri="{FF2B5EF4-FFF2-40B4-BE49-F238E27FC236}">
                <a16:creationId xmlns:a16="http://schemas.microsoft.com/office/drawing/2014/main" id="{BF5421E0-4A90-453C-BBB7-35366D367AB9}"/>
              </a:ext>
            </a:extLst>
          </p:cNvPr>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10226">
            <a:off x="9022080" y="232989"/>
            <a:ext cx="2770505" cy="2310765"/>
          </a:xfrm>
          <a:prstGeom prst="rect">
            <a:avLst/>
          </a:prstGeom>
        </p:spPr>
      </p:pic>
      <p:sp>
        <p:nvSpPr>
          <p:cNvPr id="10" name="Text Box 2">
            <a:extLst>
              <a:ext uri="{FF2B5EF4-FFF2-40B4-BE49-F238E27FC236}">
                <a16:creationId xmlns:a16="http://schemas.microsoft.com/office/drawing/2014/main" id="{19FEE3C8-6378-4CCB-89B9-FAA7CFA08F29}"/>
              </a:ext>
            </a:extLst>
          </p:cNvPr>
          <p:cNvSpPr txBox="1">
            <a:spLocks noChangeArrowheads="1"/>
          </p:cNvSpPr>
          <p:nvPr/>
        </p:nvSpPr>
        <p:spPr bwMode="auto">
          <a:xfrm rot="337911">
            <a:off x="9206230" y="619704"/>
            <a:ext cx="2590800" cy="19862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effectLst/>
                <a:latin typeface="Arial" panose="020B0604020202020204" pitchFamily="34" charset="0"/>
                <a:ea typeface="Calibri" panose="020F0502020204030204" pitchFamily="34" charset="0"/>
                <a:cs typeface="Times New Roman" panose="02020603050405020304" pitchFamily="18" charset="0"/>
              </a:rPr>
              <a:t>Think about…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A Who might be using the shelter?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B What sort of things will these people need?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C What low-cost facilities might it include?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D How might they be powered?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7292BABE-B02D-452F-9088-13EF78A4D91C}"/>
              </a:ext>
            </a:extLst>
          </p:cNvPr>
          <p:cNvGrpSpPr/>
          <p:nvPr/>
        </p:nvGrpSpPr>
        <p:grpSpPr>
          <a:xfrm>
            <a:off x="9198922" y="2704685"/>
            <a:ext cx="2287270" cy="1588945"/>
            <a:chOff x="9142651" y="2751661"/>
            <a:chExt cx="2287270" cy="1588945"/>
          </a:xfrm>
        </p:grpSpPr>
        <p:sp>
          <p:nvSpPr>
            <p:cNvPr id="14" name="Speech Bubble: Oval 13">
              <a:extLst>
                <a:ext uri="{FF2B5EF4-FFF2-40B4-BE49-F238E27FC236}">
                  <a16:creationId xmlns:a16="http://schemas.microsoft.com/office/drawing/2014/main" id="{031A4A93-7DB4-4DAE-A75E-2954FA2E4C7A}"/>
                </a:ext>
              </a:extLst>
            </p:cNvPr>
            <p:cNvSpPr/>
            <p:nvPr/>
          </p:nvSpPr>
          <p:spPr>
            <a:xfrm rot="21355010">
              <a:off x="9142651" y="2751661"/>
              <a:ext cx="2287270" cy="1588945"/>
            </a:xfrm>
            <a:prstGeom prst="wedgeEllipseCallout">
              <a:avLst>
                <a:gd name="adj1" fmla="val 8349"/>
                <a:gd name="adj2" fmla="val 7451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AE86507A-3DF6-404F-9E3B-4F9C0C038755}"/>
                </a:ext>
              </a:extLst>
            </p:cNvPr>
            <p:cNvSpPr txBox="1">
              <a:spLocks noChangeArrowheads="1"/>
            </p:cNvSpPr>
            <p:nvPr/>
          </p:nvSpPr>
          <p:spPr bwMode="auto">
            <a:xfrm rot="21331752">
              <a:off x="9281144" y="2803366"/>
              <a:ext cx="1975485"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Programming the circuit so that it only operates when someone is in the shelter can help save energy. What switches might you need to make this work?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6" name="Picture 5">
            <a:extLst>
              <a:ext uri="{FF2B5EF4-FFF2-40B4-BE49-F238E27FC236}">
                <a16:creationId xmlns:a16="http://schemas.microsoft.com/office/drawing/2014/main" id="{4FEDB812-21F3-4A53-AC15-0B25143AA84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1936"/>
          <a:stretch/>
        </p:blipFill>
        <p:spPr>
          <a:xfrm>
            <a:off x="609601" y="76296"/>
            <a:ext cx="2876896" cy="1625506"/>
          </a:xfrm>
          <a:prstGeom prst="rect">
            <a:avLst/>
          </a:prstGeom>
          <a:ln w="28575">
            <a:solidFill>
              <a:schemeClr val="accent1">
                <a:lumMod val="75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1E60EA-DF09-4F5D-BBEA-ADB1C0FE2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14101" y="4153119"/>
            <a:ext cx="2069165" cy="1837767"/>
          </a:xfrm>
          <a:prstGeom prst="rect">
            <a:avLst/>
          </a:prstGeom>
        </p:spPr>
      </p:pic>
      <p:pic>
        <p:nvPicPr>
          <p:cNvPr id="4" name="Picture 3">
            <a:extLst>
              <a:ext uri="{FF2B5EF4-FFF2-40B4-BE49-F238E27FC236}">
                <a16:creationId xmlns:a16="http://schemas.microsoft.com/office/drawing/2014/main" id="{735137DE-502B-49C2-9B4B-0F1F66C196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0466" y="448746"/>
            <a:ext cx="3346735" cy="2163467"/>
          </a:xfrm>
          <a:prstGeom prst="rect">
            <a:avLst/>
          </a:prstGeom>
        </p:spPr>
      </p:pic>
      <p:pic>
        <p:nvPicPr>
          <p:cNvPr id="5" name="Picture 4">
            <a:extLst>
              <a:ext uri="{FF2B5EF4-FFF2-40B4-BE49-F238E27FC236}">
                <a16:creationId xmlns:a16="http://schemas.microsoft.com/office/drawing/2014/main" id="{E9E3F173-5543-45E7-9810-2F81FE8F5B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813" y="1544349"/>
            <a:ext cx="3203784" cy="1933318"/>
          </a:xfrm>
          <a:prstGeom prst="rect">
            <a:avLst/>
          </a:prstGeom>
        </p:spPr>
      </p:pic>
      <p:grpSp>
        <p:nvGrpSpPr>
          <p:cNvPr id="7" name="Group 6">
            <a:extLst>
              <a:ext uri="{FF2B5EF4-FFF2-40B4-BE49-F238E27FC236}">
                <a16:creationId xmlns:a16="http://schemas.microsoft.com/office/drawing/2014/main" id="{1FDC55EA-AD3A-41A2-A7BC-830880FAF755}"/>
              </a:ext>
            </a:extLst>
          </p:cNvPr>
          <p:cNvGrpSpPr/>
          <p:nvPr/>
        </p:nvGrpSpPr>
        <p:grpSpPr>
          <a:xfrm>
            <a:off x="253219" y="3588153"/>
            <a:ext cx="3250377" cy="2409097"/>
            <a:chOff x="253219" y="3200379"/>
            <a:chExt cx="3250377" cy="2409097"/>
          </a:xfrm>
        </p:grpSpPr>
        <p:pic>
          <p:nvPicPr>
            <p:cNvPr id="1026" name="Picture 2" descr="Smokers shelter in Homefield Park">
              <a:extLst>
                <a:ext uri="{FF2B5EF4-FFF2-40B4-BE49-F238E27FC236}">
                  <a16:creationId xmlns:a16="http://schemas.microsoft.com/office/drawing/2014/main" id="{4CD52AB7-F356-4B8E-A948-07DC5F669B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467" y="3200379"/>
              <a:ext cx="3212129" cy="24090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CB1AAD7-8165-4F15-86EA-5CDBD820C6BA}"/>
                </a:ext>
              </a:extLst>
            </p:cNvPr>
            <p:cNvSpPr/>
            <p:nvPr/>
          </p:nvSpPr>
          <p:spPr>
            <a:xfrm>
              <a:off x="253219" y="5403057"/>
              <a:ext cx="1719961" cy="200055"/>
            </a:xfrm>
            <a:prstGeom prst="rect">
              <a:avLst/>
            </a:prstGeom>
          </p:spPr>
          <p:txBody>
            <a:bodyPr wrap="square">
              <a:spAutoFit/>
            </a:bodyPr>
            <a:lstStyle/>
            <a:p>
              <a:r>
                <a:rPr lang="en-GB" sz="700" dirty="0">
                  <a:latin typeface="Arial" panose="020B0604020202020204" pitchFamily="34" charset="0"/>
                  <a:cs typeface="Arial" panose="020B0604020202020204" pitchFamily="34" charset="0"/>
                </a:rPr>
                <a:t>Photo © Peter Holmes</a:t>
              </a:r>
            </a:p>
          </p:txBody>
        </p:sp>
      </p:grpSp>
      <p:pic>
        <p:nvPicPr>
          <p:cNvPr id="8" name="Picture 7">
            <a:extLst>
              <a:ext uri="{FF2B5EF4-FFF2-40B4-BE49-F238E27FC236}">
                <a16:creationId xmlns:a16="http://schemas.microsoft.com/office/drawing/2014/main" id="{F866BAB4-093B-40CA-89B9-623E5F6D2BE7}"/>
              </a:ext>
            </a:extLst>
          </p:cNvPr>
          <p:cNvPicPr>
            <a:picLocks noChangeAspect="1"/>
          </p:cNvPicPr>
          <p:nvPr/>
        </p:nvPicPr>
        <p:blipFill>
          <a:blip r:embed="rId7"/>
          <a:stretch>
            <a:fillRect/>
          </a:stretch>
        </p:blipFill>
        <p:spPr>
          <a:xfrm>
            <a:off x="5458946" y="448746"/>
            <a:ext cx="2934283" cy="2163467"/>
          </a:xfrm>
          <a:prstGeom prst="rect">
            <a:avLst/>
          </a:prstGeom>
        </p:spPr>
      </p:pic>
      <p:pic>
        <p:nvPicPr>
          <p:cNvPr id="9" name="Picture 8">
            <a:extLst>
              <a:ext uri="{FF2B5EF4-FFF2-40B4-BE49-F238E27FC236}">
                <a16:creationId xmlns:a16="http://schemas.microsoft.com/office/drawing/2014/main" id="{1DEFF97E-BDB7-4FBE-AD41-0857A889C1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99213" y="2779484"/>
            <a:ext cx="4694016" cy="3217766"/>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900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a:solidFill>
                  <a:srgbClr val="4EBA6F"/>
                </a:solidFill>
                <a:latin typeface="Cambria" panose="02040503050406030204" pitchFamily="18" charset="0"/>
              </a:rPr>
              <a:t>Playing field shelter</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grpSp>
        <p:nvGrpSpPr>
          <p:cNvPr id="11" name="Group 10">
            <a:extLst>
              <a:ext uri="{FF2B5EF4-FFF2-40B4-BE49-F238E27FC236}">
                <a16:creationId xmlns:a16="http://schemas.microsoft.com/office/drawing/2014/main" id="{020FF4ED-D487-42E4-9C47-E9178A23DFB1}"/>
              </a:ext>
            </a:extLst>
          </p:cNvPr>
          <p:cNvGrpSpPr/>
          <p:nvPr/>
        </p:nvGrpSpPr>
        <p:grpSpPr>
          <a:xfrm>
            <a:off x="8643190" y="2938638"/>
            <a:ext cx="2683176" cy="1307150"/>
            <a:chOff x="9091540" y="2751661"/>
            <a:chExt cx="2338381" cy="1588945"/>
          </a:xfrm>
        </p:grpSpPr>
        <p:sp>
          <p:nvSpPr>
            <p:cNvPr id="12" name="Speech Bubble: Oval 11">
              <a:extLst>
                <a:ext uri="{FF2B5EF4-FFF2-40B4-BE49-F238E27FC236}">
                  <a16:creationId xmlns:a16="http://schemas.microsoft.com/office/drawing/2014/main" id="{2FEFCA0E-2D65-4991-A7C1-68AD006F23B2}"/>
                </a:ext>
              </a:extLst>
            </p:cNvPr>
            <p:cNvSpPr/>
            <p:nvPr/>
          </p:nvSpPr>
          <p:spPr>
            <a:xfrm rot="21355010">
              <a:off x="9142651" y="2751661"/>
              <a:ext cx="2287270" cy="1588945"/>
            </a:xfrm>
            <a:prstGeom prst="wedgeEllipseCallout">
              <a:avLst>
                <a:gd name="adj1" fmla="val 23222"/>
                <a:gd name="adj2" fmla="val 7538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13" name="Text Box 2">
              <a:extLst>
                <a:ext uri="{FF2B5EF4-FFF2-40B4-BE49-F238E27FC236}">
                  <a16:creationId xmlns:a16="http://schemas.microsoft.com/office/drawing/2014/main" id="{1994E4FB-8F84-4685-A88F-6BCBC3C5527C}"/>
                </a:ext>
              </a:extLst>
            </p:cNvPr>
            <p:cNvSpPr txBox="1">
              <a:spLocks noChangeArrowheads="1"/>
            </p:cNvSpPr>
            <p:nvPr/>
          </p:nvSpPr>
          <p:spPr bwMode="auto">
            <a:xfrm rot="21331752">
              <a:off x="9091540" y="2810296"/>
              <a:ext cx="2200204" cy="12788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When constructing a shelter </a:t>
              </a:r>
              <a:br>
                <a:rPr lang="en-GB" sz="1100" dirty="0">
                  <a:effectLst/>
                  <a:latin typeface="Arial" panose="020B0604020202020204" pitchFamily="34" charset="0"/>
                  <a:ea typeface="Calibri" panose="020F0502020204030204" pitchFamily="34" charset="0"/>
                  <a:cs typeface="Times New Roman" panose="02020603050405020304" pitchFamily="18" charset="0"/>
                </a:rPr>
              </a:br>
              <a:r>
                <a:rPr lang="en-GB" sz="1100" dirty="0">
                  <a:effectLst/>
                  <a:latin typeface="Arial" panose="020B0604020202020204" pitchFamily="34" charset="0"/>
                  <a:ea typeface="Calibri" panose="020F0502020204030204" pitchFamily="34" charset="0"/>
                  <a:cs typeface="Times New Roman" panose="02020603050405020304" pitchFamily="18" charset="0"/>
                </a:rPr>
                <a:t>you can improve the strength of the structure by ribbing, laminating and folding and triangulation.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4893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F7E3A1D-8A64-4CE0-B025-735DA1C9B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56254" y="4384601"/>
            <a:ext cx="2127451" cy="1653333"/>
          </a:xfrm>
          <a:prstGeom prst="rect">
            <a:avLst/>
          </a:prstGeom>
        </p:spPr>
      </p:pic>
      <p:sp>
        <p:nvSpPr>
          <p:cNvPr id="15" name="Title 1">
            <a:extLst>
              <a:ext uri="{FF2B5EF4-FFF2-40B4-BE49-F238E27FC236}">
                <a16:creationId xmlns:a16="http://schemas.microsoft.com/office/drawing/2014/main" id="{5E858589-4A78-4E58-A5DF-427B5BDF4019}"/>
              </a:ext>
            </a:extLst>
          </p:cNvPr>
          <p:cNvSpPr txBox="1">
            <a:spLocks/>
          </p:cNvSpPr>
          <p:nvPr/>
        </p:nvSpPr>
        <p:spPr>
          <a:xfrm>
            <a:off x="144379" y="113367"/>
            <a:ext cx="4531659" cy="827927"/>
          </a:xfrm>
          <a:prstGeom prst="rect">
            <a:avLst/>
          </a:prstGeom>
        </p:spPr>
        <p:txBody>
          <a:bodyPr>
            <a:normAutofit fontScale="90000"/>
          </a:bodyPr>
          <a:lstStyle>
            <a:lvl1pPr algn="l" defTabSz="457200" rtl="0" eaLnBrk="1" latinLnBrk="0" hangingPunct="1">
              <a:spcBef>
                <a:spcPct val="0"/>
              </a:spcBef>
              <a:buNone/>
              <a:defRPr sz="4400" kern="1200">
                <a:solidFill>
                  <a:schemeClr val="tx1"/>
                </a:solidFill>
                <a:latin typeface="Arial"/>
                <a:ea typeface="+mj-ea"/>
                <a:cs typeface="Arial"/>
              </a:defRPr>
            </a:lvl1pPr>
          </a:lstStyle>
          <a:p>
            <a:r>
              <a:rPr lang="en-GB" sz="4000" b="1" kern="0">
                <a:solidFill>
                  <a:srgbClr val="4EBA6F"/>
                </a:solidFill>
                <a:latin typeface="Cambria" panose="02040503050406030204" pitchFamily="18" charset="0"/>
              </a:rPr>
              <a:t>Playing field shelter</a:t>
            </a:r>
            <a:endParaRPr lang="en-GB" sz="4000" b="1" kern="0" dirty="0">
              <a:solidFill>
                <a:srgbClr val="B0D235"/>
              </a:solidFill>
              <a:latin typeface="Cambria" panose="02040503050406030204" pitchFamily="18" charset="0"/>
            </a:endParaRPr>
          </a:p>
        </p:txBody>
      </p:sp>
      <p:sp>
        <p:nvSpPr>
          <p:cNvPr id="16" name="Subtitle 2">
            <a:extLst>
              <a:ext uri="{FF2B5EF4-FFF2-40B4-BE49-F238E27FC236}">
                <a16:creationId xmlns:a16="http://schemas.microsoft.com/office/drawing/2014/main" id="{20CAD790-C6CA-4B08-BF9A-0CCFB4C18E71}"/>
              </a:ext>
            </a:extLst>
          </p:cNvPr>
          <p:cNvSpPr txBox="1">
            <a:spLocks/>
          </p:cNvSpPr>
          <p:nvPr/>
        </p:nvSpPr>
        <p:spPr>
          <a:xfrm>
            <a:off x="144379" y="729035"/>
            <a:ext cx="2598821" cy="618565"/>
          </a:xfrm>
          <a:prstGeom prst="rect">
            <a:avLst/>
          </a:prstGeom>
        </p:spPr>
        <p:txBody>
          <a:bodyPr/>
          <a:lstStyle>
            <a:lvl1pPr marL="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a:solidFill>
                  <a:srgbClr val="318AAC"/>
                </a:solidFill>
                <a:latin typeface="Cambria" panose="02040503050406030204" pitchFamily="18" charset="0"/>
              </a:rPr>
              <a:t>Inspirations</a:t>
            </a:r>
            <a:endParaRPr lang="en-GB" b="1" dirty="0">
              <a:solidFill>
                <a:srgbClr val="318AAC"/>
              </a:solidFill>
              <a:latin typeface="Cambria" panose="02040503050406030204" pitchFamily="18" charset="0"/>
            </a:endParaRPr>
          </a:p>
        </p:txBody>
      </p:sp>
      <p:pic>
        <p:nvPicPr>
          <p:cNvPr id="2" name="Picture 1">
            <a:extLst>
              <a:ext uri="{FF2B5EF4-FFF2-40B4-BE49-F238E27FC236}">
                <a16:creationId xmlns:a16="http://schemas.microsoft.com/office/drawing/2014/main" id="{2E1F2D1F-BB02-4556-8052-D67B9F60929B}"/>
              </a:ext>
            </a:extLst>
          </p:cNvPr>
          <p:cNvPicPr>
            <a:picLocks noChangeAspect="1"/>
          </p:cNvPicPr>
          <p:nvPr/>
        </p:nvPicPr>
        <p:blipFill>
          <a:blip r:embed="rId4"/>
          <a:stretch>
            <a:fillRect/>
          </a:stretch>
        </p:blipFill>
        <p:spPr>
          <a:xfrm>
            <a:off x="291717" y="3196841"/>
            <a:ext cx="4524375" cy="2876550"/>
          </a:xfrm>
          <a:prstGeom prst="rect">
            <a:avLst/>
          </a:prstGeom>
        </p:spPr>
      </p:pic>
      <p:pic>
        <p:nvPicPr>
          <p:cNvPr id="3" name="Picture 2">
            <a:extLst>
              <a:ext uri="{FF2B5EF4-FFF2-40B4-BE49-F238E27FC236}">
                <a16:creationId xmlns:a16="http://schemas.microsoft.com/office/drawing/2014/main" id="{2DD02DAD-1E8B-4E50-9973-0AD7443C9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7249" y="272816"/>
            <a:ext cx="2248862" cy="2343551"/>
          </a:xfrm>
          <a:prstGeom prst="rect">
            <a:avLst/>
          </a:prstGeom>
        </p:spPr>
      </p:pic>
      <p:pic>
        <p:nvPicPr>
          <p:cNvPr id="10" name="Picture 9">
            <a:extLst>
              <a:ext uri="{FF2B5EF4-FFF2-40B4-BE49-F238E27FC236}">
                <a16:creationId xmlns:a16="http://schemas.microsoft.com/office/drawing/2014/main" id="{881C4EC1-2C7A-4C7B-9DF1-6CAFF2E22A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717" y="1471797"/>
            <a:ext cx="2710815" cy="1584490"/>
          </a:xfrm>
          <a:prstGeom prst="rect">
            <a:avLst/>
          </a:prstGeom>
        </p:spPr>
      </p:pic>
      <p:pic>
        <p:nvPicPr>
          <p:cNvPr id="11" name="Picture 10">
            <a:extLst>
              <a:ext uri="{FF2B5EF4-FFF2-40B4-BE49-F238E27FC236}">
                <a16:creationId xmlns:a16="http://schemas.microsoft.com/office/drawing/2014/main" id="{698582E8-6936-470E-B1F7-D2172AA2E90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57447" y="113367"/>
            <a:ext cx="2248087" cy="2772077"/>
          </a:xfrm>
          <a:prstGeom prst="rect">
            <a:avLst/>
          </a:prstGeom>
        </p:spPr>
      </p:pic>
      <p:pic>
        <p:nvPicPr>
          <p:cNvPr id="12" name="Picture 11">
            <a:extLst>
              <a:ext uri="{FF2B5EF4-FFF2-40B4-BE49-F238E27FC236}">
                <a16:creationId xmlns:a16="http://schemas.microsoft.com/office/drawing/2014/main" id="{1E25F28C-915A-49F7-AE58-1E816A17A5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91844" y="3465437"/>
            <a:ext cx="1979294" cy="2607954"/>
          </a:xfrm>
          <a:prstGeom prst="rect">
            <a:avLst/>
          </a:prstGeom>
        </p:spPr>
      </p:pic>
      <p:pic>
        <p:nvPicPr>
          <p:cNvPr id="13" name="Picture 12">
            <a:extLst>
              <a:ext uri="{FF2B5EF4-FFF2-40B4-BE49-F238E27FC236}">
                <a16:creationId xmlns:a16="http://schemas.microsoft.com/office/drawing/2014/main" id="{835278F7-4EBC-455E-8653-BBD761813D1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49274" t="10033" b="11960"/>
          <a:stretch/>
        </p:blipFill>
        <p:spPr>
          <a:xfrm>
            <a:off x="5023793" y="285971"/>
            <a:ext cx="1404443" cy="2319559"/>
          </a:xfrm>
          <a:prstGeom prst="rect">
            <a:avLst/>
          </a:prstGeom>
        </p:spPr>
      </p:pic>
      <p:pic>
        <p:nvPicPr>
          <p:cNvPr id="14" name="Picture 13">
            <a:extLst>
              <a:ext uri="{FF2B5EF4-FFF2-40B4-BE49-F238E27FC236}">
                <a16:creationId xmlns:a16="http://schemas.microsoft.com/office/drawing/2014/main" id="{93CA7545-E5F4-49E9-B4EB-0A0DE0B8736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023793" y="2869933"/>
            <a:ext cx="1746823" cy="3203458"/>
          </a:xfrm>
          <a:prstGeom prst="rect">
            <a:avLst/>
          </a:prstGeom>
        </p:spPr>
      </p:pic>
      <p:pic>
        <p:nvPicPr>
          <p:cNvPr id="17" name="Picture 16">
            <a:extLst>
              <a:ext uri="{FF2B5EF4-FFF2-40B4-BE49-F238E27FC236}">
                <a16:creationId xmlns:a16="http://schemas.microsoft.com/office/drawing/2014/main" id="{02E3AB16-1AF0-4E84-9A85-BE3DD9BC68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396956" y="941294"/>
            <a:ext cx="1419136" cy="2114993"/>
          </a:xfrm>
          <a:prstGeom prst="rect">
            <a:avLst/>
          </a:prstGeom>
        </p:spPr>
      </p:pic>
      <p:grpSp>
        <p:nvGrpSpPr>
          <p:cNvPr id="19" name="Group 18">
            <a:extLst>
              <a:ext uri="{FF2B5EF4-FFF2-40B4-BE49-F238E27FC236}">
                <a16:creationId xmlns:a16="http://schemas.microsoft.com/office/drawing/2014/main" id="{E2266223-1670-4441-A9CE-7376D9C67F24}"/>
              </a:ext>
            </a:extLst>
          </p:cNvPr>
          <p:cNvGrpSpPr/>
          <p:nvPr/>
        </p:nvGrpSpPr>
        <p:grpSpPr>
          <a:xfrm>
            <a:off x="8330555" y="2743201"/>
            <a:ext cx="3016334" cy="1809750"/>
            <a:chOff x="9142651" y="2751661"/>
            <a:chExt cx="2287270" cy="1588945"/>
          </a:xfrm>
        </p:grpSpPr>
        <p:sp>
          <p:nvSpPr>
            <p:cNvPr id="20" name="Speech Bubble: Oval 19">
              <a:extLst>
                <a:ext uri="{FF2B5EF4-FFF2-40B4-BE49-F238E27FC236}">
                  <a16:creationId xmlns:a16="http://schemas.microsoft.com/office/drawing/2014/main" id="{A7CE6513-F02E-4864-A543-5F9011969116}"/>
                </a:ext>
              </a:extLst>
            </p:cNvPr>
            <p:cNvSpPr/>
            <p:nvPr/>
          </p:nvSpPr>
          <p:spPr>
            <a:xfrm rot="21355010">
              <a:off x="9142651" y="2751661"/>
              <a:ext cx="2287270" cy="1588945"/>
            </a:xfrm>
            <a:prstGeom prst="wedgeEllipseCallout">
              <a:avLst>
                <a:gd name="adj1" fmla="val 22836"/>
                <a:gd name="adj2" fmla="val 5996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21" name="Text Box 2">
              <a:extLst>
                <a:ext uri="{FF2B5EF4-FFF2-40B4-BE49-F238E27FC236}">
                  <a16:creationId xmlns:a16="http://schemas.microsoft.com/office/drawing/2014/main" id="{BC496401-8924-4159-AB3F-5127A0F75AD7}"/>
                </a:ext>
              </a:extLst>
            </p:cNvPr>
            <p:cNvSpPr txBox="1">
              <a:spLocks noChangeArrowheads="1"/>
            </p:cNvSpPr>
            <p:nvPr/>
          </p:nvSpPr>
          <p:spPr bwMode="auto">
            <a:xfrm rot="21331752">
              <a:off x="9344873" y="2860347"/>
              <a:ext cx="1948556" cy="12174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GB" sz="1100" dirty="0">
                  <a:latin typeface="Arial" panose="020B0604020202020204" pitchFamily="34" charset="0"/>
                  <a:ea typeface="Calibri" panose="020F0502020204030204" pitchFamily="34" charset="0"/>
                  <a:cs typeface="Times New Roman" panose="02020603050405020304" pitchFamily="18" charset="0"/>
                </a:rPr>
                <a:t>To improve the design of the shelter you might think of how the seating is arranged and perhaps effective ways of keeping out the wind and rain, and adding facilities such as lighting, heating and phone chargers.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4746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113367"/>
            <a:ext cx="4531659" cy="827927"/>
          </a:xfrm>
        </p:spPr>
        <p:txBody>
          <a:bodyPr>
            <a:normAutofit fontScale="90000"/>
          </a:bodyPr>
          <a:lstStyle/>
          <a:p>
            <a:r>
              <a:rPr lang="en-GB" sz="4000" b="1" kern="0" dirty="0">
                <a:solidFill>
                  <a:srgbClr val="4EBA6F"/>
                </a:solidFill>
                <a:latin typeface="Cambria" panose="02040503050406030204" pitchFamily="18" charset="0"/>
              </a:rPr>
              <a:t>Playing field shelter</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2598821" cy="618565"/>
          </a:xfrm>
        </p:spPr>
        <p:txBody>
          <a:bodyPr/>
          <a:lstStyle/>
          <a:p>
            <a:pPr algn="l"/>
            <a:r>
              <a:rPr lang="en-GB" b="1" dirty="0">
                <a:solidFill>
                  <a:srgbClr val="318AAC"/>
                </a:solidFill>
                <a:latin typeface="Cambria" panose="02040503050406030204" pitchFamily="18" charset="0"/>
              </a:rPr>
              <a:t>Inspirations</a:t>
            </a:r>
          </a:p>
        </p:txBody>
      </p:sp>
      <p:pic>
        <p:nvPicPr>
          <p:cNvPr id="10" name="Picture 9">
            <a:extLst>
              <a:ext uri="{FF2B5EF4-FFF2-40B4-BE49-F238E27FC236}">
                <a16:creationId xmlns:a16="http://schemas.microsoft.com/office/drawing/2014/main" id="{D589071C-7B55-4568-8991-2BC4F67E32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4979" y="4225491"/>
            <a:ext cx="3394234" cy="1566260"/>
          </a:xfrm>
          <a:prstGeom prst="rect">
            <a:avLst/>
          </a:prstGeom>
        </p:spPr>
      </p:pic>
      <p:pic>
        <p:nvPicPr>
          <p:cNvPr id="11" name="Picture 10">
            <a:extLst>
              <a:ext uri="{FF2B5EF4-FFF2-40B4-BE49-F238E27FC236}">
                <a16:creationId xmlns:a16="http://schemas.microsoft.com/office/drawing/2014/main" id="{A85AD524-4468-476A-8B42-5CE763DD4C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1442" y="1568918"/>
            <a:ext cx="3167771" cy="2197568"/>
          </a:xfrm>
          <a:prstGeom prst="rect">
            <a:avLst/>
          </a:prstGeom>
        </p:spPr>
      </p:pic>
      <p:pic>
        <p:nvPicPr>
          <p:cNvPr id="12" name="Picture 11">
            <a:extLst>
              <a:ext uri="{FF2B5EF4-FFF2-40B4-BE49-F238E27FC236}">
                <a16:creationId xmlns:a16="http://schemas.microsoft.com/office/drawing/2014/main" id="{554414BA-921D-4B70-AE53-EA7AD15375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9634" y="3349945"/>
            <a:ext cx="3081839" cy="2441806"/>
          </a:xfrm>
          <a:prstGeom prst="rect">
            <a:avLst/>
          </a:prstGeom>
        </p:spPr>
      </p:pic>
      <p:pic>
        <p:nvPicPr>
          <p:cNvPr id="13" name="Picture 12">
            <a:extLst>
              <a:ext uri="{FF2B5EF4-FFF2-40B4-BE49-F238E27FC236}">
                <a16:creationId xmlns:a16="http://schemas.microsoft.com/office/drawing/2014/main" id="{8520CCB7-93F0-44F5-B92C-37930BA9FC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2311" y="684549"/>
            <a:ext cx="3162668" cy="2435893"/>
          </a:xfrm>
          <a:prstGeom prst="rect">
            <a:avLst/>
          </a:prstGeom>
        </p:spPr>
      </p:pic>
      <p:pic>
        <p:nvPicPr>
          <p:cNvPr id="14" name="Picture 13">
            <a:extLst>
              <a:ext uri="{FF2B5EF4-FFF2-40B4-BE49-F238E27FC236}">
                <a16:creationId xmlns:a16="http://schemas.microsoft.com/office/drawing/2014/main" id="{A9FCE374-8592-4BD6-8E16-FD95C713918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7083" y="1033164"/>
            <a:ext cx="1885801" cy="2202029"/>
          </a:xfrm>
          <a:prstGeom prst="rect">
            <a:avLst/>
          </a:prstGeom>
        </p:spPr>
      </p:pic>
      <p:pic>
        <p:nvPicPr>
          <p:cNvPr id="15" name="Picture 14">
            <a:extLst>
              <a:ext uri="{FF2B5EF4-FFF2-40B4-BE49-F238E27FC236}">
                <a16:creationId xmlns:a16="http://schemas.microsoft.com/office/drawing/2014/main" id="{3C0373F1-2077-441A-8143-CCECB22189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75490" y="4071486"/>
            <a:ext cx="2537391" cy="1720265"/>
          </a:xfrm>
          <a:prstGeom prst="rect">
            <a:avLst/>
          </a:prstGeom>
        </p:spPr>
      </p:pic>
      <p:pic>
        <p:nvPicPr>
          <p:cNvPr id="17" name="Picture 2" descr="2006_0716CodySamuel0024">
            <a:extLst>
              <a:ext uri="{FF2B5EF4-FFF2-40B4-BE49-F238E27FC236}">
                <a16:creationId xmlns:a16="http://schemas.microsoft.com/office/drawing/2014/main" id="{BDE974F9-99BE-4476-9649-CBFFDE2EE093}"/>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0970" y="1556961"/>
            <a:ext cx="2298601" cy="26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3587E33-E145-4AC6-B504-6ADDB45DE62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0970" y="4589340"/>
            <a:ext cx="1805937" cy="1416421"/>
          </a:xfrm>
          <a:prstGeom prst="rect">
            <a:avLst/>
          </a:prstGeom>
        </p:spPr>
      </p:pic>
      <p:pic>
        <p:nvPicPr>
          <p:cNvPr id="18" name="Picture 17">
            <a:extLst>
              <a:ext uri="{FF2B5EF4-FFF2-40B4-BE49-F238E27FC236}">
                <a16:creationId xmlns:a16="http://schemas.microsoft.com/office/drawing/2014/main" id="{81E08D54-688A-4AC9-94CA-E334058E65B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45027" y="185683"/>
            <a:ext cx="1804186" cy="1232294"/>
          </a:xfrm>
          <a:prstGeom prst="rect">
            <a:avLst/>
          </a:prstGeom>
        </p:spPr>
      </p:pic>
      <p:pic>
        <p:nvPicPr>
          <p:cNvPr id="19" name="Picture 18">
            <a:extLst>
              <a:ext uri="{FF2B5EF4-FFF2-40B4-BE49-F238E27FC236}">
                <a16:creationId xmlns:a16="http://schemas.microsoft.com/office/drawing/2014/main" id="{5571837A-0718-454B-BB45-7437AED1E7DD}"/>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14101" y="4153119"/>
            <a:ext cx="2069165" cy="1837767"/>
          </a:xfrm>
          <a:prstGeom prst="rect">
            <a:avLst/>
          </a:prstGeom>
        </p:spPr>
      </p:pic>
      <p:grpSp>
        <p:nvGrpSpPr>
          <p:cNvPr id="20" name="Group 19">
            <a:extLst>
              <a:ext uri="{FF2B5EF4-FFF2-40B4-BE49-F238E27FC236}">
                <a16:creationId xmlns:a16="http://schemas.microsoft.com/office/drawing/2014/main" id="{151989D2-36EF-4B44-AB67-C1B54CDD2D63}"/>
              </a:ext>
            </a:extLst>
          </p:cNvPr>
          <p:cNvGrpSpPr/>
          <p:nvPr/>
        </p:nvGrpSpPr>
        <p:grpSpPr>
          <a:xfrm>
            <a:off x="8925396" y="2930669"/>
            <a:ext cx="2400688" cy="1307150"/>
            <a:chOff x="9337480" y="2741974"/>
            <a:chExt cx="2092193" cy="1588945"/>
          </a:xfrm>
        </p:grpSpPr>
        <p:sp>
          <p:nvSpPr>
            <p:cNvPr id="21" name="Speech Bubble: Oval 20">
              <a:extLst>
                <a:ext uri="{FF2B5EF4-FFF2-40B4-BE49-F238E27FC236}">
                  <a16:creationId xmlns:a16="http://schemas.microsoft.com/office/drawing/2014/main" id="{B7495CBB-CCC3-4570-BCE4-754C4768B5A0}"/>
                </a:ext>
              </a:extLst>
            </p:cNvPr>
            <p:cNvSpPr/>
            <p:nvPr/>
          </p:nvSpPr>
          <p:spPr>
            <a:xfrm rot="21355010">
              <a:off x="9337480" y="2741974"/>
              <a:ext cx="2092193" cy="1588945"/>
            </a:xfrm>
            <a:prstGeom prst="wedgeEllipseCallout">
              <a:avLst>
                <a:gd name="adj1" fmla="val 23222"/>
                <a:gd name="adj2" fmla="val 7538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22" name="Text Box 2">
              <a:extLst>
                <a:ext uri="{FF2B5EF4-FFF2-40B4-BE49-F238E27FC236}">
                  <a16:creationId xmlns:a16="http://schemas.microsoft.com/office/drawing/2014/main" id="{6E06AC9A-AAB7-4D0C-91F8-A00DDB21711C}"/>
                </a:ext>
              </a:extLst>
            </p:cNvPr>
            <p:cNvSpPr txBox="1">
              <a:spLocks noChangeArrowheads="1"/>
            </p:cNvSpPr>
            <p:nvPr/>
          </p:nvSpPr>
          <p:spPr bwMode="auto">
            <a:xfrm rot="21331752">
              <a:off x="9426971" y="2859969"/>
              <a:ext cx="1866164" cy="121095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Tip: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Using a </a:t>
              </a:r>
              <a:r>
                <a:rPr lang="en-GB" sz="1100" dirty="0">
                  <a:latin typeface="Arial" panose="020B0604020202020204" pitchFamily="34" charset="0"/>
                  <a:ea typeface="Calibri" panose="020F0502020204030204" pitchFamily="34" charset="0"/>
                  <a:cs typeface="Times New Roman" panose="02020603050405020304" pitchFamily="18" charset="0"/>
                </a:rPr>
                <a:t>Passive Infrared (PIR) sensor </a:t>
              </a:r>
              <a:r>
                <a:rPr lang="en-GB" sz="1100" dirty="0">
                  <a:effectLst/>
                  <a:latin typeface="Arial" panose="020B0604020202020204" pitchFamily="34" charset="0"/>
                  <a:ea typeface="Calibri" panose="020F0502020204030204" pitchFamily="34" charset="0"/>
                  <a:cs typeface="Times New Roman" panose="02020603050405020304" pitchFamily="18" charset="0"/>
                </a:rPr>
                <a:t>and a light sensor in a circuit can help you control and limit any wasted electricity.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56306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379" y="113367"/>
            <a:ext cx="4531659" cy="827927"/>
          </a:xfrm>
        </p:spPr>
        <p:txBody>
          <a:bodyPr>
            <a:normAutofit fontScale="90000"/>
          </a:bodyPr>
          <a:lstStyle/>
          <a:p>
            <a:r>
              <a:rPr lang="en-GB" sz="4000" b="1" kern="0" dirty="0">
                <a:solidFill>
                  <a:srgbClr val="4EBA6F"/>
                </a:solidFill>
                <a:latin typeface="Cambria" panose="02040503050406030204" pitchFamily="18" charset="0"/>
              </a:rPr>
              <a:t>Playing field shelter</a:t>
            </a:r>
            <a:endParaRPr lang="en-GB" sz="4000" b="1" kern="0" dirty="0">
              <a:solidFill>
                <a:srgbClr val="B0D235"/>
              </a:solidFill>
              <a:latin typeface="Cambria" panose="02040503050406030204" pitchFamily="18" charset="0"/>
            </a:endParaRPr>
          </a:p>
        </p:txBody>
      </p:sp>
      <p:sp>
        <p:nvSpPr>
          <p:cNvPr id="3" name="Subtitle 2"/>
          <p:cNvSpPr>
            <a:spLocks noGrp="1"/>
          </p:cNvSpPr>
          <p:nvPr>
            <p:ph type="subTitle" idx="1"/>
          </p:nvPr>
        </p:nvSpPr>
        <p:spPr>
          <a:xfrm>
            <a:off x="144379" y="729035"/>
            <a:ext cx="9754001" cy="618565"/>
          </a:xfrm>
        </p:spPr>
        <p:txBody>
          <a:bodyPr/>
          <a:lstStyle/>
          <a:p>
            <a:pPr algn="l"/>
            <a:r>
              <a:rPr lang="en-GB" b="1" dirty="0">
                <a:solidFill>
                  <a:srgbClr val="318AAC"/>
                </a:solidFill>
                <a:latin typeface="Cambria" panose="02040503050406030204" pitchFamily="18" charset="0"/>
              </a:rPr>
              <a:t>PV systems</a:t>
            </a:r>
          </a:p>
        </p:txBody>
      </p:sp>
      <p:pic>
        <p:nvPicPr>
          <p:cNvPr id="5" name="Picture 4">
            <a:extLst>
              <a:ext uri="{FF2B5EF4-FFF2-40B4-BE49-F238E27FC236}">
                <a16:creationId xmlns:a16="http://schemas.microsoft.com/office/drawing/2014/main" id="{417A53FD-E3F5-42B9-8BC5-865CEFFD3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608" y="1556962"/>
            <a:ext cx="4267200" cy="3200400"/>
          </a:xfrm>
          <a:prstGeom prst="rect">
            <a:avLst/>
          </a:prstGeom>
        </p:spPr>
      </p:pic>
      <p:pic>
        <p:nvPicPr>
          <p:cNvPr id="7" name="Picture 6">
            <a:extLst>
              <a:ext uri="{FF2B5EF4-FFF2-40B4-BE49-F238E27FC236}">
                <a16:creationId xmlns:a16="http://schemas.microsoft.com/office/drawing/2014/main" id="{663F0E15-FCD8-43DC-A1BE-00CB5C0603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6393" y="1556962"/>
            <a:ext cx="4267199" cy="3200400"/>
          </a:xfrm>
          <a:prstGeom prst="rect">
            <a:avLst/>
          </a:prstGeom>
        </p:spPr>
      </p:pic>
      <p:sp>
        <p:nvSpPr>
          <p:cNvPr id="8" name="Rectangle 7">
            <a:extLst>
              <a:ext uri="{FF2B5EF4-FFF2-40B4-BE49-F238E27FC236}">
                <a16:creationId xmlns:a16="http://schemas.microsoft.com/office/drawing/2014/main" id="{1898EDF2-DCAB-44D2-A0D4-60B070947C69}"/>
              </a:ext>
            </a:extLst>
          </p:cNvPr>
          <p:cNvSpPr/>
          <p:nvPr/>
        </p:nvSpPr>
        <p:spPr>
          <a:xfrm>
            <a:off x="408839" y="4971468"/>
            <a:ext cx="11256292" cy="1077218"/>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Many modern buildings install photovoltaic (PV) systems to generate electrical power using solar rays. A PV system can be large or small and includes solar panels to collect and convert sunlight into electricity, and an inverter which changes the electric current from direct (DC) to alternating current (AC). There will also be mounts for the panels, cabling, battery storage and other accessories.</a:t>
            </a:r>
          </a:p>
        </p:txBody>
      </p:sp>
      <p:pic>
        <p:nvPicPr>
          <p:cNvPr id="10" name="Picture 9">
            <a:extLst>
              <a:ext uri="{FF2B5EF4-FFF2-40B4-BE49-F238E27FC236}">
                <a16:creationId xmlns:a16="http://schemas.microsoft.com/office/drawing/2014/main" id="{2E9191CF-F604-4E0D-9C7A-5B1E379D2DD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4638"/>
          <a:stretch/>
        </p:blipFill>
        <p:spPr>
          <a:xfrm>
            <a:off x="9616177" y="1556962"/>
            <a:ext cx="2048954" cy="3200400"/>
          </a:xfrm>
          <a:prstGeom prst="rect">
            <a:avLst/>
          </a:prstGeom>
        </p:spPr>
      </p:pic>
      <p:pic>
        <p:nvPicPr>
          <p:cNvPr id="1026" name="Picture 2" descr="File:PV-system-schematics-residential-Eng.png">
            <a:extLst>
              <a:ext uri="{FF2B5EF4-FFF2-40B4-BE49-F238E27FC236}">
                <a16:creationId xmlns:a16="http://schemas.microsoft.com/office/drawing/2014/main" id="{7B9693DC-64BF-4218-9F14-659DF9DAB1D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45920" y="310568"/>
            <a:ext cx="3110089" cy="1807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98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5456</TotalTime>
  <Words>2865</Words>
  <Application>Microsoft Office PowerPoint</Application>
  <PresentationFormat>Widescreen</PresentationFormat>
  <Paragraphs>356</Paragraphs>
  <Slides>33</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Symbol</vt:lpstr>
      <vt:lpstr>Times New Roman</vt:lpstr>
      <vt:lpstr>Office Theme</vt:lpstr>
      <vt:lpstr>Building services</vt:lpstr>
      <vt:lpstr>Building services</vt:lpstr>
      <vt:lpstr>PowerPoint Presentation</vt:lpstr>
      <vt:lpstr>Building services</vt:lpstr>
      <vt:lpstr>PowerPoint Presentation</vt:lpstr>
      <vt:lpstr>PowerPoint Presentation</vt:lpstr>
      <vt:lpstr>PowerPoint Presentation</vt:lpstr>
      <vt:lpstr>Playing field shelter</vt:lpstr>
      <vt:lpstr>Playing field shelter</vt:lpstr>
      <vt:lpstr>Building services</vt:lpstr>
      <vt:lpstr>PowerPoint Presentation</vt:lpstr>
      <vt:lpstr>Library access</vt:lpstr>
      <vt:lpstr>Library access</vt:lpstr>
      <vt:lpstr>Library access</vt:lpstr>
      <vt:lpstr>Building services</vt:lpstr>
      <vt:lpstr>PowerPoint Presentation</vt:lpstr>
      <vt:lpstr>PowerPoint Presentation</vt:lpstr>
      <vt:lpstr>PowerPoint Presentation</vt:lpstr>
      <vt:lpstr>PowerPoint Presentation</vt:lpstr>
      <vt:lpstr>Alarm systems</vt:lpstr>
      <vt:lpstr>Building services</vt:lpstr>
      <vt:lpstr>PowerPoint Presentation</vt:lpstr>
      <vt:lpstr>PowerPoint Presentation</vt:lpstr>
      <vt:lpstr>PowerPoint Presentation</vt:lpstr>
      <vt:lpstr>PowerPoint Presentation</vt:lpstr>
      <vt:lpstr>Retirement home</vt:lpstr>
      <vt:lpstr>Building services</vt:lpstr>
      <vt:lpstr>PowerPoint Presentation</vt:lpstr>
      <vt:lpstr>PowerPoint Presentation</vt:lpstr>
      <vt:lpstr>PowerPoint Presentation</vt:lpstr>
      <vt:lpstr>PowerPoint Presentation</vt:lpstr>
      <vt:lpstr>Conversion challenge</vt:lpstr>
      <vt:lpstr>Conversion challenge</vt:lpstr>
    </vt:vector>
  </TitlesOfParts>
  <Company>D&amp;T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Whitton</dc:creator>
  <cp:lastModifiedBy>Willy Adam</cp:lastModifiedBy>
  <cp:revision>810</cp:revision>
  <cp:lastPrinted>2017-12-20T13:45:58Z</cp:lastPrinted>
  <dcterms:created xsi:type="dcterms:W3CDTF">2015-07-03T11:21:15Z</dcterms:created>
  <dcterms:modified xsi:type="dcterms:W3CDTF">2018-03-29T11:07:53Z</dcterms:modified>
</cp:coreProperties>
</file>