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Default Extension="wmv" ContentType="video/x-ms-wm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handoutMasterIdLst>
    <p:handoutMasterId r:id="rId45"/>
  </p:handoutMasterIdLst>
  <p:sldIdLst>
    <p:sldId id="258" r:id="rId2"/>
    <p:sldId id="288" r:id="rId3"/>
    <p:sldId id="295" r:id="rId4"/>
    <p:sldId id="301" r:id="rId5"/>
    <p:sldId id="294" r:id="rId6"/>
    <p:sldId id="265" r:id="rId7"/>
    <p:sldId id="332" r:id="rId8"/>
    <p:sldId id="303" r:id="rId9"/>
    <p:sldId id="266" r:id="rId10"/>
    <p:sldId id="304" r:id="rId11"/>
    <p:sldId id="305" r:id="rId12"/>
    <p:sldId id="302" r:id="rId13"/>
    <p:sldId id="306" r:id="rId14"/>
    <p:sldId id="296" r:id="rId15"/>
    <p:sldId id="307" r:id="rId16"/>
    <p:sldId id="297" r:id="rId17"/>
    <p:sldId id="333" r:id="rId18"/>
    <p:sldId id="298" r:id="rId19"/>
    <p:sldId id="299" r:id="rId20"/>
    <p:sldId id="300" r:id="rId21"/>
    <p:sldId id="308" r:id="rId22"/>
    <p:sldId id="311" r:id="rId23"/>
    <p:sldId id="310" r:id="rId24"/>
    <p:sldId id="312" r:id="rId25"/>
    <p:sldId id="334" r:id="rId26"/>
    <p:sldId id="313" r:id="rId27"/>
    <p:sldId id="314" r:id="rId28"/>
    <p:sldId id="319" r:id="rId29"/>
    <p:sldId id="320" r:id="rId30"/>
    <p:sldId id="321" r:id="rId31"/>
    <p:sldId id="318" r:id="rId32"/>
    <p:sldId id="322" r:id="rId33"/>
    <p:sldId id="335" r:id="rId34"/>
    <p:sldId id="323" r:id="rId35"/>
    <p:sldId id="324" r:id="rId36"/>
    <p:sldId id="336" r:id="rId37"/>
    <p:sldId id="338" r:id="rId38"/>
    <p:sldId id="337" r:id="rId39"/>
    <p:sldId id="339" r:id="rId40"/>
    <p:sldId id="329" r:id="rId41"/>
    <p:sldId id="330" r:id="rId42"/>
    <p:sldId id="328" r:id="rId43"/>
  </p:sldIdLst>
  <p:sldSz cx="12192000" cy="6858000"/>
  <p:notesSz cx="14355763"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18AAC"/>
    <a:srgbClr val="1800C8"/>
    <a:srgbClr val="04FC04"/>
    <a:srgbClr val="FFFFCC"/>
    <a:srgbClr val="4EBA6F"/>
    <a:srgbClr val="B0D235"/>
    <a:srgbClr val="286D90"/>
    <a:srgbClr val="C40C20"/>
    <a:srgbClr val="C61E27"/>
    <a:srgbClr val="BC0E2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757" autoAdjust="0"/>
    <p:restoredTop sz="86518" autoAdjust="0"/>
  </p:normalViewPr>
  <p:slideViewPr>
    <p:cSldViewPr snapToGrid="0" snapToObjects="1">
      <p:cViewPr varScale="1">
        <p:scale>
          <a:sx n="83" d="100"/>
          <a:sy n="83" d="100"/>
        </p:scale>
        <p:origin x="252" y="84"/>
      </p:cViewPr>
      <p:guideLst>
        <p:guide orient="horz" pos="2160"/>
        <p:guide pos="3840"/>
      </p:guideLst>
    </p:cSldViewPr>
  </p:slideViewPr>
  <p:outlineViewPr>
    <p:cViewPr>
      <p:scale>
        <a:sx n="33" d="100"/>
        <a:sy n="33" d="100"/>
      </p:scale>
      <p:origin x="0" y="-2880"/>
    </p:cViewPr>
  </p:outlineViewPr>
  <p:notesTextViewPr>
    <p:cViewPr>
      <p:scale>
        <a:sx n="100" d="100"/>
        <a:sy n="100" d="100"/>
      </p:scale>
      <p:origin x="0" y="0"/>
    </p:cViewPr>
  </p:notesTextViewPr>
  <p:notesViewPr>
    <p:cSldViewPr snapToGrid="0" snapToObjects="1">
      <p:cViewPr varScale="1">
        <p:scale>
          <a:sx n="78" d="100"/>
          <a:sy n="78" d="100"/>
        </p:scale>
        <p:origin x="1218"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6221672" cy="497265"/>
          </a:xfrm>
          <a:prstGeom prst="rect">
            <a:avLst/>
          </a:prstGeom>
        </p:spPr>
        <p:txBody>
          <a:bodyPr vert="horz" lIns="91433" tIns="45716" rIns="91433" bIns="45716" rtlCol="0"/>
          <a:lstStyle>
            <a:lvl1pPr algn="l">
              <a:defRPr sz="1200"/>
            </a:lvl1pPr>
          </a:lstStyle>
          <a:p>
            <a:r>
              <a:rPr lang="en-GB" dirty="0"/>
              <a:t>ERA Aeronautical Engineering</a:t>
            </a:r>
          </a:p>
        </p:txBody>
      </p:sp>
      <p:sp>
        <p:nvSpPr>
          <p:cNvPr id="3" name="Date Placeholder 2"/>
          <p:cNvSpPr>
            <a:spLocks noGrp="1"/>
          </p:cNvSpPr>
          <p:nvPr>
            <p:ph type="dt" sz="quarter" idx="1"/>
          </p:nvPr>
        </p:nvSpPr>
        <p:spPr>
          <a:xfrm>
            <a:off x="8131795" y="1"/>
            <a:ext cx="6221672" cy="497265"/>
          </a:xfrm>
          <a:prstGeom prst="rect">
            <a:avLst/>
          </a:prstGeom>
        </p:spPr>
        <p:txBody>
          <a:bodyPr vert="horz" lIns="91433" tIns="45716" rIns="91433" bIns="45716" rtlCol="0"/>
          <a:lstStyle>
            <a:lvl1pPr algn="r">
              <a:defRPr sz="1200"/>
            </a:lvl1pPr>
          </a:lstStyle>
          <a:p>
            <a:endParaRPr lang="en-GB"/>
          </a:p>
        </p:txBody>
      </p:sp>
      <p:sp>
        <p:nvSpPr>
          <p:cNvPr id="4" name="Footer Placeholder 3"/>
          <p:cNvSpPr>
            <a:spLocks noGrp="1"/>
          </p:cNvSpPr>
          <p:nvPr>
            <p:ph type="ftr" sz="quarter" idx="2"/>
          </p:nvPr>
        </p:nvSpPr>
        <p:spPr>
          <a:xfrm>
            <a:off x="2" y="9429374"/>
            <a:ext cx="6221672" cy="497265"/>
          </a:xfrm>
          <a:prstGeom prst="rect">
            <a:avLst/>
          </a:prstGeom>
        </p:spPr>
        <p:txBody>
          <a:bodyPr vert="horz" lIns="91433" tIns="45716" rIns="91433" bIns="45716" rtlCol="0" anchor="b"/>
          <a:lstStyle>
            <a:lvl1pPr algn="l">
              <a:defRPr sz="1200"/>
            </a:lvl1pPr>
          </a:lstStyle>
          <a:p>
            <a:endParaRPr lang="en-GB"/>
          </a:p>
        </p:txBody>
      </p:sp>
      <p:sp>
        <p:nvSpPr>
          <p:cNvPr id="5" name="Slide Number Placeholder 4"/>
          <p:cNvSpPr>
            <a:spLocks noGrp="1"/>
          </p:cNvSpPr>
          <p:nvPr>
            <p:ph type="sldNum" sz="quarter" idx="3"/>
          </p:nvPr>
        </p:nvSpPr>
        <p:spPr>
          <a:xfrm>
            <a:off x="8131795" y="9429374"/>
            <a:ext cx="6221672" cy="497265"/>
          </a:xfrm>
          <a:prstGeom prst="rect">
            <a:avLst/>
          </a:prstGeom>
        </p:spPr>
        <p:txBody>
          <a:bodyPr vert="horz" lIns="91433" tIns="45716" rIns="91433" bIns="45716" rtlCol="0" anchor="b"/>
          <a:lstStyle>
            <a:lvl1pPr algn="r">
              <a:defRPr sz="1200"/>
            </a:lvl1pPr>
          </a:lstStyle>
          <a:p>
            <a:fld id="{442CBC97-560C-4AE7-88E8-7203C9E9BDFA}" type="slidenum">
              <a:rPr lang="en-GB" smtClean="0"/>
              <a:t>‹#›</a:t>
            </a:fld>
            <a:endParaRPr lang="en-GB"/>
          </a:p>
        </p:txBody>
      </p:sp>
    </p:spTree>
    <p:extLst>
      <p:ext uri="{BB962C8B-B14F-4D97-AF65-F5344CB8AC3E}">
        <p14:creationId xmlns:p14="http://schemas.microsoft.com/office/powerpoint/2010/main" val="2675690866"/>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6220830" cy="496332"/>
          </a:xfrm>
          <a:prstGeom prst="rect">
            <a:avLst/>
          </a:prstGeom>
        </p:spPr>
        <p:txBody>
          <a:bodyPr vert="horz" lIns="132752" tIns="66377" rIns="132752" bIns="66377" rtlCol="0"/>
          <a:lstStyle>
            <a:lvl1pPr algn="l">
              <a:defRPr sz="1700"/>
            </a:lvl1pPr>
          </a:lstStyle>
          <a:p>
            <a:r>
              <a:rPr lang="en-GB" dirty="0"/>
              <a:t>ERA Aeronautical Engineering</a:t>
            </a:r>
          </a:p>
        </p:txBody>
      </p:sp>
      <p:sp>
        <p:nvSpPr>
          <p:cNvPr id="3" name="Date Placeholder 2"/>
          <p:cNvSpPr>
            <a:spLocks noGrp="1"/>
          </p:cNvSpPr>
          <p:nvPr>
            <p:ph type="dt" idx="1"/>
          </p:nvPr>
        </p:nvSpPr>
        <p:spPr>
          <a:xfrm>
            <a:off x="8131613" y="0"/>
            <a:ext cx="6220830" cy="496332"/>
          </a:xfrm>
          <a:prstGeom prst="rect">
            <a:avLst/>
          </a:prstGeom>
        </p:spPr>
        <p:txBody>
          <a:bodyPr vert="horz" lIns="132752" tIns="66377" rIns="132752" bIns="66377" rtlCol="0"/>
          <a:lstStyle>
            <a:lvl1pPr algn="r">
              <a:defRPr sz="1700"/>
            </a:lvl1pPr>
          </a:lstStyle>
          <a:p>
            <a:endParaRPr lang="en-GB"/>
          </a:p>
        </p:txBody>
      </p:sp>
      <p:sp>
        <p:nvSpPr>
          <p:cNvPr id="4" name="Slide Image Placeholder 3"/>
          <p:cNvSpPr>
            <a:spLocks noGrp="1" noRot="1" noChangeAspect="1"/>
          </p:cNvSpPr>
          <p:nvPr>
            <p:ph type="sldImg" idx="2"/>
          </p:nvPr>
        </p:nvSpPr>
        <p:spPr>
          <a:xfrm>
            <a:off x="3870325" y="744538"/>
            <a:ext cx="6615113" cy="3722687"/>
          </a:xfrm>
          <a:prstGeom prst="rect">
            <a:avLst/>
          </a:prstGeom>
          <a:noFill/>
          <a:ln w="12700">
            <a:solidFill>
              <a:prstClr val="black"/>
            </a:solidFill>
          </a:ln>
        </p:spPr>
        <p:txBody>
          <a:bodyPr vert="horz" lIns="132752" tIns="66377" rIns="132752" bIns="66377" rtlCol="0" anchor="ctr"/>
          <a:lstStyle/>
          <a:p>
            <a:endParaRPr lang="en-GB"/>
          </a:p>
        </p:txBody>
      </p:sp>
      <p:sp>
        <p:nvSpPr>
          <p:cNvPr id="5" name="Notes Placeholder 4"/>
          <p:cNvSpPr>
            <a:spLocks noGrp="1"/>
          </p:cNvSpPr>
          <p:nvPr>
            <p:ph type="body" sz="quarter" idx="3"/>
          </p:nvPr>
        </p:nvSpPr>
        <p:spPr>
          <a:xfrm>
            <a:off x="1435578" y="4715154"/>
            <a:ext cx="11484610" cy="4466987"/>
          </a:xfrm>
          <a:prstGeom prst="rect">
            <a:avLst/>
          </a:prstGeom>
        </p:spPr>
        <p:txBody>
          <a:bodyPr vert="horz" lIns="132752" tIns="66377" rIns="132752" bIns="66377"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2" y="9428583"/>
            <a:ext cx="6220830" cy="496332"/>
          </a:xfrm>
          <a:prstGeom prst="rect">
            <a:avLst/>
          </a:prstGeom>
        </p:spPr>
        <p:txBody>
          <a:bodyPr vert="horz" lIns="132752" tIns="66377" rIns="132752" bIns="66377" rtlCol="0" anchor="b"/>
          <a:lstStyle>
            <a:lvl1pPr algn="l">
              <a:defRPr sz="1700"/>
            </a:lvl1pPr>
          </a:lstStyle>
          <a:p>
            <a:endParaRPr lang="en-GB"/>
          </a:p>
        </p:txBody>
      </p:sp>
      <p:sp>
        <p:nvSpPr>
          <p:cNvPr id="7" name="Slide Number Placeholder 6"/>
          <p:cNvSpPr>
            <a:spLocks noGrp="1"/>
          </p:cNvSpPr>
          <p:nvPr>
            <p:ph type="sldNum" sz="quarter" idx="5"/>
          </p:nvPr>
        </p:nvSpPr>
        <p:spPr>
          <a:xfrm>
            <a:off x="8131613" y="9428583"/>
            <a:ext cx="6220830" cy="496332"/>
          </a:xfrm>
          <a:prstGeom prst="rect">
            <a:avLst/>
          </a:prstGeom>
        </p:spPr>
        <p:txBody>
          <a:bodyPr vert="horz" lIns="132752" tIns="66377" rIns="132752" bIns="66377" rtlCol="0" anchor="b"/>
          <a:lstStyle>
            <a:lvl1pPr algn="r">
              <a:defRPr sz="1700"/>
            </a:lvl1pPr>
          </a:lstStyle>
          <a:p>
            <a:fld id="{81592CB1-8E92-4E63-89E8-DCD9E93F675F}" type="slidenum">
              <a:rPr lang="en-GB" smtClean="0"/>
              <a:pPr/>
              <a:t>‹#›</a:t>
            </a:fld>
            <a:endParaRPr lang="en-GB"/>
          </a:p>
        </p:txBody>
      </p:sp>
    </p:spTree>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mindsetsonline.co.uk/"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dronesafe.uk/"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killsupply.co.uk/"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killsupply.co.uk/"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poweredmodelairplanes.com/"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marionvillemodels.com/" TargetMode="External"/><Relationship Id="rId2" Type="http://schemas.openxmlformats.org/officeDocument/2006/relationships/slide" Target="../slides/slide41.xml"/><Relationship Id="rId1" Type="http://schemas.openxmlformats.org/officeDocument/2006/relationships/notesMaster" Target="../notesMasters/notesMaster1.xml"/><Relationship Id="rId4" Type="http://schemas.openxmlformats.org/officeDocument/2006/relationships/hyperlink" Target="https://www.alwayshobbies.com/model-aircraft/balsa-model-kits/west-wings-stealth-fighter-balsa-plane-kit" TargetMode="Externa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en-GB"/>
              <a:t>ERA Aeronautical Engineering</a:t>
            </a:r>
            <a:endParaRPr lang="en-GB" dirty="0"/>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81592CB1-8E92-4E63-89E8-DCD9E93F675F}" type="slidenum">
              <a:rPr lang="en-GB" smtClean="0"/>
              <a:pPr/>
              <a:t>1</a:t>
            </a:fld>
            <a:endParaRPr lang="en-GB"/>
          </a:p>
        </p:txBody>
      </p:sp>
    </p:spTree>
    <p:extLst>
      <p:ext uri="{BB962C8B-B14F-4D97-AF65-F5344CB8AC3E}">
        <p14:creationId xmlns:p14="http://schemas.microsoft.com/office/powerpoint/2010/main" val="1074020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b="0" dirty="0"/>
            </a:br>
            <a:endParaRPr lang="en-GB" b="0" dirty="0"/>
          </a:p>
        </p:txBody>
      </p:sp>
      <p:sp>
        <p:nvSpPr>
          <p:cNvPr id="4" name="Header Placeholder 3"/>
          <p:cNvSpPr>
            <a:spLocks noGrp="1"/>
          </p:cNvSpPr>
          <p:nvPr>
            <p:ph type="hdr" sz="quarter" idx="10"/>
          </p:nvPr>
        </p:nvSpPr>
        <p:spPr/>
        <p:txBody>
          <a:bodyPr/>
          <a:lstStyle/>
          <a:p>
            <a:r>
              <a:rPr lang="en-GB" dirty="0"/>
              <a:t>ERA Aeronautical Engineering</a:t>
            </a:r>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81592CB1-8E92-4E63-89E8-DCD9E93F675F}" type="slidenum">
              <a:rPr lang="en-GB" smtClean="0"/>
              <a:pPr/>
              <a:t>10</a:t>
            </a:fld>
            <a:endParaRPr lang="en-GB"/>
          </a:p>
        </p:txBody>
      </p:sp>
    </p:spTree>
    <p:extLst>
      <p:ext uri="{BB962C8B-B14F-4D97-AF65-F5344CB8AC3E}">
        <p14:creationId xmlns:p14="http://schemas.microsoft.com/office/powerpoint/2010/main" val="462373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public domain</a:t>
            </a:r>
            <a:br>
              <a:rPr lang="en-GB" b="0" dirty="0"/>
            </a:br>
            <a:endParaRPr lang="en-GB" b="0" dirty="0"/>
          </a:p>
        </p:txBody>
      </p:sp>
      <p:sp>
        <p:nvSpPr>
          <p:cNvPr id="4" name="Header Placeholder 3"/>
          <p:cNvSpPr>
            <a:spLocks noGrp="1"/>
          </p:cNvSpPr>
          <p:nvPr>
            <p:ph type="hdr" sz="quarter" idx="10"/>
          </p:nvPr>
        </p:nvSpPr>
        <p:spPr/>
        <p:txBody>
          <a:bodyPr/>
          <a:lstStyle/>
          <a:p>
            <a:r>
              <a:rPr lang="en-GB" dirty="0"/>
              <a:t>ERA Aeronautical Engineering</a:t>
            </a:r>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81592CB1-8E92-4E63-89E8-DCD9E93F675F}" type="slidenum">
              <a:rPr lang="en-GB" smtClean="0"/>
              <a:pPr/>
              <a:t>11</a:t>
            </a:fld>
            <a:endParaRPr lang="en-GB"/>
          </a:p>
        </p:txBody>
      </p:sp>
    </p:spTree>
    <p:extLst>
      <p:ext uri="{BB962C8B-B14F-4D97-AF65-F5344CB8AC3E}">
        <p14:creationId xmlns:p14="http://schemas.microsoft.com/office/powerpoint/2010/main" val="890512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public domain</a:t>
            </a:r>
            <a:br>
              <a:rPr lang="en-GB" b="0" dirty="0"/>
            </a:br>
            <a:endParaRPr lang="en-GB" b="0" dirty="0"/>
          </a:p>
        </p:txBody>
      </p:sp>
      <p:sp>
        <p:nvSpPr>
          <p:cNvPr id="4" name="Header Placeholder 3"/>
          <p:cNvSpPr>
            <a:spLocks noGrp="1"/>
          </p:cNvSpPr>
          <p:nvPr>
            <p:ph type="hdr" sz="quarter" idx="10"/>
          </p:nvPr>
        </p:nvSpPr>
        <p:spPr/>
        <p:txBody>
          <a:bodyPr/>
          <a:lstStyle/>
          <a:p>
            <a:r>
              <a:rPr lang="en-GB" dirty="0"/>
              <a:t>ERA Aeronautical Engineering</a:t>
            </a:r>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81592CB1-8E92-4E63-89E8-DCD9E93F675F}" type="slidenum">
              <a:rPr lang="en-GB" smtClean="0"/>
              <a:pPr/>
              <a:t>12</a:t>
            </a:fld>
            <a:endParaRPr lang="en-GB"/>
          </a:p>
        </p:txBody>
      </p:sp>
    </p:spTree>
    <p:extLst>
      <p:ext uri="{BB962C8B-B14F-4D97-AF65-F5344CB8AC3E}">
        <p14:creationId xmlns:p14="http://schemas.microsoft.com/office/powerpoint/2010/main" val="1731949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Header Placeholder 3"/>
          <p:cNvSpPr>
            <a:spLocks noGrp="1"/>
          </p:cNvSpPr>
          <p:nvPr>
            <p:ph type="hdr" sz="quarter" idx="10"/>
          </p:nvPr>
        </p:nvSpPr>
        <p:spPr/>
        <p:txBody>
          <a:bodyPr/>
          <a:lstStyle/>
          <a:p>
            <a:r>
              <a:rPr lang="en-GB" dirty="0"/>
              <a:t>ERA Aeronautical Engineering</a:t>
            </a:r>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81592CB1-8E92-4E63-89E8-DCD9E93F675F}" type="slidenum">
              <a:rPr lang="en-GB" smtClean="0"/>
              <a:pPr/>
              <a:t>13</a:t>
            </a:fld>
            <a:endParaRPr lang="en-GB"/>
          </a:p>
        </p:txBody>
      </p:sp>
    </p:spTree>
    <p:extLst>
      <p:ext uri="{BB962C8B-B14F-4D97-AF65-F5344CB8AC3E}">
        <p14:creationId xmlns:p14="http://schemas.microsoft.com/office/powerpoint/2010/main" val="1399108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Public Domain</a:t>
            </a:r>
          </a:p>
          <a:p>
            <a:r>
              <a:rPr lang="en-GB" b="0" dirty="0"/>
              <a:t>Mindsets – Plane launcher and Plane factory</a:t>
            </a:r>
          </a:p>
          <a:p>
            <a:r>
              <a:rPr lang="en-GB" b="0" dirty="0">
                <a:hlinkClick r:id="rId3"/>
              </a:rPr>
              <a:t>http://www.mindsetsonline.co.uk</a:t>
            </a:r>
            <a:r>
              <a:rPr lang="en-GB" b="0" dirty="0"/>
              <a:t> </a:t>
            </a:r>
          </a:p>
        </p:txBody>
      </p:sp>
      <p:sp>
        <p:nvSpPr>
          <p:cNvPr id="4" name="Header Placeholder 3"/>
          <p:cNvSpPr>
            <a:spLocks noGrp="1"/>
          </p:cNvSpPr>
          <p:nvPr>
            <p:ph type="hdr" sz="quarter" idx="10"/>
          </p:nvPr>
        </p:nvSpPr>
        <p:spPr/>
        <p:txBody>
          <a:bodyPr/>
          <a:lstStyle/>
          <a:p>
            <a:r>
              <a:rPr lang="en-GB" dirty="0"/>
              <a:t>ERA Aeronautical Engineering</a:t>
            </a:r>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81592CB1-8E92-4E63-89E8-DCD9E93F675F}" type="slidenum">
              <a:rPr lang="en-GB" smtClean="0"/>
              <a:pPr/>
              <a:t>14</a:t>
            </a:fld>
            <a:endParaRPr lang="en-GB"/>
          </a:p>
        </p:txBody>
      </p:sp>
    </p:spTree>
    <p:extLst>
      <p:ext uri="{BB962C8B-B14F-4D97-AF65-F5344CB8AC3E}">
        <p14:creationId xmlns:p14="http://schemas.microsoft.com/office/powerpoint/2010/main" val="6261010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public domain</a:t>
            </a:r>
            <a:br>
              <a:rPr lang="en-GB" b="0" dirty="0"/>
            </a:br>
            <a:endParaRPr lang="en-GB" b="0" dirty="0"/>
          </a:p>
        </p:txBody>
      </p:sp>
      <p:sp>
        <p:nvSpPr>
          <p:cNvPr id="4" name="Header Placeholder 3"/>
          <p:cNvSpPr>
            <a:spLocks noGrp="1"/>
          </p:cNvSpPr>
          <p:nvPr>
            <p:ph type="hdr" sz="quarter" idx="10"/>
          </p:nvPr>
        </p:nvSpPr>
        <p:spPr/>
        <p:txBody>
          <a:bodyPr/>
          <a:lstStyle/>
          <a:p>
            <a:r>
              <a:rPr lang="en-GB" dirty="0"/>
              <a:t>ERA Aeronautical Engineering</a:t>
            </a:r>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81592CB1-8E92-4E63-89E8-DCD9E93F675F}" type="slidenum">
              <a:rPr lang="en-GB" smtClean="0"/>
              <a:pPr/>
              <a:t>15</a:t>
            </a:fld>
            <a:endParaRPr lang="en-GB"/>
          </a:p>
        </p:txBody>
      </p:sp>
    </p:spTree>
    <p:extLst>
      <p:ext uri="{BB962C8B-B14F-4D97-AF65-F5344CB8AC3E}">
        <p14:creationId xmlns:p14="http://schemas.microsoft.com/office/powerpoint/2010/main" val="22577784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en-GB" dirty="0"/>
              <a:t>ERA Aeronautical Engineering</a:t>
            </a:r>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81592CB1-8E92-4E63-89E8-DCD9E93F675F}" type="slidenum">
              <a:rPr lang="en-GB" smtClean="0"/>
              <a:pPr/>
              <a:t>16</a:t>
            </a:fld>
            <a:endParaRPr lang="en-GB"/>
          </a:p>
        </p:txBody>
      </p:sp>
    </p:spTree>
    <p:extLst>
      <p:ext uri="{BB962C8B-B14F-4D97-AF65-F5344CB8AC3E}">
        <p14:creationId xmlns:p14="http://schemas.microsoft.com/office/powerpoint/2010/main" val="35283098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592CB1-8E92-4E63-89E8-DCD9E93F675F}" type="slidenum">
              <a:rPr lang="en-GB" smtClean="0"/>
              <a:pPr/>
              <a:t>17</a:t>
            </a:fld>
            <a:endParaRPr lang="en-GB" dirty="0"/>
          </a:p>
        </p:txBody>
      </p:sp>
      <p:sp>
        <p:nvSpPr>
          <p:cNvPr id="5" name="Date Placeholder 4"/>
          <p:cNvSpPr>
            <a:spLocks noGrp="1"/>
          </p:cNvSpPr>
          <p:nvPr>
            <p:ph type="dt" idx="11"/>
          </p:nvPr>
        </p:nvSpPr>
        <p:spPr/>
        <p:txBody>
          <a:bodyPr/>
          <a:lstStyle/>
          <a:p>
            <a:endParaRPr lang="en-GB"/>
          </a:p>
        </p:txBody>
      </p:sp>
      <p:sp>
        <p:nvSpPr>
          <p:cNvPr id="6" name="Header Placeholder 5"/>
          <p:cNvSpPr>
            <a:spLocks noGrp="1"/>
          </p:cNvSpPr>
          <p:nvPr>
            <p:ph type="hdr" sz="quarter" idx="12"/>
          </p:nvPr>
        </p:nvSpPr>
        <p:spPr/>
        <p:txBody>
          <a:bodyPr/>
          <a:lstStyle/>
          <a:p>
            <a:r>
              <a:rPr lang="en-GB" dirty="0"/>
              <a:t>ERA Aeronautical Engineering</a:t>
            </a:r>
          </a:p>
        </p:txBody>
      </p:sp>
    </p:spTree>
    <p:extLst>
      <p:ext uri="{BB962C8B-B14F-4D97-AF65-F5344CB8AC3E}">
        <p14:creationId xmlns:p14="http://schemas.microsoft.com/office/powerpoint/2010/main" val="3206562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Public Domain</a:t>
            </a:r>
          </a:p>
        </p:txBody>
      </p:sp>
      <p:sp>
        <p:nvSpPr>
          <p:cNvPr id="4" name="Slide Number Placeholder 3"/>
          <p:cNvSpPr>
            <a:spLocks noGrp="1"/>
          </p:cNvSpPr>
          <p:nvPr>
            <p:ph type="sldNum" sz="quarter" idx="10"/>
          </p:nvPr>
        </p:nvSpPr>
        <p:spPr/>
        <p:txBody>
          <a:bodyPr/>
          <a:lstStyle/>
          <a:p>
            <a:fld id="{81592CB1-8E92-4E63-89E8-DCD9E93F675F}" type="slidenum">
              <a:rPr lang="en-GB" smtClean="0"/>
              <a:pPr/>
              <a:t>18</a:t>
            </a:fld>
            <a:endParaRPr lang="en-GB" dirty="0"/>
          </a:p>
        </p:txBody>
      </p:sp>
      <p:sp>
        <p:nvSpPr>
          <p:cNvPr id="5" name="Date Placeholder 4"/>
          <p:cNvSpPr>
            <a:spLocks noGrp="1"/>
          </p:cNvSpPr>
          <p:nvPr>
            <p:ph type="dt" idx="11"/>
          </p:nvPr>
        </p:nvSpPr>
        <p:spPr/>
        <p:txBody>
          <a:bodyPr/>
          <a:lstStyle/>
          <a:p>
            <a:endParaRPr lang="en-GB"/>
          </a:p>
        </p:txBody>
      </p:sp>
      <p:sp>
        <p:nvSpPr>
          <p:cNvPr id="6" name="Header Placeholder 5"/>
          <p:cNvSpPr>
            <a:spLocks noGrp="1"/>
          </p:cNvSpPr>
          <p:nvPr>
            <p:ph type="hdr" sz="quarter" idx="12"/>
          </p:nvPr>
        </p:nvSpPr>
        <p:spPr/>
        <p:txBody>
          <a:bodyPr/>
          <a:lstStyle/>
          <a:p>
            <a:r>
              <a:rPr lang="en-GB" dirty="0"/>
              <a:t>ERA Aeronautical Engineering</a:t>
            </a:r>
          </a:p>
        </p:txBody>
      </p:sp>
    </p:spTree>
    <p:extLst>
      <p:ext uri="{BB962C8B-B14F-4D97-AF65-F5344CB8AC3E}">
        <p14:creationId xmlns:p14="http://schemas.microsoft.com/office/powerpoint/2010/main" val="15463408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Public Domain</a:t>
            </a:r>
            <a:br>
              <a:rPr lang="en-GB" b="0" dirty="0"/>
            </a:br>
            <a:endParaRPr lang="en-GB" b="0" dirty="0"/>
          </a:p>
        </p:txBody>
      </p:sp>
      <p:sp>
        <p:nvSpPr>
          <p:cNvPr id="4" name="Header Placeholder 3"/>
          <p:cNvSpPr>
            <a:spLocks noGrp="1"/>
          </p:cNvSpPr>
          <p:nvPr>
            <p:ph type="hdr" sz="quarter" idx="10"/>
          </p:nvPr>
        </p:nvSpPr>
        <p:spPr/>
        <p:txBody>
          <a:bodyPr/>
          <a:lstStyle/>
          <a:p>
            <a:r>
              <a:rPr lang="en-GB" dirty="0"/>
              <a:t>ERA Aeronautical Engineering</a:t>
            </a:r>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81592CB1-8E92-4E63-89E8-DCD9E93F675F}" type="slidenum">
              <a:rPr lang="en-GB" smtClean="0"/>
              <a:pPr/>
              <a:t>19</a:t>
            </a:fld>
            <a:endParaRPr lang="en-GB"/>
          </a:p>
        </p:txBody>
      </p:sp>
    </p:spTree>
    <p:extLst>
      <p:ext uri="{BB962C8B-B14F-4D97-AF65-F5344CB8AC3E}">
        <p14:creationId xmlns:p14="http://schemas.microsoft.com/office/powerpoint/2010/main" val="26696853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en-GB"/>
              <a:t>ERA Aeronautical Engineering</a:t>
            </a:r>
            <a:endParaRPr lang="en-GB" dirty="0"/>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81592CB1-8E92-4E63-89E8-DCD9E93F675F}" type="slidenum">
              <a:rPr lang="en-GB" smtClean="0"/>
              <a:pPr/>
              <a:t>2</a:t>
            </a:fld>
            <a:endParaRPr lang="en-GB"/>
          </a:p>
        </p:txBody>
      </p:sp>
    </p:spTree>
    <p:extLst>
      <p:ext uri="{BB962C8B-B14F-4D97-AF65-F5344CB8AC3E}">
        <p14:creationId xmlns:p14="http://schemas.microsoft.com/office/powerpoint/2010/main" val="27157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a:t>
            </a:r>
            <a:r>
              <a:rPr lang="en-GB" dirty="0" err="1"/>
              <a:t>PowerUp</a:t>
            </a:r>
            <a:br>
              <a:rPr lang="en-GB" b="0" dirty="0"/>
            </a:br>
            <a:endParaRPr lang="en-GB" b="0" dirty="0"/>
          </a:p>
        </p:txBody>
      </p:sp>
      <p:sp>
        <p:nvSpPr>
          <p:cNvPr id="4" name="Header Placeholder 3"/>
          <p:cNvSpPr>
            <a:spLocks noGrp="1"/>
          </p:cNvSpPr>
          <p:nvPr>
            <p:ph type="hdr" sz="quarter" idx="10"/>
          </p:nvPr>
        </p:nvSpPr>
        <p:spPr/>
        <p:txBody>
          <a:bodyPr/>
          <a:lstStyle/>
          <a:p>
            <a:r>
              <a:rPr lang="en-GB" dirty="0"/>
              <a:t>ERA Aeronautical Engineering</a:t>
            </a:r>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81592CB1-8E92-4E63-89E8-DCD9E93F675F}" type="slidenum">
              <a:rPr lang="en-GB" smtClean="0"/>
              <a:pPr/>
              <a:t>20</a:t>
            </a:fld>
            <a:endParaRPr lang="en-GB"/>
          </a:p>
        </p:txBody>
      </p:sp>
    </p:spTree>
    <p:extLst>
      <p:ext uri="{BB962C8B-B14F-4D97-AF65-F5344CB8AC3E}">
        <p14:creationId xmlns:p14="http://schemas.microsoft.com/office/powerpoint/2010/main" val="17989037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0" dirty="0"/>
          </a:p>
        </p:txBody>
      </p:sp>
      <p:sp>
        <p:nvSpPr>
          <p:cNvPr id="4" name="Header Placeholder 3"/>
          <p:cNvSpPr>
            <a:spLocks noGrp="1"/>
          </p:cNvSpPr>
          <p:nvPr>
            <p:ph type="hdr" sz="quarter" idx="10"/>
          </p:nvPr>
        </p:nvSpPr>
        <p:spPr/>
        <p:txBody>
          <a:bodyPr/>
          <a:lstStyle/>
          <a:p>
            <a:r>
              <a:rPr lang="en-GB" dirty="0"/>
              <a:t>ERA Aeronautical Engineering</a:t>
            </a:r>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81592CB1-8E92-4E63-89E8-DCD9E93F675F}" type="slidenum">
              <a:rPr lang="en-GB" smtClean="0"/>
              <a:pPr/>
              <a:t>21</a:t>
            </a:fld>
            <a:endParaRPr lang="en-GB"/>
          </a:p>
        </p:txBody>
      </p:sp>
    </p:spTree>
    <p:extLst>
      <p:ext uri="{BB962C8B-B14F-4D97-AF65-F5344CB8AC3E}">
        <p14:creationId xmlns:p14="http://schemas.microsoft.com/office/powerpoint/2010/main" val="26106418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Public Domain</a:t>
            </a:r>
          </a:p>
        </p:txBody>
      </p:sp>
      <p:sp>
        <p:nvSpPr>
          <p:cNvPr id="4" name="Header Placeholder 3"/>
          <p:cNvSpPr>
            <a:spLocks noGrp="1"/>
          </p:cNvSpPr>
          <p:nvPr>
            <p:ph type="hdr" sz="quarter" idx="10"/>
          </p:nvPr>
        </p:nvSpPr>
        <p:spPr/>
        <p:txBody>
          <a:bodyPr/>
          <a:lstStyle/>
          <a:p>
            <a:r>
              <a:rPr lang="en-GB" dirty="0"/>
              <a:t>ERA Aeronautical Engineering</a:t>
            </a:r>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81592CB1-8E92-4E63-89E8-DCD9E93F675F}" type="slidenum">
              <a:rPr lang="en-GB" smtClean="0"/>
              <a:pPr/>
              <a:t>22</a:t>
            </a:fld>
            <a:endParaRPr lang="en-GB"/>
          </a:p>
        </p:txBody>
      </p:sp>
    </p:spTree>
    <p:extLst>
      <p:ext uri="{BB962C8B-B14F-4D97-AF65-F5344CB8AC3E}">
        <p14:creationId xmlns:p14="http://schemas.microsoft.com/office/powerpoint/2010/main" val="38212370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Public Domain</a:t>
            </a:r>
            <a:br>
              <a:rPr lang="en-GB" b="0" dirty="0"/>
            </a:br>
            <a:endParaRPr lang="en-GB" b="0" dirty="0"/>
          </a:p>
        </p:txBody>
      </p:sp>
      <p:sp>
        <p:nvSpPr>
          <p:cNvPr id="4" name="Header Placeholder 3"/>
          <p:cNvSpPr>
            <a:spLocks noGrp="1"/>
          </p:cNvSpPr>
          <p:nvPr>
            <p:ph type="hdr" sz="quarter" idx="10"/>
          </p:nvPr>
        </p:nvSpPr>
        <p:spPr/>
        <p:txBody>
          <a:bodyPr/>
          <a:lstStyle/>
          <a:p>
            <a:r>
              <a:rPr lang="en-GB" dirty="0"/>
              <a:t>ERA Aeronautical Engineering</a:t>
            </a:r>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81592CB1-8E92-4E63-89E8-DCD9E93F675F}" type="slidenum">
              <a:rPr lang="en-GB" smtClean="0"/>
              <a:pPr/>
              <a:t>23</a:t>
            </a:fld>
            <a:endParaRPr lang="en-GB"/>
          </a:p>
        </p:txBody>
      </p:sp>
    </p:spTree>
    <p:extLst>
      <p:ext uri="{BB962C8B-B14F-4D97-AF65-F5344CB8AC3E}">
        <p14:creationId xmlns:p14="http://schemas.microsoft.com/office/powerpoint/2010/main" val="40882726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en-GB"/>
              <a:t>ERA Aeronautical Engineering</a:t>
            </a:r>
            <a:endParaRPr lang="en-GB" dirty="0"/>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81592CB1-8E92-4E63-89E8-DCD9E93F675F}" type="slidenum">
              <a:rPr lang="en-GB" smtClean="0"/>
              <a:pPr/>
              <a:t>24</a:t>
            </a:fld>
            <a:endParaRPr lang="en-GB"/>
          </a:p>
        </p:txBody>
      </p:sp>
    </p:spTree>
    <p:extLst>
      <p:ext uri="{BB962C8B-B14F-4D97-AF65-F5344CB8AC3E}">
        <p14:creationId xmlns:p14="http://schemas.microsoft.com/office/powerpoint/2010/main" val="1847649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592CB1-8E92-4E63-89E8-DCD9E93F675F}" type="slidenum">
              <a:rPr lang="en-GB" smtClean="0"/>
              <a:pPr/>
              <a:t>25</a:t>
            </a:fld>
            <a:endParaRPr lang="en-GB" dirty="0"/>
          </a:p>
        </p:txBody>
      </p:sp>
      <p:sp>
        <p:nvSpPr>
          <p:cNvPr id="5" name="Date Placeholder 4"/>
          <p:cNvSpPr>
            <a:spLocks noGrp="1"/>
          </p:cNvSpPr>
          <p:nvPr>
            <p:ph type="dt" idx="11"/>
          </p:nvPr>
        </p:nvSpPr>
        <p:spPr/>
        <p:txBody>
          <a:bodyPr/>
          <a:lstStyle/>
          <a:p>
            <a:endParaRPr lang="en-GB"/>
          </a:p>
        </p:txBody>
      </p:sp>
      <p:sp>
        <p:nvSpPr>
          <p:cNvPr id="6" name="Header Placeholder 5"/>
          <p:cNvSpPr>
            <a:spLocks noGrp="1"/>
          </p:cNvSpPr>
          <p:nvPr>
            <p:ph type="hdr" sz="quarter" idx="12"/>
          </p:nvPr>
        </p:nvSpPr>
        <p:spPr/>
        <p:txBody>
          <a:bodyPr/>
          <a:lstStyle/>
          <a:p>
            <a:r>
              <a:rPr lang="en-GB" dirty="0"/>
              <a:t>ERA Aeronautical Engineering</a:t>
            </a:r>
          </a:p>
        </p:txBody>
      </p:sp>
    </p:spTree>
    <p:extLst>
      <p:ext uri="{BB962C8B-B14F-4D97-AF65-F5344CB8AC3E}">
        <p14:creationId xmlns:p14="http://schemas.microsoft.com/office/powerpoint/2010/main" val="10132027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GB" dirty="0" err="1"/>
              <a:t>Pixabay</a:t>
            </a:r>
            <a:endParaRPr lang="en-GB" dirty="0"/>
          </a:p>
        </p:txBody>
      </p:sp>
      <p:sp>
        <p:nvSpPr>
          <p:cNvPr id="4" name="Slide Number Placeholder 3"/>
          <p:cNvSpPr>
            <a:spLocks noGrp="1"/>
          </p:cNvSpPr>
          <p:nvPr>
            <p:ph type="sldNum" sz="quarter" idx="10"/>
          </p:nvPr>
        </p:nvSpPr>
        <p:spPr/>
        <p:txBody>
          <a:bodyPr/>
          <a:lstStyle/>
          <a:p>
            <a:fld id="{81592CB1-8E92-4E63-89E8-DCD9E93F675F}" type="slidenum">
              <a:rPr lang="en-GB" smtClean="0"/>
              <a:pPr/>
              <a:t>26</a:t>
            </a:fld>
            <a:endParaRPr lang="en-GB" dirty="0"/>
          </a:p>
        </p:txBody>
      </p:sp>
      <p:sp>
        <p:nvSpPr>
          <p:cNvPr id="5" name="Date Placeholder 4"/>
          <p:cNvSpPr>
            <a:spLocks noGrp="1"/>
          </p:cNvSpPr>
          <p:nvPr>
            <p:ph type="dt" idx="11"/>
          </p:nvPr>
        </p:nvSpPr>
        <p:spPr/>
        <p:txBody>
          <a:bodyPr/>
          <a:lstStyle/>
          <a:p>
            <a:endParaRPr lang="en-GB"/>
          </a:p>
        </p:txBody>
      </p:sp>
      <p:sp>
        <p:nvSpPr>
          <p:cNvPr id="6" name="Header Placeholder 5"/>
          <p:cNvSpPr>
            <a:spLocks noGrp="1"/>
          </p:cNvSpPr>
          <p:nvPr>
            <p:ph type="hdr" sz="quarter" idx="12"/>
          </p:nvPr>
        </p:nvSpPr>
        <p:spPr/>
        <p:txBody>
          <a:bodyPr/>
          <a:lstStyle/>
          <a:p>
            <a:r>
              <a:rPr lang="en-GB" dirty="0"/>
              <a:t>ERA Aeronautical Engineering</a:t>
            </a:r>
          </a:p>
        </p:txBody>
      </p:sp>
    </p:spTree>
    <p:extLst>
      <p:ext uri="{BB962C8B-B14F-4D97-AF65-F5344CB8AC3E}">
        <p14:creationId xmlns:p14="http://schemas.microsoft.com/office/powerpoint/2010/main" val="33198569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GB" dirty="0" err="1"/>
              <a:t>Pixabay</a:t>
            </a:r>
            <a:br>
              <a:rPr lang="en-GB" b="0" dirty="0"/>
            </a:br>
            <a:endParaRPr lang="en-GB" b="0" dirty="0"/>
          </a:p>
        </p:txBody>
      </p:sp>
      <p:sp>
        <p:nvSpPr>
          <p:cNvPr id="4" name="Header Placeholder 3"/>
          <p:cNvSpPr>
            <a:spLocks noGrp="1"/>
          </p:cNvSpPr>
          <p:nvPr>
            <p:ph type="hdr" sz="quarter" idx="10"/>
          </p:nvPr>
        </p:nvSpPr>
        <p:spPr/>
        <p:txBody>
          <a:bodyPr/>
          <a:lstStyle/>
          <a:p>
            <a:r>
              <a:rPr lang="en-GB" dirty="0"/>
              <a:t>ERA Aeronautical Engineering</a:t>
            </a:r>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81592CB1-8E92-4E63-89E8-DCD9E93F675F}" type="slidenum">
              <a:rPr lang="en-GB" smtClean="0"/>
              <a:pPr/>
              <a:t>27</a:t>
            </a:fld>
            <a:endParaRPr lang="en-GB"/>
          </a:p>
        </p:txBody>
      </p:sp>
    </p:spTree>
    <p:extLst>
      <p:ext uri="{BB962C8B-B14F-4D97-AF65-F5344CB8AC3E}">
        <p14:creationId xmlns:p14="http://schemas.microsoft.com/office/powerpoint/2010/main" val="23087451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defRPr/>
            </a:pPr>
            <a:r>
              <a:rPr lang="en-GB" dirty="0"/>
              <a:t>For information on the safe use of drones see: </a:t>
            </a:r>
            <a:r>
              <a:rPr lang="en-GB" u="sng" dirty="0">
                <a:hlinkClick r:id="rId3"/>
              </a:rPr>
              <a:t>http://dronesafe.uk/</a:t>
            </a:r>
            <a:r>
              <a:rPr lang="en-GB" dirty="0"/>
              <a:t> </a:t>
            </a:r>
            <a:endParaRPr lang="en-GB" sz="1200" kern="1200" dirty="0">
              <a:solidFill>
                <a:schemeClr val="tx1"/>
              </a:solidFill>
              <a:effectLst/>
              <a:latin typeface="+mn-lt"/>
              <a:ea typeface="+mn-ea"/>
              <a:cs typeface="+mn-cs"/>
            </a:endParaRPr>
          </a:p>
          <a:p>
            <a:endParaRPr lang="en-GB" dirty="0"/>
          </a:p>
          <a:p>
            <a:r>
              <a:rPr lang="en-GB" dirty="0"/>
              <a:t>Images: Skill Supply </a:t>
            </a:r>
            <a:r>
              <a:rPr lang="en-GB" dirty="0">
                <a:hlinkClick r:id="rId4"/>
              </a:rPr>
              <a:t>http://skillsupply.co.uk/</a:t>
            </a:r>
            <a:r>
              <a:rPr lang="en-GB" dirty="0"/>
              <a:t>  </a:t>
            </a:r>
            <a:br>
              <a:rPr lang="en-GB" b="0" dirty="0"/>
            </a:br>
            <a:endParaRPr lang="en-GB" b="0" dirty="0"/>
          </a:p>
        </p:txBody>
      </p:sp>
      <p:sp>
        <p:nvSpPr>
          <p:cNvPr id="4" name="Header Placeholder 3"/>
          <p:cNvSpPr>
            <a:spLocks noGrp="1"/>
          </p:cNvSpPr>
          <p:nvPr>
            <p:ph type="hdr" sz="quarter" idx="10"/>
          </p:nvPr>
        </p:nvSpPr>
        <p:spPr/>
        <p:txBody>
          <a:bodyPr/>
          <a:lstStyle/>
          <a:p>
            <a:r>
              <a:rPr lang="en-GB" dirty="0"/>
              <a:t>ERA Aeronautical Engineering</a:t>
            </a:r>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81592CB1-8E92-4E63-89E8-DCD9E93F675F}" type="slidenum">
              <a:rPr lang="en-GB" smtClean="0"/>
              <a:pPr/>
              <a:t>28</a:t>
            </a:fld>
            <a:endParaRPr lang="en-GB"/>
          </a:p>
        </p:txBody>
      </p:sp>
    </p:spTree>
    <p:extLst>
      <p:ext uri="{BB962C8B-B14F-4D97-AF65-F5344CB8AC3E}">
        <p14:creationId xmlns:p14="http://schemas.microsoft.com/office/powerpoint/2010/main" val="1570489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Skill Supply </a:t>
            </a:r>
            <a:r>
              <a:rPr lang="en-GB" dirty="0">
                <a:hlinkClick r:id="rId3"/>
              </a:rPr>
              <a:t>http://skillsupply.co.uk/</a:t>
            </a:r>
            <a:r>
              <a:rPr lang="en-GB" dirty="0"/>
              <a:t>  </a:t>
            </a:r>
            <a:br>
              <a:rPr lang="en-GB" b="0" dirty="0"/>
            </a:br>
            <a:endParaRPr lang="en-GB" b="0" dirty="0"/>
          </a:p>
        </p:txBody>
      </p:sp>
      <p:sp>
        <p:nvSpPr>
          <p:cNvPr id="4" name="Header Placeholder 3"/>
          <p:cNvSpPr>
            <a:spLocks noGrp="1"/>
          </p:cNvSpPr>
          <p:nvPr>
            <p:ph type="hdr" sz="quarter" idx="10"/>
          </p:nvPr>
        </p:nvSpPr>
        <p:spPr/>
        <p:txBody>
          <a:bodyPr/>
          <a:lstStyle/>
          <a:p>
            <a:r>
              <a:rPr lang="en-GB" dirty="0"/>
              <a:t>ERA Aeronautical Engineering</a:t>
            </a:r>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81592CB1-8E92-4E63-89E8-DCD9E93F675F}" type="slidenum">
              <a:rPr lang="en-GB" smtClean="0"/>
              <a:pPr/>
              <a:t>29</a:t>
            </a:fld>
            <a:endParaRPr lang="en-GB"/>
          </a:p>
        </p:txBody>
      </p:sp>
    </p:spTree>
    <p:extLst>
      <p:ext uri="{BB962C8B-B14F-4D97-AF65-F5344CB8AC3E}">
        <p14:creationId xmlns:p14="http://schemas.microsoft.com/office/powerpoint/2010/main" val="31325399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public domain</a:t>
            </a:r>
          </a:p>
        </p:txBody>
      </p:sp>
      <p:sp>
        <p:nvSpPr>
          <p:cNvPr id="4" name="Header Placeholder 3"/>
          <p:cNvSpPr>
            <a:spLocks noGrp="1"/>
          </p:cNvSpPr>
          <p:nvPr>
            <p:ph type="hdr" sz="quarter" idx="10"/>
          </p:nvPr>
        </p:nvSpPr>
        <p:spPr/>
        <p:txBody>
          <a:bodyPr/>
          <a:lstStyle/>
          <a:p>
            <a:r>
              <a:rPr lang="en-GB" dirty="0"/>
              <a:t>ERA Aeronautical Engineering</a:t>
            </a:r>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81592CB1-8E92-4E63-89E8-DCD9E93F675F}" type="slidenum">
              <a:rPr lang="en-GB" smtClean="0"/>
              <a:pPr/>
              <a:t>3</a:t>
            </a:fld>
            <a:endParaRPr lang="en-GB"/>
          </a:p>
        </p:txBody>
      </p:sp>
    </p:spTree>
    <p:extLst>
      <p:ext uri="{BB962C8B-B14F-4D97-AF65-F5344CB8AC3E}">
        <p14:creationId xmlns:p14="http://schemas.microsoft.com/office/powerpoint/2010/main" val="313812967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Further ideas may include monitoring traffic flow, inspecting fire damaged buildings, earthquake search and rescue, entering inhospitable or contaminated areas… and for fun – racing drones across obstacle courses, etc.</a:t>
            </a:r>
          </a:p>
          <a:p>
            <a:r>
              <a:rPr lang="en-GB" dirty="0"/>
              <a:t>Images:  Public Domain; Skill Supply</a:t>
            </a:r>
            <a:br>
              <a:rPr lang="en-GB" b="0" dirty="0"/>
            </a:br>
            <a:endParaRPr lang="en-GB" b="0" dirty="0"/>
          </a:p>
        </p:txBody>
      </p:sp>
      <p:sp>
        <p:nvSpPr>
          <p:cNvPr id="4" name="Header Placeholder 3"/>
          <p:cNvSpPr>
            <a:spLocks noGrp="1"/>
          </p:cNvSpPr>
          <p:nvPr>
            <p:ph type="hdr" sz="quarter" idx="10"/>
          </p:nvPr>
        </p:nvSpPr>
        <p:spPr/>
        <p:txBody>
          <a:bodyPr/>
          <a:lstStyle/>
          <a:p>
            <a:r>
              <a:rPr lang="en-GB" dirty="0"/>
              <a:t>ERA Aeronautical Engineering</a:t>
            </a:r>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81592CB1-8E92-4E63-89E8-DCD9E93F675F}" type="slidenum">
              <a:rPr lang="en-GB" smtClean="0"/>
              <a:pPr/>
              <a:t>30</a:t>
            </a:fld>
            <a:endParaRPr lang="en-GB"/>
          </a:p>
        </p:txBody>
      </p:sp>
    </p:spTree>
    <p:extLst>
      <p:ext uri="{BB962C8B-B14F-4D97-AF65-F5344CB8AC3E}">
        <p14:creationId xmlns:p14="http://schemas.microsoft.com/office/powerpoint/2010/main" val="21655997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Public Domain</a:t>
            </a:r>
            <a:br>
              <a:rPr lang="en-GB" b="0" dirty="0"/>
            </a:br>
            <a:endParaRPr lang="en-GB" b="0" dirty="0"/>
          </a:p>
        </p:txBody>
      </p:sp>
      <p:sp>
        <p:nvSpPr>
          <p:cNvPr id="4" name="Header Placeholder 3"/>
          <p:cNvSpPr>
            <a:spLocks noGrp="1"/>
          </p:cNvSpPr>
          <p:nvPr>
            <p:ph type="hdr" sz="quarter" idx="10"/>
          </p:nvPr>
        </p:nvSpPr>
        <p:spPr/>
        <p:txBody>
          <a:bodyPr/>
          <a:lstStyle/>
          <a:p>
            <a:r>
              <a:rPr lang="en-GB" dirty="0"/>
              <a:t>ERA Aeronautical Engineering</a:t>
            </a:r>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81592CB1-8E92-4E63-89E8-DCD9E93F675F}" type="slidenum">
              <a:rPr lang="en-GB" smtClean="0"/>
              <a:pPr/>
              <a:t>31</a:t>
            </a:fld>
            <a:endParaRPr lang="en-GB"/>
          </a:p>
        </p:txBody>
      </p:sp>
    </p:spTree>
    <p:extLst>
      <p:ext uri="{BB962C8B-B14F-4D97-AF65-F5344CB8AC3E}">
        <p14:creationId xmlns:p14="http://schemas.microsoft.com/office/powerpoint/2010/main" val="28121794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en-GB"/>
              <a:t>ERA Aeronautical Engineering</a:t>
            </a:r>
            <a:endParaRPr lang="en-GB" dirty="0"/>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81592CB1-8E92-4E63-89E8-DCD9E93F675F}" type="slidenum">
              <a:rPr lang="en-GB" smtClean="0"/>
              <a:pPr/>
              <a:t>32</a:t>
            </a:fld>
            <a:endParaRPr lang="en-GB"/>
          </a:p>
        </p:txBody>
      </p:sp>
    </p:spTree>
    <p:extLst>
      <p:ext uri="{BB962C8B-B14F-4D97-AF65-F5344CB8AC3E}">
        <p14:creationId xmlns:p14="http://schemas.microsoft.com/office/powerpoint/2010/main" val="158887370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592CB1-8E92-4E63-89E8-DCD9E93F675F}" type="slidenum">
              <a:rPr lang="en-GB" smtClean="0"/>
              <a:pPr/>
              <a:t>33</a:t>
            </a:fld>
            <a:endParaRPr lang="en-GB" dirty="0"/>
          </a:p>
        </p:txBody>
      </p:sp>
      <p:sp>
        <p:nvSpPr>
          <p:cNvPr id="5" name="Date Placeholder 4"/>
          <p:cNvSpPr>
            <a:spLocks noGrp="1"/>
          </p:cNvSpPr>
          <p:nvPr>
            <p:ph type="dt" idx="11"/>
          </p:nvPr>
        </p:nvSpPr>
        <p:spPr/>
        <p:txBody>
          <a:bodyPr/>
          <a:lstStyle/>
          <a:p>
            <a:endParaRPr lang="en-GB"/>
          </a:p>
        </p:txBody>
      </p:sp>
      <p:sp>
        <p:nvSpPr>
          <p:cNvPr id="6" name="Header Placeholder 5"/>
          <p:cNvSpPr>
            <a:spLocks noGrp="1"/>
          </p:cNvSpPr>
          <p:nvPr>
            <p:ph type="hdr" sz="quarter" idx="12"/>
          </p:nvPr>
        </p:nvSpPr>
        <p:spPr/>
        <p:txBody>
          <a:bodyPr/>
          <a:lstStyle/>
          <a:p>
            <a:r>
              <a:rPr lang="en-GB" dirty="0"/>
              <a:t>ERA Aeronautical Engineering</a:t>
            </a:r>
          </a:p>
        </p:txBody>
      </p:sp>
    </p:spTree>
    <p:extLst>
      <p:ext uri="{BB962C8B-B14F-4D97-AF65-F5344CB8AC3E}">
        <p14:creationId xmlns:p14="http://schemas.microsoft.com/office/powerpoint/2010/main" val="36309181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Aft>
                <a:spcPts val="400"/>
              </a:spcAft>
            </a:pPr>
            <a:r>
              <a:rPr lang="en-GB" sz="1200" i="0" dirty="0">
                <a:latin typeface="Arial" panose="020B0604020202020204" pitchFamily="34" charset="0"/>
                <a:ea typeface="Calibri" panose="020F0502020204030204" pitchFamily="34" charset="0"/>
                <a:cs typeface="Arial" panose="020B0604020202020204" pitchFamily="34" charset="0"/>
              </a:rPr>
              <a:t>Images: Public Domain</a:t>
            </a:r>
          </a:p>
          <a:p>
            <a:pPr>
              <a:spcAft>
                <a:spcPts val="400"/>
              </a:spcAft>
            </a:pPr>
            <a:endParaRPr lang="en-GB" sz="1200" i="1" dirty="0">
              <a:highlight>
                <a:srgbClr val="FFFF00"/>
              </a:highlight>
              <a:latin typeface="Arial" panose="020B0604020202020204" pitchFamily="34" charset="0"/>
              <a:ea typeface="Calibri" panose="020F0502020204030204" pitchFamily="34" charset="0"/>
              <a:cs typeface="Arial" panose="020B0604020202020204" pitchFamily="34" charset="0"/>
            </a:endParaRPr>
          </a:p>
          <a:p>
            <a:endParaRPr lang="en-GB" dirty="0"/>
          </a:p>
        </p:txBody>
      </p:sp>
      <p:sp>
        <p:nvSpPr>
          <p:cNvPr id="4" name="Slide Number Placeholder 3"/>
          <p:cNvSpPr>
            <a:spLocks noGrp="1"/>
          </p:cNvSpPr>
          <p:nvPr>
            <p:ph type="sldNum" sz="quarter" idx="10"/>
          </p:nvPr>
        </p:nvSpPr>
        <p:spPr/>
        <p:txBody>
          <a:bodyPr/>
          <a:lstStyle/>
          <a:p>
            <a:fld id="{81592CB1-8E92-4E63-89E8-DCD9E93F675F}" type="slidenum">
              <a:rPr lang="en-GB" smtClean="0"/>
              <a:pPr/>
              <a:t>34</a:t>
            </a:fld>
            <a:endParaRPr lang="en-GB" dirty="0"/>
          </a:p>
        </p:txBody>
      </p:sp>
      <p:sp>
        <p:nvSpPr>
          <p:cNvPr id="5" name="Date Placeholder 4"/>
          <p:cNvSpPr>
            <a:spLocks noGrp="1"/>
          </p:cNvSpPr>
          <p:nvPr>
            <p:ph type="dt" idx="11"/>
          </p:nvPr>
        </p:nvSpPr>
        <p:spPr/>
        <p:txBody>
          <a:bodyPr/>
          <a:lstStyle/>
          <a:p>
            <a:endParaRPr lang="en-GB"/>
          </a:p>
        </p:txBody>
      </p:sp>
      <p:sp>
        <p:nvSpPr>
          <p:cNvPr id="6" name="Header Placeholder 5"/>
          <p:cNvSpPr>
            <a:spLocks noGrp="1"/>
          </p:cNvSpPr>
          <p:nvPr>
            <p:ph type="hdr" sz="quarter" idx="12"/>
          </p:nvPr>
        </p:nvSpPr>
        <p:spPr/>
        <p:txBody>
          <a:bodyPr/>
          <a:lstStyle/>
          <a:p>
            <a:r>
              <a:rPr lang="en-GB" dirty="0"/>
              <a:t>ERA Aeronautical Engineering</a:t>
            </a:r>
          </a:p>
        </p:txBody>
      </p:sp>
    </p:spTree>
    <p:extLst>
      <p:ext uri="{BB962C8B-B14F-4D97-AF65-F5344CB8AC3E}">
        <p14:creationId xmlns:p14="http://schemas.microsoft.com/office/powerpoint/2010/main" val="11424762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Public Domain</a:t>
            </a:r>
            <a:br>
              <a:rPr lang="en-GB" b="0" dirty="0"/>
            </a:br>
            <a:endParaRPr lang="en-GB" b="0" dirty="0"/>
          </a:p>
        </p:txBody>
      </p:sp>
      <p:sp>
        <p:nvSpPr>
          <p:cNvPr id="4" name="Header Placeholder 3"/>
          <p:cNvSpPr>
            <a:spLocks noGrp="1"/>
          </p:cNvSpPr>
          <p:nvPr>
            <p:ph type="hdr" sz="quarter" idx="10"/>
          </p:nvPr>
        </p:nvSpPr>
        <p:spPr/>
        <p:txBody>
          <a:bodyPr/>
          <a:lstStyle/>
          <a:p>
            <a:r>
              <a:rPr lang="en-GB" dirty="0"/>
              <a:t>ERA Aeronautical Engineering</a:t>
            </a:r>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81592CB1-8E92-4E63-89E8-DCD9E93F675F}" type="slidenum">
              <a:rPr lang="en-GB" smtClean="0"/>
              <a:pPr/>
              <a:t>35</a:t>
            </a:fld>
            <a:endParaRPr lang="en-GB"/>
          </a:p>
        </p:txBody>
      </p:sp>
    </p:spTree>
    <p:extLst>
      <p:ext uri="{BB962C8B-B14F-4D97-AF65-F5344CB8AC3E}">
        <p14:creationId xmlns:p14="http://schemas.microsoft.com/office/powerpoint/2010/main" val="122726116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Public Domain</a:t>
            </a:r>
            <a:br>
              <a:rPr lang="en-GB" b="0" dirty="0"/>
            </a:br>
            <a:endParaRPr lang="en-GB" b="0" dirty="0"/>
          </a:p>
        </p:txBody>
      </p:sp>
      <p:sp>
        <p:nvSpPr>
          <p:cNvPr id="4" name="Header Placeholder 3"/>
          <p:cNvSpPr>
            <a:spLocks noGrp="1"/>
          </p:cNvSpPr>
          <p:nvPr>
            <p:ph type="hdr" sz="quarter" idx="10"/>
          </p:nvPr>
        </p:nvSpPr>
        <p:spPr/>
        <p:txBody>
          <a:bodyPr/>
          <a:lstStyle/>
          <a:p>
            <a:r>
              <a:rPr lang="en-GB" dirty="0"/>
              <a:t>ERA Aeronautical Engineering</a:t>
            </a:r>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81592CB1-8E92-4E63-89E8-DCD9E93F675F}" type="slidenum">
              <a:rPr lang="en-GB" smtClean="0"/>
              <a:pPr/>
              <a:t>36</a:t>
            </a:fld>
            <a:endParaRPr lang="en-GB"/>
          </a:p>
        </p:txBody>
      </p:sp>
    </p:spTree>
    <p:extLst>
      <p:ext uri="{BB962C8B-B14F-4D97-AF65-F5344CB8AC3E}">
        <p14:creationId xmlns:p14="http://schemas.microsoft.com/office/powerpoint/2010/main" val="5350448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Public Domain</a:t>
            </a:r>
            <a:br>
              <a:rPr lang="en-GB" b="0" dirty="0"/>
            </a:br>
            <a:endParaRPr lang="en-GB" b="0" dirty="0"/>
          </a:p>
        </p:txBody>
      </p:sp>
      <p:sp>
        <p:nvSpPr>
          <p:cNvPr id="4" name="Header Placeholder 3"/>
          <p:cNvSpPr>
            <a:spLocks noGrp="1"/>
          </p:cNvSpPr>
          <p:nvPr>
            <p:ph type="hdr" sz="quarter" idx="10"/>
          </p:nvPr>
        </p:nvSpPr>
        <p:spPr/>
        <p:txBody>
          <a:bodyPr/>
          <a:lstStyle/>
          <a:p>
            <a:r>
              <a:rPr lang="en-GB" dirty="0"/>
              <a:t>ERA Aeronautical Engineering</a:t>
            </a:r>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81592CB1-8E92-4E63-89E8-DCD9E93F675F}" type="slidenum">
              <a:rPr lang="en-GB" smtClean="0"/>
              <a:pPr/>
              <a:t>37</a:t>
            </a:fld>
            <a:endParaRPr lang="en-GB"/>
          </a:p>
        </p:txBody>
      </p:sp>
    </p:spTree>
    <p:extLst>
      <p:ext uri="{BB962C8B-B14F-4D97-AF65-F5344CB8AC3E}">
        <p14:creationId xmlns:p14="http://schemas.microsoft.com/office/powerpoint/2010/main" val="398140473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Public Domain</a:t>
            </a:r>
            <a:br>
              <a:rPr lang="en-GB" b="0" dirty="0"/>
            </a:br>
            <a:endParaRPr lang="en-GB" b="0" dirty="0"/>
          </a:p>
        </p:txBody>
      </p:sp>
      <p:sp>
        <p:nvSpPr>
          <p:cNvPr id="4" name="Header Placeholder 3"/>
          <p:cNvSpPr>
            <a:spLocks noGrp="1"/>
          </p:cNvSpPr>
          <p:nvPr>
            <p:ph type="hdr" sz="quarter" idx="10"/>
          </p:nvPr>
        </p:nvSpPr>
        <p:spPr/>
        <p:txBody>
          <a:bodyPr/>
          <a:lstStyle/>
          <a:p>
            <a:r>
              <a:rPr lang="en-GB" dirty="0"/>
              <a:t>ERA Aeronautical Engineering</a:t>
            </a:r>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81592CB1-8E92-4E63-89E8-DCD9E93F675F}" type="slidenum">
              <a:rPr lang="en-GB" smtClean="0"/>
              <a:pPr/>
              <a:t>38</a:t>
            </a:fld>
            <a:endParaRPr lang="en-GB"/>
          </a:p>
        </p:txBody>
      </p:sp>
    </p:spTree>
    <p:extLst>
      <p:ext uri="{BB962C8B-B14F-4D97-AF65-F5344CB8AC3E}">
        <p14:creationId xmlns:p14="http://schemas.microsoft.com/office/powerpoint/2010/main" val="14443145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Public Domain</a:t>
            </a:r>
            <a:br>
              <a:rPr lang="en-GB" b="0" dirty="0"/>
            </a:br>
            <a:endParaRPr lang="en-GB" b="0" dirty="0"/>
          </a:p>
        </p:txBody>
      </p:sp>
      <p:sp>
        <p:nvSpPr>
          <p:cNvPr id="4" name="Header Placeholder 3"/>
          <p:cNvSpPr>
            <a:spLocks noGrp="1"/>
          </p:cNvSpPr>
          <p:nvPr>
            <p:ph type="hdr" sz="quarter" idx="10"/>
          </p:nvPr>
        </p:nvSpPr>
        <p:spPr/>
        <p:txBody>
          <a:bodyPr/>
          <a:lstStyle/>
          <a:p>
            <a:r>
              <a:rPr lang="en-GB" dirty="0"/>
              <a:t>ERA Aeronautical Engineering</a:t>
            </a:r>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81592CB1-8E92-4E63-89E8-DCD9E93F675F}" type="slidenum">
              <a:rPr lang="en-GB" smtClean="0"/>
              <a:pPr/>
              <a:t>39</a:t>
            </a:fld>
            <a:endParaRPr lang="en-GB"/>
          </a:p>
        </p:txBody>
      </p:sp>
    </p:spTree>
    <p:extLst>
      <p:ext uri="{BB962C8B-B14F-4D97-AF65-F5344CB8AC3E}">
        <p14:creationId xmlns:p14="http://schemas.microsoft.com/office/powerpoint/2010/main" val="4303826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r>
              <a:rPr lang="en-GB" dirty="0"/>
              <a:t>ERA Aeronautical Engineering</a:t>
            </a:r>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81592CB1-8E92-4E63-89E8-DCD9E93F675F}" type="slidenum">
              <a:rPr lang="en-GB" smtClean="0"/>
              <a:pPr/>
              <a:t>4</a:t>
            </a:fld>
            <a:endParaRPr lang="en-GB"/>
          </a:p>
        </p:txBody>
      </p:sp>
    </p:spTree>
    <p:extLst>
      <p:ext uri="{BB962C8B-B14F-4D97-AF65-F5344CB8AC3E}">
        <p14:creationId xmlns:p14="http://schemas.microsoft.com/office/powerpoint/2010/main" val="39227874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Public Domain; </a:t>
            </a:r>
            <a:r>
              <a:rPr lang="en-GB" dirty="0">
                <a:hlinkClick r:id="rId3"/>
              </a:rPr>
              <a:t>http://www.poweredmodelairplanes.com</a:t>
            </a:r>
            <a:r>
              <a:rPr lang="en-GB" dirty="0"/>
              <a:t> </a:t>
            </a:r>
            <a:br>
              <a:rPr lang="en-GB" b="0" dirty="0"/>
            </a:br>
            <a:endParaRPr lang="en-GB" b="0" dirty="0"/>
          </a:p>
        </p:txBody>
      </p:sp>
      <p:sp>
        <p:nvSpPr>
          <p:cNvPr id="4" name="Header Placeholder 3"/>
          <p:cNvSpPr>
            <a:spLocks noGrp="1"/>
          </p:cNvSpPr>
          <p:nvPr>
            <p:ph type="hdr" sz="quarter" idx="10"/>
          </p:nvPr>
        </p:nvSpPr>
        <p:spPr/>
        <p:txBody>
          <a:bodyPr/>
          <a:lstStyle/>
          <a:p>
            <a:r>
              <a:rPr lang="en-GB" dirty="0"/>
              <a:t>ERA Aeronautical Engineering</a:t>
            </a:r>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81592CB1-8E92-4E63-89E8-DCD9E93F675F}" type="slidenum">
              <a:rPr lang="en-GB" smtClean="0"/>
              <a:pPr/>
              <a:t>40</a:t>
            </a:fld>
            <a:endParaRPr lang="en-GB"/>
          </a:p>
        </p:txBody>
      </p:sp>
    </p:spTree>
    <p:extLst>
      <p:ext uri="{BB962C8B-B14F-4D97-AF65-F5344CB8AC3E}">
        <p14:creationId xmlns:p14="http://schemas.microsoft.com/office/powerpoint/2010/main" val="5512861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a:t>
            </a:r>
            <a:r>
              <a:rPr lang="en-GB" b="0" dirty="0">
                <a:hlinkClick r:id="rId3"/>
              </a:rPr>
              <a:t>www.marionvillemodels.com</a:t>
            </a:r>
            <a:r>
              <a:rPr lang="en-GB" b="0" dirty="0"/>
              <a:t>  </a:t>
            </a:r>
          </a:p>
          <a:p>
            <a:r>
              <a:rPr lang="en-GB" sz="1200" u="sng" kern="1200" dirty="0">
                <a:solidFill>
                  <a:schemeClr val="tx1"/>
                </a:solidFill>
                <a:effectLst/>
                <a:latin typeface="+mn-lt"/>
                <a:ea typeface="+mn-ea"/>
                <a:cs typeface="+mn-cs"/>
                <a:hlinkClick r:id="rId4"/>
              </a:rPr>
              <a:t>https://www.alwayshobbies.com/model-aircraft/balsa-model-kits/west-wings-stealth-fighter-balsa-plane-kit</a:t>
            </a:r>
            <a:endParaRPr lang="en-GB" b="0" dirty="0"/>
          </a:p>
        </p:txBody>
      </p:sp>
      <p:sp>
        <p:nvSpPr>
          <p:cNvPr id="4" name="Header Placeholder 3"/>
          <p:cNvSpPr>
            <a:spLocks noGrp="1"/>
          </p:cNvSpPr>
          <p:nvPr>
            <p:ph type="hdr" sz="quarter" idx="10"/>
          </p:nvPr>
        </p:nvSpPr>
        <p:spPr/>
        <p:txBody>
          <a:bodyPr/>
          <a:lstStyle/>
          <a:p>
            <a:r>
              <a:rPr lang="en-GB" dirty="0"/>
              <a:t>ERA Aeronautical Engineering</a:t>
            </a:r>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81592CB1-8E92-4E63-89E8-DCD9E93F675F}" type="slidenum">
              <a:rPr lang="en-GB" smtClean="0"/>
              <a:pPr/>
              <a:t>41</a:t>
            </a:fld>
            <a:endParaRPr lang="en-GB"/>
          </a:p>
        </p:txBody>
      </p:sp>
    </p:spTree>
    <p:extLst>
      <p:ext uri="{BB962C8B-B14F-4D97-AF65-F5344CB8AC3E}">
        <p14:creationId xmlns:p14="http://schemas.microsoft.com/office/powerpoint/2010/main" val="41433934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Images: Public Domain</a:t>
            </a:r>
            <a:br>
              <a:rPr lang="en-GB" b="0" dirty="0"/>
            </a:br>
            <a:endParaRPr lang="en-GB" b="0" dirty="0"/>
          </a:p>
        </p:txBody>
      </p:sp>
      <p:sp>
        <p:nvSpPr>
          <p:cNvPr id="4" name="Header Placeholder 3"/>
          <p:cNvSpPr>
            <a:spLocks noGrp="1"/>
          </p:cNvSpPr>
          <p:nvPr>
            <p:ph type="hdr" sz="quarter" idx="10"/>
          </p:nvPr>
        </p:nvSpPr>
        <p:spPr/>
        <p:txBody>
          <a:bodyPr/>
          <a:lstStyle/>
          <a:p>
            <a:r>
              <a:rPr lang="en-GB" dirty="0"/>
              <a:t>ERA Aeronautical Engineering</a:t>
            </a:r>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81592CB1-8E92-4E63-89E8-DCD9E93F675F}" type="slidenum">
              <a:rPr lang="en-GB" smtClean="0"/>
              <a:pPr/>
              <a:t>42</a:t>
            </a:fld>
            <a:endParaRPr lang="en-GB"/>
          </a:p>
        </p:txBody>
      </p:sp>
    </p:spTree>
    <p:extLst>
      <p:ext uri="{BB962C8B-B14F-4D97-AF65-F5344CB8AC3E}">
        <p14:creationId xmlns:p14="http://schemas.microsoft.com/office/powerpoint/2010/main" val="22624412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en-GB"/>
              <a:t>ERA Aeronautical Engineering</a:t>
            </a:r>
            <a:endParaRPr lang="en-GB" dirty="0"/>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81592CB1-8E92-4E63-89E8-DCD9E93F675F}" type="slidenum">
              <a:rPr lang="en-GB" smtClean="0"/>
              <a:pPr/>
              <a:t>5</a:t>
            </a:fld>
            <a:endParaRPr lang="en-GB"/>
          </a:p>
        </p:txBody>
      </p:sp>
    </p:spTree>
    <p:extLst>
      <p:ext uri="{BB962C8B-B14F-4D97-AF65-F5344CB8AC3E}">
        <p14:creationId xmlns:p14="http://schemas.microsoft.com/office/powerpoint/2010/main" val="21157423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592CB1-8E92-4E63-89E8-DCD9E93F675F}" type="slidenum">
              <a:rPr lang="en-GB" smtClean="0"/>
              <a:pPr/>
              <a:t>6</a:t>
            </a:fld>
            <a:endParaRPr lang="en-GB" dirty="0"/>
          </a:p>
        </p:txBody>
      </p:sp>
      <p:sp>
        <p:nvSpPr>
          <p:cNvPr id="5" name="Date Placeholder 4"/>
          <p:cNvSpPr>
            <a:spLocks noGrp="1"/>
          </p:cNvSpPr>
          <p:nvPr>
            <p:ph type="dt" idx="11"/>
          </p:nvPr>
        </p:nvSpPr>
        <p:spPr/>
        <p:txBody>
          <a:bodyPr/>
          <a:lstStyle/>
          <a:p>
            <a:endParaRPr lang="en-GB"/>
          </a:p>
        </p:txBody>
      </p:sp>
      <p:sp>
        <p:nvSpPr>
          <p:cNvPr id="6" name="Header Placeholder 5"/>
          <p:cNvSpPr>
            <a:spLocks noGrp="1"/>
          </p:cNvSpPr>
          <p:nvPr>
            <p:ph type="hdr" sz="quarter" idx="12"/>
          </p:nvPr>
        </p:nvSpPr>
        <p:spPr/>
        <p:txBody>
          <a:bodyPr/>
          <a:lstStyle/>
          <a:p>
            <a:r>
              <a:rPr lang="en-GB" dirty="0"/>
              <a:t>ERA Aeronautical Engineering</a:t>
            </a:r>
          </a:p>
        </p:txBody>
      </p:sp>
    </p:spTree>
    <p:extLst>
      <p:ext uri="{BB962C8B-B14F-4D97-AF65-F5344CB8AC3E}">
        <p14:creationId xmlns:p14="http://schemas.microsoft.com/office/powerpoint/2010/main" val="1563014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public domain</a:t>
            </a:r>
          </a:p>
        </p:txBody>
      </p:sp>
      <p:sp>
        <p:nvSpPr>
          <p:cNvPr id="4" name="Slide Number Placeholder 3"/>
          <p:cNvSpPr>
            <a:spLocks noGrp="1"/>
          </p:cNvSpPr>
          <p:nvPr>
            <p:ph type="sldNum" sz="quarter" idx="10"/>
          </p:nvPr>
        </p:nvSpPr>
        <p:spPr/>
        <p:txBody>
          <a:bodyPr/>
          <a:lstStyle/>
          <a:p>
            <a:fld id="{81592CB1-8E92-4E63-89E8-DCD9E93F675F}" type="slidenum">
              <a:rPr lang="en-GB" smtClean="0"/>
              <a:pPr/>
              <a:t>7</a:t>
            </a:fld>
            <a:endParaRPr lang="en-GB" dirty="0"/>
          </a:p>
        </p:txBody>
      </p:sp>
      <p:sp>
        <p:nvSpPr>
          <p:cNvPr id="5" name="Date Placeholder 4"/>
          <p:cNvSpPr>
            <a:spLocks noGrp="1"/>
          </p:cNvSpPr>
          <p:nvPr>
            <p:ph type="dt" idx="11"/>
          </p:nvPr>
        </p:nvSpPr>
        <p:spPr/>
        <p:txBody>
          <a:bodyPr/>
          <a:lstStyle/>
          <a:p>
            <a:endParaRPr lang="en-GB"/>
          </a:p>
        </p:txBody>
      </p:sp>
      <p:sp>
        <p:nvSpPr>
          <p:cNvPr id="6" name="Header Placeholder 5"/>
          <p:cNvSpPr>
            <a:spLocks noGrp="1"/>
          </p:cNvSpPr>
          <p:nvPr>
            <p:ph type="hdr" sz="quarter" idx="12"/>
          </p:nvPr>
        </p:nvSpPr>
        <p:spPr/>
        <p:txBody>
          <a:bodyPr/>
          <a:lstStyle/>
          <a:p>
            <a:r>
              <a:rPr lang="en-GB" dirty="0"/>
              <a:t>ERA Aeronautical Engineering</a:t>
            </a:r>
          </a:p>
        </p:txBody>
      </p:sp>
    </p:spTree>
    <p:extLst>
      <p:ext uri="{BB962C8B-B14F-4D97-AF65-F5344CB8AC3E}">
        <p14:creationId xmlns:p14="http://schemas.microsoft.com/office/powerpoint/2010/main" val="869115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b="0" dirty="0"/>
            </a:br>
            <a:endParaRPr lang="en-GB" b="0" dirty="0"/>
          </a:p>
        </p:txBody>
      </p:sp>
      <p:sp>
        <p:nvSpPr>
          <p:cNvPr id="4" name="Header Placeholder 3"/>
          <p:cNvSpPr>
            <a:spLocks noGrp="1"/>
          </p:cNvSpPr>
          <p:nvPr>
            <p:ph type="hdr" sz="quarter" idx="10"/>
          </p:nvPr>
        </p:nvSpPr>
        <p:spPr/>
        <p:txBody>
          <a:bodyPr/>
          <a:lstStyle/>
          <a:p>
            <a:r>
              <a:rPr lang="en-GB" dirty="0"/>
              <a:t>ERA Aeronautical Engineering</a:t>
            </a:r>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81592CB1-8E92-4E63-89E8-DCD9E93F675F}" type="slidenum">
              <a:rPr lang="en-GB" smtClean="0"/>
              <a:pPr/>
              <a:t>8</a:t>
            </a:fld>
            <a:endParaRPr lang="en-GB"/>
          </a:p>
        </p:txBody>
      </p:sp>
    </p:spTree>
    <p:extLst>
      <p:ext uri="{BB962C8B-B14F-4D97-AF65-F5344CB8AC3E}">
        <p14:creationId xmlns:p14="http://schemas.microsoft.com/office/powerpoint/2010/main" val="34393105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br>
              <a:rPr lang="en-GB" b="0" dirty="0"/>
            </a:br>
            <a:endParaRPr lang="en-GB" b="0" dirty="0"/>
          </a:p>
        </p:txBody>
      </p:sp>
      <p:sp>
        <p:nvSpPr>
          <p:cNvPr id="4" name="Header Placeholder 3"/>
          <p:cNvSpPr>
            <a:spLocks noGrp="1"/>
          </p:cNvSpPr>
          <p:nvPr>
            <p:ph type="hdr" sz="quarter" idx="10"/>
          </p:nvPr>
        </p:nvSpPr>
        <p:spPr/>
        <p:txBody>
          <a:bodyPr/>
          <a:lstStyle/>
          <a:p>
            <a:r>
              <a:rPr lang="en-GB" dirty="0"/>
              <a:t>ERA Aeronautical Engineering</a:t>
            </a:r>
          </a:p>
        </p:txBody>
      </p:sp>
      <p:sp>
        <p:nvSpPr>
          <p:cNvPr id="5" name="Date Placeholder 4"/>
          <p:cNvSpPr>
            <a:spLocks noGrp="1"/>
          </p:cNvSpPr>
          <p:nvPr>
            <p:ph type="dt" idx="11"/>
          </p:nvPr>
        </p:nvSpPr>
        <p:spPr/>
        <p:txBody>
          <a:bodyPr/>
          <a:lstStyle/>
          <a:p>
            <a:endParaRPr lang="en-GB"/>
          </a:p>
        </p:txBody>
      </p:sp>
      <p:sp>
        <p:nvSpPr>
          <p:cNvPr id="6" name="Slide Number Placeholder 5"/>
          <p:cNvSpPr>
            <a:spLocks noGrp="1"/>
          </p:cNvSpPr>
          <p:nvPr>
            <p:ph type="sldNum" sz="quarter" idx="12"/>
          </p:nvPr>
        </p:nvSpPr>
        <p:spPr/>
        <p:txBody>
          <a:bodyPr/>
          <a:lstStyle/>
          <a:p>
            <a:fld id="{81592CB1-8E92-4E63-89E8-DCD9E93F675F}" type="slidenum">
              <a:rPr lang="en-GB" smtClean="0"/>
              <a:pPr/>
              <a:t>9</a:t>
            </a:fld>
            <a:endParaRPr lang="en-GB"/>
          </a:p>
        </p:txBody>
      </p:sp>
    </p:spTree>
    <p:extLst>
      <p:ext uri="{BB962C8B-B14F-4D97-AF65-F5344CB8AC3E}">
        <p14:creationId xmlns:p14="http://schemas.microsoft.com/office/powerpoint/2010/main" val="31229581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GB" dirty="0"/>
              <a:t>Click to edit Master title style</a:t>
            </a:r>
            <a:endParaRPr lang="en-US" dirty="0"/>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Click to edit Master subtitle style</a:t>
            </a:r>
            <a:endParaRPr lang="en-US" dirty="0"/>
          </a:p>
        </p:txBody>
      </p:sp>
      <p:sp>
        <p:nvSpPr>
          <p:cNvPr id="4" name="Date Placeholder 3"/>
          <p:cNvSpPr>
            <a:spLocks noGrp="1"/>
          </p:cNvSpPr>
          <p:nvPr>
            <p:ph type="dt" sz="half" idx="10"/>
          </p:nvPr>
        </p:nvSpPr>
        <p:spPr>
          <a:xfrm>
            <a:off x="609600" y="6356351"/>
            <a:ext cx="2844800" cy="365125"/>
          </a:xfrm>
          <a:prstGeom prst="rect">
            <a:avLst/>
          </a:prstGeom>
        </p:spPr>
        <p:txBody>
          <a:bodyPr/>
          <a:lstStyle/>
          <a:p>
            <a:r>
              <a:rPr lang="en-US" dirty="0"/>
              <a:t>www.data.org.uk</a:t>
            </a: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CDB5C20F-CBB1-604E-828B-346E431F902F}" type="slidenum">
              <a:rPr lang="en-US" smtClean="0"/>
              <a:pPr/>
              <a:t>‹#›</a:t>
            </a:fld>
            <a:endParaRPr lang="en-US"/>
          </a:p>
        </p:txBody>
      </p:sp>
    </p:spTree>
    <p:extLst>
      <p:ext uri="{BB962C8B-B14F-4D97-AF65-F5344CB8AC3E}">
        <p14:creationId xmlns:p14="http://schemas.microsoft.com/office/powerpoint/2010/main" val="2343469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20C47197-C42B-7045-8606-88152DC66AB2}" type="datetimeFigureOut">
              <a:rPr lang="en-US" smtClean="0"/>
              <a:pPr/>
              <a:t>9/4/2018</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CDB5C20F-CBB1-604E-828B-346E431F902F}" type="slidenum">
              <a:rPr lang="en-US" smtClean="0"/>
              <a:pPr/>
              <a:t>‹#›</a:t>
            </a:fld>
            <a:endParaRPr lang="en-US"/>
          </a:p>
        </p:txBody>
      </p:sp>
    </p:spTree>
    <p:extLst>
      <p:ext uri="{BB962C8B-B14F-4D97-AF65-F5344CB8AC3E}">
        <p14:creationId xmlns:p14="http://schemas.microsoft.com/office/powerpoint/2010/main" val="2414045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GB" dirty="0"/>
              <a:t>Click to edit Master title style</a:t>
            </a:r>
            <a:endParaRPr lang="en-US" dirty="0"/>
          </a:p>
        </p:txBody>
      </p:sp>
      <p:sp>
        <p:nvSpPr>
          <p:cNvPr id="3" name="Content Placeholder 2"/>
          <p:cNvSpPr>
            <a:spLocks noGrp="1"/>
          </p:cNvSpPr>
          <p:nvPr>
            <p:ph idx="1"/>
          </p:nvPr>
        </p:nvSpPr>
        <p:spPr>
          <a:xfrm>
            <a:off x="609600" y="1600201"/>
            <a:ext cx="10972800" cy="4155974"/>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p>
            <a:r>
              <a:rPr lang="en-US" dirty="0"/>
              <a:t>www.data.org.uk</a:t>
            </a: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CDB5C20F-CBB1-604E-828B-346E431F902F}" type="slidenum">
              <a:rPr lang="en-US" smtClean="0"/>
              <a:pPr/>
              <a:t>‹#›</a:t>
            </a:fld>
            <a:endParaRPr lang="en-US"/>
          </a:p>
        </p:txBody>
      </p:sp>
    </p:spTree>
    <p:extLst>
      <p:ext uri="{BB962C8B-B14F-4D97-AF65-F5344CB8AC3E}">
        <p14:creationId xmlns:p14="http://schemas.microsoft.com/office/powerpoint/2010/main" val="10504041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r>
              <a:rPr lang="en-US" dirty="0"/>
              <a:t>www.data.org.uk</a:t>
            </a: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CDB5C20F-CBB1-604E-828B-346E431F902F}" type="slidenum">
              <a:rPr lang="en-US" smtClean="0"/>
              <a:pPr/>
              <a:t>‹#›</a:t>
            </a:fld>
            <a:endParaRPr lang="en-US"/>
          </a:p>
        </p:txBody>
      </p:sp>
    </p:spTree>
    <p:extLst>
      <p:ext uri="{BB962C8B-B14F-4D97-AF65-F5344CB8AC3E}">
        <p14:creationId xmlns:p14="http://schemas.microsoft.com/office/powerpoint/2010/main" val="19418336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GB"/>
              <a:t>Click to edit Master title style</a:t>
            </a:r>
            <a:endParaRPr lang="en-US"/>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p:cNvSpPr>
            <a:spLocks noGrp="1"/>
          </p:cNvSpPr>
          <p:nvPr>
            <p:ph type="dt" sz="half" idx="10"/>
          </p:nvPr>
        </p:nvSpPr>
        <p:spPr>
          <a:xfrm>
            <a:off x="609600" y="6356351"/>
            <a:ext cx="2844800" cy="365125"/>
          </a:xfrm>
          <a:prstGeom prst="rect">
            <a:avLst/>
          </a:prstGeom>
        </p:spPr>
        <p:txBody>
          <a:bodyPr/>
          <a:lstStyle/>
          <a:p>
            <a:r>
              <a:rPr lang="en-US" dirty="0"/>
              <a:t>www.data.org.uk</a:t>
            </a: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CDB5C20F-CBB1-604E-828B-346E431F902F}" type="slidenum">
              <a:rPr lang="en-US" smtClean="0"/>
              <a:pPr/>
              <a:t>‹#›</a:t>
            </a:fld>
            <a:endParaRPr lang="en-US"/>
          </a:p>
        </p:txBody>
      </p:sp>
    </p:spTree>
    <p:extLst>
      <p:ext uri="{BB962C8B-B14F-4D97-AF65-F5344CB8AC3E}">
        <p14:creationId xmlns:p14="http://schemas.microsoft.com/office/powerpoint/2010/main" val="24415821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p:cNvSpPr>
            <a:spLocks noGrp="1"/>
          </p:cNvSpPr>
          <p:nvPr>
            <p:ph type="dt" sz="half" idx="10"/>
          </p:nvPr>
        </p:nvSpPr>
        <p:spPr>
          <a:xfrm>
            <a:off x="609600" y="6356351"/>
            <a:ext cx="2844800" cy="365125"/>
          </a:xfrm>
          <a:prstGeom prst="rect">
            <a:avLst/>
          </a:prstGeom>
        </p:spPr>
        <p:txBody>
          <a:bodyPr/>
          <a:lstStyle/>
          <a:p>
            <a:r>
              <a:rPr lang="en-US" dirty="0"/>
              <a:t>www.data.org.uk</a:t>
            </a:r>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CDB5C20F-CBB1-604E-828B-346E431F902F}" type="slidenum">
              <a:rPr lang="en-US" smtClean="0"/>
              <a:pPr/>
              <a:t>‹#›</a:t>
            </a:fld>
            <a:endParaRPr lang="en-US"/>
          </a:p>
        </p:txBody>
      </p:sp>
    </p:spTree>
    <p:extLst>
      <p:ext uri="{BB962C8B-B14F-4D97-AF65-F5344CB8AC3E}">
        <p14:creationId xmlns:p14="http://schemas.microsoft.com/office/powerpoint/2010/main" val="5296847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GB"/>
              <a:t>Click to edit Master title style</a:t>
            </a:r>
            <a:endParaRPr lang="en-US"/>
          </a:p>
        </p:txBody>
      </p:sp>
      <p:sp>
        <p:nvSpPr>
          <p:cNvPr id="3" name="Date Placeholder 2"/>
          <p:cNvSpPr>
            <a:spLocks noGrp="1"/>
          </p:cNvSpPr>
          <p:nvPr>
            <p:ph type="dt" sz="half" idx="10"/>
          </p:nvPr>
        </p:nvSpPr>
        <p:spPr>
          <a:xfrm>
            <a:off x="609600" y="6356351"/>
            <a:ext cx="2844800" cy="365125"/>
          </a:xfrm>
          <a:prstGeom prst="rect">
            <a:avLst/>
          </a:prstGeom>
        </p:spPr>
        <p:txBody>
          <a:bodyPr/>
          <a:lstStyle/>
          <a:p>
            <a:r>
              <a:rPr lang="en-US" dirty="0"/>
              <a:t>www.data.org.uk</a:t>
            </a: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CDB5C20F-CBB1-604E-828B-346E431F902F}" type="slidenum">
              <a:rPr lang="en-US" smtClean="0"/>
              <a:pPr/>
              <a:t>‹#›</a:t>
            </a:fld>
            <a:endParaRPr lang="en-US"/>
          </a:p>
        </p:txBody>
      </p:sp>
    </p:spTree>
    <p:extLst>
      <p:ext uri="{BB962C8B-B14F-4D97-AF65-F5344CB8AC3E}">
        <p14:creationId xmlns:p14="http://schemas.microsoft.com/office/powerpoint/2010/main" val="3910970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r>
              <a:rPr lang="en-US" dirty="0"/>
              <a:t>www.data.org.uk</a:t>
            </a:r>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CDB5C20F-CBB1-604E-828B-346E431F902F}" type="slidenum">
              <a:rPr lang="en-US" smtClean="0"/>
              <a:pPr/>
              <a:t>‹#›</a:t>
            </a:fld>
            <a:endParaRPr lang="en-US"/>
          </a:p>
        </p:txBody>
      </p:sp>
    </p:spTree>
    <p:extLst>
      <p:ext uri="{BB962C8B-B14F-4D97-AF65-F5344CB8AC3E}">
        <p14:creationId xmlns:p14="http://schemas.microsoft.com/office/powerpoint/2010/main" val="1440101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r>
              <a:rPr lang="en-US" dirty="0"/>
              <a:t>www.data.org.uk</a:t>
            </a:r>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CDB5C20F-CBB1-604E-828B-346E431F902F}" type="slidenum">
              <a:rPr lang="en-US" smtClean="0"/>
              <a:pPr/>
              <a:t>‹#›</a:t>
            </a:fld>
            <a:endParaRPr lang="en-US"/>
          </a:p>
        </p:txBody>
      </p:sp>
    </p:spTree>
    <p:extLst>
      <p:ext uri="{BB962C8B-B14F-4D97-AF65-F5344CB8AC3E}">
        <p14:creationId xmlns:p14="http://schemas.microsoft.com/office/powerpoint/2010/main" val="23133988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GB"/>
              <a:t>Click to edit Master title style</a:t>
            </a:r>
            <a:endParaRPr lang="en-US"/>
          </a:p>
        </p:txBody>
      </p:sp>
      <p:sp>
        <p:nvSpPr>
          <p:cNvPr id="3" name="Vertical Text Placeholder 2"/>
          <p:cNvSpPr>
            <a:spLocks noGrp="1"/>
          </p:cNvSpPr>
          <p:nvPr>
            <p:ph type="body" orient="vert" idx="1"/>
          </p:nvPr>
        </p:nvSpPr>
        <p:spPr>
          <a:xfrm>
            <a:off x="609600" y="1600201"/>
            <a:ext cx="10972800" cy="4155974"/>
          </a:xfrm>
          <a:prstGeom prst="rect">
            <a:avLst/>
          </a:prstGeo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marL="0" marR="0" indent="0" algn="l" defTabSz="457200" rtl="0" eaLnBrk="1" fontAlgn="auto" latinLnBrk="0" hangingPunct="1">
              <a:lnSpc>
                <a:spcPct val="100000"/>
              </a:lnSpc>
              <a:spcBef>
                <a:spcPts val="0"/>
              </a:spcBef>
              <a:spcAft>
                <a:spcPts val="0"/>
              </a:spcAft>
              <a:buClrTx/>
              <a:buSzTx/>
              <a:buFontTx/>
              <a:buNone/>
              <a:tabLst/>
              <a:defRPr/>
            </a:lvl1pPr>
          </a:lstStyle>
          <a:p>
            <a:r>
              <a:rPr lang="en-US" dirty="0"/>
              <a:t>www.data.org.uk</a:t>
            </a: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CDB5C20F-CBB1-604E-828B-346E431F902F}" type="slidenum">
              <a:rPr lang="en-US" smtClean="0"/>
              <a:pPr/>
              <a:t>‹#›</a:t>
            </a:fld>
            <a:endParaRPr lang="en-US"/>
          </a:p>
        </p:txBody>
      </p:sp>
    </p:spTree>
    <p:extLst>
      <p:ext uri="{BB962C8B-B14F-4D97-AF65-F5344CB8AC3E}">
        <p14:creationId xmlns:p14="http://schemas.microsoft.com/office/powerpoint/2010/main" val="42622447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766DB707-EB58-43D7-A825-3CA54B494FF6}"/>
              </a:ext>
            </a:extLst>
          </p:cNvPr>
          <p:cNvGrpSpPr/>
          <p:nvPr userDrawn="1"/>
        </p:nvGrpSpPr>
        <p:grpSpPr>
          <a:xfrm>
            <a:off x="-473849" y="6083302"/>
            <a:ext cx="11584220" cy="737292"/>
            <a:chOff x="-1149238" y="5886763"/>
            <a:chExt cx="12192000" cy="775975"/>
          </a:xfrm>
        </p:grpSpPr>
        <p:pic>
          <p:nvPicPr>
            <p:cNvPr id="5" name="Picture 4">
              <a:extLst>
                <a:ext uri="{FF2B5EF4-FFF2-40B4-BE49-F238E27FC236}">
                  <a16:creationId xmlns:a16="http://schemas.microsoft.com/office/drawing/2014/main" id="{7F69C821-A5AB-4ACD-9D19-B4D9490E1129}"/>
                </a:ext>
              </a:extLst>
            </p:cNvPr>
            <p:cNvPicPr>
              <a:picLocks noChangeAspect="1"/>
            </p:cNvPicPr>
            <p:nvPr userDrawn="1"/>
          </p:nvPicPr>
          <p:blipFill rotWithShape="1">
            <a:blip r:embed="rId12" cstate="print">
              <a:extLst>
                <a:ext uri="{28A0092B-C50C-407E-A947-70E740481C1C}">
                  <a14:useLocalDpi xmlns:a14="http://schemas.microsoft.com/office/drawing/2010/main"/>
                </a:ext>
              </a:extLst>
            </a:blip>
            <a:srcRect l="-2398"/>
            <a:stretch/>
          </p:blipFill>
          <p:spPr>
            <a:xfrm>
              <a:off x="-1149238" y="5886763"/>
              <a:ext cx="12192000" cy="412124"/>
            </a:xfrm>
            <a:prstGeom prst="rect">
              <a:avLst/>
            </a:prstGeom>
          </p:spPr>
        </p:pic>
        <p:sp>
          <p:nvSpPr>
            <p:cNvPr id="4" name="Rectangle 3">
              <a:extLst>
                <a:ext uri="{FF2B5EF4-FFF2-40B4-BE49-F238E27FC236}">
                  <a16:creationId xmlns:a16="http://schemas.microsoft.com/office/drawing/2014/main" id="{1C56096A-800E-41D5-9804-AE43CCAE2589}"/>
                </a:ext>
              </a:extLst>
            </p:cNvPr>
            <p:cNvSpPr/>
            <p:nvPr userDrawn="1"/>
          </p:nvSpPr>
          <p:spPr>
            <a:xfrm>
              <a:off x="9765506" y="6029325"/>
              <a:ext cx="985838" cy="633413"/>
            </a:xfrm>
            <a:prstGeom prst="rect">
              <a:avLst/>
            </a:prstGeom>
            <a:solidFill>
              <a:srgbClr val="318AA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3" name="Picture 12" descr="DATA07whitesmall.eps">
              <a:extLst>
                <a:ext uri="{FF2B5EF4-FFF2-40B4-BE49-F238E27FC236}">
                  <a16:creationId xmlns:a16="http://schemas.microsoft.com/office/drawing/2014/main" id="{2527064D-045E-43A8-8221-3437E4A73AB3}"/>
                </a:ext>
              </a:extLst>
            </p:cNvPr>
            <p:cNvPicPr>
              <a:picLocks noChangeAspect="1"/>
            </p:cNvPicPr>
            <p:nvPr userDrawn="1"/>
          </p:nvPicPr>
          <p:blipFill>
            <a:blip r:embed="rId13">
              <a:extLst>
                <a:ext uri="{28A0092B-C50C-407E-A947-70E740481C1C}">
                  <a14:useLocalDpi xmlns:a14="http://schemas.microsoft.com/office/drawing/2010/main"/>
                </a:ext>
              </a:extLst>
            </a:blip>
            <a:stretch>
              <a:fillRect/>
            </a:stretch>
          </p:blipFill>
          <p:spPr>
            <a:xfrm>
              <a:off x="9843724" y="6136497"/>
              <a:ext cx="840945" cy="388128"/>
            </a:xfrm>
            <a:prstGeom prst="rect">
              <a:avLst/>
            </a:prstGeom>
          </p:spPr>
        </p:pic>
      </p:grpSp>
      <p:pic>
        <p:nvPicPr>
          <p:cNvPr id="3" name="Picture 2">
            <a:extLst>
              <a:ext uri="{FF2B5EF4-FFF2-40B4-BE49-F238E27FC236}">
                <a16:creationId xmlns:a16="http://schemas.microsoft.com/office/drawing/2014/main" id="{14A8473E-095F-4A15-A8F5-CBEBD8AF91A7}"/>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1110371" y="6218756"/>
            <a:ext cx="981521" cy="601838"/>
          </a:xfrm>
          <a:prstGeom prst="rect">
            <a:avLst/>
          </a:prstGeom>
        </p:spPr>
      </p:pic>
    </p:spTree>
    <p:extLst>
      <p:ext uri="{BB962C8B-B14F-4D97-AF65-F5344CB8AC3E}">
        <p14:creationId xmlns:p14="http://schemas.microsoft.com/office/powerpoint/2010/main" val="14945121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8" r:id="rId9"/>
    <p:sldLayoutId id="2147483659" r:id="rId10"/>
  </p:sldLayoutIdLst>
  <p:txStyles>
    <p:titleStyle>
      <a:lvl1pPr algn="l" defTabSz="457200" rtl="0" eaLnBrk="1" latinLnBrk="0" hangingPunct="1">
        <a:spcBef>
          <a:spcPct val="0"/>
        </a:spcBef>
        <a:buNone/>
        <a:defRPr sz="4400" kern="1200">
          <a:solidFill>
            <a:schemeClr val="tx1"/>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3.pn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3.jpeg"/><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8.jpe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7.gif"/><Relationship Id="rId5" Type="http://schemas.openxmlformats.org/officeDocument/2006/relationships/image" Target="../media/image36.jpeg"/><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13.png"/><Relationship Id="rId4" Type="http://schemas.openxmlformats.org/officeDocument/2006/relationships/image" Target="../media/image42.jpeg"/></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www.poweruptoys.com/products/powerup-v3" TargetMode="External"/><Relationship Id="rId5" Type="http://schemas.openxmlformats.org/officeDocument/2006/relationships/image" Target="../media/image49.jpe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5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53.png"/><Relationship Id="rId4" Type="http://schemas.openxmlformats.org/officeDocument/2006/relationships/image" Target="../media/image52.jpeg"/></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66.jpeg"/><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hyperlink" Target="https://www.youtube.com/watch?v=YWFEWg9oMFY" TargetMode="External"/><Relationship Id="rId7" Type="http://schemas.openxmlformats.org/officeDocument/2006/relationships/image" Target="../media/image78.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jpe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34.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13.png"/><Relationship Id="rId4" Type="http://schemas.openxmlformats.org/officeDocument/2006/relationships/image" Target="../media/image83.jpeg"/></Relationships>
</file>

<file path=ppt/slides/_rels/slide3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86.jpeg"/></Relationships>
</file>

<file path=ppt/slides/_rels/slide3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37.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92.jpeg"/></Relationships>
</file>

<file path=ppt/slides/_rels/slide3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96.jpeg"/><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40.xml"/><Relationship Id="rId1" Type="http://schemas.openxmlformats.org/officeDocument/2006/relationships/slideLayout" Target="../slideLayouts/slideLayout1.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41.xml.rels><?xml version="1.0" encoding="UTF-8" standalone="yes"?>
<Relationships xmlns="http://schemas.openxmlformats.org/package/2006/relationships"><Relationship Id="rId8" Type="http://schemas.openxmlformats.org/officeDocument/2006/relationships/hyperlink" Target="https://www.rcworld.co.uk/acatalog/Aircraft-Kits.html" TargetMode="External"/><Relationship Id="rId3" Type="http://schemas.openxmlformats.org/officeDocument/2006/relationships/image" Target="../media/image101.png"/><Relationship Id="rId7" Type="http://schemas.openxmlformats.org/officeDocument/2006/relationships/hyperlink" Target="https://www.alwayshobbies.com/model-aircraft/balsa-model-kits"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 Id="rId6" Type="http://schemas.openxmlformats.org/officeDocument/2006/relationships/hyperlink" Target="https://www.logicrc.com/default.aspx?s=c:0,c:10" TargetMode="External"/><Relationship Id="rId5" Type="http://schemas.openxmlformats.org/officeDocument/2006/relationships/hyperlink" Target="https://www.marionvillemodels.com/collections/balsa-wood-plane-kits" TargetMode="External"/><Relationship Id="rId4" Type="http://schemas.openxmlformats.org/officeDocument/2006/relationships/image" Target="../media/image102.jpeg"/><Relationship Id="rId9" Type="http://schemas.openxmlformats.org/officeDocument/2006/relationships/image" Target="../media/image103.png"/></Relationships>
</file>

<file path=ppt/slides/_rels/slide42.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4.jpeg"/><Relationship Id="rId7" Type="http://schemas.openxmlformats.org/officeDocument/2006/relationships/image" Target="../media/image108.png"/><Relationship Id="rId2" Type="http://schemas.openxmlformats.org/officeDocument/2006/relationships/notesSlide" Target="../notesSlides/notesSlide42.xml"/><Relationship Id="rId1" Type="http://schemas.openxmlformats.org/officeDocument/2006/relationships/slideLayout" Target="../slideLayouts/slideLayout1.xml"/><Relationship Id="rId6" Type="http://schemas.openxmlformats.org/officeDocument/2006/relationships/image" Target="../media/image107.jpeg"/><Relationship Id="rId5" Type="http://schemas.openxmlformats.org/officeDocument/2006/relationships/image" Target="../media/image106.png"/><Relationship Id="rId10" Type="http://schemas.openxmlformats.org/officeDocument/2006/relationships/image" Target="../media/image111.png"/><Relationship Id="rId4" Type="http://schemas.openxmlformats.org/officeDocument/2006/relationships/image" Target="../media/image105.png"/><Relationship Id="rId9" Type="http://schemas.openxmlformats.org/officeDocument/2006/relationships/image" Target="../media/image11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60099539-2342-4FD4-9EBB-3EF712E9B15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382486"/>
            <a:ext cx="12100956" cy="3614057"/>
          </a:xfrm>
          <a:prstGeom prst="rect">
            <a:avLst/>
          </a:prstGeom>
        </p:spPr>
      </p:pic>
      <p:sp>
        <p:nvSpPr>
          <p:cNvPr id="13" name="Title 1">
            <a:extLst>
              <a:ext uri="{FF2B5EF4-FFF2-40B4-BE49-F238E27FC236}">
                <a16:creationId xmlns:a16="http://schemas.microsoft.com/office/drawing/2014/main" id="{88BE737B-947C-4F76-9623-6C33CD54C724}"/>
              </a:ext>
            </a:extLst>
          </p:cNvPr>
          <p:cNvSpPr>
            <a:spLocks noGrp="1"/>
          </p:cNvSpPr>
          <p:nvPr>
            <p:ph type="ctrTitle"/>
          </p:nvPr>
        </p:nvSpPr>
        <p:spPr>
          <a:xfrm>
            <a:off x="604911" y="2865438"/>
            <a:ext cx="11085341" cy="1470025"/>
          </a:xfrm>
        </p:spPr>
        <p:txBody>
          <a:bodyPr>
            <a:normAutofit/>
          </a:bodyPr>
          <a:lstStyle/>
          <a:p>
            <a:pPr algn="ctr"/>
            <a:r>
              <a:rPr lang="en-GB" sz="4000" b="1" kern="0" dirty="0">
                <a:solidFill>
                  <a:schemeClr val="bg1"/>
                </a:solidFill>
                <a:latin typeface="Cambria" panose="02040503050406030204" pitchFamily="18" charset="0"/>
              </a:rPr>
              <a:t>Aeronautical Engineering</a:t>
            </a:r>
          </a:p>
        </p:txBody>
      </p:sp>
      <p:sp>
        <p:nvSpPr>
          <p:cNvPr id="14" name="Subtitle 2">
            <a:extLst>
              <a:ext uri="{FF2B5EF4-FFF2-40B4-BE49-F238E27FC236}">
                <a16:creationId xmlns:a16="http://schemas.microsoft.com/office/drawing/2014/main" id="{650E6CD2-F25D-44D1-95BB-A981D8BEE6E8}"/>
              </a:ext>
            </a:extLst>
          </p:cNvPr>
          <p:cNvSpPr>
            <a:spLocks noGrp="1"/>
          </p:cNvSpPr>
          <p:nvPr>
            <p:ph type="subTitle" idx="1"/>
          </p:nvPr>
        </p:nvSpPr>
        <p:spPr>
          <a:xfrm>
            <a:off x="1463040" y="3326423"/>
            <a:ext cx="9228405" cy="1752600"/>
          </a:xfrm>
        </p:spPr>
        <p:txBody>
          <a:bodyPr/>
          <a:lstStyle/>
          <a:p>
            <a:endParaRPr lang="en-GB" b="1" dirty="0">
              <a:solidFill>
                <a:srgbClr val="318AAC"/>
              </a:solidFill>
              <a:latin typeface="Cambria" panose="02040503050406030204" pitchFamily="18" charset="0"/>
            </a:endParaRPr>
          </a:p>
          <a:p>
            <a:endParaRPr lang="en-GB" b="1" dirty="0">
              <a:solidFill>
                <a:srgbClr val="318AAC"/>
              </a:solidFill>
              <a:latin typeface="Cambria" panose="02040503050406030204" pitchFamily="18" charset="0"/>
            </a:endParaRPr>
          </a:p>
          <a:p>
            <a:r>
              <a:rPr lang="en-GB" b="1" dirty="0">
                <a:solidFill>
                  <a:srgbClr val="318AAC"/>
                </a:solidFill>
                <a:latin typeface="Cambria" panose="02040503050406030204" pitchFamily="18" charset="0"/>
              </a:rPr>
              <a:t>Challenges</a:t>
            </a:r>
          </a:p>
        </p:txBody>
      </p:sp>
      <p:sp>
        <p:nvSpPr>
          <p:cNvPr id="15" name="Title 1">
            <a:extLst>
              <a:ext uri="{FF2B5EF4-FFF2-40B4-BE49-F238E27FC236}">
                <a16:creationId xmlns:a16="http://schemas.microsoft.com/office/drawing/2014/main" id="{114867D3-19C4-4875-9DA3-0BB7DFFA86B0}"/>
              </a:ext>
            </a:extLst>
          </p:cNvPr>
          <p:cNvSpPr txBox="1">
            <a:spLocks/>
          </p:cNvSpPr>
          <p:nvPr/>
        </p:nvSpPr>
        <p:spPr>
          <a:xfrm>
            <a:off x="615797" y="2854552"/>
            <a:ext cx="11085341" cy="1470025"/>
          </a:xfrm>
          <a:prstGeom prst="rect">
            <a:avLst/>
          </a:prstGeom>
        </p:spPr>
        <p:txBody>
          <a:bodyPr>
            <a:normAutofit/>
          </a:bodyPr>
          <a:lstStyle>
            <a:lvl1pPr algn="l" defTabSz="457200" rtl="0" eaLnBrk="1" latinLnBrk="0" hangingPunct="1">
              <a:spcBef>
                <a:spcPct val="0"/>
              </a:spcBef>
              <a:buNone/>
              <a:defRPr sz="4400" kern="1200">
                <a:solidFill>
                  <a:schemeClr val="tx1"/>
                </a:solidFill>
                <a:latin typeface="Arial"/>
                <a:ea typeface="+mj-ea"/>
                <a:cs typeface="Arial"/>
              </a:defRPr>
            </a:lvl1pPr>
          </a:lstStyle>
          <a:p>
            <a:pPr algn="ctr"/>
            <a:r>
              <a:rPr lang="en-GB" sz="4000" b="1" kern="0" dirty="0">
                <a:solidFill>
                  <a:srgbClr val="4EBA6F"/>
                </a:solidFill>
                <a:latin typeface="Cambria" panose="02040503050406030204" pitchFamily="18" charset="0"/>
              </a:rPr>
              <a:t>Aeronautical Engineering</a:t>
            </a:r>
            <a:endParaRPr lang="en-GB" sz="4000" b="1" kern="0" dirty="0">
              <a:solidFill>
                <a:schemeClr val="bg1"/>
              </a:solidFill>
              <a:latin typeface="Cambria" panose="020405030504060302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5B3CF56A-1FD2-4B5B-8F6B-9B904647645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37260" y="3839279"/>
            <a:ext cx="2459962" cy="2422629"/>
          </a:xfrm>
          <a:prstGeom prst="rect">
            <a:avLst/>
          </a:prstGeom>
        </p:spPr>
      </p:pic>
      <p:sp>
        <p:nvSpPr>
          <p:cNvPr id="15" name="Title 1">
            <a:extLst>
              <a:ext uri="{FF2B5EF4-FFF2-40B4-BE49-F238E27FC236}">
                <a16:creationId xmlns:a16="http://schemas.microsoft.com/office/drawing/2014/main" id="{5E858589-4A78-4E58-A5DF-427B5BDF4019}"/>
              </a:ext>
            </a:extLst>
          </p:cNvPr>
          <p:cNvSpPr txBox="1">
            <a:spLocks/>
          </p:cNvSpPr>
          <p:nvPr/>
        </p:nvSpPr>
        <p:spPr>
          <a:xfrm>
            <a:off x="305020" y="113367"/>
            <a:ext cx="4531659" cy="827927"/>
          </a:xfrm>
          <a:prstGeom prst="rect">
            <a:avLst/>
          </a:prstGeom>
        </p:spPr>
        <p:txBody>
          <a:bodyPr>
            <a:normAutofit fontScale="97500"/>
          </a:bodyPr>
          <a:lstStyle>
            <a:lvl1pPr algn="l" defTabSz="457200" rtl="0" eaLnBrk="1" latinLnBrk="0" hangingPunct="1">
              <a:spcBef>
                <a:spcPct val="0"/>
              </a:spcBef>
              <a:buNone/>
              <a:defRPr sz="4400" kern="1200">
                <a:solidFill>
                  <a:schemeClr val="tx1"/>
                </a:solidFill>
                <a:latin typeface="Arial"/>
                <a:ea typeface="+mj-ea"/>
                <a:cs typeface="Arial"/>
              </a:defRPr>
            </a:lvl1pPr>
          </a:lstStyle>
          <a:p>
            <a:r>
              <a:rPr lang="en-GB" sz="4000" b="1" kern="0" dirty="0">
                <a:solidFill>
                  <a:srgbClr val="4EBA6F"/>
                </a:solidFill>
                <a:latin typeface="Cambria" panose="02040503050406030204" pitchFamily="18" charset="0"/>
              </a:rPr>
              <a:t>Flight</a:t>
            </a:r>
            <a:endParaRPr lang="en-GB" sz="4000" b="1" kern="0" dirty="0">
              <a:solidFill>
                <a:srgbClr val="B0D235"/>
              </a:solidFill>
              <a:latin typeface="Cambria" panose="02040503050406030204" pitchFamily="18" charset="0"/>
            </a:endParaRPr>
          </a:p>
        </p:txBody>
      </p:sp>
      <p:sp>
        <p:nvSpPr>
          <p:cNvPr id="16" name="Subtitle 2">
            <a:extLst>
              <a:ext uri="{FF2B5EF4-FFF2-40B4-BE49-F238E27FC236}">
                <a16:creationId xmlns:a16="http://schemas.microsoft.com/office/drawing/2014/main" id="{20CAD790-C6CA-4B08-BF9A-0CCFB4C18E71}"/>
              </a:ext>
            </a:extLst>
          </p:cNvPr>
          <p:cNvSpPr txBox="1">
            <a:spLocks/>
          </p:cNvSpPr>
          <p:nvPr/>
        </p:nvSpPr>
        <p:spPr>
          <a:xfrm>
            <a:off x="305020" y="729035"/>
            <a:ext cx="4718566" cy="618565"/>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b="1" dirty="0">
                <a:solidFill>
                  <a:srgbClr val="318AAC"/>
                </a:solidFill>
                <a:latin typeface="Cambria" panose="02040503050406030204" pitchFamily="18" charset="0"/>
              </a:rPr>
              <a:t>The principles of flight</a:t>
            </a:r>
          </a:p>
        </p:txBody>
      </p:sp>
      <p:sp>
        <p:nvSpPr>
          <p:cNvPr id="25" name="Content Placeholder 2">
            <a:extLst>
              <a:ext uri="{FF2B5EF4-FFF2-40B4-BE49-F238E27FC236}">
                <a16:creationId xmlns:a16="http://schemas.microsoft.com/office/drawing/2014/main" id="{EED0E9AE-7D96-4DC7-8F64-4D47B8FE0B08}"/>
              </a:ext>
            </a:extLst>
          </p:cNvPr>
          <p:cNvSpPr txBox="1">
            <a:spLocks/>
          </p:cNvSpPr>
          <p:nvPr/>
        </p:nvSpPr>
        <p:spPr>
          <a:xfrm>
            <a:off x="460158" y="1496548"/>
            <a:ext cx="5693162" cy="3361020"/>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sz="1800" b="1" dirty="0">
                <a:solidFill>
                  <a:schemeClr val="tx1"/>
                </a:solidFill>
              </a:rPr>
              <a:t>Stability</a:t>
            </a:r>
          </a:p>
          <a:p>
            <a:pPr algn="l"/>
            <a:r>
              <a:rPr lang="en-GB" sz="1800" dirty="0">
                <a:solidFill>
                  <a:schemeClr val="tx1"/>
                </a:solidFill>
              </a:rPr>
              <a:t>Roll stability (preventing sideways tilting) can be achieved by having the centre of lift above the centre of gravity. This view, looking from the front of the glider, shows the dihedral angle across the wings. </a:t>
            </a:r>
          </a:p>
          <a:p>
            <a:pPr algn="l"/>
            <a:endParaRPr lang="en-GB" sz="1100" dirty="0">
              <a:solidFill>
                <a:schemeClr val="tx1"/>
              </a:solidFill>
            </a:endParaRPr>
          </a:p>
          <a:p>
            <a:pPr algn="l"/>
            <a:r>
              <a:rPr lang="en-GB" sz="1800" dirty="0">
                <a:solidFill>
                  <a:schemeClr val="tx1"/>
                </a:solidFill>
              </a:rPr>
              <a:t>Dihedral works by presenting a larger wing surface and more lift when a wing starts to drop. </a:t>
            </a:r>
            <a:br>
              <a:rPr lang="en-GB" sz="1800" dirty="0">
                <a:solidFill>
                  <a:schemeClr val="tx1"/>
                </a:solidFill>
              </a:rPr>
            </a:br>
            <a:r>
              <a:rPr lang="en-GB" sz="1800" dirty="0">
                <a:solidFill>
                  <a:schemeClr val="tx1"/>
                </a:solidFill>
              </a:rPr>
              <a:t>This causes a turning </a:t>
            </a:r>
            <a:br>
              <a:rPr lang="en-GB" sz="1800" dirty="0">
                <a:solidFill>
                  <a:schemeClr val="tx1"/>
                </a:solidFill>
              </a:rPr>
            </a:br>
            <a:r>
              <a:rPr lang="en-GB" sz="1800" dirty="0">
                <a:solidFill>
                  <a:schemeClr val="tx1"/>
                </a:solidFill>
              </a:rPr>
              <a:t>force trying to roll the </a:t>
            </a:r>
            <a:br>
              <a:rPr lang="en-GB" sz="1800" dirty="0">
                <a:solidFill>
                  <a:schemeClr val="tx1"/>
                </a:solidFill>
              </a:rPr>
            </a:br>
            <a:r>
              <a:rPr lang="en-GB" sz="1800" dirty="0">
                <a:solidFill>
                  <a:schemeClr val="tx1"/>
                </a:solidFill>
              </a:rPr>
              <a:t>glider back to the level.</a:t>
            </a:r>
          </a:p>
          <a:p>
            <a:pPr algn="l"/>
            <a:endParaRPr lang="en-GB" sz="1800" dirty="0">
              <a:solidFill>
                <a:schemeClr val="tx1"/>
              </a:solidFill>
            </a:endParaRPr>
          </a:p>
        </p:txBody>
      </p:sp>
      <p:pic>
        <p:nvPicPr>
          <p:cNvPr id="50" name="Picture 49">
            <a:extLst>
              <a:ext uri="{FF2B5EF4-FFF2-40B4-BE49-F238E27FC236}">
                <a16:creationId xmlns:a16="http://schemas.microsoft.com/office/drawing/2014/main" id="{DFAD66A1-E830-49A0-B2FB-9238FDEC7E06}"/>
              </a:ext>
            </a:extLst>
          </p:cNvPr>
          <p:cNvPicPr>
            <a:picLocks noChangeAspect="1"/>
          </p:cNvPicPr>
          <p:nvPr/>
        </p:nvPicPr>
        <p:blipFill>
          <a:blip r:embed="rId4"/>
          <a:stretch>
            <a:fillRect/>
          </a:stretch>
        </p:blipFill>
        <p:spPr>
          <a:xfrm>
            <a:off x="6704860" y="642061"/>
            <a:ext cx="4735332" cy="1721468"/>
          </a:xfrm>
          <a:prstGeom prst="rect">
            <a:avLst/>
          </a:prstGeom>
        </p:spPr>
      </p:pic>
      <p:grpSp>
        <p:nvGrpSpPr>
          <p:cNvPr id="11" name="Group 10">
            <a:extLst>
              <a:ext uri="{FF2B5EF4-FFF2-40B4-BE49-F238E27FC236}">
                <a16:creationId xmlns:a16="http://schemas.microsoft.com/office/drawing/2014/main" id="{3232A4F7-EDAA-4E44-B921-40E8C5D19933}"/>
              </a:ext>
            </a:extLst>
          </p:cNvPr>
          <p:cNvGrpSpPr/>
          <p:nvPr/>
        </p:nvGrpSpPr>
        <p:grpSpPr>
          <a:xfrm>
            <a:off x="7017116" y="3055040"/>
            <a:ext cx="4423076" cy="2639548"/>
            <a:chOff x="4814521" y="2926550"/>
            <a:chExt cx="4423076" cy="2639548"/>
          </a:xfrm>
        </p:grpSpPr>
        <p:pic>
          <p:nvPicPr>
            <p:cNvPr id="2" name="Picture 1">
              <a:extLst>
                <a:ext uri="{FF2B5EF4-FFF2-40B4-BE49-F238E27FC236}">
                  <a16:creationId xmlns:a16="http://schemas.microsoft.com/office/drawing/2014/main" id="{9589D732-35CF-43DA-A9B2-2DFA92DB1FB8}"/>
                </a:ext>
              </a:extLst>
            </p:cNvPr>
            <p:cNvPicPr>
              <a:picLocks noChangeAspect="1"/>
            </p:cNvPicPr>
            <p:nvPr/>
          </p:nvPicPr>
          <p:blipFill>
            <a:blip r:embed="rId5"/>
            <a:stretch>
              <a:fillRect/>
            </a:stretch>
          </p:blipFill>
          <p:spPr>
            <a:xfrm rot="20840585">
              <a:off x="4814521" y="3416210"/>
              <a:ext cx="4423076" cy="1695372"/>
            </a:xfrm>
            <a:prstGeom prst="rect">
              <a:avLst/>
            </a:prstGeom>
          </p:spPr>
        </p:pic>
        <p:sp>
          <p:nvSpPr>
            <p:cNvPr id="3" name="Rectangle 2">
              <a:extLst>
                <a:ext uri="{FF2B5EF4-FFF2-40B4-BE49-F238E27FC236}">
                  <a16:creationId xmlns:a16="http://schemas.microsoft.com/office/drawing/2014/main" id="{A3798A0F-C4BF-4E45-B341-F3BC627055C3}"/>
                </a:ext>
              </a:extLst>
            </p:cNvPr>
            <p:cNvSpPr/>
            <p:nvPr/>
          </p:nvSpPr>
          <p:spPr>
            <a:xfrm>
              <a:off x="6290118" y="4981323"/>
              <a:ext cx="1708481" cy="584775"/>
            </a:xfrm>
            <a:prstGeom prst="rect">
              <a:avLst/>
            </a:prstGeom>
          </p:spPr>
          <p:txBody>
            <a:bodyPr wrap="none">
              <a:spAutoFit/>
            </a:bodyPr>
            <a:lstStyle/>
            <a:p>
              <a:pPr algn="ctr"/>
              <a:r>
                <a:rPr lang="en-GB" sz="1600" b="1" dirty="0">
                  <a:solidFill>
                    <a:schemeClr val="accent1">
                      <a:lumMod val="75000"/>
                    </a:schemeClr>
                  </a:solidFill>
                </a:rPr>
                <a:t>Turning force</a:t>
              </a:r>
            </a:p>
            <a:p>
              <a:pPr algn="ctr"/>
              <a:r>
                <a:rPr lang="en-GB" sz="1600" b="1" dirty="0">
                  <a:solidFill>
                    <a:schemeClr val="accent1">
                      <a:lumMod val="75000"/>
                    </a:schemeClr>
                  </a:solidFill>
                </a:rPr>
                <a:t>rolling wings level</a:t>
              </a:r>
              <a:endParaRPr lang="en-GB" sz="1600" dirty="0"/>
            </a:p>
          </p:txBody>
        </p:sp>
        <p:sp>
          <p:nvSpPr>
            <p:cNvPr id="4" name="Arrow: Curved Up 3">
              <a:extLst>
                <a:ext uri="{FF2B5EF4-FFF2-40B4-BE49-F238E27FC236}">
                  <a16:creationId xmlns:a16="http://schemas.microsoft.com/office/drawing/2014/main" id="{D11B4188-1B17-492C-A362-C636DD88E9D6}"/>
                </a:ext>
              </a:extLst>
            </p:cNvPr>
            <p:cNvSpPr/>
            <p:nvPr/>
          </p:nvSpPr>
          <p:spPr>
            <a:xfrm flipH="1">
              <a:off x="6790980" y="4519014"/>
              <a:ext cx="705543" cy="331508"/>
            </a:xfrm>
            <a:prstGeom prst="curvedUpArrow">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grpSp>
          <p:nvGrpSpPr>
            <p:cNvPr id="9" name="Group 8">
              <a:extLst>
                <a:ext uri="{FF2B5EF4-FFF2-40B4-BE49-F238E27FC236}">
                  <a16:creationId xmlns:a16="http://schemas.microsoft.com/office/drawing/2014/main" id="{B0964AA4-3DB2-4736-9C77-6F70CB6D4845}"/>
                </a:ext>
              </a:extLst>
            </p:cNvPr>
            <p:cNvGrpSpPr/>
            <p:nvPr/>
          </p:nvGrpSpPr>
          <p:grpSpPr>
            <a:xfrm>
              <a:off x="8441724" y="3292026"/>
              <a:ext cx="139181" cy="480382"/>
              <a:chOff x="6600161" y="3790950"/>
              <a:chExt cx="139181" cy="480382"/>
            </a:xfrm>
          </p:grpSpPr>
          <p:cxnSp>
            <p:nvCxnSpPr>
              <p:cNvPr id="23" name="Straight Arrow Connector 22">
                <a:extLst>
                  <a:ext uri="{FF2B5EF4-FFF2-40B4-BE49-F238E27FC236}">
                    <a16:creationId xmlns:a16="http://schemas.microsoft.com/office/drawing/2014/main" id="{143E35C8-D12D-47BC-9F8F-23330DE56B41}"/>
                  </a:ext>
                </a:extLst>
              </p:cNvPr>
              <p:cNvCxnSpPr>
                <a:cxnSpLocks/>
              </p:cNvCxnSpPr>
              <p:nvPr/>
            </p:nvCxnSpPr>
            <p:spPr>
              <a:xfrm flipV="1">
                <a:off x="6669752" y="3790950"/>
                <a:ext cx="0" cy="392759"/>
              </a:xfrm>
              <a:prstGeom prst="straightConnector1">
                <a:avLst/>
              </a:prstGeom>
              <a:ln>
                <a:solidFill>
                  <a:schemeClr val="accent1">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7" name="Oval 26">
                <a:extLst>
                  <a:ext uri="{FF2B5EF4-FFF2-40B4-BE49-F238E27FC236}">
                    <a16:creationId xmlns:a16="http://schemas.microsoft.com/office/drawing/2014/main" id="{7D19E349-9B5C-49F7-AC01-B1C62F634C36}"/>
                  </a:ext>
                </a:extLst>
              </p:cNvPr>
              <p:cNvSpPr/>
              <p:nvPr/>
            </p:nvSpPr>
            <p:spPr>
              <a:xfrm>
                <a:off x="6600161" y="4132151"/>
                <a:ext cx="139181" cy="139181"/>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8" name="Group 7">
              <a:extLst>
                <a:ext uri="{FF2B5EF4-FFF2-40B4-BE49-F238E27FC236}">
                  <a16:creationId xmlns:a16="http://schemas.microsoft.com/office/drawing/2014/main" id="{C1A44E18-5A4E-4435-AF94-8BE7E2E43C73}"/>
                </a:ext>
              </a:extLst>
            </p:cNvPr>
            <p:cNvGrpSpPr/>
            <p:nvPr/>
          </p:nvGrpSpPr>
          <p:grpSpPr>
            <a:xfrm>
              <a:off x="5296011" y="3710361"/>
              <a:ext cx="139181" cy="791791"/>
              <a:chOff x="4150974" y="3886200"/>
              <a:chExt cx="139181" cy="791791"/>
            </a:xfrm>
          </p:grpSpPr>
          <p:cxnSp>
            <p:nvCxnSpPr>
              <p:cNvPr id="29" name="Straight Arrow Connector 28">
                <a:extLst>
                  <a:ext uri="{FF2B5EF4-FFF2-40B4-BE49-F238E27FC236}">
                    <a16:creationId xmlns:a16="http://schemas.microsoft.com/office/drawing/2014/main" id="{66E5ED7C-A1B4-4F24-9C9C-2E11FD59F2EA}"/>
                  </a:ext>
                </a:extLst>
              </p:cNvPr>
              <p:cNvCxnSpPr>
                <a:cxnSpLocks/>
              </p:cNvCxnSpPr>
              <p:nvPr/>
            </p:nvCxnSpPr>
            <p:spPr>
              <a:xfrm flipV="1">
                <a:off x="4218652" y="3886200"/>
                <a:ext cx="0" cy="715427"/>
              </a:xfrm>
              <a:prstGeom prst="straightConnector1">
                <a:avLst/>
              </a:prstGeom>
              <a:ln>
                <a:solidFill>
                  <a:schemeClr val="accent1">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0" name="Oval 29">
                <a:extLst>
                  <a:ext uri="{FF2B5EF4-FFF2-40B4-BE49-F238E27FC236}">
                    <a16:creationId xmlns:a16="http://schemas.microsoft.com/office/drawing/2014/main" id="{5BBF5EAA-8D1B-46FC-99E2-A5334EAACA86}"/>
                  </a:ext>
                </a:extLst>
              </p:cNvPr>
              <p:cNvSpPr/>
              <p:nvPr/>
            </p:nvSpPr>
            <p:spPr>
              <a:xfrm>
                <a:off x="4150974" y="4538810"/>
                <a:ext cx="139181" cy="139181"/>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33" name="Rectangle 32">
              <a:extLst>
                <a:ext uri="{FF2B5EF4-FFF2-40B4-BE49-F238E27FC236}">
                  <a16:creationId xmlns:a16="http://schemas.microsoft.com/office/drawing/2014/main" id="{6632F9AE-8EAA-453E-8551-27A69282475C}"/>
                </a:ext>
              </a:extLst>
            </p:cNvPr>
            <p:cNvSpPr/>
            <p:nvPr/>
          </p:nvSpPr>
          <p:spPr>
            <a:xfrm>
              <a:off x="4862945" y="3289564"/>
              <a:ext cx="930959" cy="338554"/>
            </a:xfrm>
            <a:prstGeom prst="rect">
              <a:avLst/>
            </a:prstGeom>
          </p:spPr>
          <p:txBody>
            <a:bodyPr wrap="none">
              <a:spAutoFit/>
            </a:bodyPr>
            <a:lstStyle/>
            <a:p>
              <a:pPr algn="ctr"/>
              <a:r>
                <a:rPr lang="en-GB" sz="1600" b="1" dirty="0">
                  <a:solidFill>
                    <a:schemeClr val="accent1">
                      <a:lumMod val="75000"/>
                    </a:schemeClr>
                  </a:solidFill>
                </a:rPr>
                <a:t>More lift</a:t>
              </a:r>
              <a:endParaRPr lang="en-GB" sz="1600" dirty="0"/>
            </a:p>
          </p:txBody>
        </p:sp>
        <p:sp>
          <p:nvSpPr>
            <p:cNvPr id="34" name="Rectangle 33">
              <a:extLst>
                <a:ext uri="{FF2B5EF4-FFF2-40B4-BE49-F238E27FC236}">
                  <a16:creationId xmlns:a16="http://schemas.microsoft.com/office/drawing/2014/main" id="{B1733E41-509A-4F7C-94E2-545B133DFB4B}"/>
                </a:ext>
              </a:extLst>
            </p:cNvPr>
            <p:cNvSpPr/>
            <p:nvPr/>
          </p:nvSpPr>
          <p:spPr>
            <a:xfrm>
              <a:off x="7998599" y="2926550"/>
              <a:ext cx="819456" cy="338554"/>
            </a:xfrm>
            <a:prstGeom prst="rect">
              <a:avLst/>
            </a:prstGeom>
          </p:spPr>
          <p:txBody>
            <a:bodyPr wrap="none">
              <a:spAutoFit/>
            </a:bodyPr>
            <a:lstStyle/>
            <a:p>
              <a:pPr algn="ctr"/>
              <a:r>
                <a:rPr lang="en-GB" sz="1600" b="1" dirty="0">
                  <a:solidFill>
                    <a:schemeClr val="accent1">
                      <a:lumMod val="75000"/>
                    </a:schemeClr>
                  </a:solidFill>
                </a:rPr>
                <a:t>Less lift</a:t>
              </a:r>
              <a:endParaRPr lang="en-GB" sz="1600" dirty="0"/>
            </a:p>
          </p:txBody>
        </p:sp>
      </p:grpSp>
      <p:grpSp>
        <p:nvGrpSpPr>
          <p:cNvPr id="19" name="Group 18">
            <a:extLst>
              <a:ext uri="{FF2B5EF4-FFF2-40B4-BE49-F238E27FC236}">
                <a16:creationId xmlns:a16="http://schemas.microsoft.com/office/drawing/2014/main" id="{E6C2FA92-FFCB-4E59-9EEF-54649AB35D1A}"/>
              </a:ext>
            </a:extLst>
          </p:cNvPr>
          <p:cNvGrpSpPr/>
          <p:nvPr/>
        </p:nvGrpSpPr>
        <p:grpSpPr>
          <a:xfrm>
            <a:off x="4966155" y="4647504"/>
            <a:ext cx="2111128" cy="1242789"/>
            <a:chOff x="9142650" y="2751660"/>
            <a:chExt cx="2287270" cy="1588944"/>
          </a:xfrm>
        </p:grpSpPr>
        <p:sp>
          <p:nvSpPr>
            <p:cNvPr id="20" name="Speech Bubble: Oval 19">
              <a:extLst>
                <a:ext uri="{FF2B5EF4-FFF2-40B4-BE49-F238E27FC236}">
                  <a16:creationId xmlns:a16="http://schemas.microsoft.com/office/drawing/2014/main" id="{6EA4D527-5E87-4CCA-9F52-37492F2B131C}"/>
                </a:ext>
              </a:extLst>
            </p:cNvPr>
            <p:cNvSpPr/>
            <p:nvPr/>
          </p:nvSpPr>
          <p:spPr>
            <a:xfrm rot="21355010">
              <a:off x="9142650" y="2751660"/>
              <a:ext cx="2287270" cy="1588944"/>
            </a:xfrm>
            <a:prstGeom prst="wedgeEllipseCallout">
              <a:avLst>
                <a:gd name="adj1" fmla="val -72602"/>
                <a:gd name="adj2" fmla="val -3206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ea typeface="Calibri" panose="020F0502020204030204" pitchFamily="34" charset="0"/>
                  <a:cs typeface="Times New Roman" panose="02020603050405020304" pitchFamily="18" charset="0"/>
                </a:rPr>
                <a:t> </a:t>
              </a:r>
            </a:p>
          </p:txBody>
        </p:sp>
        <p:sp>
          <p:nvSpPr>
            <p:cNvPr id="21" name="Text Box 2">
              <a:extLst>
                <a:ext uri="{FF2B5EF4-FFF2-40B4-BE49-F238E27FC236}">
                  <a16:creationId xmlns:a16="http://schemas.microsoft.com/office/drawing/2014/main" id="{F303A141-D48C-4B94-A101-1AE8DC8F03EC}"/>
                </a:ext>
              </a:extLst>
            </p:cNvPr>
            <p:cNvSpPr txBox="1">
              <a:spLocks noChangeArrowheads="1"/>
            </p:cNvSpPr>
            <p:nvPr/>
          </p:nvSpPr>
          <p:spPr bwMode="auto">
            <a:xfrm rot="21331752">
              <a:off x="9367098" y="2984516"/>
              <a:ext cx="1808877" cy="1036348"/>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How do you think turning up the wing tips can add to a glider’s  stability?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831012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descr="AirExpo 2014 - Beluga 02.jpg">
            <a:extLst>
              <a:ext uri="{FF2B5EF4-FFF2-40B4-BE49-F238E27FC236}">
                <a16:creationId xmlns:a16="http://schemas.microsoft.com/office/drawing/2014/main" id="{F21BAEA1-549D-4A28-80D3-4AC7728B5179}"/>
              </a:ext>
            </a:extLst>
          </p:cNvPr>
          <p:cNvPicPr/>
          <p:nvPr/>
        </p:nvPicPr>
        <p:blipFill>
          <a:blip r:embed="rId3">
            <a:extLst>
              <a:ext uri="{28A0092B-C50C-407E-A947-70E740481C1C}">
                <a14:useLocalDpi xmlns:a14="http://schemas.microsoft.com/office/drawing/2010/main"/>
              </a:ext>
            </a:extLst>
          </a:blip>
          <a:srcRect/>
          <a:stretch>
            <a:fillRect/>
          </a:stretch>
        </p:blipFill>
        <p:spPr bwMode="auto">
          <a:xfrm>
            <a:off x="7194089" y="4496237"/>
            <a:ext cx="2104868" cy="1398907"/>
          </a:xfrm>
          <a:prstGeom prst="rect">
            <a:avLst/>
          </a:prstGeom>
          <a:noFill/>
          <a:ln>
            <a:noFill/>
          </a:ln>
        </p:spPr>
      </p:pic>
      <p:grpSp>
        <p:nvGrpSpPr>
          <p:cNvPr id="4" name="Group 3">
            <a:extLst>
              <a:ext uri="{FF2B5EF4-FFF2-40B4-BE49-F238E27FC236}">
                <a16:creationId xmlns:a16="http://schemas.microsoft.com/office/drawing/2014/main" id="{E9F92835-1203-4C08-9DE9-BEB7807918C7}"/>
              </a:ext>
            </a:extLst>
          </p:cNvPr>
          <p:cNvGrpSpPr/>
          <p:nvPr/>
        </p:nvGrpSpPr>
        <p:grpSpPr>
          <a:xfrm>
            <a:off x="6769463" y="122502"/>
            <a:ext cx="5252113" cy="3313036"/>
            <a:chOff x="6769463" y="122502"/>
            <a:chExt cx="5252113" cy="3313036"/>
          </a:xfrm>
        </p:grpSpPr>
        <p:pic>
          <p:nvPicPr>
            <p:cNvPr id="3" name="Picture 2">
              <a:extLst>
                <a:ext uri="{FF2B5EF4-FFF2-40B4-BE49-F238E27FC236}">
                  <a16:creationId xmlns:a16="http://schemas.microsoft.com/office/drawing/2014/main" id="{B697159C-9AAE-4534-8939-CF2A52C47BA5}"/>
                </a:ext>
              </a:extLst>
            </p:cNvPr>
            <p:cNvPicPr>
              <a:picLocks noChangeAspect="1"/>
            </p:cNvPicPr>
            <p:nvPr/>
          </p:nvPicPr>
          <p:blipFill>
            <a:blip r:embed="rId4"/>
            <a:stretch>
              <a:fillRect/>
            </a:stretch>
          </p:blipFill>
          <p:spPr>
            <a:xfrm>
              <a:off x="6769463" y="122502"/>
              <a:ext cx="4718566" cy="3313036"/>
            </a:xfrm>
            <a:prstGeom prst="rect">
              <a:avLst/>
            </a:prstGeom>
          </p:spPr>
        </p:pic>
        <p:sp>
          <p:nvSpPr>
            <p:cNvPr id="2" name="Rectangle 1">
              <a:extLst>
                <a:ext uri="{FF2B5EF4-FFF2-40B4-BE49-F238E27FC236}">
                  <a16:creationId xmlns:a16="http://schemas.microsoft.com/office/drawing/2014/main" id="{0D05593D-1053-4ABD-9E4C-F7991604A534}"/>
                </a:ext>
              </a:extLst>
            </p:cNvPr>
            <p:cNvSpPr/>
            <p:nvPr/>
          </p:nvSpPr>
          <p:spPr>
            <a:xfrm>
              <a:off x="7505646" y="1506661"/>
              <a:ext cx="1793311" cy="646331"/>
            </a:xfrm>
            <a:prstGeom prst="rect">
              <a:avLst/>
            </a:prstGeom>
          </p:spPr>
          <p:txBody>
            <a:bodyPr wrap="none">
              <a:spAutoFit/>
            </a:bodyPr>
            <a:lstStyle/>
            <a:p>
              <a:pPr algn="ctr"/>
              <a:r>
                <a:rPr lang="en-GB" b="1" dirty="0">
                  <a:solidFill>
                    <a:srgbClr val="318AAC"/>
                  </a:solidFill>
                </a:rPr>
                <a:t>20:1</a:t>
              </a:r>
            </a:p>
            <a:p>
              <a:pPr algn="ctr"/>
              <a:r>
                <a:rPr lang="en-GB" b="1" dirty="0">
                  <a:solidFill>
                    <a:srgbClr val="318AAC"/>
                  </a:solidFill>
                </a:rPr>
                <a:t>High aspect ratio</a:t>
              </a:r>
              <a:endParaRPr lang="en-GB" dirty="0">
                <a:solidFill>
                  <a:srgbClr val="318AAC"/>
                </a:solidFill>
              </a:endParaRPr>
            </a:p>
          </p:txBody>
        </p:sp>
        <p:sp>
          <p:nvSpPr>
            <p:cNvPr id="10" name="Rectangle 9">
              <a:extLst>
                <a:ext uri="{FF2B5EF4-FFF2-40B4-BE49-F238E27FC236}">
                  <a16:creationId xmlns:a16="http://schemas.microsoft.com/office/drawing/2014/main" id="{3FCE2004-7F1E-4257-81D7-9CE67950EEC8}"/>
                </a:ext>
              </a:extLst>
            </p:cNvPr>
            <p:cNvSpPr/>
            <p:nvPr/>
          </p:nvSpPr>
          <p:spPr>
            <a:xfrm>
              <a:off x="10270391" y="405869"/>
              <a:ext cx="1751185" cy="646331"/>
            </a:xfrm>
            <a:prstGeom prst="rect">
              <a:avLst/>
            </a:prstGeom>
          </p:spPr>
          <p:txBody>
            <a:bodyPr wrap="none">
              <a:spAutoFit/>
            </a:bodyPr>
            <a:lstStyle/>
            <a:p>
              <a:pPr algn="ctr"/>
              <a:r>
                <a:rPr lang="en-GB" b="1" dirty="0">
                  <a:solidFill>
                    <a:srgbClr val="318AAC"/>
                  </a:solidFill>
                </a:rPr>
                <a:t>2:1</a:t>
              </a:r>
            </a:p>
            <a:p>
              <a:pPr algn="ctr"/>
              <a:r>
                <a:rPr lang="en-GB" b="1" dirty="0">
                  <a:solidFill>
                    <a:srgbClr val="318AAC"/>
                  </a:solidFill>
                </a:rPr>
                <a:t>Low aspect ratio</a:t>
              </a:r>
              <a:endParaRPr lang="en-GB" dirty="0">
                <a:solidFill>
                  <a:srgbClr val="318AAC"/>
                </a:solidFill>
              </a:endParaRPr>
            </a:p>
          </p:txBody>
        </p:sp>
      </p:grpSp>
      <p:pic>
        <p:nvPicPr>
          <p:cNvPr id="5" name="Picture 4">
            <a:extLst>
              <a:ext uri="{FF2B5EF4-FFF2-40B4-BE49-F238E27FC236}">
                <a16:creationId xmlns:a16="http://schemas.microsoft.com/office/drawing/2014/main" id="{56717095-7F5A-4A01-8C86-118A8459F251}"/>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5373541" y="2875523"/>
            <a:ext cx="3825071" cy="2099428"/>
          </a:xfrm>
          <a:prstGeom prst="rect">
            <a:avLst/>
          </a:prstGeom>
        </p:spPr>
      </p:pic>
      <p:sp>
        <p:nvSpPr>
          <p:cNvPr id="15" name="Title 1">
            <a:extLst>
              <a:ext uri="{FF2B5EF4-FFF2-40B4-BE49-F238E27FC236}">
                <a16:creationId xmlns:a16="http://schemas.microsoft.com/office/drawing/2014/main" id="{5E858589-4A78-4E58-A5DF-427B5BDF4019}"/>
              </a:ext>
            </a:extLst>
          </p:cNvPr>
          <p:cNvSpPr txBox="1">
            <a:spLocks/>
          </p:cNvSpPr>
          <p:nvPr/>
        </p:nvSpPr>
        <p:spPr>
          <a:xfrm>
            <a:off x="305020" y="113367"/>
            <a:ext cx="4531659" cy="827927"/>
          </a:xfrm>
          <a:prstGeom prst="rect">
            <a:avLst/>
          </a:prstGeom>
        </p:spPr>
        <p:txBody>
          <a:bodyPr>
            <a:normAutofit fontScale="97500"/>
          </a:bodyPr>
          <a:lstStyle>
            <a:lvl1pPr algn="l" defTabSz="457200" rtl="0" eaLnBrk="1" latinLnBrk="0" hangingPunct="1">
              <a:spcBef>
                <a:spcPct val="0"/>
              </a:spcBef>
              <a:buNone/>
              <a:defRPr sz="4400" kern="1200">
                <a:solidFill>
                  <a:schemeClr val="tx1"/>
                </a:solidFill>
                <a:latin typeface="Arial"/>
                <a:ea typeface="+mj-ea"/>
                <a:cs typeface="Arial"/>
              </a:defRPr>
            </a:lvl1pPr>
          </a:lstStyle>
          <a:p>
            <a:r>
              <a:rPr lang="en-GB" sz="4000" b="1" kern="0" dirty="0">
                <a:solidFill>
                  <a:srgbClr val="4EBA6F"/>
                </a:solidFill>
                <a:latin typeface="Cambria" panose="02040503050406030204" pitchFamily="18" charset="0"/>
              </a:rPr>
              <a:t>Flight</a:t>
            </a:r>
            <a:endParaRPr lang="en-GB" sz="4000" b="1" kern="0" dirty="0">
              <a:solidFill>
                <a:srgbClr val="B0D235"/>
              </a:solidFill>
              <a:latin typeface="Cambria" panose="02040503050406030204" pitchFamily="18" charset="0"/>
            </a:endParaRPr>
          </a:p>
        </p:txBody>
      </p:sp>
      <p:sp>
        <p:nvSpPr>
          <p:cNvPr id="16" name="Subtitle 2">
            <a:extLst>
              <a:ext uri="{FF2B5EF4-FFF2-40B4-BE49-F238E27FC236}">
                <a16:creationId xmlns:a16="http://schemas.microsoft.com/office/drawing/2014/main" id="{20CAD790-C6CA-4B08-BF9A-0CCFB4C18E71}"/>
              </a:ext>
            </a:extLst>
          </p:cNvPr>
          <p:cNvSpPr txBox="1">
            <a:spLocks/>
          </p:cNvSpPr>
          <p:nvPr/>
        </p:nvSpPr>
        <p:spPr>
          <a:xfrm>
            <a:off x="305020" y="729035"/>
            <a:ext cx="4718566" cy="618565"/>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b="1" dirty="0">
                <a:solidFill>
                  <a:srgbClr val="318AAC"/>
                </a:solidFill>
                <a:latin typeface="Cambria" panose="02040503050406030204" pitchFamily="18" charset="0"/>
              </a:rPr>
              <a:t>The principles of flight</a:t>
            </a:r>
          </a:p>
        </p:txBody>
      </p:sp>
      <p:sp>
        <p:nvSpPr>
          <p:cNvPr id="25" name="Content Placeholder 2">
            <a:extLst>
              <a:ext uri="{FF2B5EF4-FFF2-40B4-BE49-F238E27FC236}">
                <a16:creationId xmlns:a16="http://schemas.microsoft.com/office/drawing/2014/main" id="{EED0E9AE-7D96-4DC7-8F64-4D47B8FE0B08}"/>
              </a:ext>
            </a:extLst>
          </p:cNvPr>
          <p:cNvSpPr txBox="1">
            <a:spLocks/>
          </p:cNvSpPr>
          <p:nvPr/>
        </p:nvSpPr>
        <p:spPr>
          <a:xfrm>
            <a:off x="460158" y="1496548"/>
            <a:ext cx="5952999" cy="3824752"/>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sz="1800" b="1" dirty="0">
                <a:solidFill>
                  <a:schemeClr val="tx1"/>
                </a:solidFill>
              </a:rPr>
              <a:t>Aspect ratio</a:t>
            </a:r>
          </a:p>
          <a:p>
            <a:pPr algn="l"/>
            <a:r>
              <a:rPr lang="en-GB" sz="1800" dirty="0">
                <a:solidFill>
                  <a:schemeClr val="tx1"/>
                </a:solidFill>
              </a:rPr>
              <a:t>The range of shapes and size of aircraft is mostly due to the varied roles aircraft perform.</a:t>
            </a:r>
          </a:p>
          <a:p>
            <a:pPr algn="l"/>
            <a:r>
              <a:rPr lang="en-GB" sz="1800" dirty="0">
                <a:solidFill>
                  <a:schemeClr val="tx1"/>
                </a:solidFill>
              </a:rPr>
              <a:t>Fast jets have powerful engines, narrow, swept wings and space for weapons. </a:t>
            </a:r>
          </a:p>
          <a:p>
            <a:pPr algn="l"/>
            <a:r>
              <a:rPr lang="en-GB" sz="1800" dirty="0">
                <a:solidFill>
                  <a:schemeClr val="tx1"/>
                </a:solidFill>
              </a:rPr>
              <a:t>Cargo aircraft have large, high lift wings and lots of space in the fuselage.</a:t>
            </a:r>
          </a:p>
          <a:p>
            <a:pPr algn="l"/>
            <a:r>
              <a:rPr lang="en-GB" sz="1800" dirty="0">
                <a:solidFill>
                  <a:schemeClr val="tx1"/>
                </a:solidFill>
              </a:rPr>
              <a:t>Gliders are very light with long slender wings.</a:t>
            </a:r>
          </a:p>
          <a:p>
            <a:pPr algn="l"/>
            <a:r>
              <a:rPr lang="en-GB" sz="1800" dirty="0">
                <a:solidFill>
                  <a:schemeClr val="tx1"/>
                </a:solidFill>
              </a:rPr>
              <a:t>Large spans with narrow wings (high aspect ratio) are used for low speed flight.</a:t>
            </a:r>
          </a:p>
          <a:p>
            <a:pPr algn="l"/>
            <a:r>
              <a:rPr lang="en-GB" sz="1800" dirty="0">
                <a:solidFill>
                  <a:schemeClr val="tx1"/>
                </a:solidFill>
              </a:rPr>
              <a:t>Narrow span wings like those on jet fighters (low aspect ratio) are essential for high speed flight.</a:t>
            </a:r>
          </a:p>
        </p:txBody>
      </p:sp>
      <p:pic>
        <p:nvPicPr>
          <p:cNvPr id="22" name="Picture 21" descr="https://upload.wikimedia.org/wikipedia/commons/thumb/8/84/ASH_31_Mi_Flug_001_20090421.JPG/220px-ASH_31_Mi_Flug_001_20090421.JPG">
            <a:extLst>
              <a:ext uri="{FF2B5EF4-FFF2-40B4-BE49-F238E27FC236}">
                <a16:creationId xmlns:a16="http://schemas.microsoft.com/office/drawing/2014/main" id="{31F5AB7C-807F-4B4B-849F-002B4834B0C0}"/>
              </a:ext>
            </a:extLst>
          </p:cNvPr>
          <p:cNvPicPr/>
          <p:nvPr/>
        </p:nvPicPr>
        <p:blipFill>
          <a:blip r:embed="rId6">
            <a:extLst>
              <a:ext uri="{28A0092B-C50C-407E-A947-70E740481C1C}">
                <a14:useLocalDpi xmlns:a14="http://schemas.microsoft.com/office/drawing/2010/main"/>
              </a:ext>
            </a:extLst>
          </a:blip>
          <a:srcRect/>
          <a:stretch>
            <a:fillRect/>
          </a:stretch>
        </p:blipFill>
        <p:spPr bwMode="auto">
          <a:xfrm>
            <a:off x="9465254" y="4496236"/>
            <a:ext cx="2106673" cy="1398907"/>
          </a:xfrm>
          <a:prstGeom prst="rect">
            <a:avLst/>
          </a:prstGeom>
          <a:noFill/>
          <a:ln>
            <a:noFill/>
          </a:ln>
        </p:spPr>
      </p:pic>
    </p:spTree>
    <p:extLst>
      <p:ext uri="{BB962C8B-B14F-4D97-AF65-F5344CB8AC3E}">
        <p14:creationId xmlns:p14="http://schemas.microsoft.com/office/powerpoint/2010/main" val="39218435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File:Paper Airplane.png">
            <a:extLst>
              <a:ext uri="{FF2B5EF4-FFF2-40B4-BE49-F238E27FC236}">
                <a16:creationId xmlns:a16="http://schemas.microsoft.com/office/drawing/2014/main" id="{DC88480B-AAF6-49DB-9BBB-1049F0FCF8F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28482" y="571500"/>
            <a:ext cx="4964002" cy="5216114"/>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5E858589-4A78-4E58-A5DF-427B5BDF4019}"/>
              </a:ext>
            </a:extLst>
          </p:cNvPr>
          <p:cNvSpPr txBox="1">
            <a:spLocks/>
          </p:cNvSpPr>
          <p:nvPr/>
        </p:nvSpPr>
        <p:spPr>
          <a:xfrm>
            <a:off x="305020" y="113367"/>
            <a:ext cx="4531659" cy="827927"/>
          </a:xfrm>
          <a:prstGeom prst="rect">
            <a:avLst/>
          </a:prstGeom>
        </p:spPr>
        <p:txBody>
          <a:bodyPr>
            <a:normAutofit fontScale="97500"/>
          </a:bodyPr>
          <a:lstStyle>
            <a:lvl1pPr algn="l" defTabSz="457200" rtl="0" eaLnBrk="1" latinLnBrk="0" hangingPunct="1">
              <a:spcBef>
                <a:spcPct val="0"/>
              </a:spcBef>
              <a:buNone/>
              <a:defRPr sz="4400" kern="1200">
                <a:solidFill>
                  <a:schemeClr val="tx1"/>
                </a:solidFill>
                <a:latin typeface="Arial"/>
                <a:ea typeface="+mj-ea"/>
                <a:cs typeface="Arial"/>
              </a:defRPr>
            </a:lvl1pPr>
          </a:lstStyle>
          <a:p>
            <a:r>
              <a:rPr lang="en-GB" sz="4000" b="1" kern="0" dirty="0">
                <a:solidFill>
                  <a:srgbClr val="4EBA6F"/>
                </a:solidFill>
                <a:latin typeface="Cambria" panose="02040503050406030204" pitchFamily="18" charset="0"/>
              </a:rPr>
              <a:t>Flight</a:t>
            </a:r>
            <a:endParaRPr lang="en-GB" sz="4000" b="1" kern="0" dirty="0">
              <a:solidFill>
                <a:srgbClr val="B0D235"/>
              </a:solidFill>
              <a:latin typeface="Cambria" panose="02040503050406030204" pitchFamily="18" charset="0"/>
            </a:endParaRPr>
          </a:p>
        </p:txBody>
      </p:sp>
      <p:sp>
        <p:nvSpPr>
          <p:cNvPr id="16" name="Subtitle 2">
            <a:extLst>
              <a:ext uri="{FF2B5EF4-FFF2-40B4-BE49-F238E27FC236}">
                <a16:creationId xmlns:a16="http://schemas.microsoft.com/office/drawing/2014/main" id="{20CAD790-C6CA-4B08-BF9A-0CCFB4C18E71}"/>
              </a:ext>
            </a:extLst>
          </p:cNvPr>
          <p:cNvSpPr txBox="1">
            <a:spLocks/>
          </p:cNvSpPr>
          <p:nvPr/>
        </p:nvSpPr>
        <p:spPr>
          <a:xfrm>
            <a:off x="305020" y="729035"/>
            <a:ext cx="4718566" cy="618565"/>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b="1" dirty="0">
                <a:solidFill>
                  <a:srgbClr val="318AAC"/>
                </a:solidFill>
                <a:latin typeface="Cambria" panose="02040503050406030204" pitchFamily="18" charset="0"/>
              </a:rPr>
              <a:t>The principles of flight</a:t>
            </a:r>
          </a:p>
        </p:txBody>
      </p:sp>
      <p:sp>
        <p:nvSpPr>
          <p:cNvPr id="25" name="Content Placeholder 2">
            <a:extLst>
              <a:ext uri="{FF2B5EF4-FFF2-40B4-BE49-F238E27FC236}">
                <a16:creationId xmlns:a16="http://schemas.microsoft.com/office/drawing/2014/main" id="{EED0E9AE-7D96-4DC7-8F64-4D47B8FE0B08}"/>
              </a:ext>
            </a:extLst>
          </p:cNvPr>
          <p:cNvSpPr txBox="1">
            <a:spLocks/>
          </p:cNvSpPr>
          <p:nvPr/>
        </p:nvSpPr>
        <p:spPr>
          <a:xfrm>
            <a:off x="460157" y="1496548"/>
            <a:ext cx="6329883" cy="3062752"/>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sz="1800" dirty="0">
                <a:solidFill>
                  <a:schemeClr val="tx1"/>
                </a:solidFill>
              </a:rPr>
              <a:t>Careful trimming determines how a paper glider flies and is crucial to making them fly in a predictable way and stay in the air as long as possible.</a:t>
            </a:r>
          </a:p>
          <a:p>
            <a:pPr algn="l"/>
            <a:r>
              <a:rPr lang="en-GB" sz="1800" dirty="0">
                <a:solidFill>
                  <a:schemeClr val="tx1"/>
                </a:solidFill>
              </a:rPr>
              <a:t>Small changes in dimensions and shape can have a huge impact on how well your models fly so working accurately is very important!</a:t>
            </a:r>
          </a:p>
          <a:p>
            <a:pPr algn="l"/>
            <a:r>
              <a:rPr lang="en-GB" sz="1800" dirty="0">
                <a:solidFill>
                  <a:schemeClr val="tx1"/>
                </a:solidFill>
              </a:rPr>
              <a:t>Thorough planning, careful marking out and accurate folding will make sure your models perform consistently and give you reliable feedback to help you decide which improvements to make to your designs.</a:t>
            </a:r>
          </a:p>
        </p:txBody>
      </p:sp>
      <p:pic>
        <p:nvPicPr>
          <p:cNvPr id="3074" name="Picture 2" descr="File:Alieron A-44 (PSF).png">
            <a:extLst>
              <a:ext uri="{FF2B5EF4-FFF2-40B4-BE49-F238E27FC236}">
                <a16:creationId xmlns:a16="http://schemas.microsoft.com/office/drawing/2014/main" id="{2F9B04B5-AC38-40EB-A79F-8021555D094C}"/>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31398" y="4690624"/>
            <a:ext cx="3407378" cy="1341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48381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E858589-4A78-4E58-A5DF-427B5BDF4019}"/>
              </a:ext>
            </a:extLst>
          </p:cNvPr>
          <p:cNvSpPr txBox="1">
            <a:spLocks/>
          </p:cNvSpPr>
          <p:nvPr/>
        </p:nvSpPr>
        <p:spPr>
          <a:xfrm>
            <a:off x="305020" y="113367"/>
            <a:ext cx="4531659" cy="827927"/>
          </a:xfrm>
          <a:prstGeom prst="rect">
            <a:avLst/>
          </a:prstGeom>
        </p:spPr>
        <p:txBody>
          <a:bodyPr>
            <a:normAutofit fontScale="97500"/>
          </a:bodyPr>
          <a:lstStyle>
            <a:lvl1pPr algn="l" defTabSz="457200" rtl="0" eaLnBrk="1" latinLnBrk="0" hangingPunct="1">
              <a:spcBef>
                <a:spcPct val="0"/>
              </a:spcBef>
              <a:buNone/>
              <a:defRPr sz="4400" kern="1200">
                <a:solidFill>
                  <a:schemeClr val="tx1"/>
                </a:solidFill>
                <a:latin typeface="Arial"/>
                <a:ea typeface="+mj-ea"/>
                <a:cs typeface="Arial"/>
              </a:defRPr>
            </a:lvl1pPr>
          </a:lstStyle>
          <a:p>
            <a:r>
              <a:rPr lang="en-GB" sz="4000" b="1" kern="0" dirty="0">
                <a:solidFill>
                  <a:srgbClr val="4EBA6F"/>
                </a:solidFill>
                <a:latin typeface="Cambria" panose="02040503050406030204" pitchFamily="18" charset="0"/>
              </a:rPr>
              <a:t>Flight</a:t>
            </a:r>
            <a:endParaRPr lang="en-GB" sz="4000" b="1" kern="0" dirty="0">
              <a:solidFill>
                <a:srgbClr val="B0D235"/>
              </a:solidFill>
              <a:latin typeface="Cambria" panose="02040503050406030204" pitchFamily="18" charset="0"/>
            </a:endParaRPr>
          </a:p>
        </p:txBody>
      </p:sp>
      <p:sp>
        <p:nvSpPr>
          <p:cNvPr id="16" name="Subtitle 2">
            <a:extLst>
              <a:ext uri="{FF2B5EF4-FFF2-40B4-BE49-F238E27FC236}">
                <a16:creationId xmlns:a16="http://schemas.microsoft.com/office/drawing/2014/main" id="{20CAD790-C6CA-4B08-BF9A-0CCFB4C18E71}"/>
              </a:ext>
            </a:extLst>
          </p:cNvPr>
          <p:cNvSpPr txBox="1">
            <a:spLocks/>
          </p:cNvSpPr>
          <p:nvPr/>
        </p:nvSpPr>
        <p:spPr>
          <a:xfrm>
            <a:off x="305020" y="729035"/>
            <a:ext cx="4718566" cy="618565"/>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b="1" dirty="0">
                <a:solidFill>
                  <a:srgbClr val="318AAC"/>
                </a:solidFill>
                <a:latin typeface="Cambria" panose="02040503050406030204" pitchFamily="18" charset="0"/>
              </a:rPr>
              <a:t>The principles of flight</a:t>
            </a:r>
          </a:p>
        </p:txBody>
      </p:sp>
      <p:sp>
        <p:nvSpPr>
          <p:cNvPr id="25" name="Content Placeholder 2">
            <a:extLst>
              <a:ext uri="{FF2B5EF4-FFF2-40B4-BE49-F238E27FC236}">
                <a16:creationId xmlns:a16="http://schemas.microsoft.com/office/drawing/2014/main" id="{EED0E9AE-7D96-4DC7-8F64-4D47B8FE0B08}"/>
              </a:ext>
            </a:extLst>
          </p:cNvPr>
          <p:cNvSpPr txBox="1">
            <a:spLocks/>
          </p:cNvSpPr>
          <p:nvPr/>
        </p:nvSpPr>
        <p:spPr>
          <a:xfrm>
            <a:off x="460158" y="1496548"/>
            <a:ext cx="5231331" cy="4078752"/>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sz="1800" b="1" dirty="0">
                <a:solidFill>
                  <a:schemeClr val="tx1"/>
                </a:solidFill>
              </a:rPr>
              <a:t>Trimming</a:t>
            </a:r>
          </a:p>
          <a:p>
            <a:pPr marL="285750" indent="-285750" algn="l">
              <a:buFont typeface="Arial" panose="020B0604020202020204" pitchFamily="34" charset="0"/>
              <a:buChar char="•"/>
            </a:pPr>
            <a:r>
              <a:rPr lang="en-GB" sz="1800" dirty="0">
                <a:solidFill>
                  <a:schemeClr val="tx1"/>
                </a:solidFill>
              </a:rPr>
              <a:t>Your aircraft may turn if it is not symmetrical. Bend the vertical tab (rudder) away from the side it turns towards.</a:t>
            </a:r>
          </a:p>
          <a:p>
            <a:pPr marL="285750" indent="-285750" algn="l">
              <a:buFont typeface="Arial" panose="020B0604020202020204" pitchFamily="34" charset="0"/>
              <a:buChar char="•"/>
            </a:pPr>
            <a:r>
              <a:rPr lang="en-GB" sz="1800" dirty="0">
                <a:solidFill>
                  <a:schemeClr val="tx1"/>
                </a:solidFill>
              </a:rPr>
              <a:t>Bending the rear edge of both wings down slightly will help prevent stalling.</a:t>
            </a:r>
          </a:p>
          <a:p>
            <a:pPr marL="285750" indent="-285750" algn="l">
              <a:buFont typeface="Arial" panose="020B0604020202020204" pitchFamily="34" charset="0"/>
              <a:buChar char="•"/>
            </a:pPr>
            <a:r>
              <a:rPr lang="en-GB" sz="1800" dirty="0">
                <a:solidFill>
                  <a:schemeClr val="tx1"/>
                </a:solidFill>
              </a:rPr>
              <a:t>Bending the rear edge of both wings up slightly will help flatten the glide path making the model fly further but only to the point where it stalls. The tabs here are acting as elevators</a:t>
            </a:r>
          </a:p>
          <a:p>
            <a:pPr marL="285750" indent="-285750" algn="l">
              <a:buFont typeface="Arial" panose="020B0604020202020204" pitchFamily="34" charset="0"/>
              <a:buChar char="•"/>
            </a:pPr>
            <a:r>
              <a:rPr lang="en-GB" sz="1800" dirty="0">
                <a:solidFill>
                  <a:schemeClr val="tx1"/>
                </a:solidFill>
              </a:rPr>
              <a:t>Bending the rear edges of both wings in opposite directions will make the model roll. The tabs here are acting as ailerons.</a:t>
            </a:r>
          </a:p>
        </p:txBody>
      </p:sp>
      <p:grpSp>
        <p:nvGrpSpPr>
          <p:cNvPr id="20" name="Group 19">
            <a:extLst>
              <a:ext uri="{FF2B5EF4-FFF2-40B4-BE49-F238E27FC236}">
                <a16:creationId xmlns:a16="http://schemas.microsoft.com/office/drawing/2014/main" id="{01447D96-3523-4964-9449-4EC097E84745}"/>
              </a:ext>
            </a:extLst>
          </p:cNvPr>
          <p:cNvGrpSpPr/>
          <p:nvPr/>
        </p:nvGrpSpPr>
        <p:grpSpPr>
          <a:xfrm>
            <a:off x="9052876" y="364899"/>
            <a:ext cx="2728595" cy="1570379"/>
            <a:chOff x="8490902" y="466499"/>
            <a:chExt cx="2728595" cy="1570379"/>
          </a:xfrm>
        </p:grpSpPr>
        <p:pic>
          <p:nvPicPr>
            <p:cNvPr id="5" name="Picture 4">
              <a:extLst>
                <a:ext uri="{FF2B5EF4-FFF2-40B4-BE49-F238E27FC236}">
                  <a16:creationId xmlns:a16="http://schemas.microsoft.com/office/drawing/2014/main" id="{5442917F-1CF3-48A5-B861-3F4D85A071D6}"/>
                </a:ext>
              </a:extLst>
            </p:cNvPr>
            <p:cNvPicPr/>
            <p:nvPr/>
          </p:nvPicPr>
          <p:blipFill>
            <a:blip r:embed="rId3" cstate="print">
              <a:extLst>
                <a:ext uri="{28A0092B-C50C-407E-A947-70E740481C1C}">
                  <a14:useLocalDpi xmlns:a14="http://schemas.microsoft.com/office/drawing/2010/main"/>
                </a:ext>
              </a:extLst>
            </a:blip>
            <a:stretch>
              <a:fillRect/>
            </a:stretch>
          </p:blipFill>
          <p:spPr>
            <a:xfrm>
              <a:off x="8490902" y="466499"/>
              <a:ext cx="2728595" cy="1143635"/>
            </a:xfrm>
            <a:prstGeom prst="rect">
              <a:avLst/>
            </a:prstGeom>
          </p:spPr>
        </p:pic>
        <p:sp>
          <p:nvSpPr>
            <p:cNvPr id="8" name="Rectangle 7">
              <a:extLst>
                <a:ext uri="{FF2B5EF4-FFF2-40B4-BE49-F238E27FC236}">
                  <a16:creationId xmlns:a16="http://schemas.microsoft.com/office/drawing/2014/main" id="{D69F033A-E644-4337-80CF-43E08C563E79}"/>
                </a:ext>
              </a:extLst>
            </p:cNvPr>
            <p:cNvSpPr/>
            <p:nvPr/>
          </p:nvSpPr>
          <p:spPr>
            <a:xfrm>
              <a:off x="8567080" y="1698324"/>
              <a:ext cx="2619115" cy="338554"/>
            </a:xfrm>
            <a:prstGeom prst="rect">
              <a:avLst/>
            </a:prstGeom>
          </p:spPr>
          <p:txBody>
            <a:bodyPr wrap="none">
              <a:spAutoFit/>
            </a:bodyPr>
            <a:lstStyle/>
            <a:p>
              <a:pPr algn="ctr"/>
              <a:r>
                <a:rPr lang="en-GB" sz="1600" b="1" dirty="0">
                  <a:solidFill>
                    <a:schemeClr val="accent1">
                      <a:lumMod val="75000"/>
                    </a:schemeClr>
                  </a:solidFill>
                </a:rPr>
                <a:t>Bend rudder to correct turns</a:t>
              </a:r>
              <a:endParaRPr lang="en-GB" sz="1600" dirty="0"/>
            </a:p>
          </p:txBody>
        </p:sp>
        <p:cxnSp>
          <p:nvCxnSpPr>
            <p:cNvPr id="3" name="Straight Arrow Connector 2">
              <a:extLst>
                <a:ext uri="{FF2B5EF4-FFF2-40B4-BE49-F238E27FC236}">
                  <a16:creationId xmlns:a16="http://schemas.microsoft.com/office/drawing/2014/main" id="{ED968A89-DC31-4C95-AB8A-5AE3B5084F8C}"/>
                </a:ext>
              </a:extLst>
            </p:cNvPr>
            <p:cNvCxnSpPr/>
            <p:nvPr/>
          </p:nvCxnSpPr>
          <p:spPr>
            <a:xfrm>
              <a:off x="9293224" y="1371225"/>
              <a:ext cx="1123950" cy="0"/>
            </a:xfrm>
            <a:prstGeom prst="straightConnector1">
              <a:avLst/>
            </a:prstGeom>
            <a:ln>
              <a:solidFill>
                <a:schemeClr val="accent1">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grpSp>
      <p:grpSp>
        <p:nvGrpSpPr>
          <p:cNvPr id="14" name="Group 13">
            <a:extLst>
              <a:ext uri="{FF2B5EF4-FFF2-40B4-BE49-F238E27FC236}">
                <a16:creationId xmlns:a16="http://schemas.microsoft.com/office/drawing/2014/main" id="{D10211A4-CB59-43C2-B988-0B858B9BD9B6}"/>
              </a:ext>
            </a:extLst>
          </p:cNvPr>
          <p:cNvGrpSpPr/>
          <p:nvPr/>
        </p:nvGrpSpPr>
        <p:grpSpPr>
          <a:xfrm>
            <a:off x="6096000" y="2276571"/>
            <a:ext cx="2737354" cy="1502705"/>
            <a:chOff x="6285043" y="2666926"/>
            <a:chExt cx="2737354" cy="1502705"/>
          </a:xfrm>
        </p:grpSpPr>
        <p:pic>
          <p:nvPicPr>
            <p:cNvPr id="6" name="Picture 5">
              <a:extLst>
                <a:ext uri="{FF2B5EF4-FFF2-40B4-BE49-F238E27FC236}">
                  <a16:creationId xmlns:a16="http://schemas.microsoft.com/office/drawing/2014/main" id="{4FA3AEE6-DE80-4C83-82B8-6D27F647EDE8}"/>
                </a:ext>
              </a:extLst>
            </p:cNvPr>
            <p:cNvPicPr/>
            <p:nvPr/>
          </p:nvPicPr>
          <p:blipFill>
            <a:blip r:embed="rId4" cstate="print">
              <a:extLst>
                <a:ext uri="{28A0092B-C50C-407E-A947-70E740481C1C}">
                  <a14:useLocalDpi xmlns:a14="http://schemas.microsoft.com/office/drawing/2010/main"/>
                </a:ext>
              </a:extLst>
            </a:blip>
            <a:stretch>
              <a:fillRect/>
            </a:stretch>
          </p:blipFill>
          <p:spPr>
            <a:xfrm>
              <a:off x="6293802" y="2666926"/>
              <a:ext cx="2728595" cy="925195"/>
            </a:xfrm>
            <a:prstGeom prst="rect">
              <a:avLst/>
            </a:prstGeom>
          </p:spPr>
        </p:pic>
        <p:sp>
          <p:nvSpPr>
            <p:cNvPr id="9" name="Rectangle 8">
              <a:extLst>
                <a:ext uri="{FF2B5EF4-FFF2-40B4-BE49-F238E27FC236}">
                  <a16:creationId xmlns:a16="http://schemas.microsoft.com/office/drawing/2014/main" id="{3946E060-B6E4-475B-87F1-E9DE644B6053}"/>
                </a:ext>
              </a:extLst>
            </p:cNvPr>
            <p:cNvSpPr/>
            <p:nvPr/>
          </p:nvSpPr>
          <p:spPr>
            <a:xfrm>
              <a:off x="6285043" y="3584856"/>
              <a:ext cx="2737354" cy="584775"/>
            </a:xfrm>
            <a:prstGeom prst="rect">
              <a:avLst/>
            </a:prstGeom>
          </p:spPr>
          <p:txBody>
            <a:bodyPr wrap="square">
              <a:spAutoFit/>
            </a:bodyPr>
            <a:lstStyle/>
            <a:p>
              <a:pPr algn="ctr"/>
              <a:r>
                <a:rPr lang="en-GB" sz="1600" b="1" dirty="0">
                  <a:solidFill>
                    <a:schemeClr val="accent1">
                      <a:lumMod val="75000"/>
                    </a:schemeClr>
                  </a:solidFill>
                </a:rPr>
                <a:t>Bend both elevators upwards to flatten a steep dive</a:t>
              </a:r>
              <a:endParaRPr lang="en-GB" sz="1600" dirty="0"/>
            </a:p>
          </p:txBody>
        </p:sp>
        <p:cxnSp>
          <p:nvCxnSpPr>
            <p:cNvPr id="11" name="Straight Arrow Connector 10">
              <a:extLst>
                <a:ext uri="{FF2B5EF4-FFF2-40B4-BE49-F238E27FC236}">
                  <a16:creationId xmlns:a16="http://schemas.microsoft.com/office/drawing/2014/main" id="{81859A6C-045E-4B2A-8392-AEEAD96718EB}"/>
                </a:ext>
              </a:extLst>
            </p:cNvPr>
            <p:cNvCxnSpPr/>
            <p:nvPr/>
          </p:nvCxnSpPr>
          <p:spPr>
            <a:xfrm flipV="1">
              <a:off x="6915150" y="2666926"/>
              <a:ext cx="0" cy="360998"/>
            </a:xfrm>
            <a:prstGeom prst="straightConnector1">
              <a:avLst/>
            </a:prstGeom>
            <a:ln>
              <a:solidFill>
                <a:schemeClr val="accent1">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66F10527-5805-4C8E-8189-75C4D10F20D2}"/>
                </a:ext>
              </a:extLst>
            </p:cNvPr>
            <p:cNvCxnSpPr/>
            <p:nvPr/>
          </p:nvCxnSpPr>
          <p:spPr>
            <a:xfrm flipV="1">
              <a:off x="8362950" y="2666926"/>
              <a:ext cx="0" cy="360998"/>
            </a:xfrm>
            <a:prstGeom prst="straightConnector1">
              <a:avLst/>
            </a:prstGeom>
            <a:ln>
              <a:solidFill>
                <a:schemeClr val="accent1">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3" name="Group 12">
            <a:extLst>
              <a:ext uri="{FF2B5EF4-FFF2-40B4-BE49-F238E27FC236}">
                <a16:creationId xmlns:a16="http://schemas.microsoft.com/office/drawing/2014/main" id="{D25B8F52-B529-400C-8A2B-D8BDC0880076}"/>
              </a:ext>
            </a:extLst>
          </p:cNvPr>
          <p:cNvGrpSpPr/>
          <p:nvPr/>
        </p:nvGrpSpPr>
        <p:grpSpPr>
          <a:xfrm>
            <a:off x="7825991" y="4336208"/>
            <a:ext cx="3428998" cy="1509970"/>
            <a:chOff x="3746500" y="4631092"/>
            <a:chExt cx="3428998" cy="1509970"/>
          </a:xfrm>
        </p:grpSpPr>
        <p:pic>
          <p:nvPicPr>
            <p:cNvPr id="7" name="Picture 6">
              <a:extLst>
                <a:ext uri="{FF2B5EF4-FFF2-40B4-BE49-F238E27FC236}">
                  <a16:creationId xmlns:a16="http://schemas.microsoft.com/office/drawing/2014/main" id="{07688172-485B-4232-AF4E-6E4624254009}"/>
                </a:ext>
              </a:extLst>
            </p:cNvPr>
            <p:cNvPicPr/>
            <p:nvPr/>
          </p:nvPicPr>
          <p:blipFill>
            <a:blip r:embed="rId4" cstate="print">
              <a:extLst>
                <a:ext uri="{28A0092B-C50C-407E-A947-70E740481C1C}">
                  <a14:useLocalDpi xmlns:a14="http://schemas.microsoft.com/office/drawing/2010/main"/>
                </a:ext>
              </a:extLst>
            </a:blip>
            <a:stretch>
              <a:fillRect/>
            </a:stretch>
          </p:blipFill>
          <p:spPr>
            <a:xfrm>
              <a:off x="4096702" y="4631092"/>
              <a:ext cx="2728595" cy="925195"/>
            </a:xfrm>
            <a:prstGeom prst="rect">
              <a:avLst/>
            </a:prstGeom>
          </p:spPr>
        </p:pic>
        <p:sp>
          <p:nvSpPr>
            <p:cNvPr id="10" name="Rectangle 9">
              <a:extLst>
                <a:ext uri="{FF2B5EF4-FFF2-40B4-BE49-F238E27FC236}">
                  <a16:creationId xmlns:a16="http://schemas.microsoft.com/office/drawing/2014/main" id="{27533A50-D9E9-46F8-8C35-70F4C105DDEF}"/>
                </a:ext>
              </a:extLst>
            </p:cNvPr>
            <p:cNvSpPr/>
            <p:nvPr/>
          </p:nvSpPr>
          <p:spPr>
            <a:xfrm>
              <a:off x="3746500" y="5556287"/>
              <a:ext cx="3428998" cy="584775"/>
            </a:xfrm>
            <a:prstGeom prst="rect">
              <a:avLst/>
            </a:prstGeom>
          </p:spPr>
          <p:txBody>
            <a:bodyPr wrap="square">
              <a:spAutoFit/>
            </a:bodyPr>
            <a:lstStyle/>
            <a:p>
              <a:pPr algn="ctr"/>
              <a:r>
                <a:rPr lang="en-GB" sz="1600" b="1" dirty="0">
                  <a:solidFill>
                    <a:schemeClr val="accent1">
                      <a:lumMod val="75000"/>
                    </a:schemeClr>
                  </a:solidFill>
                </a:rPr>
                <a:t>Bend ailerons in opposite directions to counter a model that rolls in flight</a:t>
              </a:r>
              <a:endParaRPr lang="en-GB" sz="1600" dirty="0"/>
            </a:p>
          </p:txBody>
        </p:sp>
        <p:cxnSp>
          <p:nvCxnSpPr>
            <p:cNvPr id="18" name="Straight Arrow Connector 17">
              <a:extLst>
                <a:ext uri="{FF2B5EF4-FFF2-40B4-BE49-F238E27FC236}">
                  <a16:creationId xmlns:a16="http://schemas.microsoft.com/office/drawing/2014/main" id="{ED0A6334-B95F-4395-A1FD-07AB6405E3F8}"/>
                </a:ext>
              </a:extLst>
            </p:cNvPr>
            <p:cNvCxnSpPr/>
            <p:nvPr/>
          </p:nvCxnSpPr>
          <p:spPr>
            <a:xfrm flipV="1">
              <a:off x="4685563" y="4631092"/>
              <a:ext cx="0" cy="360998"/>
            </a:xfrm>
            <a:prstGeom prst="straightConnector1">
              <a:avLst/>
            </a:prstGeom>
            <a:ln>
              <a:solidFill>
                <a:schemeClr val="accent1">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9" name="Straight Arrow Connector 18">
              <a:extLst>
                <a:ext uri="{FF2B5EF4-FFF2-40B4-BE49-F238E27FC236}">
                  <a16:creationId xmlns:a16="http://schemas.microsoft.com/office/drawing/2014/main" id="{4612B5DD-7BBF-4E78-A539-0AE86F12976A}"/>
                </a:ext>
              </a:extLst>
            </p:cNvPr>
            <p:cNvCxnSpPr>
              <a:cxnSpLocks/>
            </p:cNvCxnSpPr>
            <p:nvPr/>
          </p:nvCxnSpPr>
          <p:spPr>
            <a:xfrm>
              <a:off x="6200038" y="4992090"/>
              <a:ext cx="0" cy="380010"/>
            </a:xfrm>
            <a:prstGeom prst="straightConnector1">
              <a:avLst/>
            </a:prstGeom>
            <a:ln>
              <a:solidFill>
                <a:schemeClr val="accent1">
                  <a:lumMod val="75000"/>
                </a:schemeClr>
              </a:solidFill>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175032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0F6A5E1-56DD-44F2-B3B9-8267F44F8E3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36341" y="4007810"/>
            <a:ext cx="2358490" cy="2208389"/>
          </a:xfrm>
          <a:prstGeom prst="rect">
            <a:avLst/>
          </a:prstGeom>
        </p:spPr>
      </p:pic>
      <p:sp>
        <p:nvSpPr>
          <p:cNvPr id="15" name="Title 1">
            <a:extLst>
              <a:ext uri="{FF2B5EF4-FFF2-40B4-BE49-F238E27FC236}">
                <a16:creationId xmlns:a16="http://schemas.microsoft.com/office/drawing/2014/main" id="{5E858589-4A78-4E58-A5DF-427B5BDF4019}"/>
              </a:ext>
            </a:extLst>
          </p:cNvPr>
          <p:cNvSpPr txBox="1">
            <a:spLocks/>
          </p:cNvSpPr>
          <p:nvPr/>
        </p:nvSpPr>
        <p:spPr>
          <a:xfrm>
            <a:off x="305020" y="169639"/>
            <a:ext cx="4531659" cy="827927"/>
          </a:xfrm>
          <a:prstGeom prst="rect">
            <a:avLst/>
          </a:prstGeom>
        </p:spPr>
        <p:txBody>
          <a:bodyPr>
            <a:normAutofit fontScale="97500"/>
          </a:bodyPr>
          <a:lstStyle>
            <a:lvl1pPr algn="l" defTabSz="457200" rtl="0" eaLnBrk="1" latinLnBrk="0" hangingPunct="1">
              <a:spcBef>
                <a:spcPct val="0"/>
              </a:spcBef>
              <a:buNone/>
              <a:defRPr sz="4400" kern="1200">
                <a:solidFill>
                  <a:schemeClr val="tx1"/>
                </a:solidFill>
                <a:latin typeface="Arial"/>
                <a:ea typeface="+mj-ea"/>
                <a:cs typeface="Arial"/>
              </a:defRPr>
            </a:lvl1pPr>
          </a:lstStyle>
          <a:p>
            <a:r>
              <a:rPr lang="en-GB" sz="4000" b="1" kern="0" dirty="0">
                <a:solidFill>
                  <a:srgbClr val="4EBA6F"/>
                </a:solidFill>
                <a:latin typeface="Cambria" panose="02040503050406030204" pitchFamily="18" charset="0"/>
              </a:rPr>
              <a:t>Flight</a:t>
            </a:r>
            <a:endParaRPr lang="en-GB" sz="4000" b="1" kern="0" dirty="0">
              <a:solidFill>
                <a:srgbClr val="B0D235"/>
              </a:solidFill>
              <a:latin typeface="Cambria" panose="02040503050406030204" pitchFamily="18" charset="0"/>
            </a:endParaRPr>
          </a:p>
        </p:txBody>
      </p:sp>
      <p:sp>
        <p:nvSpPr>
          <p:cNvPr id="16" name="Subtitle 2">
            <a:extLst>
              <a:ext uri="{FF2B5EF4-FFF2-40B4-BE49-F238E27FC236}">
                <a16:creationId xmlns:a16="http://schemas.microsoft.com/office/drawing/2014/main" id="{20CAD790-C6CA-4B08-BF9A-0CCFB4C18E71}"/>
              </a:ext>
            </a:extLst>
          </p:cNvPr>
          <p:cNvSpPr txBox="1">
            <a:spLocks/>
          </p:cNvSpPr>
          <p:nvPr/>
        </p:nvSpPr>
        <p:spPr>
          <a:xfrm>
            <a:off x="305020" y="785307"/>
            <a:ext cx="2598821" cy="618565"/>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b="1" dirty="0">
                <a:solidFill>
                  <a:srgbClr val="318AAC"/>
                </a:solidFill>
                <a:latin typeface="Cambria" panose="02040503050406030204" pitchFamily="18" charset="0"/>
              </a:rPr>
              <a:t>Testing</a:t>
            </a:r>
          </a:p>
        </p:txBody>
      </p:sp>
      <p:pic>
        <p:nvPicPr>
          <p:cNvPr id="5" name="Picture 4" descr="Image result for hand launch paper plane">
            <a:extLst>
              <a:ext uri="{FF2B5EF4-FFF2-40B4-BE49-F238E27FC236}">
                <a16:creationId xmlns:a16="http://schemas.microsoft.com/office/drawing/2014/main" id="{B70D5E87-9DD6-49E4-B8AC-B58EE033CC76}"/>
              </a:ext>
            </a:extLst>
          </p:cNvPr>
          <p:cNvPicPr/>
          <p:nvPr/>
        </p:nvPicPr>
        <p:blipFill>
          <a:blip r:embed="rId4">
            <a:extLst>
              <a:ext uri="{28A0092B-C50C-407E-A947-70E740481C1C}">
                <a14:useLocalDpi xmlns:a14="http://schemas.microsoft.com/office/drawing/2010/main"/>
              </a:ext>
            </a:extLst>
          </a:blip>
          <a:srcRect/>
          <a:stretch>
            <a:fillRect/>
          </a:stretch>
        </p:blipFill>
        <p:spPr bwMode="auto">
          <a:xfrm>
            <a:off x="7861300" y="397957"/>
            <a:ext cx="3710940" cy="2914764"/>
          </a:xfrm>
          <a:prstGeom prst="rect">
            <a:avLst/>
          </a:prstGeom>
          <a:noFill/>
          <a:ln>
            <a:noFill/>
          </a:ln>
        </p:spPr>
      </p:pic>
      <p:pic>
        <p:nvPicPr>
          <p:cNvPr id="6" name="Picture 5" descr="http://mindsetsonline.co.uk/ProductImages/ProductDetailEnlarge/EDGP045S_1_DetailEnlarge.jpg">
            <a:extLst>
              <a:ext uri="{FF2B5EF4-FFF2-40B4-BE49-F238E27FC236}">
                <a16:creationId xmlns:a16="http://schemas.microsoft.com/office/drawing/2014/main" id="{BD0698D6-F3A6-4F70-A83E-761399FE39A4}"/>
              </a:ext>
            </a:extLst>
          </p:cNvPr>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rot="535978">
            <a:off x="5038744" y="3231310"/>
            <a:ext cx="5519277" cy="4139458"/>
          </a:xfrm>
          <a:prstGeom prst="rect">
            <a:avLst/>
          </a:prstGeom>
          <a:noFill/>
          <a:ln>
            <a:noFill/>
          </a:ln>
        </p:spPr>
      </p:pic>
      <p:sp>
        <p:nvSpPr>
          <p:cNvPr id="2" name="Rectangle 1">
            <a:extLst>
              <a:ext uri="{FF2B5EF4-FFF2-40B4-BE49-F238E27FC236}">
                <a16:creationId xmlns:a16="http://schemas.microsoft.com/office/drawing/2014/main" id="{736CF171-118F-4DF9-89D5-9992AC17CABC}"/>
              </a:ext>
            </a:extLst>
          </p:cNvPr>
          <p:cNvSpPr/>
          <p:nvPr/>
        </p:nvSpPr>
        <p:spPr>
          <a:xfrm>
            <a:off x="630540" y="1613234"/>
            <a:ext cx="5790223" cy="2185214"/>
          </a:xfrm>
          <a:prstGeom prst="rect">
            <a:avLst/>
          </a:prstGeom>
        </p:spPr>
        <p:txBody>
          <a:bodyPr wrap="square">
            <a:spAutoFit/>
          </a:bodyPr>
          <a:lstStyle/>
          <a:p>
            <a:r>
              <a:rPr lang="en-GB" b="1" dirty="0">
                <a:latin typeface="Arial" panose="020B0604020202020204" pitchFamily="34" charset="0"/>
                <a:cs typeface="Arial" panose="020B0604020202020204" pitchFamily="34" charset="0"/>
              </a:rPr>
              <a:t>Hand launch</a:t>
            </a:r>
          </a:p>
          <a:p>
            <a:pPr>
              <a:spcAft>
                <a:spcPts val="600"/>
              </a:spcAft>
            </a:pPr>
            <a:r>
              <a:rPr lang="en-GB" dirty="0">
                <a:latin typeface="Arial" panose="020B0604020202020204" pitchFamily="34" charset="0"/>
                <a:cs typeface="Arial" panose="020B0604020202020204" pitchFamily="34" charset="0"/>
              </a:rPr>
              <a:t>Hand launching can be inconsistent making it difficult to achieve consistent flights and reliable results.</a:t>
            </a:r>
          </a:p>
          <a:p>
            <a:pPr>
              <a:spcAft>
                <a:spcPts val="600"/>
              </a:spcAft>
            </a:pPr>
            <a:r>
              <a:rPr lang="en-GB" dirty="0">
                <a:latin typeface="Arial" panose="020B0604020202020204" pitchFamily="34" charset="0"/>
                <a:cs typeface="Arial" panose="020B0604020202020204" pitchFamily="34" charset="0"/>
              </a:rPr>
              <a:t>A mechanical launcher helps to launch with consistent force, direction and angle of attack.</a:t>
            </a:r>
          </a:p>
          <a:p>
            <a:pPr>
              <a:spcAft>
                <a:spcPts val="600"/>
              </a:spcAft>
            </a:pPr>
            <a:r>
              <a:rPr lang="en-GB" dirty="0">
                <a:latin typeface="Arial" panose="020B0604020202020204" pitchFamily="34" charset="0"/>
                <a:cs typeface="Arial" panose="020B0604020202020204" pitchFamily="34" charset="0"/>
              </a:rPr>
              <a:t>Measure the distance travelled from start point to landing.</a:t>
            </a:r>
          </a:p>
        </p:txBody>
      </p:sp>
      <p:sp>
        <p:nvSpPr>
          <p:cNvPr id="7" name="Speech Bubble: Oval 6">
            <a:extLst>
              <a:ext uri="{FF2B5EF4-FFF2-40B4-BE49-F238E27FC236}">
                <a16:creationId xmlns:a16="http://schemas.microsoft.com/office/drawing/2014/main" id="{DA13F188-C84D-4D34-9470-4A1AAB173FA2}"/>
              </a:ext>
            </a:extLst>
          </p:cNvPr>
          <p:cNvSpPr/>
          <p:nvPr/>
        </p:nvSpPr>
        <p:spPr>
          <a:xfrm rot="21355010">
            <a:off x="2967520" y="3862056"/>
            <a:ext cx="2714092" cy="1885396"/>
          </a:xfrm>
          <a:prstGeom prst="wedgeEllipseCallout">
            <a:avLst>
              <a:gd name="adj1" fmla="val -71410"/>
              <a:gd name="adj2" fmla="val 1158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ea typeface="Calibri" panose="020F0502020204030204" pitchFamily="34" charset="0"/>
                <a:cs typeface="Times New Roman" panose="02020603050405020304" pitchFamily="18" charset="0"/>
              </a:rPr>
              <a:t> </a:t>
            </a:r>
          </a:p>
        </p:txBody>
      </p:sp>
      <p:sp>
        <p:nvSpPr>
          <p:cNvPr id="8" name="Text Box 2">
            <a:extLst>
              <a:ext uri="{FF2B5EF4-FFF2-40B4-BE49-F238E27FC236}">
                <a16:creationId xmlns:a16="http://schemas.microsoft.com/office/drawing/2014/main" id="{32788C7F-0F36-4A79-A431-459B2B792068}"/>
              </a:ext>
            </a:extLst>
          </p:cNvPr>
          <p:cNvSpPr txBox="1">
            <a:spLocks noChangeArrowheads="1"/>
          </p:cNvSpPr>
          <p:nvPr/>
        </p:nvSpPr>
        <p:spPr bwMode="auto">
          <a:xfrm rot="21331752">
            <a:off x="3124674" y="4025753"/>
            <a:ext cx="2399784" cy="1725025"/>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400"/>
              </a:spcAft>
            </a:pPr>
            <a:r>
              <a:rPr lang="en-GB" sz="1200" dirty="0">
                <a:effectLst/>
                <a:latin typeface="Arial" panose="020B0604020202020204" pitchFamily="34" charset="0"/>
                <a:ea typeface="Calibri" panose="020F0502020204030204" pitchFamily="34" charset="0"/>
                <a:cs typeface="Times New Roman" panose="02020603050405020304" pitchFamily="18" charset="0"/>
              </a:rPr>
              <a:t>Who’s plane can </a:t>
            </a:r>
            <a:br>
              <a:rPr lang="en-GB" sz="1200" dirty="0">
                <a:effectLst/>
                <a:latin typeface="Arial" panose="020B0604020202020204" pitchFamily="34" charset="0"/>
                <a:ea typeface="Calibri" panose="020F0502020204030204" pitchFamily="34" charset="0"/>
                <a:cs typeface="Times New Roman" panose="02020603050405020304" pitchFamily="18" charset="0"/>
              </a:rPr>
            </a:br>
            <a:r>
              <a:rPr lang="en-GB" sz="1200" dirty="0">
                <a:effectLst/>
                <a:latin typeface="Arial" panose="020B0604020202020204" pitchFamily="34" charset="0"/>
                <a:ea typeface="Calibri" panose="020F0502020204030204" pitchFamily="34" charset="0"/>
                <a:cs typeface="Times New Roman" panose="02020603050405020304" pitchFamily="18" charset="0"/>
              </a:rPr>
              <a:t>fly the furthest? </a:t>
            </a:r>
          </a:p>
          <a:p>
            <a:pPr algn="ctr">
              <a:lnSpc>
                <a:spcPct val="107000"/>
              </a:lnSpc>
              <a:spcAft>
                <a:spcPts val="400"/>
              </a:spcAft>
            </a:pPr>
            <a:r>
              <a:rPr lang="en-GB" sz="1200" dirty="0">
                <a:effectLst/>
                <a:latin typeface="Arial" panose="020B0604020202020204" pitchFamily="34" charset="0"/>
                <a:ea typeface="Calibri" panose="020F0502020204030204" pitchFamily="34" charset="0"/>
                <a:cs typeface="Times New Roman" panose="02020603050405020304" pitchFamily="18" charset="0"/>
              </a:rPr>
              <a:t>What are the factors that affected the flight path the most?</a:t>
            </a:r>
          </a:p>
          <a:p>
            <a:pPr algn="ctr">
              <a:lnSpc>
                <a:spcPct val="107000"/>
              </a:lnSpc>
              <a:spcAft>
                <a:spcPts val="400"/>
              </a:spcAft>
            </a:pPr>
            <a:r>
              <a:rPr lang="en-GB" sz="1200" dirty="0">
                <a:latin typeface="Arial" panose="020B0604020202020204" pitchFamily="34" charset="0"/>
                <a:ea typeface="Calibri" panose="020F0502020204030204" pitchFamily="34" charset="0"/>
                <a:cs typeface="Times New Roman" panose="02020603050405020304" pitchFamily="18" charset="0"/>
              </a:rPr>
              <a:t>What would you change to  improve the design and flight?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05299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E858589-4A78-4E58-A5DF-427B5BDF4019}"/>
              </a:ext>
            </a:extLst>
          </p:cNvPr>
          <p:cNvSpPr txBox="1">
            <a:spLocks/>
          </p:cNvSpPr>
          <p:nvPr/>
        </p:nvSpPr>
        <p:spPr>
          <a:xfrm>
            <a:off x="305020" y="113367"/>
            <a:ext cx="4531659" cy="827927"/>
          </a:xfrm>
          <a:prstGeom prst="rect">
            <a:avLst/>
          </a:prstGeom>
        </p:spPr>
        <p:txBody>
          <a:bodyPr>
            <a:normAutofit fontScale="97500"/>
          </a:bodyPr>
          <a:lstStyle>
            <a:lvl1pPr algn="l" defTabSz="457200" rtl="0" eaLnBrk="1" latinLnBrk="0" hangingPunct="1">
              <a:spcBef>
                <a:spcPct val="0"/>
              </a:spcBef>
              <a:buNone/>
              <a:defRPr sz="4400" kern="1200">
                <a:solidFill>
                  <a:schemeClr val="tx1"/>
                </a:solidFill>
                <a:latin typeface="Arial"/>
                <a:ea typeface="+mj-ea"/>
                <a:cs typeface="Arial"/>
              </a:defRPr>
            </a:lvl1pPr>
          </a:lstStyle>
          <a:p>
            <a:r>
              <a:rPr lang="en-GB" sz="4000" b="1" kern="0" dirty="0">
                <a:solidFill>
                  <a:srgbClr val="4EBA6F"/>
                </a:solidFill>
                <a:latin typeface="Cambria" panose="02040503050406030204" pitchFamily="18" charset="0"/>
              </a:rPr>
              <a:t>Flight</a:t>
            </a:r>
            <a:endParaRPr lang="en-GB" sz="4000" b="1" kern="0" dirty="0">
              <a:solidFill>
                <a:srgbClr val="B0D235"/>
              </a:solidFill>
              <a:latin typeface="Cambria" panose="02040503050406030204" pitchFamily="18" charset="0"/>
            </a:endParaRPr>
          </a:p>
        </p:txBody>
      </p:sp>
      <p:sp>
        <p:nvSpPr>
          <p:cNvPr id="16" name="Subtitle 2">
            <a:extLst>
              <a:ext uri="{FF2B5EF4-FFF2-40B4-BE49-F238E27FC236}">
                <a16:creationId xmlns:a16="http://schemas.microsoft.com/office/drawing/2014/main" id="{20CAD790-C6CA-4B08-BF9A-0CCFB4C18E71}"/>
              </a:ext>
            </a:extLst>
          </p:cNvPr>
          <p:cNvSpPr txBox="1">
            <a:spLocks/>
          </p:cNvSpPr>
          <p:nvPr/>
        </p:nvSpPr>
        <p:spPr>
          <a:xfrm>
            <a:off x="305020" y="729035"/>
            <a:ext cx="4224421" cy="618565"/>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b="1" dirty="0">
                <a:solidFill>
                  <a:srgbClr val="318AAC"/>
                </a:solidFill>
                <a:latin typeface="Cambria" panose="02040503050406030204" pitchFamily="18" charset="0"/>
              </a:rPr>
              <a:t>Inspirations – gliders</a:t>
            </a:r>
          </a:p>
        </p:txBody>
      </p:sp>
      <p:pic>
        <p:nvPicPr>
          <p:cNvPr id="8194" name="Picture 2" descr="Image result for glider public domain">
            <a:extLst>
              <a:ext uri="{FF2B5EF4-FFF2-40B4-BE49-F238E27FC236}">
                <a16:creationId xmlns:a16="http://schemas.microsoft.com/office/drawing/2014/main" id="{C1AA5388-BF20-4F9E-B679-3C716C9BE71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6732" y="1303058"/>
            <a:ext cx="6259881" cy="2378014"/>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File:Sandlin Bug 4 three view.png">
            <a:extLst>
              <a:ext uri="{FF2B5EF4-FFF2-40B4-BE49-F238E27FC236}">
                <a16:creationId xmlns:a16="http://schemas.microsoft.com/office/drawing/2014/main" id="{E05B5AF1-4C51-4392-892A-32BADE81AD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948966" y="355600"/>
            <a:ext cx="4736960" cy="355123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Image result for hawk  public domain">
            <a:extLst>
              <a:ext uri="{FF2B5EF4-FFF2-40B4-BE49-F238E27FC236}">
                <a16:creationId xmlns:a16="http://schemas.microsoft.com/office/drawing/2014/main" id="{AE4B3522-F77E-44ED-9CE5-116DDA859491}"/>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529581" y="3975906"/>
            <a:ext cx="3898901" cy="1906129"/>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XB 70">
            <a:extLst>
              <a:ext uri="{FF2B5EF4-FFF2-40B4-BE49-F238E27FC236}">
                <a16:creationId xmlns:a16="http://schemas.microsoft.com/office/drawing/2014/main" id="{9711C5C9-239D-431C-9008-1CE033F80FA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3518" y="3739964"/>
            <a:ext cx="3721100" cy="2378015"/>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Image result for hang glider public domain">
            <a:extLst>
              <a:ext uri="{FF2B5EF4-FFF2-40B4-BE49-F238E27FC236}">
                <a16:creationId xmlns:a16="http://schemas.microsoft.com/office/drawing/2014/main" id="{B9268FF6-FC8E-4478-B08F-EB80C40C2E30}"/>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4722762" y="3975905"/>
            <a:ext cx="2568674" cy="1906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91340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4911" y="2130426"/>
            <a:ext cx="11085341" cy="1470025"/>
          </a:xfrm>
        </p:spPr>
        <p:txBody>
          <a:bodyPr>
            <a:normAutofit/>
          </a:bodyPr>
          <a:lstStyle/>
          <a:p>
            <a:pPr algn="ctr"/>
            <a:r>
              <a:rPr lang="en-GB" sz="4000" b="1" kern="0" dirty="0">
                <a:solidFill>
                  <a:srgbClr val="4EBA6F"/>
                </a:solidFill>
                <a:latin typeface="Cambria" panose="02040503050406030204" pitchFamily="18" charset="0"/>
              </a:rPr>
              <a:t>Aeronautical Engineering</a:t>
            </a:r>
            <a:endParaRPr lang="en-GB" sz="4000" b="1" kern="0" dirty="0">
              <a:solidFill>
                <a:srgbClr val="B0D235"/>
              </a:solidFill>
              <a:latin typeface="Cambria" panose="02040503050406030204" pitchFamily="18" charset="0"/>
            </a:endParaRPr>
          </a:p>
        </p:txBody>
      </p:sp>
      <p:sp>
        <p:nvSpPr>
          <p:cNvPr id="3" name="Subtitle 2"/>
          <p:cNvSpPr>
            <a:spLocks noGrp="1"/>
          </p:cNvSpPr>
          <p:nvPr>
            <p:ph type="subTitle" idx="1"/>
          </p:nvPr>
        </p:nvSpPr>
        <p:spPr>
          <a:xfrm>
            <a:off x="1463040" y="3326423"/>
            <a:ext cx="9228405" cy="1752600"/>
          </a:xfrm>
        </p:spPr>
        <p:txBody>
          <a:bodyPr/>
          <a:lstStyle/>
          <a:p>
            <a:r>
              <a:rPr lang="en-GB" b="1" dirty="0">
                <a:solidFill>
                  <a:srgbClr val="318AAC"/>
                </a:solidFill>
                <a:latin typeface="Cambria" panose="02040503050406030204" pitchFamily="18" charset="0"/>
              </a:rPr>
              <a:t>Challenge 2: </a:t>
            </a:r>
            <a:r>
              <a:rPr lang="en-GB" b="1" dirty="0">
                <a:solidFill>
                  <a:srgbClr val="318AAC"/>
                </a:solidFill>
                <a:latin typeface="Cambria" panose="02040503050406030204" pitchFamily="18" charset="0"/>
                <a:ea typeface="Calibri" panose="020F0502020204030204" pitchFamily="34" charset="0"/>
                <a:cs typeface="Arial" panose="020B0604020202020204" pitchFamily="34" charset="0"/>
              </a:rPr>
              <a:t>Powered flight</a:t>
            </a:r>
            <a:r>
              <a:rPr lang="en-GB" b="1" dirty="0">
                <a:solidFill>
                  <a:srgbClr val="318AAC"/>
                </a:solidFill>
                <a:latin typeface="Cambria" panose="02040503050406030204" pitchFamily="18" charset="0"/>
              </a:rPr>
              <a:t> </a:t>
            </a:r>
          </a:p>
        </p:txBody>
      </p:sp>
    </p:spTree>
    <p:extLst>
      <p:ext uri="{BB962C8B-B14F-4D97-AF65-F5344CB8AC3E}">
        <p14:creationId xmlns:p14="http://schemas.microsoft.com/office/powerpoint/2010/main" val="13092101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667936CB-CA27-4F3D-B002-AEFDEA3D77B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305572" y="223750"/>
            <a:ext cx="2446539" cy="2432953"/>
          </a:xfrm>
          <a:prstGeom prst="rect">
            <a:avLst/>
          </a:prstGeom>
        </p:spPr>
      </p:pic>
      <p:sp>
        <p:nvSpPr>
          <p:cNvPr id="13" name="Text Box 2">
            <a:extLst>
              <a:ext uri="{FF2B5EF4-FFF2-40B4-BE49-F238E27FC236}">
                <a16:creationId xmlns:a16="http://schemas.microsoft.com/office/drawing/2014/main" id="{4FE981E2-8389-466C-853A-18A49249DCEA}"/>
              </a:ext>
            </a:extLst>
          </p:cNvPr>
          <p:cNvSpPr txBox="1">
            <a:spLocks noChangeArrowheads="1"/>
          </p:cNvSpPr>
          <p:nvPr/>
        </p:nvSpPr>
        <p:spPr bwMode="auto">
          <a:xfrm>
            <a:off x="609600" y="2608083"/>
            <a:ext cx="4716162" cy="346945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600"/>
              </a:spcAft>
            </a:pPr>
            <a:r>
              <a:rPr lang="en-GB" sz="2000" b="1" dirty="0">
                <a:solidFill>
                  <a:srgbClr val="318AAC"/>
                </a:solidFill>
                <a:latin typeface="Cambria" panose="02040503050406030204" pitchFamily="18" charset="0"/>
                <a:ea typeface="Calibri" panose="020F0502020204030204" pitchFamily="34" charset="0"/>
                <a:cs typeface="Arial" panose="020B0604020202020204" pitchFamily="34" charset="0"/>
              </a:rPr>
              <a:t>Apprentice Engineer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GB" sz="1400" dirty="0">
                <a:effectLst/>
                <a:latin typeface="Arial" panose="020B0604020202020204" pitchFamily="34" charset="0"/>
                <a:ea typeface="Calibri" panose="020F0502020204030204" pitchFamily="34" charset="0"/>
                <a:cs typeface="Times New Roman" panose="02020603050405020304" pitchFamily="18" charset="0"/>
              </a:rPr>
              <a:t>I did D&amp;T Product Design GCSE at school and I knew straight away that I wanted to follow the apprenticeship route into engineering. I was the only girl in the class so although engineering is still male dominated, it doesn’t bother me. I am learning a wide range of skills at college: milling, turning, welding, which I aim to apply when I return to company to specialise in quality engineering, ensuring all the work is up to standard. It is really interesting learning new things that I never thought I would be interested in and making things myself and seeing progress is really rewarding. As technologies develop there is more to learn and this gives a wide view of engineering. </a:t>
            </a:r>
          </a:p>
        </p:txBody>
      </p:sp>
      <p:sp>
        <p:nvSpPr>
          <p:cNvPr id="9" name="Speech Bubble: Oval 8">
            <a:extLst>
              <a:ext uri="{FF2B5EF4-FFF2-40B4-BE49-F238E27FC236}">
                <a16:creationId xmlns:a16="http://schemas.microsoft.com/office/drawing/2014/main" id="{649A148D-9DF5-44DD-9D80-9437D0E29BC5}"/>
              </a:ext>
            </a:extLst>
          </p:cNvPr>
          <p:cNvSpPr/>
          <p:nvPr/>
        </p:nvSpPr>
        <p:spPr>
          <a:xfrm rot="21355010">
            <a:off x="3747770" y="260109"/>
            <a:ext cx="2448560" cy="1730375"/>
          </a:xfrm>
          <a:prstGeom prst="wedgeEllipseCallout">
            <a:avLst>
              <a:gd name="adj1" fmla="val -74127"/>
              <a:gd name="adj2" fmla="val -1186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ea typeface="Calibri" panose="020F0502020204030204" pitchFamily="34" charset="0"/>
                <a:cs typeface="Times New Roman" panose="02020603050405020304" pitchFamily="18" charset="0"/>
              </a:rPr>
              <a:t> </a:t>
            </a:r>
          </a:p>
        </p:txBody>
      </p:sp>
      <p:sp>
        <p:nvSpPr>
          <p:cNvPr id="11" name="Text Box 2">
            <a:extLst>
              <a:ext uri="{FF2B5EF4-FFF2-40B4-BE49-F238E27FC236}">
                <a16:creationId xmlns:a16="http://schemas.microsoft.com/office/drawing/2014/main" id="{7F541D81-1DE1-49E3-86AE-EDCF45524AA3}"/>
              </a:ext>
            </a:extLst>
          </p:cNvPr>
          <p:cNvSpPr txBox="1">
            <a:spLocks noChangeArrowheads="1"/>
          </p:cNvSpPr>
          <p:nvPr/>
        </p:nvSpPr>
        <p:spPr bwMode="auto">
          <a:xfrm rot="21331752">
            <a:off x="3840190" y="415664"/>
            <a:ext cx="2236278" cy="1609845"/>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My name’s Lauren. </a:t>
            </a:r>
          </a:p>
          <a:p>
            <a:pPr algn="ctr">
              <a:lnSpc>
                <a:spcPct val="107000"/>
              </a:lnSpc>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I am at college learning all aspects of mechanical engineering. I hope to go into quality control and work towards a </a:t>
            </a:r>
            <a:r>
              <a:rPr lang="en-GB" sz="1200" b="1" dirty="0" err="1">
                <a:effectLst/>
                <a:latin typeface="Arial" panose="020B0604020202020204" pitchFamily="34" charset="0"/>
                <a:ea typeface="Calibri" panose="020F0502020204030204" pitchFamily="34" charset="0"/>
                <a:cs typeface="Times New Roman" panose="02020603050405020304" pitchFamily="18" charset="0"/>
              </a:rPr>
              <a:t>M.Eng</a:t>
            </a:r>
            <a:r>
              <a:rPr lang="en-GB" sz="1200" b="1" dirty="0">
                <a:effectLst/>
                <a:latin typeface="Arial" panose="020B0604020202020204" pitchFamily="34" charset="0"/>
                <a:ea typeface="Calibri" panose="020F0502020204030204" pitchFamily="34" charset="0"/>
                <a:cs typeface="Times New Roman" panose="02020603050405020304" pitchFamily="18" charset="0"/>
              </a:rPr>
              <a:t> qualification.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Picture 9">
            <a:extLst>
              <a:ext uri="{FF2B5EF4-FFF2-40B4-BE49-F238E27FC236}">
                <a16:creationId xmlns:a16="http://schemas.microsoft.com/office/drawing/2014/main" id="{0A055587-B7B0-492B-9171-8557EEBBC59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77767" y="120821"/>
            <a:ext cx="2705000" cy="2535882"/>
          </a:xfrm>
          <a:prstGeom prst="rect">
            <a:avLst/>
          </a:prstGeom>
        </p:spPr>
      </p:pic>
      <p:sp>
        <p:nvSpPr>
          <p:cNvPr id="12" name="Text Box 2">
            <a:extLst>
              <a:ext uri="{FF2B5EF4-FFF2-40B4-BE49-F238E27FC236}">
                <a16:creationId xmlns:a16="http://schemas.microsoft.com/office/drawing/2014/main" id="{59208A10-CB5C-443E-9FBE-03FF165A5221}"/>
              </a:ext>
            </a:extLst>
          </p:cNvPr>
          <p:cNvSpPr txBox="1">
            <a:spLocks noChangeArrowheads="1"/>
          </p:cNvSpPr>
          <p:nvPr/>
        </p:nvSpPr>
        <p:spPr bwMode="auto">
          <a:xfrm>
            <a:off x="6307034" y="2608083"/>
            <a:ext cx="4716162" cy="346945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600"/>
              </a:spcAft>
            </a:pPr>
            <a:r>
              <a:rPr lang="en-GB" sz="2000" b="1" dirty="0">
                <a:solidFill>
                  <a:srgbClr val="318AAC"/>
                </a:solidFill>
                <a:latin typeface="Cambria" panose="02040503050406030204" pitchFamily="18" charset="0"/>
                <a:ea typeface="Calibri" panose="020F0502020204030204" pitchFamily="34" charset="0"/>
                <a:cs typeface="Arial" panose="020B0604020202020204" pitchFamily="34" charset="0"/>
              </a:rPr>
              <a:t>Production engineer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GB" sz="1400" dirty="0">
                <a:effectLst/>
                <a:latin typeface="Arial" panose="020B0604020202020204" pitchFamily="34" charset="0"/>
                <a:ea typeface="Calibri" panose="020F0502020204030204" pitchFamily="34" charset="0"/>
                <a:cs typeface="Times New Roman" panose="02020603050405020304" pitchFamily="18" charset="0"/>
              </a:rPr>
              <a:t>I did design and technology at school, then once I’d done my Level 3 I became an apprentice and completed my HNC. I then moved on from the shop floor to the design office. In my role I develop and create parts from drawings. From the drawing we plan what process and programming needs to be done to make the finished product. I really like seeing the final product as an outcome of the work that we’ve put in to design and develop it, and knowing the impact that a finished part can have. </a:t>
            </a:r>
            <a:r>
              <a:rPr lang="en-GB" sz="1400" dirty="0">
                <a:latin typeface="Arial" panose="020B0604020202020204" pitchFamily="34" charset="0"/>
                <a:ea typeface="Calibri" panose="020F0502020204030204" pitchFamily="34" charset="0"/>
                <a:cs typeface="Times New Roman" panose="02020603050405020304" pitchFamily="18" charset="0"/>
              </a:rPr>
              <a:t>3D printing is a growing area in manufacturing now, particularly in prototyping. My role is varied and engineering is always changing and interesting. </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4" name="Speech Bubble: Oval 13">
            <a:extLst>
              <a:ext uri="{FF2B5EF4-FFF2-40B4-BE49-F238E27FC236}">
                <a16:creationId xmlns:a16="http://schemas.microsoft.com/office/drawing/2014/main" id="{AF38C866-7FAC-4136-8076-DA45B3494432}"/>
              </a:ext>
            </a:extLst>
          </p:cNvPr>
          <p:cNvSpPr/>
          <p:nvPr/>
        </p:nvSpPr>
        <p:spPr>
          <a:xfrm rot="21355010">
            <a:off x="9445204" y="260109"/>
            <a:ext cx="2448560" cy="1730375"/>
          </a:xfrm>
          <a:prstGeom prst="wedgeEllipseCallout">
            <a:avLst>
              <a:gd name="adj1" fmla="val -87015"/>
              <a:gd name="adj2" fmla="val -1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ea typeface="Calibri" panose="020F0502020204030204" pitchFamily="34" charset="0"/>
                <a:cs typeface="Times New Roman" panose="02020603050405020304" pitchFamily="18" charset="0"/>
              </a:rPr>
              <a:t> </a:t>
            </a:r>
          </a:p>
        </p:txBody>
      </p:sp>
      <p:sp>
        <p:nvSpPr>
          <p:cNvPr id="15" name="Text Box 2">
            <a:extLst>
              <a:ext uri="{FF2B5EF4-FFF2-40B4-BE49-F238E27FC236}">
                <a16:creationId xmlns:a16="http://schemas.microsoft.com/office/drawing/2014/main" id="{B1AF7314-4F4D-46B4-AE71-91771853D3F0}"/>
              </a:ext>
            </a:extLst>
          </p:cNvPr>
          <p:cNvSpPr txBox="1">
            <a:spLocks noChangeArrowheads="1"/>
          </p:cNvSpPr>
          <p:nvPr/>
        </p:nvSpPr>
        <p:spPr bwMode="auto">
          <a:xfrm rot="21331752">
            <a:off x="9494734" y="505854"/>
            <a:ext cx="2334895" cy="1523365"/>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I’m Ben. I moved from </a:t>
            </a:r>
            <a:br>
              <a:rPr lang="en-GB" sz="1200" b="1" dirty="0">
                <a:effectLst/>
                <a:latin typeface="Arial" panose="020B0604020202020204" pitchFamily="34" charset="0"/>
                <a:ea typeface="Calibri" panose="020F0502020204030204" pitchFamily="34" charset="0"/>
                <a:cs typeface="Times New Roman" panose="02020603050405020304" pitchFamily="18" charset="0"/>
              </a:rPr>
            </a:br>
            <a:r>
              <a:rPr lang="en-GB" sz="1200" b="1" dirty="0">
                <a:effectLst/>
                <a:latin typeface="Arial" panose="020B0604020202020204" pitchFamily="34" charset="0"/>
                <a:ea typeface="Calibri" panose="020F0502020204030204" pitchFamily="34" charset="0"/>
                <a:cs typeface="Times New Roman" panose="02020603050405020304" pitchFamily="18" charset="0"/>
              </a:rPr>
              <a:t>the workshop into design and production. I work with others to develop parts through all the stages to completion.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7272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38946BA-C330-4806-992B-1BE3FE58AF1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447743" y="3500494"/>
            <a:ext cx="2705000" cy="2535882"/>
          </a:xfrm>
          <a:prstGeom prst="rect">
            <a:avLst/>
          </a:prstGeom>
        </p:spPr>
      </p:pic>
      <p:sp>
        <p:nvSpPr>
          <p:cNvPr id="4" name="Rectangle 3">
            <a:extLst>
              <a:ext uri="{FF2B5EF4-FFF2-40B4-BE49-F238E27FC236}">
                <a16:creationId xmlns:a16="http://schemas.microsoft.com/office/drawing/2014/main" id="{15654990-6FBF-45BC-ABBE-E143F7E42E3B}"/>
              </a:ext>
            </a:extLst>
          </p:cNvPr>
          <p:cNvSpPr/>
          <p:nvPr/>
        </p:nvSpPr>
        <p:spPr>
          <a:xfrm>
            <a:off x="519329" y="497372"/>
            <a:ext cx="8074397" cy="5458585"/>
          </a:xfrm>
          <a:prstGeom prst="rect">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w="28575">
                <a:noFill/>
              </a:ln>
            </a:endParaRPr>
          </a:p>
        </p:txBody>
      </p:sp>
      <p:pic>
        <p:nvPicPr>
          <p:cNvPr id="1026" name="Picture 2" descr="Image result for propeller plane">
            <a:extLst>
              <a:ext uri="{FF2B5EF4-FFF2-40B4-BE49-F238E27FC236}">
                <a16:creationId xmlns:a16="http://schemas.microsoft.com/office/drawing/2014/main" id="{81183FE6-E66B-433B-8C61-1FCF312924F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053016" y="3150477"/>
            <a:ext cx="4342709" cy="2632768"/>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2">
            <a:extLst>
              <a:ext uri="{FF2B5EF4-FFF2-40B4-BE49-F238E27FC236}">
                <a16:creationId xmlns:a16="http://schemas.microsoft.com/office/drawing/2014/main" id="{11FABDFE-BBED-45CA-A9C0-CC374779D84C}"/>
              </a:ext>
            </a:extLst>
          </p:cNvPr>
          <p:cNvSpPr txBox="1">
            <a:spLocks noChangeArrowheads="1"/>
          </p:cNvSpPr>
          <p:nvPr/>
        </p:nvSpPr>
        <p:spPr bwMode="auto">
          <a:xfrm>
            <a:off x="679622" y="617838"/>
            <a:ext cx="5597610" cy="5066270"/>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3200" b="1" dirty="0">
                <a:solidFill>
                  <a:srgbClr val="318AAC"/>
                </a:solidFill>
                <a:effectLst/>
                <a:latin typeface="Cambria" panose="02040503050406030204" pitchFamily="18" charset="0"/>
                <a:ea typeface="Calibri" panose="020F0502020204030204" pitchFamily="34" charset="0"/>
                <a:cs typeface="Arial" panose="020B0604020202020204" pitchFamily="34" charset="0"/>
              </a:rPr>
              <a:t>Powered flight</a:t>
            </a:r>
            <a:endParaRPr lang="en-GB" sz="3200" dirty="0">
              <a:effectLst/>
              <a:latin typeface="Cambria" panose="02040503050406030204" pitchFamily="18" charset="0"/>
              <a:ea typeface="Calibri" panose="020F0502020204030204" pitchFamily="34" charset="0"/>
              <a:cs typeface="Times New Roman" panose="02020603050405020304" pitchFamily="18" charset="0"/>
            </a:endParaRPr>
          </a:p>
          <a:p>
            <a:pPr>
              <a:spcAft>
                <a:spcPts val="400"/>
              </a:spcAft>
            </a:pPr>
            <a:endParaRPr lang="en-GB" sz="1000" i="1" dirty="0">
              <a:effectLst/>
              <a:latin typeface="Arial" panose="020B0604020202020204" pitchFamily="34" charset="0"/>
              <a:ea typeface="Calibri" panose="020F0502020204030204" pitchFamily="34" charset="0"/>
              <a:cs typeface="Arial" panose="020B0604020202020204" pitchFamily="34" charset="0"/>
            </a:endParaRPr>
          </a:p>
          <a:p>
            <a:pPr>
              <a:spcAft>
                <a:spcPts val="400"/>
              </a:spcAft>
            </a:pPr>
            <a:r>
              <a:rPr lang="en-GB" i="1" dirty="0">
                <a:effectLst/>
                <a:latin typeface="Arial" panose="020B0604020202020204" pitchFamily="34" charset="0"/>
                <a:ea typeface="Calibri" panose="020F0502020204030204" pitchFamily="34" charset="0"/>
                <a:cs typeface="Arial" panose="020B0604020202020204" pitchFamily="34" charset="0"/>
              </a:rPr>
              <a:t>Add some power to your glider to make it fly further and allow you to test other factors.</a:t>
            </a:r>
          </a:p>
          <a:p>
            <a:pPr marL="542925" indent="-285750">
              <a:spcAft>
                <a:spcPts val="400"/>
              </a:spcAft>
              <a:buFont typeface="Arial" panose="020B0604020202020204" pitchFamily="34" charset="0"/>
              <a:buChar char="•"/>
            </a:pPr>
            <a:r>
              <a:rPr lang="en-GB" i="1" dirty="0">
                <a:latin typeface="Arial" panose="020B0604020202020204" pitchFamily="34" charset="0"/>
                <a:ea typeface="Calibri" panose="020F0502020204030204" pitchFamily="34" charset="0"/>
                <a:cs typeface="Arial" panose="020B0604020202020204" pitchFamily="34" charset="0"/>
              </a:rPr>
              <a:t>Motors and gears</a:t>
            </a:r>
          </a:p>
          <a:p>
            <a:pPr marL="542925" indent="-285750">
              <a:spcAft>
                <a:spcPts val="400"/>
              </a:spcAft>
              <a:buFont typeface="Arial" panose="020B0604020202020204" pitchFamily="34" charset="0"/>
              <a:buChar char="•"/>
            </a:pPr>
            <a:r>
              <a:rPr lang="en-GB" i="1" dirty="0" err="1">
                <a:effectLst/>
                <a:latin typeface="Arial" panose="020B0604020202020204" pitchFamily="34" charset="0"/>
                <a:ea typeface="Calibri" panose="020F0502020204030204" pitchFamily="34" charset="0"/>
                <a:cs typeface="Arial" panose="020B0604020202020204" pitchFamily="34" charset="0"/>
              </a:rPr>
              <a:t>PowerUp</a:t>
            </a:r>
            <a:endParaRPr lang="en-GB" i="1" dirty="0">
              <a:effectLst/>
              <a:latin typeface="Arial" panose="020B0604020202020204" pitchFamily="34" charset="0"/>
              <a:ea typeface="Calibri" panose="020F0502020204030204" pitchFamily="34" charset="0"/>
              <a:cs typeface="Arial" panose="020B0604020202020204" pitchFamily="34" charset="0"/>
            </a:endParaRPr>
          </a:p>
          <a:p>
            <a:pPr marL="542925" indent="-285750">
              <a:spcAft>
                <a:spcPts val="400"/>
              </a:spcAft>
              <a:buFont typeface="Arial" panose="020B0604020202020204" pitchFamily="34" charset="0"/>
              <a:buChar char="•"/>
            </a:pPr>
            <a:r>
              <a:rPr lang="en-GB" i="1" dirty="0">
                <a:latin typeface="Arial" panose="020B0604020202020204" pitchFamily="34" charset="0"/>
                <a:ea typeface="Calibri" panose="020F0502020204030204" pitchFamily="34" charset="0"/>
                <a:cs typeface="Arial" panose="020B0604020202020204" pitchFamily="34" charset="0"/>
              </a:rPr>
              <a:t>Pylon flying</a:t>
            </a:r>
          </a:p>
        </p:txBody>
      </p:sp>
      <p:pic>
        <p:nvPicPr>
          <p:cNvPr id="8" name="Picture 7">
            <a:extLst>
              <a:ext uri="{FF2B5EF4-FFF2-40B4-BE49-F238E27FC236}">
                <a16:creationId xmlns:a16="http://schemas.microsoft.com/office/drawing/2014/main" id="{BF5421E0-4A90-453C-BBB7-35366D367AB9}"/>
              </a:ext>
            </a:extLst>
          </p:cNvPr>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410226">
            <a:off x="9022080" y="232989"/>
            <a:ext cx="2770505" cy="2310765"/>
          </a:xfrm>
          <a:prstGeom prst="rect">
            <a:avLst/>
          </a:prstGeom>
        </p:spPr>
      </p:pic>
      <p:sp>
        <p:nvSpPr>
          <p:cNvPr id="10" name="Text Box 2">
            <a:extLst>
              <a:ext uri="{FF2B5EF4-FFF2-40B4-BE49-F238E27FC236}">
                <a16:creationId xmlns:a16="http://schemas.microsoft.com/office/drawing/2014/main" id="{19FEE3C8-6378-4CCB-89B9-FAA7CFA08F29}"/>
              </a:ext>
            </a:extLst>
          </p:cNvPr>
          <p:cNvSpPr txBox="1">
            <a:spLocks noChangeArrowheads="1"/>
          </p:cNvSpPr>
          <p:nvPr/>
        </p:nvSpPr>
        <p:spPr bwMode="auto">
          <a:xfrm rot="337911">
            <a:off x="9206230" y="619704"/>
            <a:ext cx="2590800" cy="198628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400" b="1" dirty="0">
                <a:effectLst/>
                <a:latin typeface="Arial" panose="020B0604020202020204" pitchFamily="34" charset="0"/>
                <a:ea typeface="Calibri" panose="020F0502020204030204" pitchFamily="34" charset="0"/>
                <a:cs typeface="Times New Roman" panose="02020603050405020304" pitchFamily="18" charset="0"/>
              </a:rPr>
              <a:t>Think about…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A Why do we need to add power?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B How will your plane it be powered?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C What are the disadvantages of adding a motor?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7292BABE-B02D-452F-9088-13EF78A4D91C}"/>
              </a:ext>
            </a:extLst>
          </p:cNvPr>
          <p:cNvGrpSpPr/>
          <p:nvPr/>
        </p:nvGrpSpPr>
        <p:grpSpPr>
          <a:xfrm>
            <a:off x="7827870" y="2700448"/>
            <a:ext cx="2773222" cy="1457105"/>
            <a:chOff x="9142651" y="2751661"/>
            <a:chExt cx="2287270" cy="1588945"/>
          </a:xfrm>
        </p:grpSpPr>
        <p:sp>
          <p:nvSpPr>
            <p:cNvPr id="14" name="Speech Bubble: Oval 13">
              <a:extLst>
                <a:ext uri="{FF2B5EF4-FFF2-40B4-BE49-F238E27FC236}">
                  <a16:creationId xmlns:a16="http://schemas.microsoft.com/office/drawing/2014/main" id="{031A4A93-7DB4-4DAE-A75E-2954FA2E4C7A}"/>
                </a:ext>
              </a:extLst>
            </p:cNvPr>
            <p:cNvSpPr/>
            <p:nvPr/>
          </p:nvSpPr>
          <p:spPr>
            <a:xfrm rot="21355010">
              <a:off x="9142651" y="2751661"/>
              <a:ext cx="2287270" cy="1588945"/>
            </a:xfrm>
            <a:prstGeom prst="wedgeEllipseCallout">
              <a:avLst>
                <a:gd name="adj1" fmla="val 30666"/>
                <a:gd name="adj2" fmla="val 7496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ea typeface="Calibri" panose="020F0502020204030204" pitchFamily="34" charset="0"/>
                  <a:cs typeface="Times New Roman" panose="02020603050405020304" pitchFamily="18" charset="0"/>
                </a:rPr>
                <a:t> </a:t>
              </a:r>
            </a:p>
          </p:txBody>
        </p:sp>
        <p:sp>
          <p:nvSpPr>
            <p:cNvPr id="15" name="Text Box 2">
              <a:extLst>
                <a:ext uri="{FF2B5EF4-FFF2-40B4-BE49-F238E27FC236}">
                  <a16:creationId xmlns:a16="http://schemas.microsoft.com/office/drawing/2014/main" id="{AE86507A-3DF6-404F-9E3B-4F9C0C038755}"/>
                </a:ext>
              </a:extLst>
            </p:cNvPr>
            <p:cNvSpPr txBox="1">
              <a:spLocks noChangeArrowheads="1"/>
            </p:cNvSpPr>
            <p:nvPr/>
          </p:nvSpPr>
          <p:spPr bwMode="auto">
            <a:xfrm rot="21331752">
              <a:off x="9298543" y="2787949"/>
              <a:ext cx="1975485" cy="127889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0"/>
                </a:spcAft>
              </a:pP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You will have seen how a glider can be made to stay in the air, but stalls when it runs out of thrust.</a:t>
              </a:r>
            </a:p>
            <a:p>
              <a:pPr algn="ctr">
                <a:lnSpc>
                  <a:spcPct val="107000"/>
                </a:lnSpc>
                <a:spcAft>
                  <a:spcPts val="0"/>
                </a:spcAft>
              </a:pPr>
              <a:r>
                <a:rPr lang="en-GB" sz="1100" dirty="0">
                  <a:latin typeface="Arial" panose="020B0604020202020204" pitchFamily="34" charset="0"/>
                  <a:ea typeface="Calibri" panose="020F0502020204030204" pitchFamily="34" charset="0"/>
                  <a:cs typeface="Times New Roman" panose="02020603050405020304" pitchFamily="18" charset="0"/>
                </a:rPr>
                <a:t>Adding a motor helps the forward movement to keep it in the air.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9A0BA86A-36AF-4E5C-85EF-6862435B24FF}"/>
              </a:ext>
            </a:extLst>
          </p:cNvPr>
          <p:cNvPicPr>
            <a:picLocks noChangeAspect="1"/>
          </p:cNvPicPr>
          <p:nvPr/>
        </p:nvPicPr>
        <p:blipFill>
          <a:blip r:embed="rId6"/>
          <a:stretch>
            <a:fillRect/>
          </a:stretch>
        </p:blipFill>
        <p:spPr>
          <a:xfrm>
            <a:off x="816347" y="3753625"/>
            <a:ext cx="2945946" cy="2029620"/>
          </a:xfrm>
          <a:prstGeom prst="rect">
            <a:avLst/>
          </a:prstGeom>
        </p:spPr>
      </p:pic>
      <p:pic>
        <p:nvPicPr>
          <p:cNvPr id="5" name="Picture 4">
            <a:extLst>
              <a:ext uri="{FF2B5EF4-FFF2-40B4-BE49-F238E27FC236}">
                <a16:creationId xmlns:a16="http://schemas.microsoft.com/office/drawing/2014/main" id="{523176A5-654B-49EC-BBE5-614EE5AA4080}"/>
              </a:ext>
            </a:extLst>
          </p:cNvPr>
          <p:cNvPicPr>
            <a:picLocks noChangeAspect="1"/>
          </p:cNvPicPr>
          <p:nvPr/>
        </p:nvPicPr>
        <p:blipFill>
          <a:blip r:embed="rId7">
            <a:clrChange>
              <a:clrFrom>
                <a:srgbClr val="FFFFFF"/>
              </a:clrFrom>
              <a:clrTo>
                <a:srgbClr val="FFFFFF">
                  <a:alpha val="0"/>
                </a:srgbClr>
              </a:clrTo>
            </a:clrChange>
          </a:blip>
          <a:stretch>
            <a:fillRect/>
          </a:stretch>
        </p:blipFill>
        <p:spPr>
          <a:xfrm rot="305449">
            <a:off x="3537465" y="1400530"/>
            <a:ext cx="4271847" cy="2285938"/>
          </a:xfrm>
          <a:prstGeom prst="rect">
            <a:avLst/>
          </a:prstGeom>
        </p:spPr>
      </p:pic>
    </p:spTree>
    <p:extLst>
      <p:ext uri="{BB962C8B-B14F-4D97-AF65-F5344CB8AC3E}">
        <p14:creationId xmlns:p14="http://schemas.microsoft.com/office/powerpoint/2010/main" val="349287654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71453B4-F358-4398-A0B9-55BCB4039A0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6449" y="3767759"/>
            <a:ext cx="1833951" cy="2361206"/>
          </a:xfrm>
          <a:prstGeom prst="rect">
            <a:avLst/>
          </a:prstGeom>
        </p:spPr>
      </p:pic>
      <p:sp>
        <p:nvSpPr>
          <p:cNvPr id="15" name="Title 1">
            <a:extLst>
              <a:ext uri="{FF2B5EF4-FFF2-40B4-BE49-F238E27FC236}">
                <a16:creationId xmlns:a16="http://schemas.microsoft.com/office/drawing/2014/main" id="{5E858589-4A78-4E58-A5DF-427B5BDF4019}"/>
              </a:ext>
            </a:extLst>
          </p:cNvPr>
          <p:cNvSpPr txBox="1">
            <a:spLocks/>
          </p:cNvSpPr>
          <p:nvPr/>
        </p:nvSpPr>
        <p:spPr>
          <a:xfrm>
            <a:off x="144379" y="113367"/>
            <a:ext cx="4531659" cy="827927"/>
          </a:xfrm>
          <a:prstGeom prst="rect">
            <a:avLst/>
          </a:prstGeom>
        </p:spPr>
        <p:txBody>
          <a:bodyPr>
            <a:normAutofit fontScale="97500"/>
          </a:bodyPr>
          <a:lstStyle>
            <a:lvl1pPr algn="l" defTabSz="457200" rtl="0" eaLnBrk="1" latinLnBrk="0" hangingPunct="1">
              <a:spcBef>
                <a:spcPct val="0"/>
              </a:spcBef>
              <a:buNone/>
              <a:defRPr sz="4400" kern="1200">
                <a:solidFill>
                  <a:schemeClr val="tx1"/>
                </a:solidFill>
                <a:latin typeface="Arial"/>
                <a:ea typeface="+mj-ea"/>
                <a:cs typeface="Arial"/>
              </a:defRPr>
            </a:lvl1pPr>
          </a:lstStyle>
          <a:p>
            <a:r>
              <a:rPr lang="en-GB" sz="4000" b="1" kern="0" dirty="0">
                <a:solidFill>
                  <a:srgbClr val="4EBA6F"/>
                </a:solidFill>
                <a:latin typeface="Cambria" panose="02040503050406030204" pitchFamily="18" charset="0"/>
              </a:rPr>
              <a:t>Powered flight</a:t>
            </a:r>
            <a:endParaRPr lang="en-GB" sz="4000" b="1" kern="0" dirty="0">
              <a:solidFill>
                <a:srgbClr val="B0D235"/>
              </a:solidFill>
              <a:latin typeface="Cambria" panose="02040503050406030204" pitchFamily="18" charset="0"/>
            </a:endParaRPr>
          </a:p>
        </p:txBody>
      </p:sp>
      <p:sp>
        <p:nvSpPr>
          <p:cNvPr id="16" name="Subtitle 2">
            <a:extLst>
              <a:ext uri="{FF2B5EF4-FFF2-40B4-BE49-F238E27FC236}">
                <a16:creationId xmlns:a16="http://schemas.microsoft.com/office/drawing/2014/main" id="{20CAD790-C6CA-4B08-BF9A-0CCFB4C18E71}"/>
              </a:ext>
            </a:extLst>
          </p:cNvPr>
          <p:cNvSpPr txBox="1">
            <a:spLocks/>
          </p:cNvSpPr>
          <p:nvPr/>
        </p:nvSpPr>
        <p:spPr>
          <a:xfrm>
            <a:off x="144379" y="729035"/>
            <a:ext cx="4718566" cy="618565"/>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b="1" dirty="0">
                <a:solidFill>
                  <a:srgbClr val="318AAC"/>
                </a:solidFill>
                <a:latin typeface="Cambria" panose="02040503050406030204" pitchFamily="18" charset="0"/>
              </a:rPr>
              <a:t>Motors and gears</a:t>
            </a:r>
          </a:p>
        </p:txBody>
      </p:sp>
      <p:sp>
        <p:nvSpPr>
          <p:cNvPr id="6" name="Rectangle 5">
            <a:extLst>
              <a:ext uri="{FF2B5EF4-FFF2-40B4-BE49-F238E27FC236}">
                <a16:creationId xmlns:a16="http://schemas.microsoft.com/office/drawing/2014/main" id="{BC73DA6F-89D8-49EB-9A1E-4F1FE31D5E3E}"/>
              </a:ext>
            </a:extLst>
          </p:cNvPr>
          <p:cNvSpPr/>
          <p:nvPr/>
        </p:nvSpPr>
        <p:spPr>
          <a:xfrm>
            <a:off x="469899" y="1556962"/>
            <a:ext cx="6578601" cy="2616101"/>
          </a:xfrm>
          <a:prstGeom prst="rect">
            <a:avLst/>
          </a:prstGeom>
        </p:spPr>
        <p:txBody>
          <a:bodyPr wrap="square">
            <a:spAutoFit/>
          </a:bodyPr>
          <a:lstStyle/>
          <a:p>
            <a:pPr>
              <a:spcAft>
                <a:spcPts val="600"/>
              </a:spcAft>
            </a:pPr>
            <a:r>
              <a:rPr lang="en-GB" dirty="0">
                <a:latin typeface="Arial" panose="020B0604020202020204" pitchFamily="34" charset="0"/>
                <a:cs typeface="Arial" panose="020B0604020202020204" pitchFamily="34" charset="0"/>
              </a:rPr>
              <a:t>The speed, torque and direction of rotary movement of DC motors can all be adjusted. </a:t>
            </a:r>
          </a:p>
          <a:p>
            <a:pPr>
              <a:spcAft>
                <a:spcPts val="600"/>
              </a:spcAft>
            </a:pPr>
            <a:r>
              <a:rPr lang="en-GB" dirty="0">
                <a:latin typeface="Arial" panose="020B0604020202020204" pitchFamily="34" charset="0"/>
                <a:cs typeface="Arial" panose="020B0604020202020204" pitchFamily="34" charset="0"/>
              </a:rPr>
              <a:t>The direction of movement is controlled by the motor’s polarity. </a:t>
            </a:r>
          </a:p>
          <a:p>
            <a:pPr>
              <a:spcAft>
                <a:spcPts val="600"/>
              </a:spcAft>
            </a:pPr>
            <a:r>
              <a:rPr lang="en-GB" dirty="0">
                <a:latin typeface="Arial" panose="020B0604020202020204" pitchFamily="34" charset="0"/>
                <a:cs typeface="Arial" panose="020B0604020202020204" pitchFamily="34" charset="0"/>
              </a:rPr>
              <a:t>The motor’s speed adjustment (revolutions per minute – RPM) is controlled through varying the input voltage.</a:t>
            </a:r>
          </a:p>
          <a:p>
            <a:pPr>
              <a:spcAft>
                <a:spcPts val="600"/>
              </a:spcAft>
            </a:pPr>
            <a:r>
              <a:rPr lang="en-GB" dirty="0">
                <a:latin typeface="Arial" panose="020B0604020202020204" pitchFamily="34" charset="0"/>
                <a:cs typeface="Arial" panose="020B0604020202020204" pitchFamily="34" charset="0"/>
              </a:rPr>
              <a:t>You can also use gears to change the ratio of a motor’s rotation to the output. </a:t>
            </a:r>
            <a:endParaRPr lang="en-GB" dirty="0"/>
          </a:p>
          <a:p>
            <a:pPr>
              <a:spcAft>
                <a:spcPts val="600"/>
              </a:spcAft>
            </a:pPr>
            <a:r>
              <a:rPr lang="en-GB" dirty="0">
                <a:latin typeface="Arial" panose="020B0604020202020204" pitchFamily="34" charset="0"/>
                <a:cs typeface="Arial" panose="020B0604020202020204" pitchFamily="34" charset="0"/>
              </a:rPr>
              <a:t>  </a:t>
            </a:r>
          </a:p>
        </p:txBody>
      </p:sp>
      <p:graphicFrame>
        <p:nvGraphicFramePr>
          <p:cNvPr id="8" name="Table 7">
            <a:extLst>
              <a:ext uri="{FF2B5EF4-FFF2-40B4-BE49-F238E27FC236}">
                <a16:creationId xmlns:a16="http://schemas.microsoft.com/office/drawing/2014/main" id="{A03E414F-9E07-44AA-B4FE-A3D5331EC8CC}"/>
              </a:ext>
            </a:extLst>
          </p:cNvPr>
          <p:cNvGraphicFramePr>
            <a:graphicFrameLocks noGrp="1"/>
          </p:cNvGraphicFramePr>
          <p:nvPr>
            <p:extLst>
              <p:ext uri="{D42A27DB-BD31-4B8C-83A1-F6EECF244321}">
                <p14:modId xmlns:p14="http://schemas.microsoft.com/office/powerpoint/2010/main" val="3930427428"/>
              </p:ext>
            </p:extLst>
          </p:nvPr>
        </p:nvGraphicFramePr>
        <p:xfrm>
          <a:off x="9984905" y="715280"/>
          <a:ext cx="2062716" cy="1535720"/>
        </p:xfrm>
        <a:graphic>
          <a:graphicData uri="http://schemas.openxmlformats.org/drawingml/2006/table">
            <a:tbl>
              <a:tblPr firstRow="1" bandRow="1">
                <a:tableStyleId>{5C22544A-7EE6-4342-B048-85BDC9FD1C3A}</a:tableStyleId>
              </a:tblPr>
              <a:tblGrid>
                <a:gridCol w="1031358">
                  <a:extLst>
                    <a:ext uri="{9D8B030D-6E8A-4147-A177-3AD203B41FA5}">
                      <a16:colId xmlns:a16="http://schemas.microsoft.com/office/drawing/2014/main" val="3166651065"/>
                    </a:ext>
                  </a:extLst>
                </a:gridCol>
                <a:gridCol w="1031358">
                  <a:extLst>
                    <a:ext uri="{9D8B030D-6E8A-4147-A177-3AD203B41FA5}">
                      <a16:colId xmlns:a16="http://schemas.microsoft.com/office/drawing/2014/main" val="4166063809"/>
                    </a:ext>
                  </a:extLst>
                </a:gridCol>
              </a:tblGrid>
              <a:tr h="307144">
                <a:tc>
                  <a:txBody>
                    <a:bodyPr/>
                    <a:lstStyle/>
                    <a:p>
                      <a:pPr algn="ctr"/>
                      <a:r>
                        <a:rPr lang="en-GB" sz="1400" dirty="0">
                          <a:latin typeface="Arial" panose="020B0604020202020204" pitchFamily="34" charset="0"/>
                          <a:cs typeface="Arial" panose="020B0604020202020204" pitchFamily="34" charset="0"/>
                        </a:rPr>
                        <a:t># teeth</a:t>
                      </a:r>
                    </a:p>
                  </a:txBody>
                  <a:tcPr/>
                </a:tc>
                <a:tc>
                  <a:txBody>
                    <a:bodyPr/>
                    <a:lstStyle/>
                    <a:p>
                      <a:pPr algn="ctr"/>
                      <a:r>
                        <a:rPr lang="en-GB" sz="1400" dirty="0">
                          <a:latin typeface="Arial" panose="020B0604020202020204" pitchFamily="34" charset="0"/>
                          <a:cs typeface="Arial" panose="020B0604020202020204" pitchFamily="34" charset="0"/>
                        </a:rPr>
                        <a:t>ratio</a:t>
                      </a:r>
                    </a:p>
                  </a:txBody>
                  <a:tcPr/>
                </a:tc>
                <a:extLst>
                  <a:ext uri="{0D108BD9-81ED-4DB2-BD59-A6C34878D82A}">
                    <a16:rowId xmlns:a16="http://schemas.microsoft.com/office/drawing/2014/main" val="3392057807"/>
                  </a:ext>
                </a:extLst>
              </a:tr>
              <a:tr h="307144">
                <a:tc>
                  <a:txBody>
                    <a:bodyPr/>
                    <a:lstStyle/>
                    <a:p>
                      <a:pPr algn="ctr"/>
                      <a:r>
                        <a:rPr lang="en-GB" sz="1400" dirty="0">
                          <a:latin typeface="Arial" panose="020B0604020202020204" pitchFamily="34" charset="0"/>
                          <a:cs typeface="Arial" panose="020B0604020202020204" pitchFamily="34" charset="0"/>
                        </a:rPr>
                        <a:t>  8, 16</a:t>
                      </a:r>
                    </a:p>
                  </a:txBody>
                  <a:tcPr/>
                </a:tc>
                <a:tc>
                  <a:txBody>
                    <a:bodyPr/>
                    <a:lstStyle/>
                    <a:p>
                      <a:pPr algn="ctr"/>
                      <a:r>
                        <a:rPr lang="en-GB" sz="1400" dirty="0">
                          <a:latin typeface="Arial" panose="020B0604020202020204" pitchFamily="34" charset="0"/>
                          <a:cs typeface="Arial" panose="020B0604020202020204" pitchFamily="34" charset="0"/>
                        </a:rPr>
                        <a:t>2:1</a:t>
                      </a:r>
                    </a:p>
                  </a:txBody>
                  <a:tcPr/>
                </a:tc>
                <a:extLst>
                  <a:ext uri="{0D108BD9-81ED-4DB2-BD59-A6C34878D82A}">
                    <a16:rowId xmlns:a16="http://schemas.microsoft.com/office/drawing/2014/main" val="1127267464"/>
                  </a:ext>
                </a:extLst>
              </a:tr>
              <a:tr h="307144">
                <a:tc>
                  <a:txBody>
                    <a:bodyPr/>
                    <a:lstStyle/>
                    <a:p>
                      <a:pPr algn="ctr"/>
                      <a:r>
                        <a:rPr lang="en-GB" sz="1400" dirty="0">
                          <a:latin typeface="Arial" panose="020B0604020202020204" pitchFamily="34" charset="0"/>
                          <a:cs typeface="Arial" panose="020B0604020202020204" pitchFamily="34" charset="0"/>
                        </a:rPr>
                        <a:t>  8, 40</a:t>
                      </a:r>
                    </a:p>
                  </a:txBody>
                  <a:tcPr/>
                </a:tc>
                <a:tc>
                  <a:txBody>
                    <a:bodyPr/>
                    <a:lstStyle/>
                    <a:p>
                      <a:pPr algn="ctr"/>
                      <a:r>
                        <a:rPr lang="en-GB" sz="1400" dirty="0">
                          <a:latin typeface="Arial" panose="020B0604020202020204" pitchFamily="34" charset="0"/>
                          <a:cs typeface="Arial" panose="020B0604020202020204" pitchFamily="34" charset="0"/>
                        </a:rPr>
                        <a:t>5:1</a:t>
                      </a:r>
                    </a:p>
                  </a:txBody>
                  <a:tcPr/>
                </a:tc>
                <a:extLst>
                  <a:ext uri="{0D108BD9-81ED-4DB2-BD59-A6C34878D82A}">
                    <a16:rowId xmlns:a16="http://schemas.microsoft.com/office/drawing/2014/main" val="919827787"/>
                  </a:ext>
                </a:extLst>
              </a:tr>
              <a:tr h="307144">
                <a:tc>
                  <a:txBody>
                    <a:bodyPr/>
                    <a:lstStyle/>
                    <a:p>
                      <a:pPr algn="ctr"/>
                      <a:r>
                        <a:rPr lang="en-GB" sz="1400" dirty="0">
                          <a:latin typeface="Arial" panose="020B0604020202020204" pitchFamily="34" charset="0"/>
                          <a:cs typeface="Arial" panose="020B0604020202020204" pitchFamily="34" charset="0"/>
                        </a:rPr>
                        <a:t>  8, 24</a:t>
                      </a:r>
                    </a:p>
                  </a:txBody>
                  <a:tcPr/>
                </a:tc>
                <a:tc>
                  <a:txBody>
                    <a:bodyPr/>
                    <a:lstStyle/>
                    <a:p>
                      <a:pPr algn="ctr"/>
                      <a:r>
                        <a:rPr lang="en-GB" sz="1400" dirty="0">
                          <a:latin typeface="Arial" panose="020B0604020202020204" pitchFamily="34" charset="0"/>
                          <a:cs typeface="Arial" panose="020B0604020202020204" pitchFamily="34" charset="0"/>
                        </a:rPr>
                        <a:t>3:1</a:t>
                      </a:r>
                    </a:p>
                  </a:txBody>
                  <a:tcPr/>
                </a:tc>
                <a:extLst>
                  <a:ext uri="{0D108BD9-81ED-4DB2-BD59-A6C34878D82A}">
                    <a16:rowId xmlns:a16="http://schemas.microsoft.com/office/drawing/2014/main" val="2000567143"/>
                  </a:ext>
                </a:extLst>
              </a:tr>
              <a:tr h="307144">
                <a:tc>
                  <a:txBody>
                    <a:bodyPr/>
                    <a:lstStyle/>
                    <a:p>
                      <a:pPr algn="ctr"/>
                      <a:r>
                        <a:rPr lang="en-GB" sz="1400" dirty="0">
                          <a:latin typeface="Arial" panose="020B0604020202020204" pitchFamily="34" charset="0"/>
                          <a:cs typeface="Arial" panose="020B0604020202020204" pitchFamily="34" charset="0"/>
                        </a:rPr>
                        <a:t>40, 40</a:t>
                      </a:r>
                    </a:p>
                  </a:txBody>
                  <a:tcPr/>
                </a:tc>
                <a:tc>
                  <a:txBody>
                    <a:bodyPr/>
                    <a:lstStyle/>
                    <a:p>
                      <a:pPr algn="ctr"/>
                      <a:r>
                        <a:rPr lang="en-GB" sz="1400" dirty="0">
                          <a:latin typeface="Arial" panose="020B0604020202020204" pitchFamily="34" charset="0"/>
                          <a:cs typeface="Arial" panose="020B0604020202020204" pitchFamily="34" charset="0"/>
                        </a:rPr>
                        <a:t>1:1</a:t>
                      </a:r>
                    </a:p>
                  </a:txBody>
                  <a:tcPr/>
                </a:tc>
                <a:extLst>
                  <a:ext uri="{0D108BD9-81ED-4DB2-BD59-A6C34878D82A}">
                    <a16:rowId xmlns:a16="http://schemas.microsoft.com/office/drawing/2014/main" val="2175756517"/>
                  </a:ext>
                </a:extLst>
              </a:tr>
            </a:tbl>
          </a:graphicData>
        </a:graphic>
      </p:graphicFrame>
      <p:sp>
        <p:nvSpPr>
          <p:cNvPr id="2" name="Rectangle 1">
            <a:extLst>
              <a:ext uri="{FF2B5EF4-FFF2-40B4-BE49-F238E27FC236}">
                <a16:creationId xmlns:a16="http://schemas.microsoft.com/office/drawing/2014/main" id="{5C9262CD-8F9B-4BA9-8F61-051EC5E530A2}"/>
              </a:ext>
            </a:extLst>
          </p:cNvPr>
          <p:cNvSpPr/>
          <p:nvPr/>
        </p:nvSpPr>
        <p:spPr>
          <a:xfrm>
            <a:off x="9984905" y="332366"/>
            <a:ext cx="2062716" cy="400110"/>
          </a:xfrm>
          <a:prstGeom prst="rect">
            <a:avLst/>
          </a:prstGeom>
        </p:spPr>
        <p:txBody>
          <a:bodyPr wrap="square">
            <a:spAutoFit/>
          </a:bodyPr>
          <a:lstStyle/>
          <a:p>
            <a:pPr algn="ctr"/>
            <a:r>
              <a:rPr lang="en-GB" sz="2000" b="1" dirty="0">
                <a:latin typeface="Arial" panose="020B0604020202020204" pitchFamily="34" charset="0"/>
                <a:cs typeface="Arial" panose="020B0604020202020204" pitchFamily="34" charset="0"/>
              </a:rPr>
              <a:t>Gear ratios</a:t>
            </a:r>
            <a:endParaRPr lang="en-GB" sz="2000" b="1" dirty="0"/>
          </a:p>
        </p:txBody>
      </p:sp>
      <p:pic>
        <p:nvPicPr>
          <p:cNvPr id="1026" name="Picture 2" descr="http://www.clker.com/cliparts/9/0/f/0/11954305101635269494JicJac_JicJac_ElectricMotor.svg.hi.png">
            <a:extLst>
              <a:ext uri="{FF2B5EF4-FFF2-40B4-BE49-F238E27FC236}">
                <a16:creationId xmlns:a16="http://schemas.microsoft.com/office/drawing/2014/main" id="{EB53EC4B-5A4D-4031-85C7-31B88B82397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642510">
            <a:off x="4174919" y="3233299"/>
            <a:ext cx="4275992" cy="33281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466DCC6-5022-4867-9E41-AD94E5D40852}"/>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8483401" y="1742947"/>
            <a:ext cx="2699304" cy="3372105"/>
          </a:xfrm>
          <a:prstGeom prst="rect">
            <a:avLst/>
          </a:prstGeom>
        </p:spPr>
      </p:pic>
      <p:grpSp>
        <p:nvGrpSpPr>
          <p:cNvPr id="9" name="Group 8">
            <a:extLst>
              <a:ext uri="{FF2B5EF4-FFF2-40B4-BE49-F238E27FC236}">
                <a16:creationId xmlns:a16="http://schemas.microsoft.com/office/drawing/2014/main" id="{5D5BEB0A-3FE8-4E9D-829F-D3427B5BB07A}"/>
              </a:ext>
            </a:extLst>
          </p:cNvPr>
          <p:cNvGrpSpPr/>
          <p:nvPr/>
        </p:nvGrpSpPr>
        <p:grpSpPr>
          <a:xfrm>
            <a:off x="1800200" y="3828745"/>
            <a:ext cx="2287270" cy="1103817"/>
            <a:chOff x="10798472" y="2559189"/>
            <a:chExt cx="2287270" cy="1588945"/>
          </a:xfrm>
        </p:grpSpPr>
        <p:sp>
          <p:nvSpPr>
            <p:cNvPr id="10" name="Speech Bubble: Oval 9">
              <a:extLst>
                <a:ext uri="{FF2B5EF4-FFF2-40B4-BE49-F238E27FC236}">
                  <a16:creationId xmlns:a16="http://schemas.microsoft.com/office/drawing/2014/main" id="{795A13FB-4C0F-4115-9E8D-B5B6E3B9709C}"/>
                </a:ext>
              </a:extLst>
            </p:cNvPr>
            <p:cNvSpPr/>
            <p:nvPr/>
          </p:nvSpPr>
          <p:spPr>
            <a:xfrm rot="21355010">
              <a:off x="10798472" y="2559189"/>
              <a:ext cx="2287270" cy="1588945"/>
            </a:xfrm>
            <a:prstGeom prst="wedgeEllipseCallout">
              <a:avLst>
                <a:gd name="adj1" fmla="val -56419"/>
                <a:gd name="adj2" fmla="val 30597"/>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ea typeface="Calibri" panose="020F0502020204030204" pitchFamily="34" charset="0"/>
                  <a:cs typeface="Times New Roman" panose="02020603050405020304" pitchFamily="18" charset="0"/>
                </a:rPr>
                <a:t> </a:t>
              </a:r>
            </a:p>
          </p:txBody>
        </p:sp>
        <p:sp>
          <p:nvSpPr>
            <p:cNvPr id="11" name="Text Box 2">
              <a:extLst>
                <a:ext uri="{FF2B5EF4-FFF2-40B4-BE49-F238E27FC236}">
                  <a16:creationId xmlns:a16="http://schemas.microsoft.com/office/drawing/2014/main" id="{20DE87BA-E394-41E4-8ED0-0893149326D1}"/>
                </a:ext>
              </a:extLst>
            </p:cNvPr>
            <p:cNvSpPr txBox="1">
              <a:spLocks noChangeArrowheads="1"/>
            </p:cNvSpPr>
            <p:nvPr/>
          </p:nvSpPr>
          <p:spPr bwMode="auto">
            <a:xfrm rot="21331752">
              <a:off x="10960294" y="2580289"/>
              <a:ext cx="1975485" cy="127889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0"/>
                </a:spcAft>
              </a:pP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dirty="0">
                  <a:latin typeface="Arial" panose="020B0604020202020204" pitchFamily="34" charset="0"/>
                  <a:ea typeface="Calibri" panose="020F0502020204030204" pitchFamily="34" charset="0"/>
                  <a:cs typeface="Times New Roman" panose="02020603050405020304" pitchFamily="18" charset="0"/>
                </a:rPr>
                <a:t>Adding a motor means adding weight too. How can you minimise this?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3990298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4911" y="2130426"/>
            <a:ext cx="11085341" cy="1470025"/>
          </a:xfrm>
        </p:spPr>
        <p:txBody>
          <a:bodyPr>
            <a:normAutofit/>
          </a:bodyPr>
          <a:lstStyle/>
          <a:p>
            <a:pPr algn="ctr"/>
            <a:r>
              <a:rPr lang="en-GB" sz="4000" b="1" kern="0" dirty="0">
                <a:solidFill>
                  <a:srgbClr val="4EBA6F"/>
                </a:solidFill>
                <a:latin typeface="Cambria" panose="02040503050406030204" pitchFamily="18" charset="0"/>
              </a:rPr>
              <a:t>Aeronautical Engineering</a:t>
            </a:r>
            <a:endParaRPr lang="en-GB" sz="4000" b="1" kern="0" dirty="0">
              <a:solidFill>
                <a:srgbClr val="B0D235"/>
              </a:solidFill>
              <a:latin typeface="Cambria" panose="02040503050406030204" pitchFamily="18" charset="0"/>
            </a:endParaRPr>
          </a:p>
        </p:txBody>
      </p:sp>
      <p:sp>
        <p:nvSpPr>
          <p:cNvPr id="3" name="Subtitle 2"/>
          <p:cNvSpPr>
            <a:spLocks noGrp="1"/>
          </p:cNvSpPr>
          <p:nvPr>
            <p:ph type="subTitle" idx="1"/>
          </p:nvPr>
        </p:nvSpPr>
        <p:spPr>
          <a:xfrm>
            <a:off x="1463040" y="3326423"/>
            <a:ext cx="9228405" cy="1752600"/>
          </a:xfrm>
        </p:spPr>
        <p:txBody>
          <a:bodyPr/>
          <a:lstStyle/>
          <a:p>
            <a:r>
              <a:rPr lang="en-GB" b="1" dirty="0">
                <a:solidFill>
                  <a:srgbClr val="318AAC"/>
                </a:solidFill>
                <a:latin typeface="Cambria" panose="02040503050406030204" pitchFamily="18" charset="0"/>
              </a:rPr>
              <a:t>What is aeronautical engineering?</a:t>
            </a:r>
          </a:p>
        </p:txBody>
      </p:sp>
    </p:spTree>
    <p:extLst>
      <p:ext uri="{BB962C8B-B14F-4D97-AF65-F5344CB8AC3E}">
        <p14:creationId xmlns:p14="http://schemas.microsoft.com/office/powerpoint/2010/main" val="40838703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FEDE6AB-21B2-4DFD-AC57-D8A0B317126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9511839" y="3552826"/>
            <a:ext cx="2446539" cy="2432953"/>
          </a:xfrm>
          <a:prstGeom prst="rect">
            <a:avLst/>
          </a:prstGeom>
        </p:spPr>
      </p:pic>
      <p:pic>
        <p:nvPicPr>
          <p:cNvPr id="2052" name="Picture 4" descr="https://cdn.shopify.com/s/files/1/0165/4322/files/10_Albatross_large.jpg?602256523314853317">
            <a:extLst>
              <a:ext uri="{FF2B5EF4-FFF2-40B4-BE49-F238E27FC236}">
                <a16:creationId xmlns:a16="http://schemas.microsoft.com/office/drawing/2014/main" id="{D153FC2F-80CE-4E70-BFD8-347C83D2C586}"/>
              </a:ext>
            </a:extLst>
          </p:cNvPr>
          <p:cNvPicPr>
            <a:picLocks noChangeAspect="1" noChangeArrowheads="1"/>
          </p:cNvPicPr>
          <p:nvPr/>
        </p:nvPicPr>
        <p:blipFill>
          <a:blip r:embed="rId4">
            <a:clrChange>
              <a:clrFrom>
                <a:srgbClr val="FFFFFD"/>
              </a:clrFrom>
              <a:clrTo>
                <a:srgbClr val="FFFFFD">
                  <a:alpha val="0"/>
                </a:srgbClr>
              </a:clrTo>
            </a:clrChange>
            <a:extLst>
              <a:ext uri="{28A0092B-C50C-407E-A947-70E740481C1C}">
                <a14:useLocalDpi xmlns:a14="http://schemas.microsoft.com/office/drawing/2010/main"/>
              </a:ext>
            </a:extLst>
          </a:blip>
          <a:srcRect/>
          <a:stretch>
            <a:fillRect/>
          </a:stretch>
        </p:blipFill>
        <p:spPr bwMode="auto">
          <a:xfrm>
            <a:off x="973461" y="3706158"/>
            <a:ext cx="4572000" cy="3038475"/>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5E858589-4A78-4E58-A5DF-427B5BDF4019}"/>
              </a:ext>
            </a:extLst>
          </p:cNvPr>
          <p:cNvSpPr txBox="1">
            <a:spLocks/>
          </p:cNvSpPr>
          <p:nvPr/>
        </p:nvSpPr>
        <p:spPr>
          <a:xfrm>
            <a:off x="144379" y="113367"/>
            <a:ext cx="4531659" cy="827927"/>
          </a:xfrm>
          <a:prstGeom prst="rect">
            <a:avLst/>
          </a:prstGeom>
        </p:spPr>
        <p:txBody>
          <a:bodyPr>
            <a:normAutofit fontScale="97500"/>
          </a:bodyPr>
          <a:lstStyle>
            <a:lvl1pPr algn="l" defTabSz="457200" rtl="0" eaLnBrk="1" latinLnBrk="0" hangingPunct="1">
              <a:spcBef>
                <a:spcPct val="0"/>
              </a:spcBef>
              <a:buNone/>
              <a:defRPr sz="4400" kern="1200">
                <a:solidFill>
                  <a:schemeClr val="tx1"/>
                </a:solidFill>
                <a:latin typeface="Arial"/>
                <a:ea typeface="+mj-ea"/>
                <a:cs typeface="Arial"/>
              </a:defRPr>
            </a:lvl1pPr>
          </a:lstStyle>
          <a:p>
            <a:r>
              <a:rPr lang="en-GB" sz="4000" b="1" kern="0" dirty="0">
                <a:solidFill>
                  <a:srgbClr val="4EBA6F"/>
                </a:solidFill>
                <a:latin typeface="Cambria" panose="02040503050406030204" pitchFamily="18" charset="0"/>
              </a:rPr>
              <a:t>Powered flight</a:t>
            </a:r>
            <a:endParaRPr lang="en-GB" sz="4000" b="1" kern="0" dirty="0">
              <a:solidFill>
                <a:srgbClr val="B0D235"/>
              </a:solidFill>
              <a:latin typeface="Cambria" panose="02040503050406030204" pitchFamily="18" charset="0"/>
            </a:endParaRPr>
          </a:p>
        </p:txBody>
      </p:sp>
      <p:sp>
        <p:nvSpPr>
          <p:cNvPr id="16" name="Subtitle 2">
            <a:extLst>
              <a:ext uri="{FF2B5EF4-FFF2-40B4-BE49-F238E27FC236}">
                <a16:creationId xmlns:a16="http://schemas.microsoft.com/office/drawing/2014/main" id="{20CAD790-C6CA-4B08-BF9A-0CCFB4C18E71}"/>
              </a:ext>
            </a:extLst>
          </p:cNvPr>
          <p:cNvSpPr txBox="1">
            <a:spLocks/>
          </p:cNvSpPr>
          <p:nvPr/>
        </p:nvSpPr>
        <p:spPr>
          <a:xfrm>
            <a:off x="144379" y="729035"/>
            <a:ext cx="2598821" cy="618565"/>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b="1" dirty="0" err="1">
                <a:solidFill>
                  <a:srgbClr val="318AAC"/>
                </a:solidFill>
                <a:latin typeface="Cambria" panose="02040503050406030204" pitchFamily="18" charset="0"/>
              </a:rPr>
              <a:t>PowerUp</a:t>
            </a:r>
            <a:endParaRPr lang="en-GB" b="1" dirty="0">
              <a:solidFill>
                <a:srgbClr val="318AAC"/>
              </a:solidFill>
              <a:latin typeface="Cambria" panose="02040503050406030204" pitchFamily="18" charset="0"/>
            </a:endParaRPr>
          </a:p>
        </p:txBody>
      </p:sp>
      <p:pic>
        <p:nvPicPr>
          <p:cNvPr id="5" name="Picture 4" descr="PowerUp 3.0">
            <a:extLst>
              <a:ext uri="{FF2B5EF4-FFF2-40B4-BE49-F238E27FC236}">
                <a16:creationId xmlns:a16="http://schemas.microsoft.com/office/drawing/2014/main" id="{1556B7DF-A73A-44F1-A92F-3C01ED1F9698}"/>
              </a:ext>
            </a:extLst>
          </p:cNvPr>
          <p:cNvPicPr/>
          <p:nvPr/>
        </p:nvPicPr>
        <p:blipFill rotWithShape="1">
          <a:blip r:embed="rId5" cstate="print">
            <a:extLst>
              <a:ext uri="{28A0092B-C50C-407E-A947-70E740481C1C}">
                <a14:useLocalDpi xmlns:a14="http://schemas.microsoft.com/office/drawing/2010/main"/>
              </a:ext>
            </a:extLst>
          </a:blip>
          <a:srcRect/>
          <a:stretch/>
        </p:blipFill>
        <p:spPr bwMode="auto">
          <a:xfrm>
            <a:off x="7112000" y="0"/>
            <a:ext cx="5080000" cy="3305175"/>
          </a:xfrm>
          <a:prstGeom prst="rect">
            <a:avLst/>
          </a:prstGeom>
          <a:noFill/>
          <a:ln>
            <a:noFill/>
          </a:ln>
          <a:extLst>
            <a:ext uri="{53640926-AAD7-44D8-BBD7-CCE9431645EC}">
              <a14:shadowObscured xmlns:a14="http://schemas.microsoft.com/office/drawing/2010/main"/>
            </a:ext>
          </a:extLst>
        </p:spPr>
      </p:pic>
      <p:sp>
        <p:nvSpPr>
          <p:cNvPr id="2" name="Rectangle 1">
            <a:extLst>
              <a:ext uri="{FF2B5EF4-FFF2-40B4-BE49-F238E27FC236}">
                <a16:creationId xmlns:a16="http://schemas.microsoft.com/office/drawing/2014/main" id="{0893C64E-3802-4512-B002-D8647811E47D}"/>
              </a:ext>
            </a:extLst>
          </p:cNvPr>
          <p:cNvSpPr/>
          <p:nvPr/>
        </p:nvSpPr>
        <p:spPr>
          <a:xfrm>
            <a:off x="457200" y="1464945"/>
            <a:ext cx="6654800" cy="2585323"/>
          </a:xfrm>
          <a:prstGeom prst="rect">
            <a:avLst/>
          </a:prstGeom>
        </p:spPr>
        <p:txBody>
          <a:bodyPr wrap="square">
            <a:spAutoFit/>
          </a:bodyPr>
          <a:lstStyle/>
          <a:p>
            <a:r>
              <a:rPr lang="en-GB" dirty="0" err="1">
                <a:latin typeface="Arial" panose="020B0604020202020204" pitchFamily="34" charset="0"/>
                <a:cs typeface="Arial" panose="020B0604020202020204" pitchFamily="34" charset="0"/>
              </a:rPr>
              <a:t>PowerUp</a:t>
            </a:r>
            <a:r>
              <a:rPr lang="en-GB" dirty="0">
                <a:latin typeface="Arial" panose="020B0604020202020204" pitchFamily="34" charset="0"/>
                <a:cs typeface="Arial" panose="020B0604020202020204" pitchFamily="34" charset="0"/>
              </a:rPr>
              <a:t> powered paper planes are controlled using a smartphone and charged with a USB lead. The website offers a range of templates for different aircraft bodies and the module clips into place. The smartphone app links to the module and, using a Bluetooth connection, operates as a remote control.</a:t>
            </a:r>
          </a:p>
          <a:p>
            <a:r>
              <a:rPr lang="en-GB" dirty="0">
                <a:latin typeface="Arial" panose="020B0604020202020204" pitchFamily="34" charset="0"/>
                <a:cs typeface="Arial" panose="020B0604020202020204" pitchFamily="34" charset="0"/>
              </a:rPr>
              <a:t>	 </a:t>
            </a:r>
          </a:p>
          <a:p>
            <a:r>
              <a:rPr lang="en-GB" dirty="0">
                <a:latin typeface="Arial" panose="020B0604020202020204" pitchFamily="34" charset="0"/>
                <a:cs typeface="Arial" panose="020B0604020202020204" pitchFamily="34" charset="0"/>
              </a:rPr>
              <a:t>The units cost from about £38 and are available from: </a:t>
            </a:r>
            <a:r>
              <a:rPr lang="en-GB" dirty="0">
                <a:latin typeface="Arial" panose="020B0604020202020204" pitchFamily="34" charset="0"/>
                <a:cs typeface="Arial" panose="020B0604020202020204" pitchFamily="34" charset="0"/>
                <a:hlinkClick r:id="rId6"/>
              </a:rPr>
              <a:t>www.poweruptoys.com/products/powerup-v3</a:t>
            </a:r>
            <a:r>
              <a:rPr lang="en-GB" dirty="0">
                <a:latin typeface="Arial" panose="020B0604020202020204" pitchFamily="34" charset="0"/>
                <a:cs typeface="Arial" panose="020B0604020202020204" pitchFamily="34" charset="0"/>
              </a:rPr>
              <a:t> </a:t>
            </a:r>
          </a:p>
          <a:p>
            <a:endParaRPr lang="en-GB" dirty="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1DB95B5D-987B-4E6F-B7D6-01CD44581E18}"/>
              </a:ext>
            </a:extLst>
          </p:cNvPr>
          <p:cNvGrpSpPr/>
          <p:nvPr/>
        </p:nvGrpSpPr>
        <p:grpSpPr>
          <a:xfrm>
            <a:off x="7277637" y="3218867"/>
            <a:ext cx="2494317" cy="1588945"/>
            <a:chOff x="8935866" y="2759032"/>
            <a:chExt cx="2494317" cy="1588945"/>
          </a:xfrm>
        </p:grpSpPr>
        <p:sp>
          <p:nvSpPr>
            <p:cNvPr id="9" name="Speech Bubble: Oval 8">
              <a:extLst>
                <a:ext uri="{FF2B5EF4-FFF2-40B4-BE49-F238E27FC236}">
                  <a16:creationId xmlns:a16="http://schemas.microsoft.com/office/drawing/2014/main" id="{52CEA07F-0381-4173-A216-0C5BAECA0906}"/>
                </a:ext>
              </a:extLst>
            </p:cNvPr>
            <p:cNvSpPr/>
            <p:nvPr/>
          </p:nvSpPr>
          <p:spPr>
            <a:xfrm rot="21355010">
              <a:off x="8935866" y="2759032"/>
              <a:ext cx="2494317" cy="1588945"/>
            </a:xfrm>
            <a:prstGeom prst="wedgeEllipseCallout">
              <a:avLst>
                <a:gd name="adj1" fmla="val 68597"/>
                <a:gd name="adj2" fmla="val 3824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ea typeface="Calibri" panose="020F0502020204030204" pitchFamily="34" charset="0"/>
                  <a:cs typeface="Times New Roman" panose="02020603050405020304" pitchFamily="18" charset="0"/>
                </a:rPr>
                <a:t> </a:t>
              </a:r>
            </a:p>
          </p:txBody>
        </p:sp>
        <p:sp>
          <p:nvSpPr>
            <p:cNvPr id="10" name="Text Box 2">
              <a:extLst>
                <a:ext uri="{FF2B5EF4-FFF2-40B4-BE49-F238E27FC236}">
                  <a16:creationId xmlns:a16="http://schemas.microsoft.com/office/drawing/2014/main" id="{079B4BB7-CE9B-40DA-BE2E-D1A0454AA455}"/>
                </a:ext>
              </a:extLst>
            </p:cNvPr>
            <p:cNvSpPr txBox="1">
              <a:spLocks noChangeArrowheads="1"/>
            </p:cNvSpPr>
            <p:nvPr/>
          </p:nvSpPr>
          <p:spPr bwMode="auto">
            <a:xfrm rot="21331752">
              <a:off x="9127041" y="2762489"/>
              <a:ext cx="2129823" cy="127889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0"/>
                </a:spcAft>
              </a:pP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dirty="0">
                  <a:latin typeface="Arial" panose="020B0604020202020204" pitchFamily="34" charset="0"/>
                  <a:ea typeface="Calibri" panose="020F0502020204030204" pitchFamily="34" charset="0"/>
                  <a:cs typeface="Times New Roman" panose="02020603050405020304" pitchFamily="18" charset="0"/>
                </a:rPr>
                <a:t>Try some glide tests and modify the design and trim the model for stable flight before trying out powered flight in open spaces with a soft landing surface such as grass.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37321027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E858589-4A78-4E58-A5DF-427B5BDF4019}"/>
              </a:ext>
            </a:extLst>
          </p:cNvPr>
          <p:cNvSpPr txBox="1">
            <a:spLocks/>
          </p:cNvSpPr>
          <p:nvPr/>
        </p:nvSpPr>
        <p:spPr>
          <a:xfrm>
            <a:off x="144379" y="113367"/>
            <a:ext cx="4531659" cy="827927"/>
          </a:xfrm>
          <a:prstGeom prst="rect">
            <a:avLst/>
          </a:prstGeom>
        </p:spPr>
        <p:txBody>
          <a:bodyPr>
            <a:normAutofit fontScale="97500"/>
          </a:bodyPr>
          <a:lstStyle>
            <a:lvl1pPr algn="l" defTabSz="457200" rtl="0" eaLnBrk="1" latinLnBrk="0" hangingPunct="1">
              <a:spcBef>
                <a:spcPct val="0"/>
              </a:spcBef>
              <a:buNone/>
              <a:defRPr sz="4400" kern="1200">
                <a:solidFill>
                  <a:schemeClr val="tx1"/>
                </a:solidFill>
                <a:latin typeface="Arial"/>
                <a:ea typeface="+mj-ea"/>
                <a:cs typeface="Arial"/>
              </a:defRPr>
            </a:lvl1pPr>
          </a:lstStyle>
          <a:p>
            <a:r>
              <a:rPr lang="en-GB" sz="4000" b="1" kern="0" dirty="0">
                <a:solidFill>
                  <a:srgbClr val="4EBA6F"/>
                </a:solidFill>
                <a:latin typeface="Cambria" panose="02040503050406030204" pitchFamily="18" charset="0"/>
              </a:rPr>
              <a:t>Powered flight</a:t>
            </a:r>
            <a:endParaRPr lang="en-GB" sz="4000" b="1" kern="0" dirty="0">
              <a:solidFill>
                <a:srgbClr val="B0D235"/>
              </a:solidFill>
              <a:latin typeface="Cambria" panose="02040503050406030204" pitchFamily="18" charset="0"/>
            </a:endParaRPr>
          </a:p>
        </p:txBody>
      </p:sp>
      <p:sp>
        <p:nvSpPr>
          <p:cNvPr id="16" name="Subtitle 2">
            <a:extLst>
              <a:ext uri="{FF2B5EF4-FFF2-40B4-BE49-F238E27FC236}">
                <a16:creationId xmlns:a16="http://schemas.microsoft.com/office/drawing/2014/main" id="{20CAD790-C6CA-4B08-BF9A-0CCFB4C18E71}"/>
              </a:ext>
            </a:extLst>
          </p:cNvPr>
          <p:cNvSpPr txBox="1">
            <a:spLocks/>
          </p:cNvSpPr>
          <p:nvPr/>
        </p:nvSpPr>
        <p:spPr>
          <a:xfrm>
            <a:off x="144379" y="729035"/>
            <a:ext cx="2598821" cy="618565"/>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b="1" dirty="0">
                <a:solidFill>
                  <a:srgbClr val="318AAC"/>
                </a:solidFill>
                <a:latin typeface="Cambria" panose="02040503050406030204" pitchFamily="18" charset="0"/>
              </a:rPr>
              <a:t>Pylon flying</a:t>
            </a:r>
          </a:p>
        </p:txBody>
      </p:sp>
      <p:sp>
        <p:nvSpPr>
          <p:cNvPr id="4" name="Rectangle 3">
            <a:extLst>
              <a:ext uri="{FF2B5EF4-FFF2-40B4-BE49-F238E27FC236}">
                <a16:creationId xmlns:a16="http://schemas.microsoft.com/office/drawing/2014/main" id="{11ED6FB6-C31F-42E2-BC3D-4D5A465ECCA9}"/>
              </a:ext>
            </a:extLst>
          </p:cNvPr>
          <p:cNvSpPr/>
          <p:nvPr/>
        </p:nvSpPr>
        <p:spPr>
          <a:xfrm>
            <a:off x="457200" y="1464944"/>
            <a:ext cx="5105400" cy="3293209"/>
          </a:xfrm>
          <a:prstGeom prst="rect">
            <a:avLst/>
          </a:prstGeom>
        </p:spPr>
        <p:txBody>
          <a:bodyPr wrap="square">
            <a:spAutoFit/>
          </a:bodyPr>
          <a:lstStyle/>
          <a:p>
            <a:pPr>
              <a:spcAft>
                <a:spcPts val="600"/>
              </a:spcAft>
            </a:pPr>
            <a:r>
              <a:rPr lang="en-GB" dirty="0">
                <a:latin typeface="Arial" panose="020B0604020202020204" pitchFamily="34" charset="0"/>
                <a:cs typeface="Arial" panose="020B0604020202020204" pitchFamily="34" charset="0"/>
              </a:rPr>
              <a:t>Flying a model plane round a pole is another way of using sustained powered flight to test out aircraft designs and alterations without having to clear an open space.</a:t>
            </a:r>
          </a:p>
          <a:p>
            <a:pPr>
              <a:spcAft>
                <a:spcPts val="600"/>
              </a:spcAft>
            </a:pPr>
            <a:r>
              <a:rPr lang="en-GB" dirty="0">
                <a:latin typeface="Arial" panose="020B0604020202020204" pitchFamily="34" charset="0"/>
                <a:cs typeface="Arial" panose="020B0604020202020204" pitchFamily="34" charset="0"/>
              </a:rPr>
              <a:t>The wire that tethers the aircraft to the pole is also used to supply electricity to the motor.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The speed can be controlled by using a racing slot car controller to regulate the voltage.</a:t>
            </a:r>
          </a:p>
          <a:p>
            <a:pPr>
              <a:spcAft>
                <a:spcPts val="600"/>
              </a:spcAft>
            </a:pPr>
            <a:r>
              <a:rPr lang="en-GB" dirty="0">
                <a:latin typeface="Arial" panose="020B0604020202020204" pitchFamily="34" charset="0"/>
                <a:cs typeface="Arial" panose="020B0604020202020204" pitchFamily="34" charset="0"/>
              </a:rPr>
              <a:t>Models of 1/32 scale have a wing span of approximately 220mm so this is a manageable size. </a:t>
            </a:r>
          </a:p>
        </p:txBody>
      </p:sp>
      <p:pic>
        <p:nvPicPr>
          <p:cNvPr id="2" name="RTF_fly_by_short_wire">
            <a:hlinkClick r:id="" action="ppaction://media"/>
            <a:extLst>
              <a:ext uri="{FF2B5EF4-FFF2-40B4-BE49-F238E27FC236}">
                <a16:creationId xmlns:a16="http://schemas.microsoft.com/office/drawing/2014/main" id="{9A33F94A-7EB7-4DC2-944F-6292FFD48404}"/>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lum bright="20000" contrast="20000"/>
          </a:blip>
          <a:srcRect t="11698" b="11668"/>
          <a:stretch/>
        </p:blipFill>
        <p:spPr>
          <a:xfrm>
            <a:off x="5857436" y="941294"/>
            <a:ext cx="6096000" cy="3503706"/>
          </a:xfrm>
          <a:prstGeom prst="rect">
            <a:avLst/>
          </a:prstGeom>
        </p:spPr>
      </p:pic>
      <p:sp>
        <p:nvSpPr>
          <p:cNvPr id="3" name="Rectangle 2">
            <a:extLst>
              <a:ext uri="{FF2B5EF4-FFF2-40B4-BE49-F238E27FC236}">
                <a16:creationId xmlns:a16="http://schemas.microsoft.com/office/drawing/2014/main" id="{18827792-6508-44DF-B973-F65545C37ED1}"/>
              </a:ext>
            </a:extLst>
          </p:cNvPr>
          <p:cNvSpPr/>
          <p:nvPr/>
        </p:nvSpPr>
        <p:spPr>
          <a:xfrm>
            <a:off x="8420232" y="4137223"/>
            <a:ext cx="1151277" cy="307777"/>
          </a:xfrm>
          <a:prstGeom prst="rect">
            <a:avLst/>
          </a:prstGeom>
        </p:spPr>
        <p:txBody>
          <a:bodyPr wrap="none">
            <a:spAutoFit/>
          </a:bodyPr>
          <a:lstStyle/>
          <a:p>
            <a:r>
              <a:rPr lang="en-GB" sz="1400" dirty="0">
                <a:solidFill>
                  <a:schemeClr val="bg1"/>
                </a:solidFill>
                <a:latin typeface="Arial" panose="020B0604020202020204" pitchFamily="34" charset="0"/>
                <a:cs typeface="Arial" panose="020B0604020202020204" pitchFamily="34" charset="0"/>
              </a:rPr>
              <a:t>Click to play</a:t>
            </a:r>
            <a:endParaRPr lang="en-GB" sz="1400" dirty="0">
              <a:solidFill>
                <a:schemeClr val="bg1"/>
              </a:solidFill>
            </a:endParaRPr>
          </a:p>
        </p:txBody>
      </p:sp>
    </p:spTree>
    <p:extLst>
      <p:ext uri="{BB962C8B-B14F-4D97-AF65-F5344CB8AC3E}">
        <p14:creationId xmlns:p14="http://schemas.microsoft.com/office/powerpoint/2010/main" val="2480439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7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E48C8A8-8918-412A-97A5-ADD1A6D3013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84521" y="3771457"/>
            <a:ext cx="2510879" cy="2353898"/>
          </a:xfrm>
          <a:prstGeom prst="rect">
            <a:avLst/>
          </a:prstGeom>
        </p:spPr>
      </p:pic>
      <p:sp>
        <p:nvSpPr>
          <p:cNvPr id="15" name="Title 1">
            <a:extLst>
              <a:ext uri="{FF2B5EF4-FFF2-40B4-BE49-F238E27FC236}">
                <a16:creationId xmlns:a16="http://schemas.microsoft.com/office/drawing/2014/main" id="{5E858589-4A78-4E58-A5DF-427B5BDF4019}"/>
              </a:ext>
            </a:extLst>
          </p:cNvPr>
          <p:cNvSpPr txBox="1">
            <a:spLocks/>
          </p:cNvSpPr>
          <p:nvPr/>
        </p:nvSpPr>
        <p:spPr>
          <a:xfrm>
            <a:off x="144379" y="113367"/>
            <a:ext cx="4531659" cy="827927"/>
          </a:xfrm>
          <a:prstGeom prst="rect">
            <a:avLst/>
          </a:prstGeom>
        </p:spPr>
        <p:txBody>
          <a:bodyPr>
            <a:normAutofit fontScale="97500"/>
          </a:bodyPr>
          <a:lstStyle>
            <a:lvl1pPr algn="l" defTabSz="457200" rtl="0" eaLnBrk="1" latinLnBrk="0" hangingPunct="1">
              <a:spcBef>
                <a:spcPct val="0"/>
              </a:spcBef>
              <a:buNone/>
              <a:defRPr sz="4400" kern="1200">
                <a:solidFill>
                  <a:schemeClr val="tx1"/>
                </a:solidFill>
                <a:latin typeface="Arial"/>
                <a:ea typeface="+mj-ea"/>
                <a:cs typeface="Arial"/>
              </a:defRPr>
            </a:lvl1pPr>
          </a:lstStyle>
          <a:p>
            <a:r>
              <a:rPr lang="en-GB" sz="4000" b="1" kern="0" dirty="0">
                <a:solidFill>
                  <a:srgbClr val="4EBA6F"/>
                </a:solidFill>
                <a:latin typeface="Cambria" panose="02040503050406030204" pitchFamily="18" charset="0"/>
              </a:rPr>
              <a:t>Powered flight</a:t>
            </a:r>
            <a:endParaRPr lang="en-GB" sz="4000" b="1" kern="0" dirty="0">
              <a:solidFill>
                <a:srgbClr val="B0D235"/>
              </a:solidFill>
              <a:latin typeface="Cambria" panose="02040503050406030204" pitchFamily="18" charset="0"/>
            </a:endParaRPr>
          </a:p>
        </p:txBody>
      </p:sp>
      <p:sp>
        <p:nvSpPr>
          <p:cNvPr id="16" name="Subtitle 2">
            <a:extLst>
              <a:ext uri="{FF2B5EF4-FFF2-40B4-BE49-F238E27FC236}">
                <a16:creationId xmlns:a16="http://schemas.microsoft.com/office/drawing/2014/main" id="{20CAD790-C6CA-4B08-BF9A-0CCFB4C18E71}"/>
              </a:ext>
            </a:extLst>
          </p:cNvPr>
          <p:cNvSpPr txBox="1">
            <a:spLocks/>
          </p:cNvSpPr>
          <p:nvPr/>
        </p:nvSpPr>
        <p:spPr>
          <a:xfrm>
            <a:off x="144379" y="729035"/>
            <a:ext cx="2598821" cy="618565"/>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b="1" dirty="0">
                <a:solidFill>
                  <a:srgbClr val="318AAC"/>
                </a:solidFill>
                <a:latin typeface="Cambria" panose="02040503050406030204" pitchFamily="18" charset="0"/>
              </a:rPr>
              <a:t>Pylon flying</a:t>
            </a:r>
          </a:p>
        </p:txBody>
      </p:sp>
      <p:sp>
        <p:nvSpPr>
          <p:cNvPr id="4" name="Rectangle 3">
            <a:extLst>
              <a:ext uri="{FF2B5EF4-FFF2-40B4-BE49-F238E27FC236}">
                <a16:creationId xmlns:a16="http://schemas.microsoft.com/office/drawing/2014/main" id="{11ED6FB6-C31F-42E2-BC3D-4D5A465ECCA9}"/>
              </a:ext>
            </a:extLst>
          </p:cNvPr>
          <p:cNvSpPr/>
          <p:nvPr/>
        </p:nvSpPr>
        <p:spPr>
          <a:xfrm>
            <a:off x="457200" y="1464944"/>
            <a:ext cx="5105400" cy="2262158"/>
          </a:xfrm>
          <a:prstGeom prst="rect">
            <a:avLst/>
          </a:prstGeom>
        </p:spPr>
        <p:txBody>
          <a:bodyPr wrap="square">
            <a:spAutoFit/>
          </a:bodyPr>
          <a:lstStyle/>
          <a:p>
            <a:pPr>
              <a:spcAft>
                <a:spcPts val="600"/>
              </a:spcAft>
            </a:pPr>
            <a:r>
              <a:rPr lang="en-GB" dirty="0">
                <a:latin typeface="Arial" panose="020B0604020202020204" pitchFamily="34" charset="0"/>
                <a:cs typeface="Arial" panose="020B0604020202020204" pitchFamily="34" charset="0"/>
              </a:rPr>
              <a:t>The fuselage shape and smoothness can also be adjusted, particularly if modelled in CAD and cut from foam block using a router.</a:t>
            </a:r>
          </a:p>
          <a:p>
            <a:pPr>
              <a:spcAft>
                <a:spcPts val="600"/>
              </a:spcAft>
            </a:pPr>
            <a:r>
              <a:rPr lang="en-GB" dirty="0">
                <a:latin typeface="Arial" panose="020B0604020202020204" pitchFamily="34" charset="0"/>
                <a:cs typeface="Arial" panose="020B0604020202020204" pitchFamily="34" charset="0"/>
              </a:rPr>
              <a:t>Fine modifications can be made and tested out in pole flying,</a:t>
            </a:r>
          </a:p>
          <a:p>
            <a:pPr>
              <a:spcAft>
                <a:spcPts val="600"/>
              </a:spcAft>
            </a:pPr>
            <a:r>
              <a:rPr lang="en-GB" dirty="0">
                <a:latin typeface="Arial" panose="020B0604020202020204" pitchFamily="34" charset="0"/>
                <a:cs typeface="Arial" panose="020B0604020202020204" pitchFamily="34" charset="0"/>
              </a:rPr>
              <a:t>  </a:t>
            </a:r>
          </a:p>
          <a:p>
            <a:endParaRPr lang="en-GB" dirty="0">
              <a:latin typeface="Arial" panose="020B0604020202020204" pitchFamily="34" charset="0"/>
              <a:cs typeface="Arial" panose="020B0604020202020204" pitchFamily="34" charset="0"/>
            </a:endParaRPr>
          </a:p>
        </p:txBody>
      </p:sp>
      <p:pic>
        <p:nvPicPr>
          <p:cNvPr id="8" name="Picture 7" descr="C:\Users\TimB\AppData\Local\Microsoft\Windows\INetCache\Content.Word\RTP_Extra_CNC.JPG">
            <a:extLst>
              <a:ext uri="{FF2B5EF4-FFF2-40B4-BE49-F238E27FC236}">
                <a16:creationId xmlns:a16="http://schemas.microsoft.com/office/drawing/2014/main" id="{4038C1C7-C403-4CD6-9DC4-F4872E84C113}"/>
              </a:ext>
            </a:extLst>
          </p:cNvPr>
          <p:cNvPicPr/>
          <p:nvPr/>
        </p:nvPicPr>
        <p:blipFill>
          <a:blip r:embed="rId4" cstate="print">
            <a:extLst>
              <a:ext uri="{28A0092B-C50C-407E-A947-70E740481C1C}">
                <a14:useLocalDpi xmlns:a14="http://schemas.microsoft.com/office/drawing/2010/main"/>
              </a:ext>
            </a:extLst>
          </a:blip>
          <a:srcRect/>
          <a:stretch>
            <a:fillRect/>
          </a:stretch>
        </p:blipFill>
        <p:spPr bwMode="auto">
          <a:xfrm>
            <a:off x="7089775" y="527330"/>
            <a:ext cx="4645025" cy="3484388"/>
          </a:xfrm>
          <a:prstGeom prst="rect">
            <a:avLst/>
          </a:prstGeom>
          <a:noFill/>
          <a:ln>
            <a:noFill/>
          </a:ln>
        </p:spPr>
      </p:pic>
      <p:pic>
        <p:nvPicPr>
          <p:cNvPr id="6" name="Picture 5">
            <a:extLst>
              <a:ext uri="{FF2B5EF4-FFF2-40B4-BE49-F238E27FC236}">
                <a16:creationId xmlns:a16="http://schemas.microsoft.com/office/drawing/2014/main" id="{00964182-3922-46F0-ADDF-02F9BCAC916F}"/>
              </a:ext>
            </a:extLst>
          </p:cNvPr>
          <p:cNvPicPr/>
          <p:nvPr/>
        </p:nvPicPr>
        <p:blipFill>
          <a:blip r:embed="rId5">
            <a:clrChange>
              <a:clrFrom>
                <a:srgbClr val="FFFFFF"/>
              </a:clrFrom>
              <a:clrTo>
                <a:srgbClr val="FFFFFF">
                  <a:alpha val="0"/>
                </a:srgbClr>
              </a:clrTo>
            </a:clrChange>
          </a:blip>
          <a:stretch>
            <a:fillRect/>
          </a:stretch>
        </p:blipFill>
        <p:spPr>
          <a:xfrm>
            <a:off x="4164803" y="3231993"/>
            <a:ext cx="5023882" cy="2353897"/>
          </a:xfrm>
          <a:prstGeom prst="rect">
            <a:avLst/>
          </a:prstGeom>
        </p:spPr>
      </p:pic>
      <p:grpSp>
        <p:nvGrpSpPr>
          <p:cNvPr id="11" name="Group 10">
            <a:extLst>
              <a:ext uri="{FF2B5EF4-FFF2-40B4-BE49-F238E27FC236}">
                <a16:creationId xmlns:a16="http://schemas.microsoft.com/office/drawing/2014/main" id="{83E9801E-1DF6-4818-A13C-060AA7925E48}"/>
              </a:ext>
            </a:extLst>
          </p:cNvPr>
          <p:cNvGrpSpPr/>
          <p:nvPr/>
        </p:nvGrpSpPr>
        <p:grpSpPr>
          <a:xfrm>
            <a:off x="2033275" y="3099178"/>
            <a:ext cx="2287270" cy="1397000"/>
            <a:chOff x="9142651" y="2751661"/>
            <a:chExt cx="2287270" cy="1588945"/>
          </a:xfrm>
        </p:grpSpPr>
        <p:sp>
          <p:nvSpPr>
            <p:cNvPr id="12" name="Speech Bubble: Oval 11">
              <a:extLst>
                <a:ext uri="{FF2B5EF4-FFF2-40B4-BE49-F238E27FC236}">
                  <a16:creationId xmlns:a16="http://schemas.microsoft.com/office/drawing/2014/main" id="{FAC5545A-4584-430C-A059-EFEA3DAE643B}"/>
                </a:ext>
              </a:extLst>
            </p:cNvPr>
            <p:cNvSpPr/>
            <p:nvPr/>
          </p:nvSpPr>
          <p:spPr>
            <a:xfrm rot="21355010">
              <a:off x="9142651" y="2751661"/>
              <a:ext cx="2287270" cy="1588945"/>
            </a:xfrm>
            <a:prstGeom prst="wedgeEllipseCallout">
              <a:avLst>
                <a:gd name="adj1" fmla="val -56225"/>
                <a:gd name="adj2" fmla="val 56022"/>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ea typeface="Calibri" panose="020F0502020204030204" pitchFamily="34" charset="0"/>
                  <a:cs typeface="Times New Roman" panose="02020603050405020304" pitchFamily="18" charset="0"/>
                </a:rPr>
                <a:t> </a:t>
              </a:r>
            </a:p>
          </p:txBody>
        </p:sp>
        <p:sp>
          <p:nvSpPr>
            <p:cNvPr id="13" name="Text Box 2">
              <a:extLst>
                <a:ext uri="{FF2B5EF4-FFF2-40B4-BE49-F238E27FC236}">
                  <a16:creationId xmlns:a16="http://schemas.microsoft.com/office/drawing/2014/main" id="{71E19141-1C5D-4DA6-ADD8-BB4A678BCEA8}"/>
                </a:ext>
              </a:extLst>
            </p:cNvPr>
            <p:cNvSpPr txBox="1">
              <a:spLocks noChangeArrowheads="1"/>
            </p:cNvSpPr>
            <p:nvPr/>
          </p:nvSpPr>
          <p:spPr bwMode="auto">
            <a:xfrm rot="21331752">
              <a:off x="9281144" y="2756474"/>
              <a:ext cx="1975485" cy="127889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0"/>
                </a:spcAft>
              </a:pP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dirty="0">
                  <a:latin typeface="Arial" panose="020B0604020202020204" pitchFamily="34" charset="0"/>
                  <a:ea typeface="Calibri" panose="020F0502020204030204" pitchFamily="34" charset="0"/>
                  <a:cs typeface="Times New Roman" panose="02020603050405020304" pitchFamily="18" charset="0"/>
                </a:rPr>
                <a:t>What adjustments can you make to see the effect on the flight path?</a:t>
              </a:r>
            </a:p>
            <a:p>
              <a:pPr algn="ctr">
                <a:lnSpc>
                  <a:spcPct val="107000"/>
                </a:lnSpc>
                <a:spcAft>
                  <a:spcPts val="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Can you make a wind tunne</a:t>
              </a:r>
              <a:r>
                <a:rPr lang="en-GB" sz="1100" dirty="0">
                  <a:latin typeface="Arial" panose="020B0604020202020204" pitchFamily="34" charset="0"/>
                  <a:ea typeface="Calibri" panose="020F0502020204030204" pitchFamily="34" charset="0"/>
                  <a:cs typeface="Times New Roman" panose="02020603050405020304" pitchFamily="18" charset="0"/>
                </a:rPr>
                <a:t>l to test the model in?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964460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E858589-4A78-4E58-A5DF-427B5BDF4019}"/>
              </a:ext>
            </a:extLst>
          </p:cNvPr>
          <p:cNvSpPr txBox="1">
            <a:spLocks/>
          </p:cNvSpPr>
          <p:nvPr/>
        </p:nvSpPr>
        <p:spPr>
          <a:xfrm>
            <a:off x="144379" y="113367"/>
            <a:ext cx="4531659" cy="827927"/>
          </a:xfrm>
          <a:prstGeom prst="rect">
            <a:avLst/>
          </a:prstGeom>
        </p:spPr>
        <p:txBody>
          <a:bodyPr>
            <a:normAutofit fontScale="97500"/>
          </a:bodyPr>
          <a:lstStyle>
            <a:lvl1pPr algn="l" defTabSz="457200" rtl="0" eaLnBrk="1" latinLnBrk="0" hangingPunct="1">
              <a:spcBef>
                <a:spcPct val="0"/>
              </a:spcBef>
              <a:buNone/>
              <a:defRPr sz="4400" kern="1200">
                <a:solidFill>
                  <a:schemeClr val="tx1"/>
                </a:solidFill>
                <a:latin typeface="Arial"/>
                <a:ea typeface="+mj-ea"/>
                <a:cs typeface="Arial"/>
              </a:defRPr>
            </a:lvl1pPr>
          </a:lstStyle>
          <a:p>
            <a:r>
              <a:rPr lang="en-GB" sz="4000" b="1" kern="0" dirty="0">
                <a:solidFill>
                  <a:srgbClr val="4EBA6F"/>
                </a:solidFill>
                <a:latin typeface="Cambria" panose="02040503050406030204" pitchFamily="18" charset="0"/>
              </a:rPr>
              <a:t>Powered flight</a:t>
            </a:r>
            <a:endParaRPr lang="en-GB" sz="4000" b="1" kern="0" dirty="0">
              <a:solidFill>
                <a:srgbClr val="B0D235"/>
              </a:solidFill>
              <a:latin typeface="Cambria" panose="02040503050406030204" pitchFamily="18" charset="0"/>
            </a:endParaRPr>
          </a:p>
        </p:txBody>
      </p:sp>
      <p:sp>
        <p:nvSpPr>
          <p:cNvPr id="16" name="Subtitle 2">
            <a:extLst>
              <a:ext uri="{FF2B5EF4-FFF2-40B4-BE49-F238E27FC236}">
                <a16:creationId xmlns:a16="http://schemas.microsoft.com/office/drawing/2014/main" id="{20CAD790-C6CA-4B08-BF9A-0CCFB4C18E71}"/>
              </a:ext>
            </a:extLst>
          </p:cNvPr>
          <p:cNvSpPr txBox="1">
            <a:spLocks/>
          </p:cNvSpPr>
          <p:nvPr/>
        </p:nvSpPr>
        <p:spPr>
          <a:xfrm>
            <a:off x="144379" y="729035"/>
            <a:ext cx="5761121" cy="618565"/>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b="1" dirty="0">
                <a:solidFill>
                  <a:srgbClr val="318AAC"/>
                </a:solidFill>
                <a:latin typeface="Cambria" panose="02040503050406030204" pitchFamily="18" charset="0"/>
              </a:rPr>
              <a:t>Inspirations – powered flight</a:t>
            </a:r>
          </a:p>
        </p:txBody>
      </p:sp>
      <p:pic>
        <p:nvPicPr>
          <p:cNvPr id="7170" name="Picture 2" descr="Spangdahlem Air Base, Germany, Jet Engine, Man">
            <a:extLst>
              <a:ext uri="{FF2B5EF4-FFF2-40B4-BE49-F238E27FC236}">
                <a16:creationId xmlns:a16="http://schemas.microsoft.com/office/drawing/2014/main" id="{16EC0E60-D501-45C0-9926-F287B8590AE2}"/>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79310" y="274370"/>
            <a:ext cx="3755489" cy="257016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propeller plane">
            <a:extLst>
              <a:ext uri="{FF2B5EF4-FFF2-40B4-BE49-F238E27FC236}">
                <a16:creationId xmlns:a16="http://schemas.microsoft.com/office/drawing/2014/main" id="{E47733EF-934D-4F27-A888-B7224A16969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4077743"/>
            <a:ext cx="3072560" cy="205122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C643BC51-1351-4B04-AA14-C95B7462FD80}"/>
              </a:ext>
            </a:extLst>
          </p:cNvPr>
          <p:cNvPicPr>
            <a:picLocks noChangeAspect="1"/>
          </p:cNvPicPr>
          <p:nvPr/>
        </p:nvPicPr>
        <p:blipFill>
          <a:blip r:embed="rId5"/>
          <a:stretch>
            <a:fillRect/>
          </a:stretch>
        </p:blipFill>
        <p:spPr>
          <a:xfrm>
            <a:off x="3299254" y="3235242"/>
            <a:ext cx="8435545" cy="2534208"/>
          </a:xfrm>
          <a:prstGeom prst="rect">
            <a:avLst/>
          </a:prstGeom>
        </p:spPr>
      </p:pic>
      <p:pic>
        <p:nvPicPr>
          <p:cNvPr id="2050" name="Picture 2" descr="Image result for propeller plane">
            <a:extLst>
              <a:ext uri="{FF2B5EF4-FFF2-40B4-BE49-F238E27FC236}">
                <a16:creationId xmlns:a16="http://schemas.microsoft.com/office/drawing/2014/main" id="{7E9380EB-FA91-4BA0-AB09-F14B7A045836}"/>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08656" y="665078"/>
            <a:ext cx="7278457" cy="31160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F9B6C12-9B14-46BB-A237-8E6F9D27F085}"/>
              </a:ext>
            </a:extLst>
          </p:cNvPr>
          <p:cNvPicPr>
            <a:picLocks noChangeAspect="1"/>
          </p:cNvPicPr>
          <p:nvPr/>
        </p:nvPicPr>
        <p:blipFill>
          <a:blip r:embed="rId7"/>
          <a:stretch>
            <a:fillRect/>
          </a:stretch>
        </p:blipFill>
        <p:spPr>
          <a:xfrm>
            <a:off x="6009695" y="4361615"/>
            <a:ext cx="3014662" cy="1880986"/>
          </a:xfrm>
          <a:prstGeom prst="rect">
            <a:avLst/>
          </a:prstGeom>
        </p:spPr>
      </p:pic>
    </p:spTree>
    <p:extLst>
      <p:ext uri="{BB962C8B-B14F-4D97-AF65-F5344CB8AC3E}">
        <p14:creationId xmlns:p14="http://schemas.microsoft.com/office/powerpoint/2010/main" val="9852627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4911" y="2130426"/>
            <a:ext cx="11085341" cy="1470025"/>
          </a:xfrm>
        </p:spPr>
        <p:txBody>
          <a:bodyPr>
            <a:normAutofit/>
          </a:bodyPr>
          <a:lstStyle/>
          <a:p>
            <a:pPr algn="ctr"/>
            <a:r>
              <a:rPr lang="en-GB" sz="4000" b="1" kern="0" dirty="0">
                <a:solidFill>
                  <a:srgbClr val="4EBA6F"/>
                </a:solidFill>
                <a:latin typeface="Cambria" panose="02040503050406030204" pitchFamily="18" charset="0"/>
              </a:rPr>
              <a:t>Aeronautical Engineering</a:t>
            </a:r>
            <a:endParaRPr lang="en-GB" sz="4000" b="1" kern="0" dirty="0">
              <a:solidFill>
                <a:srgbClr val="B0D235"/>
              </a:solidFill>
              <a:latin typeface="Cambria" panose="02040503050406030204" pitchFamily="18" charset="0"/>
            </a:endParaRPr>
          </a:p>
        </p:txBody>
      </p:sp>
      <p:sp>
        <p:nvSpPr>
          <p:cNvPr id="3" name="Subtitle 2"/>
          <p:cNvSpPr>
            <a:spLocks noGrp="1"/>
          </p:cNvSpPr>
          <p:nvPr>
            <p:ph type="subTitle" idx="1"/>
          </p:nvPr>
        </p:nvSpPr>
        <p:spPr>
          <a:xfrm>
            <a:off x="1463040" y="3326423"/>
            <a:ext cx="9228405" cy="1752600"/>
          </a:xfrm>
        </p:spPr>
        <p:txBody>
          <a:bodyPr/>
          <a:lstStyle/>
          <a:p>
            <a:r>
              <a:rPr lang="en-GB" b="1" dirty="0">
                <a:solidFill>
                  <a:srgbClr val="318AAC"/>
                </a:solidFill>
                <a:latin typeface="Cambria" panose="02040503050406030204" pitchFamily="18" charset="0"/>
              </a:rPr>
              <a:t>Challenge 3: </a:t>
            </a:r>
            <a:r>
              <a:rPr lang="en-GB" b="1" dirty="0">
                <a:solidFill>
                  <a:srgbClr val="318AAC"/>
                </a:solidFill>
                <a:latin typeface="Cambria" panose="02040503050406030204" pitchFamily="18" charset="0"/>
                <a:ea typeface="Calibri" panose="020F0502020204030204" pitchFamily="34" charset="0"/>
                <a:cs typeface="Arial" panose="020B0604020202020204" pitchFamily="34" charset="0"/>
              </a:rPr>
              <a:t>Drone mountain rescue</a:t>
            </a:r>
            <a:r>
              <a:rPr lang="en-GB" b="1" dirty="0">
                <a:solidFill>
                  <a:srgbClr val="318AAC"/>
                </a:solidFill>
                <a:latin typeface="Cambria" panose="02040503050406030204" pitchFamily="18" charset="0"/>
              </a:rPr>
              <a:t> </a:t>
            </a:r>
          </a:p>
        </p:txBody>
      </p:sp>
    </p:spTree>
    <p:extLst>
      <p:ext uri="{BB962C8B-B14F-4D97-AF65-F5344CB8AC3E}">
        <p14:creationId xmlns:p14="http://schemas.microsoft.com/office/powerpoint/2010/main" val="3574206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A147F29-E586-4037-9E2A-605B5CD3D5E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754339" y="520429"/>
            <a:ext cx="2565556" cy="2136274"/>
          </a:xfrm>
          <a:prstGeom prst="rect">
            <a:avLst/>
          </a:prstGeom>
        </p:spPr>
      </p:pic>
      <p:pic>
        <p:nvPicPr>
          <p:cNvPr id="8" name="Picture 7">
            <a:extLst>
              <a:ext uri="{FF2B5EF4-FFF2-40B4-BE49-F238E27FC236}">
                <a16:creationId xmlns:a16="http://schemas.microsoft.com/office/drawing/2014/main" id="{BCE4465C-4544-4368-874D-D5E3660D7E52}"/>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935957" y="236806"/>
            <a:ext cx="2686504" cy="2419897"/>
          </a:xfrm>
          <a:prstGeom prst="rect">
            <a:avLst/>
          </a:prstGeom>
        </p:spPr>
      </p:pic>
      <p:sp>
        <p:nvSpPr>
          <p:cNvPr id="13" name="Text Box 2">
            <a:extLst>
              <a:ext uri="{FF2B5EF4-FFF2-40B4-BE49-F238E27FC236}">
                <a16:creationId xmlns:a16="http://schemas.microsoft.com/office/drawing/2014/main" id="{4FE981E2-8389-466C-853A-18A49249DCEA}"/>
              </a:ext>
            </a:extLst>
          </p:cNvPr>
          <p:cNvSpPr txBox="1">
            <a:spLocks noChangeArrowheads="1"/>
          </p:cNvSpPr>
          <p:nvPr/>
        </p:nvSpPr>
        <p:spPr bwMode="auto">
          <a:xfrm>
            <a:off x="609600" y="2656703"/>
            <a:ext cx="4716162" cy="34208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600"/>
              </a:spcAft>
            </a:pPr>
            <a:r>
              <a:rPr lang="en-GB" sz="2000" b="1" dirty="0">
                <a:solidFill>
                  <a:srgbClr val="318AAC"/>
                </a:solidFill>
                <a:latin typeface="Cambria" panose="02040503050406030204" pitchFamily="18" charset="0"/>
                <a:ea typeface="Calibri" panose="020F0502020204030204" pitchFamily="34" charset="0"/>
                <a:cs typeface="Arial" panose="020B0604020202020204" pitchFamily="34" charset="0"/>
              </a:rPr>
              <a:t>Tool room supervisor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GB" sz="1400" dirty="0">
                <a:latin typeface="Arial" panose="020B0604020202020204" pitchFamily="34" charset="0"/>
                <a:ea typeface="Calibri" panose="020F0502020204030204" pitchFamily="34" charset="0"/>
                <a:cs typeface="Times New Roman" panose="02020603050405020304" pitchFamily="18" charset="0"/>
              </a:rPr>
              <a:t>My apprenticeship was on manual tool room milling before I qualified as a tool maker. </a:t>
            </a:r>
            <a:r>
              <a:rPr lang="en-GB" sz="1400" dirty="0">
                <a:effectLst/>
                <a:latin typeface="Arial" panose="020B0604020202020204" pitchFamily="34" charset="0"/>
                <a:ea typeface="Calibri" panose="020F0502020204030204" pitchFamily="34" charset="0"/>
                <a:cs typeface="Times New Roman" panose="02020603050405020304" pitchFamily="18" charset="0"/>
              </a:rPr>
              <a:t>My main role is to organise the tool room and make sure everything gets done on time and to a good standard. Every job is different using different processes, materials and machines. It’s satisfying when it all comes together at the end of a job, getting a block of metal and machining it into something with a function and a purpose. We’re a small team working in the workshop and with designers and production engineers. Things are always moving forwards and you have to keep up with developments. I aim to go into design and design things myself. </a:t>
            </a:r>
          </a:p>
          <a:p>
            <a:pPr>
              <a:lnSpc>
                <a:spcPct val="107000"/>
              </a:lnSpc>
              <a:spcAft>
                <a:spcPts val="600"/>
              </a:spcAft>
            </a:pP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9" name="Speech Bubble: Oval 8">
            <a:extLst>
              <a:ext uri="{FF2B5EF4-FFF2-40B4-BE49-F238E27FC236}">
                <a16:creationId xmlns:a16="http://schemas.microsoft.com/office/drawing/2014/main" id="{649A148D-9DF5-44DD-9D80-9437D0E29BC5}"/>
              </a:ext>
            </a:extLst>
          </p:cNvPr>
          <p:cNvSpPr/>
          <p:nvPr/>
        </p:nvSpPr>
        <p:spPr>
          <a:xfrm rot="21355010">
            <a:off x="3708516" y="260407"/>
            <a:ext cx="2680506" cy="1814665"/>
          </a:xfrm>
          <a:prstGeom prst="wedgeEllipseCallout">
            <a:avLst>
              <a:gd name="adj1" fmla="val -71410"/>
              <a:gd name="adj2" fmla="val 1158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ea typeface="Calibri" panose="020F0502020204030204" pitchFamily="34" charset="0"/>
                <a:cs typeface="Times New Roman" panose="02020603050405020304" pitchFamily="18" charset="0"/>
              </a:rPr>
              <a:t> </a:t>
            </a:r>
          </a:p>
        </p:txBody>
      </p:sp>
      <p:sp>
        <p:nvSpPr>
          <p:cNvPr id="11" name="Text Box 2">
            <a:extLst>
              <a:ext uri="{FF2B5EF4-FFF2-40B4-BE49-F238E27FC236}">
                <a16:creationId xmlns:a16="http://schemas.microsoft.com/office/drawing/2014/main" id="{7F541D81-1DE1-49E3-86AE-EDCF45524AA3}"/>
              </a:ext>
            </a:extLst>
          </p:cNvPr>
          <p:cNvSpPr txBox="1">
            <a:spLocks noChangeArrowheads="1"/>
          </p:cNvSpPr>
          <p:nvPr/>
        </p:nvSpPr>
        <p:spPr bwMode="auto">
          <a:xfrm rot="21331752">
            <a:off x="3942612" y="500182"/>
            <a:ext cx="2189361" cy="1523365"/>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Hello, I’m Craig. </a:t>
            </a:r>
            <a:r>
              <a:rPr lang="en-GB" sz="1200" b="1" dirty="0">
                <a:latin typeface="Arial" panose="020B0604020202020204" pitchFamily="34" charset="0"/>
                <a:ea typeface="Calibri" panose="020F0502020204030204" pitchFamily="34" charset="0"/>
                <a:cs typeface="Times New Roman" panose="02020603050405020304" pitchFamily="18" charset="0"/>
              </a:rPr>
              <a:t>I was a craft apprentice at MGTS (Midland Group Training Services). I’m now a qualified tool maker and I oversee this in the workshop.</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8" name="Text Box 2">
            <a:extLst>
              <a:ext uri="{FF2B5EF4-FFF2-40B4-BE49-F238E27FC236}">
                <a16:creationId xmlns:a16="http://schemas.microsoft.com/office/drawing/2014/main" id="{91825646-1963-4D58-9A52-2FAE992BDF0E}"/>
              </a:ext>
            </a:extLst>
          </p:cNvPr>
          <p:cNvSpPr txBox="1">
            <a:spLocks noChangeArrowheads="1"/>
          </p:cNvSpPr>
          <p:nvPr/>
        </p:nvSpPr>
        <p:spPr bwMode="auto">
          <a:xfrm>
            <a:off x="6307034" y="2656703"/>
            <a:ext cx="4716162" cy="34208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600"/>
              </a:spcAft>
            </a:pPr>
            <a:r>
              <a:rPr lang="en-GB" sz="2000" b="1" dirty="0">
                <a:solidFill>
                  <a:srgbClr val="318AAC"/>
                </a:solidFill>
                <a:latin typeface="Cambria" panose="02040503050406030204" pitchFamily="18" charset="0"/>
                <a:ea typeface="Calibri" panose="020F0502020204030204" pitchFamily="34" charset="0"/>
                <a:cs typeface="Arial" panose="020B0604020202020204" pitchFamily="34" charset="0"/>
              </a:rPr>
              <a:t>Tool maker</a:t>
            </a:r>
          </a:p>
          <a:p>
            <a:pPr>
              <a:lnSpc>
                <a:spcPct val="107000"/>
              </a:lnSpc>
              <a:spcAft>
                <a:spcPts val="600"/>
              </a:spcAft>
            </a:pPr>
            <a:r>
              <a:rPr lang="en-GB" sz="1400" dirty="0">
                <a:effectLst/>
                <a:latin typeface="Arial" panose="020B0604020202020204" pitchFamily="34" charset="0"/>
                <a:ea typeface="Calibri" panose="020F0502020204030204" pitchFamily="34" charset="0"/>
                <a:cs typeface="Times New Roman" panose="02020603050405020304" pitchFamily="18" charset="0"/>
              </a:rPr>
              <a:t>I make, modify and repair fixtures using manual and CNC machining – milling, turning and grinding. I’ve always had an interest in engineering, from my dad and granddad who were a mechanic and an engineer. I took GCSE Engineering and A Level Physics, then on to an apprenticeship. I like being hands-on and seeing what I’ve done after a day’s work. It’s good to see all the components come together in a final assembly. New technologies and materials are moving the industry forward and the future of the industry seems to be moving towards green energy and nuclear.</a:t>
            </a:r>
          </a:p>
        </p:txBody>
      </p:sp>
      <p:sp>
        <p:nvSpPr>
          <p:cNvPr id="19" name="Speech Bubble: Oval 18">
            <a:extLst>
              <a:ext uri="{FF2B5EF4-FFF2-40B4-BE49-F238E27FC236}">
                <a16:creationId xmlns:a16="http://schemas.microsoft.com/office/drawing/2014/main" id="{F29537F2-14E9-47BD-B533-3E9509CBF8CE}"/>
              </a:ext>
            </a:extLst>
          </p:cNvPr>
          <p:cNvSpPr/>
          <p:nvPr/>
        </p:nvSpPr>
        <p:spPr>
          <a:xfrm rot="21355010">
            <a:off x="9341578" y="443478"/>
            <a:ext cx="2448560" cy="1448524"/>
          </a:xfrm>
          <a:prstGeom prst="wedgeEllipseCallout">
            <a:avLst>
              <a:gd name="adj1" fmla="val -71410"/>
              <a:gd name="adj2" fmla="val 1158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ea typeface="Calibri" panose="020F0502020204030204" pitchFamily="34" charset="0"/>
                <a:cs typeface="Times New Roman" panose="02020603050405020304" pitchFamily="18" charset="0"/>
              </a:rPr>
              <a:t> </a:t>
            </a:r>
          </a:p>
        </p:txBody>
      </p:sp>
      <p:sp>
        <p:nvSpPr>
          <p:cNvPr id="20" name="Text Box 2">
            <a:extLst>
              <a:ext uri="{FF2B5EF4-FFF2-40B4-BE49-F238E27FC236}">
                <a16:creationId xmlns:a16="http://schemas.microsoft.com/office/drawing/2014/main" id="{FD5DA585-CE6A-48E6-A9E4-B75E9EE46EA5}"/>
              </a:ext>
            </a:extLst>
          </p:cNvPr>
          <p:cNvSpPr txBox="1">
            <a:spLocks noChangeArrowheads="1"/>
          </p:cNvSpPr>
          <p:nvPr/>
        </p:nvSpPr>
        <p:spPr bwMode="auto">
          <a:xfrm rot="21331752">
            <a:off x="9424887" y="685968"/>
            <a:ext cx="2334895" cy="933276"/>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I’m George.</a:t>
            </a:r>
          </a:p>
          <a:p>
            <a:pPr algn="ctr">
              <a:lnSpc>
                <a:spcPct val="107000"/>
              </a:lnSpc>
              <a:spcAft>
                <a:spcPts val="0"/>
              </a:spcAft>
            </a:pPr>
            <a:r>
              <a:rPr lang="en-GB" sz="1200" b="1" dirty="0">
                <a:latin typeface="Arial" panose="020B0604020202020204" pitchFamily="34" charset="0"/>
                <a:ea typeface="Calibri" panose="020F0502020204030204" pitchFamily="34" charset="0"/>
                <a:cs typeface="Times New Roman" panose="02020603050405020304" pitchFamily="18" charset="0"/>
              </a:rPr>
              <a:t>I’m a second year craft apprentice working in the tool room.</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73434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654990-6FBF-45BC-ABBE-E143F7E42E3B}"/>
              </a:ext>
            </a:extLst>
          </p:cNvPr>
          <p:cNvSpPr/>
          <p:nvPr/>
        </p:nvSpPr>
        <p:spPr>
          <a:xfrm>
            <a:off x="613449" y="585215"/>
            <a:ext cx="8074397" cy="5333839"/>
          </a:xfrm>
          <a:prstGeom prst="rect">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w="28575">
                <a:noFill/>
              </a:ln>
            </a:endParaRPr>
          </a:p>
        </p:txBody>
      </p:sp>
      <p:pic>
        <p:nvPicPr>
          <p:cNvPr id="9" name="Picture 8">
            <a:extLst>
              <a:ext uri="{FF2B5EF4-FFF2-40B4-BE49-F238E27FC236}">
                <a16:creationId xmlns:a16="http://schemas.microsoft.com/office/drawing/2014/main" id="{A6580DB7-BC6D-4553-8D8E-C2F6F2979FA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78426" y="1733336"/>
            <a:ext cx="4209420" cy="3040025"/>
          </a:xfrm>
          <a:prstGeom prst="rect">
            <a:avLst/>
          </a:prstGeom>
        </p:spPr>
      </p:pic>
      <p:pic>
        <p:nvPicPr>
          <p:cNvPr id="16" name="Picture 15">
            <a:extLst>
              <a:ext uri="{FF2B5EF4-FFF2-40B4-BE49-F238E27FC236}">
                <a16:creationId xmlns:a16="http://schemas.microsoft.com/office/drawing/2014/main" id="{64C1B967-5C04-49D3-B7D6-FADCEE6A3C6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26"/>
          <a:stretch/>
        </p:blipFill>
        <p:spPr>
          <a:xfrm>
            <a:off x="9505496" y="3499157"/>
            <a:ext cx="2686504" cy="2419897"/>
          </a:xfrm>
          <a:prstGeom prst="rect">
            <a:avLst/>
          </a:prstGeom>
        </p:spPr>
      </p:pic>
      <p:sp>
        <p:nvSpPr>
          <p:cNvPr id="12" name="Text Box 2">
            <a:extLst>
              <a:ext uri="{FF2B5EF4-FFF2-40B4-BE49-F238E27FC236}">
                <a16:creationId xmlns:a16="http://schemas.microsoft.com/office/drawing/2014/main" id="{11FABDFE-BBED-45CA-A9C0-CC374779D84C}"/>
              </a:ext>
            </a:extLst>
          </p:cNvPr>
          <p:cNvSpPr txBox="1">
            <a:spLocks noChangeArrowheads="1"/>
          </p:cNvSpPr>
          <p:nvPr/>
        </p:nvSpPr>
        <p:spPr bwMode="auto">
          <a:xfrm>
            <a:off x="827903" y="766119"/>
            <a:ext cx="4679045" cy="3327669"/>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3200" b="1" dirty="0">
                <a:solidFill>
                  <a:srgbClr val="318AAC"/>
                </a:solidFill>
                <a:effectLst/>
                <a:latin typeface="Cambria" panose="02040503050406030204" pitchFamily="18" charset="0"/>
                <a:ea typeface="Calibri" panose="020F0502020204030204" pitchFamily="34" charset="0"/>
                <a:cs typeface="Arial" panose="020B0604020202020204" pitchFamily="34" charset="0"/>
              </a:rPr>
              <a:t>Drone mountain rescue</a:t>
            </a:r>
            <a:endParaRPr lang="en-GB" sz="3200" dirty="0">
              <a:effectLst/>
              <a:latin typeface="Calibri" panose="020F0502020204030204" pitchFamily="34" charset="0"/>
              <a:ea typeface="Calibri" panose="020F0502020204030204" pitchFamily="34" charset="0"/>
              <a:cs typeface="Times New Roman" panose="02020603050405020304" pitchFamily="18" charset="0"/>
            </a:endParaRPr>
          </a:p>
          <a:p>
            <a:pPr>
              <a:spcAft>
                <a:spcPts val="400"/>
              </a:spcAft>
            </a:pPr>
            <a:endParaRPr lang="en-GB" sz="800" i="1" dirty="0">
              <a:latin typeface="Arial" panose="020B0604020202020204" pitchFamily="34" charset="0"/>
              <a:ea typeface="Calibri" panose="020F0502020204030204" pitchFamily="34" charset="0"/>
              <a:cs typeface="Arial" panose="020B0604020202020204" pitchFamily="34" charset="0"/>
            </a:endParaRPr>
          </a:p>
          <a:p>
            <a:pPr>
              <a:spcAft>
                <a:spcPts val="400"/>
              </a:spcAft>
            </a:pPr>
            <a:r>
              <a:rPr lang="en-GB" dirty="0">
                <a:latin typeface="Arial" panose="020B0604020202020204" pitchFamily="34" charset="0"/>
                <a:ea typeface="Calibri" panose="020F0502020204030204" pitchFamily="34" charset="0"/>
                <a:cs typeface="Arial" panose="020B0604020202020204" pitchFamily="34" charset="0"/>
              </a:rPr>
              <a:t>If your school has access to drones this is a great challenge: programme your drone to ‘rescue’ some figures trapped on a mountain and bring them back to base. </a:t>
            </a:r>
          </a:p>
          <a:p>
            <a:pPr>
              <a:spcAft>
                <a:spcPts val="400"/>
              </a:spcAft>
            </a:pPr>
            <a:endParaRPr lang="en-GB" dirty="0">
              <a:latin typeface="Arial" panose="020B0604020202020204" pitchFamily="34" charset="0"/>
              <a:ea typeface="Calibri" panose="020F0502020204030204" pitchFamily="34" charset="0"/>
              <a:cs typeface="Arial" panose="020B0604020202020204" pitchFamily="34" charset="0"/>
            </a:endParaRPr>
          </a:p>
          <a:p>
            <a:pPr>
              <a:spcAft>
                <a:spcPts val="400"/>
              </a:spcAft>
            </a:pPr>
            <a:r>
              <a:rPr lang="en-GB" dirty="0">
                <a:latin typeface="Arial" panose="020B0604020202020204" pitchFamily="34" charset="0"/>
                <a:ea typeface="Calibri" panose="020F0502020204030204" pitchFamily="34" charset="0"/>
                <a:cs typeface="Arial" panose="020B0604020202020204" pitchFamily="34" charset="0"/>
              </a:rPr>
              <a:t>You will need to</a:t>
            </a:r>
          </a:p>
          <a:p>
            <a:pPr marL="285750" indent="-285750">
              <a:spcAft>
                <a:spcPts val="400"/>
              </a:spcAft>
              <a:buFont typeface="Arial" panose="020B0604020202020204" pitchFamily="34" charset="0"/>
              <a:buChar char="•"/>
            </a:pPr>
            <a:r>
              <a:rPr lang="en-GB" dirty="0">
                <a:latin typeface="Arial" panose="020B0604020202020204" pitchFamily="34" charset="0"/>
                <a:ea typeface="Calibri" panose="020F0502020204030204" pitchFamily="34" charset="0"/>
                <a:cs typeface="Arial" panose="020B0604020202020204" pitchFamily="34" charset="0"/>
              </a:rPr>
              <a:t>estimate distance and direction </a:t>
            </a:r>
          </a:p>
          <a:p>
            <a:pPr marL="285750" indent="-285750">
              <a:spcAft>
                <a:spcPts val="400"/>
              </a:spcAft>
              <a:buFont typeface="Arial" panose="020B0604020202020204" pitchFamily="34" charset="0"/>
              <a:buChar char="•"/>
            </a:pPr>
            <a:r>
              <a:rPr lang="en-GB" dirty="0">
                <a:latin typeface="Arial" panose="020B0604020202020204" pitchFamily="34" charset="0"/>
                <a:ea typeface="Calibri" panose="020F0502020204030204" pitchFamily="34" charset="0"/>
                <a:cs typeface="Arial" panose="020B0604020202020204" pitchFamily="34" charset="0"/>
              </a:rPr>
              <a:t>programme your drone to perform a range of tasks</a:t>
            </a:r>
          </a:p>
          <a:p>
            <a:pPr marL="285750" indent="-285750">
              <a:spcAft>
                <a:spcPts val="400"/>
              </a:spcAft>
              <a:buFont typeface="Arial" panose="020B0604020202020204" pitchFamily="34" charset="0"/>
              <a:buChar char="•"/>
            </a:pPr>
            <a:r>
              <a:rPr lang="en-GB" dirty="0">
                <a:latin typeface="Arial" panose="020B0604020202020204" pitchFamily="34" charset="0"/>
                <a:ea typeface="Calibri" panose="020F0502020204030204" pitchFamily="34" charset="0"/>
                <a:cs typeface="Arial" panose="020B0604020202020204" pitchFamily="34" charset="0"/>
              </a:rPr>
              <a:t>assess how much weight your drone can carry</a:t>
            </a:r>
          </a:p>
          <a:p>
            <a:pPr marL="285750" indent="-285750">
              <a:spcAft>
                <a:spcPts val="400"/>
              </a:spcAft>
              <a:buFont typeface="Arial" panose="020B0604020202020204" pitchFamily="34" charset="0"/>
              <a:buChar char="•"/>
            </a:pPr>
            <a:r>
              <a:rPr lang="en-GB" dirty="0">
                <a:latin typeface="Arial" panose="020B0604020202020204" pitchFamily="34" charset="0"/>
                <a:ea typeface="Calibri" panose="020F0502020204030204" pitchFamily="34" charset="0"/>
                <a:cs typeface="Arial" panose="020B0604020202020204" pitchFamily="34" charset="0"/>
              </a:rPr>
              <a:t>make sure everyone is safe at all times</a:t>
            </a:r>
          </a:p>
        </p:txBody>
      </p:sp>
      <p:pic>
        <p:nvPicPr>
          <p:cNvPr id="8" name="Picture 7">
            <a:extLst>
              <a:ext uri="{FF2B5EF4-FFF2-40B4-BE49-F238E27FC236}">
                <a16:creationId xmlns:a16="http://schemas.microsoft.com/office/drawing/2014/main" id="{BF5421E0-4A90-453C-BBB7-35366D367AB9}"/>
              </a:ext>
            </a:extLst>
          </p:cNvPr>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410226">
            <a:off x="9022080" y="232989"/>
            <a:ext cx="2770505" cy="2310765"/>
          </a:xfrm>
          <a:prstGeom prst="rect">
            <a:avLst/>
          </a:prstGeom>
        </p:spPr>
      </p:pic>
      <p:sp>
        <p:nvSpPr>
          <p:cNvPr id="10" name="Text Box 2">
            <a:extLst>
              <a:ext uri="{FF2B5EF4-FFF2-40B4-BE49-F238E27FC236}">
                <a16:creationId xmlns:a16="http://schemas.microsoft.com/office/drawing/2014/main" id="{19FEE3C8-6378-4CCB-89B9-FAA7CFA08F29}"/>
              </a:ext>
            </a:extLst>
          </p:cNvPr>
          <p:cNvSpPr txBox="1">
            <a:spLocks noChangeArrowheads="1"/>
          </p:cNvSpPr>
          <p:nvPr/>
        </p:nvSpPr>
        <p:spPr bwMode="auto">
          <a:xfrm rot="337911">
            <a:off x="9206230" y="619704"/>
            <a:ext cx="2590800" cy="198628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400" b="1" dirty="0">
                <a:effectLst/>
                <a:latin typeface="Arial" panose="020B0604020202020204" pitchFamily="34" charset="0"/>
                <a:ea typeface="Calibri" panose="020F0502020204030204" pitchFamily="34" charset="0"/>
                <a:cs typeface="Times New Roman" panose="02020603050405020304" pitchFamily="18" charset="0"/>
              </a:rPr>
              <a:t>Think about…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A Estimating and calculating distances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B Direction and any obstacles you might meet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C Safety when using flying objects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7292BABE-B02D-452F-9088-13EF78A4D91C}"/>
              </a:ext>
            </a:extLst>
          </p:cNvPr>
          <p:cNvGrpSpPr/>
          <p:nvPr/>
        </p:nvGrpSpPr>
        <p:grpSpPr>
          <a:xfrm>
            <a:off x="7823501" y="2282509"/>
            <a:ext cx="2287270" cy="1488652"/>
            <a:chOff x="7776321" y="2340992"/>
            <a:chExt cx="2287270" cy="1488652"/>
          </a:xfrm>
        </p:grpSpPr>
        <p:sp>
          <p:nvSpPr>
            <p:cNvPr id="14" name="Speech Bubble: Oval 13">
              <a:extLst>
                <a:ext uri="{FF2B5EF4-FFF2-40B4-BE49-F238E27FC236}">
                  <a16:creationId xmlns:a16="http://schemas.microsoft.com/office/drawing/2014/main" id="{031A4A93-7DB4-4DAE-A75E-2954FA2E4C7A}"/>
                </a:ext>
              </a:extLst>
            </p:cNvPr>
            <p:cNvSpPr/>
            <p:nvPr/>
          </p:nvSpPr>
          <p:spPr>
            <a:xfrm rot="21355010">
              <a:off x="7776321" y="2340992"/>
              <a:ext cx="2287270" cy="1488652"/>
            </a:xfrm>
            <a:prstGeom prst="wedgeEllipseCallout">
              <a:avLst>
                <a:gd name="adj1" fmla="val 48610"/>
                <a:gd name="adj2" fmla="val 8177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ea typeface="Calibri" panose="020F0502020204030204" pitchFamily="34" charset="0"/>
                  <a:cs typeface="Times New Roman" panose="02020603050405020304" pitchFamily="18" charset="0"/>
                </a:rPr>
                <a:t> </a:t>
              </a:r>
            </a:p>
          </p:txBody>
        </p:sp>
        <p:sp>
          <p:nvSpPr>
            <p:cNvPr id="15" name="Text Box 2">
              <a:extLst>
                <a:ext uri="{FF2B5EF4-FFF2-40B4-BE49-F238E27FC236}">
                  <a16:creationId xmlns:a16="http://schemas.microsoft.com/office/drawing/2014/main" id="{AE86507A-3DF6-404F-9E3B-4F9C0C038755}"/>
                </a:ext>
              </a:extLst>
            </p:cNvPr>
            <p:cNvSpPr txBox="1">
              <a:spLocks noChangeArrowheads="1"/>
            </p:cNvSpPr>
            <p:nvPr/>
          </p:nvSpPr>
          <p:spPr bwMode="auto">
            <a:xfrm rot="21331752">
              <a:off x="7901333" y="2504907"/>
              <a:ext cx="2126473" cy="127889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0"/>
                </a:spcAft>
              </a:pP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Who are you trying to rescue? </a:t>
              </a:r>
            </a:p>
            <a:p>
              <a:pPr algn="ctr">
                <a:lnSpc>
                  <a:spcPct val="107000"/>
                </a:lnSpc>
                <a:spcAft>
                  <a:spcPts val="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What are their needs? </a:t>
              </a:r>
            </a:p>
            <a:p>
              <a:pPr algn="ctr">
                <a:lnSpc>
                  <a:spcPct val="107000"/>
                </a:lnSpc>
                <a:spcAft>
                  <a:spcPts val="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How many ar</a:t>
              </a:r>
              <a:r>
                <a:rPr lang="en-GB" sz="1100" dirty="0">
                  <a:latin typeface="Arial" panose="020B0604020202020204" pitchFamily="34" charset="0"/>
                  <a:ea typeface="Calibri" panose="020F0502020204030204" pitchFamily="34" charset="0"/>
                  <a:cs typeface="Times New Roman" panose="02020603050405020304" pitchFamily="18" charset="0"/>
                </a:rPr>
                <a:t>e they and should you prioritise who gets rescued first?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17669899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quipment, Isolated, Power, Drone, Technology">
            <a:extLst>
              <a:ext uri="{FF2B5EF4-FFF2-40B4-BE49-F238E27FC236}">
                <a16:creationId xmlns:a16="http://schemas.microsoft.com/office/drawing/2014/main" id="{D6F6B4B7-FE41-4668-9F8B-07FEC099C04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982497" y="527330"/>
            <a:ext cx="4918560" cy="3279040"/>
          </a:xfrm>
          <a:prstGeom prst="rect">
            <a:avLst/>
          </a:prstGeom>
          <a:noFill/>
          <a:extLst>
            <a:ext uri="{909E8E84-426E-40DD-AFC4-6F175D3DCCD1}">
              <a14:hiddenFill xmlns:a14="http://schemas.microsoft.com/office/drawing/2010/main">
                <a:solidFill>
                  <a:srgbClr val="FFFFFF"/>
                </a:solidFill>
              </a14:hiddenFill>
            </a:ext>
          </a:extLst>
        </p:spPr>
      </p:pic>
      <p:sp>
        <p:nvSpPr>
          <p:cNvPr id="15" name="Title 1">
            <a:extLst>
              <a:ext uri="{FF2B5EF4-FFF2-40B4-BE49-F238E27FC236}">
                <a16:creationId xmlns:a16="http://schemas.microsoft.com/office/drawing/2014/main" id="{5E858589-4A78-4E58-A5DF-427B5BDF4019}"/>
              </a:ext>
            </a:extLst>
          </p:cNvPr>
          <p:cNvSpPr txBox="1">
            <a:spLocks/>
          </p:cNvSpPr>
          <p:nvPr/>
        </p:nvSpPr>
        <p:spPr>
          <a:xfrm>
            <a:off x="144379" y="113367"/>
            <a:ext cx="4531659" cy="827927"/>
          </a:xfrm>
          <a:prstGeom prst="rect">
            <a:avLst/>
          </a:prstGeom>
        </p:spPr>
        <p:txBody>
          <a:bodyPr>
            <a:normAutofit fontScale="97500"/>
          </a:bodyPr>
          <a:lstStyle>
            <a:lvl1pPr algn="l" defTabSz="457200" rtl="0" eaLnBrk="1" latinLnBrk="0" hangingPunct="1">
              <a:spcBef>
                <a:spcPct val="0"/>
              </a:spcBef>
              <a:buNone/>
              <a:defRPr sz="4400" kern="1200">
                <a:solidFill>
                  <a:schemeClr val="tx1"/>
                </a:solidFill>
                <a:latin typeface="Arial"/>
                <a:ea typeface="+mj-ea"/>
                <a:cs typeface="Arial"/>
              </a:defRPr>
            </a:lvl1pPr>
          </a:lstStyle>
          <a:p>
            <a:r>
              <a:rPr lang="en-GB" sz="4000" b="1" kern="0" dirty="0">
                <a:solidFill>
                  <a:srgbClr val="4EBA6F"/>
                </a:solidFill>
                <a:latin typeface="Cambria" panose="02040503050406030204" pitchFamily="18" charset="0"/>
              </a:rPr>
              <a:t>Drones</a:t>
            </a:r>
            <a:endParaRPr lang="en-GB" sz="4000" b="1" kern="0" dirty="0">
              <a:solidFill>
                <a:srgbClr val="B0D235"/>
              </a:solidFill>
              <a:latin typeface="Cambria" panose="02040503050406030204" pitchFamily="18" charset="0"/>
            </a:endParaRPr>
          </a:p>
        </p:txBody>
      </p:sp>
      <p:sp>
        <p:nvSpPr>
          <p:cNvPr id="16" name="Subtitle 2">
            <a:extLst>
              <a:ext uri="{FF2B5EF4-FFF2-40B4-BE49-F238E27FC236}">
                <a16:creationId xmlns:a16="http://schemas.microsoft.com/office/drawing/2014/main" id="{20CAD790-C6CA-4B08-BF9A-0CCFB4C18E71}"/>
              </a:ext>
            </a:extLst>
          </p:cNvPr>
          <p:cNvSpPr txBox="1">
            <a:spLocks/>
          </p:cNvSpPr>
          <p:nvPr/>
        </p:nvSpPr>
        <p:spPr>
          <a:xfrm>
            <a:off x="144379" y="729035"/>
            <a:ext cx="4718566" cy="618565"/>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b="1" dirty="0">
                <a:solidFill>
                  <a:srgbClr val="318AAC"/>
                </a:solidFill>
                <a:latin typeface="Cambria" panose="02040503050406030204" pitchFamily="18" charset="0"/>
              </a:rPr>
              <a:t>What are drones?</a:t>
            </a:r>
          </a:p>
        </p:txBody>
      </p:sp>
      <p:sp>
        <p:nvSpPr>
          <p:cNvPr id="6" name="Rectangle 5">
            <a:extLst>
              <a:ext uri="{FF2B5EF4-FFF2-40B4-BE49-F238E27FC236}">
                <a16:creationId xmlns:a16="http://schemas.microsoft.com/office/drawing/2014/main" id="{BC73DA6F-89D8-49EB-9A1E-4F1FE31D5E3E}"/>
              </a:ext>
            </a:extLst>
          </p:cNvPr>
          <p:cNvSpPr/>
          <p:nvPr/>
        </p:nvSpPr>
        <p:spPr>
          <a:xfrm>
            <a:off x="469899" y="1556962"/>
            <a:ext cx="6578601" cy="4201150"/>
          </a:xfrm>
          <a:prstGeom prst="rect">
            <a:avLst/>
          </a:prstGeom>
        </p:spPr>
        <p:txBody>
          <a:bodyPr wrap="square">
            <a:spAutoFit/>
          </a:bodyPr>
          <a:lstStyle/>
          <a:p>
            <a:pPr>
              <a:spcAft>
                <a:spcPts val="600"/>
              </a:spcAft>
            </a:pPr>
            <a:r>
              <a:rPr lang="en-GB" dirty="0">
                <a:latin typeface="Arial" panose="020B0604020202020204" pitchFamily="34" charset="0"/>
                <a:cs typeface="Arial" panose="020B0604020202020204" pitchFamily="34" charset="0"/>
              </a:rPr>
              <a:t>Unmanned aerial vehicles (UAVs), commonly known as drones, come in many sizes and have many uses. They were recently known for their military use, with a ‘pilot’ controlling a weaponised drone from the safety of the base using video. Now they are typically used to carry cameras for aerial photography.</a:t>
            </a:r>
          </a:p>
          <a:p>
            <a:pPr>
              <a:spcAft>
                <a:spcPts val="600"/>
              </a:spcAft>
            </a:pPr>
            <a:r>
              <a:rPr lang="en-GB" dirty="0">
                <a:latin typeface="Arial" panose="020B0604020202020204" pitchFamily="34" charset="0"/>
                <a:cs typeface="Arial" panose="020B0604020202020204" pitchFamily="34" charset="0"/>
              </a:rPr>
              <a:t>Vertical Take-Off and Landing (VTOL) drones usually have four rotors to help with stability and manoeuvrability. The propellers typically work in pairs with two rotating clockwise and two counter clockwise.</a:t>
            </a:r>
          </a:p>
          <a:p>
            <a:pPr>
              <a:spcAft>
                <a:spcPts val="600"/>
              </a:spcAft>
            </a:pPr>
            <a:r>
              <a:rPr lang="en-GB" dirty="0">
                <a:latin typeface="Arial" panose="020B0604020202020204" pitchFamily="34" charset="0"/>
                <a:cs typeface="Arial" panose="020B0604020202020204" pitchFamily="34" charset="0"/>
              </a:rPr>
              <a:t>Drones are made from lightweight materials. The control part of a drone may include GPS tracking, infra red cameras, built-in stability and they are controlled via remote control systems.</a:t>
            </a:r>
          </a:p>
          <a:p>
            <a:pPr>
              <a:spcAft>
                <a:spcPts val="600"/>
              </a:spcAft>
            </a:pPr>
            <a:r>
              <a:rPr lang="en-GB"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8419332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F93F4D5-DB49-40F4-A834-A308C2DF2C05}"/>
              </a:ext>
            </a:extLst>
          </p:cNvPr>
          <p:cNvPicPr>
            <a:picLocks noChangeAspect="1"/>
          </p:cNvPicPr>
          <p:nvPr/>
        </p:nvPicPr>
        <p:blipFill>
          <a:blip r:embed="rId3"/>
          <a:stretch>
            <a:fillRect/>
          </a:stretch>
        </p:blipFill>
        <p:spPr>
          <a:xfrm>
            <a:off x="7152508" y="2376743"/>
            <a:ext cx="2235142" cy="1933575"/>
          </a:xfrm>
          <a:prstGeom prst="rect">
            <a:avLst/>
          </a:prstGeom>
        </p:spPr>
      </p:pic>
      <p:sp>
        <p:nvSpPr>
          <p:cNvPr id="15" name="Title 1">
            <a:extLst>
              <a:ext uri="{FF2B5EF4-FFF2-40B4-BE49-F238E27FC236}">
                <a16:creationId xmlns:a16="http://schemas.microsoft.com/office/drawing/2014/main" id="{5E858589-4A78-4E58-A5DF-427B5BDF4019}"/>
              </a:ext>
            </a:extLst>
          </p:cNvPr>
          <p:cNvSpPr txBox="1">
            <a:spLocks/>
          </p:cNvSpPr>
          <p:nvPr/>
        </p:nvSpPr>
        <p:spPr>
          <a:xfrm>
            <a:off x="144379" y="113367"/>
            <a:ext cx="4531659" cy="827927"/>
          </a:xfrm>
          <a:prstGeom prst="rect">
            <a:avLst/>
          </a:prstGeom>
        </p:spPr>
        <p:txBody>
          <a:bodyPr>
            <a:normAutofit fontScale="97500"/>
          </a:bodyPr>
          <a:lstStyle>
            <a:lvl1pPr algn="l" defTabSz="457200" rtl="0" eaLnBrk="1" latinLnBrk="0" hangingPunct="1">
              <a:spcBef>
                <a:spcPct val="0"/>
              </a:spcBef>
              <a:buNone/>
              <a:defRPr sz="4400" kern="1200">
                <a:solidFill>
                  <a:schemeClr val="tx1"/>
                </a:solidFill>
                <a:latin typeface="Arial"/>
                <a:ea typeface="+mj-ea"/>
                <a:cs typeface="Arial"/>
              </a:defRPr>
            </a:lvl1pPr>
          </a:lstStyle>
          <a:p>
            <a:r>
              <a:rPr lang="en-GB" sz="4000" b="1" kern="0" dirty="0">
                <a:solidFill>
                  <a:srgbClr val="4EBA6F"/>
                </a:solidFill>
                <a:latin typeface="Cambria" panose="02040503050406030204" pitchFamily="18" charset="0"/>
              </a:rPr>
              <a:t>Drones</a:t>
            </a:r>
            <a:endParaRPr lang="en-GB" sz="4000" b="1" kern="0" dirty="0">
              <a:solidFill>
                <a:srgbClr val="B0D235"/>
              </a:solidFill>
              <a:latin typeface="Cambria" panose="02040503050406030204" pitchFamily="18" charset="0"/>
            </a:endParaRPr>
          </a:p>
        </p:txBody>
      </p:sp>
      <p:sp>
        <p:nvSpPr>
          <p:cNvPr id="16" name="Subtitle 2">
            <a:extLst>
              <a:ext uri="{FF2B5EF4-FFF2-40B4-BE49-F238E27FC236}">
                <a16:creationId xmlns:a16="http://schemas.microsoft.com/office/drawing/2014/main" id="{20CAD790-C6CA-4B08-BF9A-0CCFB4C18E71}"/>
              </a:ext>
            </a:extLst>
          </p:cNvPr>
          <p:cNvSpPr txBox="1">
            <a:spLocks/>
          </p:cNvSpPr>
          <p:nvPr/>
        </p:nvSpPr>
        <p:spPr>
          <a:xfrm>
            <a:off x="144378" y="729035"/>
            <a:ext cx="9291721" cy="618565"/>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b="1" dirty="0">
                <a:solidFill>
                  <a:srgbClr val="318AAC"/>
                </a:solidFill>
                <a:latin typeface="Cambria" panose="02040503050406030204" pitchFamily="18" charset="0"/>
              </a:rPr>
              <a:t>Mountain rescue introduction</a:t>
            </a:r>
          </a:p>
        </p:txBody>
      </p:sp>
      <p:sp>
        <p:nvSpPr>
          <p:cNvPr id="6" name="Rectangle 5">
            <a:extLst>
              <a:ext uri="{FF2B5EF4-FFF2-40B4-BE49-F238E27FC236}">
                <a16:creationId xmlns:a16="http://schemas.microsoft.com/office/drawing/2014/main" id="{BC73DA6F-89D8-49EB-9A1E-4F1FE31D5E3E}"/>
              </a:ext>
            </a:extLst>
          </p:cNvPr>
          <p:cNvSpPr/>
          <p:nvPr/>
        </p:nvSpPr>
        <p:spPr>
          <a:xfrm>
            <a:off x="469899" y="1556962"/>
            <a:ext cx="6578601" cy="4431983"/>
          </a:xfrm>
          <a:prstGeom prst="rect">
            <a:avLst/>
          </a:prstGeom>
        </p:spPr>
        <p:txBody>
          <a:bodyPr wrap="square">
            <a:spAutoFit/>
          </a:bodyPr>
          <a:lstStyle/>
          <a:p>
            <a:pPr>
              <a:spcAft>
                <a:spcPts val="600"/>
              </a:spcAft>
            </a:pPr>
            <a:r>
              <a:rPr lang="en-GB" dirty="0">
                <a:latin typeface="Arial" panose="020B0604020202020204" pitchFamily="34" charset="0"/>
                <a:cs typeface="Arial" panose="020B0604020202020204" pitchFamily="34" charset="0"/>
              </a:rPr>
              <a:t>To perform this challenge you might make model figures and a model mountain landscape.</a:t>
            </a:r>
          </a:p>
          <a:p>
            <a:pPr>
              <a:spcAft>
                <a:spcPts val="600"/>
              </a:spcAft>
            </a:pPr>
            <a:r>
              <a:rPr lang="en-GB" dirty="0">
                <a:latin typeface="Arial" panose="020B0604020202020204" pitchFamily="34" charset="0"/>
                <a:cs typeface="Arial" panose="020B0604020202020204" pitchFamily="34" charset="0"/>
              </a:rPr>
              <a:t>Alternatively, you could use furniture, upturned bins and card or Lego figures.</a:t>
            </a:r>
          </a:p>
          <a:p>
            <a:pPr>
              <a:spcAft>
                <a:spcPts val="600"/>
              </a:spcAft>
            </a:pPr>
            <a:r>
              <a:rPr lang="en-GB" dirty="0">
                <a:latin typeface="Arial" panose="020B0604020202020204" pitchFamily="34" charset="0"/>
                <a:cs typeface="Arial" panose="020B0604020202020204" pitchFamily="34" charset="0"/>
              </a:rPr>
              <a:t>The challenge is to ‘rescue’ these figures from a remote position, either by picking them up and returning to base safely, or by providing rations and first aid until rescue comes. </a:t>
            </a:r>
          </a:p>
          <a:p>
            <a:pPr>
              <a:spcAft>
                <a:spcPts val="600"/>
              </a:spcAft>
            </a:pPr>
            <a:r>
              <a:rPr lang="en-GB" dirty="0">
                <a:latin typeface="Arial" panose="020B0604020202020204" pitchFamily="34" charset="0"/>
                <a:cs typeface="Arial" panose="020B0604020202020204" pitchFamily="34" charset="0"/>
              </a:rPr>
              <a:t>You will need to think about: </a:t>
            </a:r>
          </a:p>
          <a:p>
            <a:pPr marL="285750" indent="-285750">
              <a:spcAft>
                <a:spcPts val="600"/>
              </a:spcAft>
              <a:buFont typeface="Arial" panose="020B0604020202020204" pitchFamily="34" charset="0"/>
              <a:buChar char="•"/>
            </a:pPr>
            <a:r>
              <a:rPr lang="en-GB" dirty="0">
                <a:latin typeface="Arial" panose="020B0604020202020204" pitchFamily="34" charset="0"/>
                <a:cs typeface="Arial" panose="020B0604020202020204" pitchFamily="34" charset="0"/>
              </a:rPr>
              <a:t>how the drone might pick them up</a:t>
            </a:r>
          </a:p>
          <a:p>
            <a:pPr marL="285750" indent="-285750">
              <a:spcAft>
                <a:spcPts val="600"/>
              </a:spcAft>
              <a:buFont typeface="Arial" panose="020B0604020202020204" pitchFamily="34" charset="0"/>
              <a:buChar char="•"/>
            </a:pPr>
            <a:r>
              <a:rPr lang="en-GB" dirty="0">
                <a:latin typeface="Arial" panose="020B0604020202020204" pitchFamily="34" charset="0"/>
                <a:cs typeface="Arial" panose="020B0604020202020204" pitchFamily="34" charset="0"/>
              </a:rPr>
              <a:t>how far to programme your drone to fly before it can hover above the figures</a:t>
            </a:r>
          </a:p>
          <a:p>
            <a:pPr marL="285750" indent="-285750">
              <a:spcAft>
                <a:spcPts val="600"/>
              </a:spcAft>
              <a:buFont typeface="Arial" panose="020B0604020202020204" pitchFamily="34" charset="0"/>
              <a:buChar char="•"/>
            </a:pPr>
            <a:r>
              <a:rPr lang="en-GB" dirty="0">
                <a:latin typeface="Arial" panose="020B0604020202020204" pitchFamily="34" charset="0"/>
                <a:cs typeface="Arial" panose="020B0604020202020204" pitchFamily="34" charset="0"/>
              </a:rPr>
              <a:t>programming is usually done in terms of seconds rather than distances, so a good calculation and some trial and error testing will be needed. </a:t>
            </a:r>
          </a:p>
        </p:txBody>
      </p:sp>
      <p:pic>
        <p:nvPicPr>
          <p:cNvPr id="5" name="Picture 4">
            <a:extLst>
              <a:ext uri="{FF2B5EF4-FFF2-40B4-BE49-F238E27FC236}">
                <a16:creationId xmlns:a16="http://schemas.microsoft.com/office/drawing/2014/main" id="{966299CD-EF8B-4C3B-9059-B15633C2A05A}"/>
              </a:ext>
            </a:extLst>
          </p:cNvPr>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9227341" y="236806"/>
            <a:ext cx="2686504" cy="2716459"/>
          </a:xfrm>
          <a:prstGeom prst="rect">
            <a:avLst/>
          </a:prstGeom>
        </p:spPr>
      </p:pic>
      <p:grpSp>
        <p:nvGrpSpPr>
          <p:cNvPr id="7" name="Group 6">
            <a:extLst>
              <a:ext uri="{FF2B5EF4-FFF2-40B4-BE49-F238E27FC236}">
                <a16:creationId xmlns:a16="http://schemas.microsoft.com/office/drawing/2014/main" id="{3C68ACF2-2552-4912-8120-B585F793D496}"/>
              </a:ext>
            </a:extLst>
          </p:cNvPr>
          <p:cNvGrpSpPr/>
          <p:nvPr/>
        </p:nvGrpSpPr>
        <p:grpSpPr>
          <a:xfrm>
            <a:off x="6940071" y="329654"/>
            <a:ext cx="2287270" cy="1588945"/>
            <a:chOff x="7772751" y="2320507"/>
            <a:chExt cx="2287270" cy="1588945"/>
          </a:xfrm>
        </p:grpSpPr>
        <p:sp>
          <p:nvSpPr>
            <p:cNvPr id="8" name="Speech Bubble: Oval 7">
              <a:extLst>
                <a:ext uri="{FF2B5EF4-FFF2-40B4-BE49-F238E27FC236}">
                  <a16:creationId xmlns:a16="http://schemas.microsoft.com/office/drawing/2014/main" id="{D6173CE3-B901-4583-A6FB-E77E114AC0E4}"/>
                </a:ext>
              </a:extLst>
            </p:cNvPr>
            <p:cNvSpPr/>
            <p:nvPr/>
          </p:nvSpPr>
          <p:spPr>
            <a:xfrm rot="21355010">
              <a:off x="7772751" y="2320507"/>
              <a:ext cx="2287270" cy="1588945"/>
            </a:xfrm>
            <a:prstGeom prst="wedgeEllipseCallout">
              <a:avLst>
                <a:gd name="adj1" fmla="val 84250"/>
                <a:gd name="adj2" fmla="val 18388"/>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ea typeface="Calibri" panose="020F0502020204030204" pitchFamily="34" charset="0"/>
                  <a:cs typeface="Times New Roman" panose="02020603050405020304" pitchFamily="18" charset="0"/>
                </a:rPr>
                <a:t> </a:t>
              </a:r>
            </a:p>
          </p:txBody>
        </p:sp>
        <p:sp>
          <p:nvSpPr>
            <p:cNvPr id="9" name="Text Box 2">
              <a:extLst>
                <a:ext uri="{FF2B5EF4-FFF2-40B4-BE49-F238E27FC236}">
                  <a16:creationId xmlns:a16="http://schemas.microsoft.com/office/drawing/2014/main" id="{CCCE0AD0-7BF9-47AD-B910-89B40776B217}"/>
                </a:ext>
              </a:extLst>
            </p:cNvPr>
            <p:cNvSpPr txBox="1">
              <a:spLocks noChangeArrowheads="1"/>
            </p:cNvSpPr>
            <p:nvPr/>
          </p:nvSpPr>
          <p:spPr bwMode="auto">
            <a:xfrm rot="21331752">
              <a:off x="7887790" y="2619336"/>
              <a:ext cx="1975485" cy="995773"/>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Flying objects with rotating propellers can be dangerous so make sure you have a clear area to work in and safety nets to protect onlookers.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3" name="Picture 2">
            <a:extLst>
              <a:ext uri="{FF2B5EF4-FFF2-40B4-BE49-F238E27FC236}">
                <a16:creationId xmlns:a16="http://schemas.microsoft.com/office/drawing/2014/main" id="{A860E346-D2C2-4914-BE2B-3B796EA04ECB}"/>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999212" y="4039558"/>
            <a:ext cx="3914633" cy="1640856"/>
          </a:xfrm>
          <a:prstGeom prst="rect">
            <a:avLst/>
          </a:prstGeom>
        </p:spPr>
      </p:pic>
      <p:sp>
        <p:nvSpPr>
          <p:cNvPr id="4" name="Rectangle 3">
            <a:extLst>
              <a:ext uri="{FF2B5EF4-FFF2-40B4-BE49-F238E27FC236}">
                <a16:creationId xmlns:a16="http://schemas.microsoft.com/office/drawing/2014/main" id="{62656878-7FB6-4272-8496-D328A5282DDE}"/>
              </a:ext>
            </a:extLst>
          </p:cNvPr>
          <p:cNvSpPr/>
          <p:nvPr/>
        </p:nvSpPr>
        <p:spPr>
          <a:xfrm>
            <a:off x="9785149" y="5711946"/>
            <a:ext cx="2318263" cy="276999"/>
          </a:xfrm>
          <a:prstGeom prst="rect">
            <a:avLst/>
          </a:prstGeom>
        </p:spPr>
        <p:txBody>
          <a:bodyPr wrap="none">
            <a:spAutoFit/>
          </a:bodyPr>
          <a:lstStyle/>
          <a:p>
            <a:r>
              <a:rPr lang="en-GB" sz="1200" dirty="0">
                <a:latin typeface="Arial" panose="020B0604020202020204" pitchFamily="34" charset="0"/>
                <a:cs typeface="Arial" panose="020B0604020202020204" pitchFamily="34" charset="0"/>
              </a:rPr>
              <a:t>Images courtesy of Skill Supply</a:t>
            </a:r>
            <a:endParaRPr lang="en-GB" sz="1200" dirty="0"/>
          </a:p>
        </p:txBody>
      </p:sp>
    </p:spTree>
    <p:extLst>
      <p:ext uri="{BB962C8B-B14F-4D97-AF65-F5344CB8AC3E}">
        <p14:creationId xmlns:p14="http://schemas.microsoft.com/office/powerpoint/2010/main" val="21237668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F53296-399A-4B9E-88BE-51986024D102}"/>
              </a:ext>
            </a:extLst>
          </p:cNvPr>
          <p:cNvPicPr>
            <a:picLocks noChangeAspect="1"/>
          </p:cNvPicPr>
          <p:nvPr/>
        </p:nvPicPr>
        <p:blipFill rotWithShape="1">
          <a:blip r:embed="rId3"/>
          <a:srcRect t="3613" b="13283"/>
          <a:stretch/>
        </p:blipFill>
        <p:spPr>
          <a:xfrm>
            <a:off x="3518705" y="3277632"/>
            <a:ext cx="3945080" cy="2622780"/>
          </a:xfrm>
          <a:prstGeom prst="rect">
            <a:avLst/>
          </a:prstGeom>
        </p:spPr>
      </p:pic>
      <p:pic>
        <p:nvPicPr>
          <p:cNvPr id="4" name="Picture 3">
            <a:extLst>
              <a:ext uri="{FF2B5EF4-FFF2-40B4-BE49-F238E27FC236}">
                <a16:creationId xmlns:a16="http://schemas.microsoft.com/office/drawing/2014/main" id="{3E997F99-55A7-4452-A08F-F43D773146B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6581"/>
          <a:stretch/>
        </p:blipFill>
        <p:spPr>
          <a:xfrm>
            <a:off x="7737230" y="3277632"/>
            <a:ext cx="4235695" cy="2631408"/>
          </a:xfrm>
          <a:prstGeom prst="rect">
            <a:avLst/>
          </a:prstGeom>
        </p:spPr>
      </p:pic>
      <p:sp>
        <p:nvSpPr>
          <p:cNvPr id="15" name="Title 1">
            <a:extLst>
              <a:ext uri="{FF2B5EF4-FFF2-40B4-BE49-F238E27FC236}">
                <a16:creationId xmlns:a16="http://schemas.microsoft.com/office/drawing/2014/main" id="{5E858589-4A78-4E58-A5DF-427B5BDF4019}"/>
              </a:ext>
            </a:extLst>
          </p:cNvPr>
          <p:cNvSpPr txBox="1">
            <a:spLocks/>
          </p:cNvSpPr>
          <p:nvPr/>
        </p:nvSpPr>
        <p:spPr>
          <a:xfrm>
            <a:off x="144379" y="113367"/>
            <a:ext cx="4531659" cy="827927"/>
          </a:xfrm>
          <a:prstGeom prst="rect">
            <a:avLst/>
          </a:prstGeom>
        </p:spPr>
        <p:txBody>
          <a:bodyPr>
            <a:normAutofit fontScale="97500"/>
          </a:bodyPr>
          <a:lstStyle>
            <a:lvl1pPr algn="l" defTabSz="457200" rtl="0" eaLnBrk="1" latinLnBrk="0" hangingPunct="1">
              <a:spcBef>
                <a:spcPct val="0"/>
              </a:spcBef>
              <a:buNone/>
              <a:defRPr sz="4400" kern="1200">
                <a:solidFill>
                  <a:schemeClr val="tx1"/>
                </a:solidFill>
                <a:latin typeface="Arial"/>
                <a:ea typeface="+mj-ea"/>
                <a:cs typeface="Arial"/>
              </a:defRPr>
            </a:lvl1pPr>
          </a:lstStyle>
          <a:p>
            <a:r>
              <a:rPr lang="en-GB" sz="4000" b="1" kern="0" dirty="0">
                <a:solidFill>
                  <a:srgbClr val="4EBA6F"/>
                </a:solidFill>
                <a:latin typeface="Cambria" panose="02040503050406030204" pitchFamily="18" charset="0"/>
              </a:rPr>
              <a:t>Drones</a:t>
            </a:r>
            <a:endParaRPr lang="en-GB" sz="4000" b="1" kern="0" dirty="0">
              <a:solidFill>
                <a:srgbClr val="B0D235"/>
              </a:solidFill>
              <a:latin typeface="Cambria" panose="02040503050406030204" pitchFamily="18" charset="0"/>
            </a:endParaRPr>
          </a:p>
        </p:txBody>
      </p:sp>
      <p:sp>
        <p:nvSpPr>
          <p:cNvPr id="16" name="Subtitle 2">
            <a:extLst>
              <a:ext uri="{FF2B5EF4-FFF2-40B4-BE49-F238E27FC236}">
                <a16:creationId xmlns:a16="http://schemas.microsoft.com/office/drawing/2014/main" id="{20CAD790-C6CA-4B08-BF9A-0CCFB4C18E71}"/>
              </a:ext>
            </a:extLst>
          </p:cNvPr>
          <p:cNvSpPr txBox="1">
            <a:spLocks/>
          </p:cNvSpPr>
          <p:nvPr/>
        </p:nvSpPr>
        <p:spPr>
          <a:xfrm>
            <a:off x="144379" y="729035"/>
            <a:ext cx="7112948" cy="618565"/>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b="1" dirty="0">
                <a:solidFill>
                  <a:srgbClr val="318AAC"/>
                </a:solidFill>
                <a:latin typeface="Cambria" panose="02040503050406030204" pitchFamily="18" charset="0"/>
              </a:rPr>
              <a:t>Programming a drone using Scratch</a:t>
            </a:r>
          </a:p>
        </p:txBody>
      </p:sp>
      <p:sp>
        <p:nvSpPr>
          <p:cNvPr id="6" name="Rectangle 5">
            <a:extLst>
              <a:ext uri="{FF2B5EF4-FFF2-40B4-BE49-F238E27FC236}">
                <a16:creationId xmlns:a16="http://schemas.microsoft.com/office/drawing/2014/main" id="{BC73DA6F-89D8-49EB-9A1E-4F1FE31D5E3E}"/>
              </a:ext>
            </a:extLst>
          </p:cNvPr>
          <p:cNvSpPr/>
          <p:nvPr/>
        </p:nvSpPr>
        <p:spPr>
          <a:xfrm>
            <a:off x="469899" y="1556962"/>
            <a:ext cx="6578601" cy="1554272"/>
          </a:xfrm>
          <a:prstGeom prst="rect">
            <a:avLst/>
          </a:prstGeom>
        </p:spPr>
        <p:txBody>
          <a:bodyPr wrap="square">
            <a:spAutoFit/>
          </a:bodyPr>
          <a:lstStyle/>
          <a:p>
            <a:pPr>
              <a:spcAft>
                <a:spcPts val="600"/>
              </a:spcAft>
            </a:pPr>
            <a:r>
              <a:rPr lang="en-GB" dirty="0">
                <a:latin typeface="Arial" panose="020B0604020202020204" pitchFamily="34" charset="0"/>
                <a:cs typeface="Arial" panose="020B0604020202020204" pitchFamily="34" charset="0"/>
              </a:rPr>
              <a:t>Scratch programming using programmes such as Tynker, use drag and drop programming and the drone can be remotely controlled on an iPad. </a:t>
            </a:r>
          </a:p>
          <a:p>
            <a:pPr>
              <a:spcAft>
                <a:spcPts val="600"/>
              </a:spcAft>
            </a:pPr>
            <a:r>
              <a:rPr lang="en-GB" dirty="0">
                <a:latin typeface="Arial" panose="020B0604020202020204" pitchFamily="34" charset="0"/>
                <a:cs typeface="Arial" panose="020B0604020202020204" pitchFamily="34" charset="0"/>
              </a:rPr>
              <a:t>Planning and story boards can help you understand the stages needed in programming the drones to perform well. </a:t>
            </a:r>
          </a:p>
        </p:txBody>
      </p:sp>
      <p:pic>
        <p:nvPicPr>
          <p:cNvPr id="2" name="Picture 1">
            <a:extLst>
              <a:ext uri="{FF2B5EF4-FFF2-40B4-BE49-F238E27FC236}">
                <a16:creationId xmlns:a16="http://schemas.microsoft.com/office/drawing/2014/main" id="{A7057891-7182-482E-AA6E-8DD3DA8CDDF9}"/>
              </a:ext>
            </a:extLst>
          </p:cNvPr>
          <p:cNvPicPr>
            <a:picLocks noChangeAspect="1"/>
          </p:cNvPicPr>
          <p:nvPr/>
        </p:nvPicPr>
        <p:blipFill>
          <a:blip r:embed="rId5"/>
          <a:stretch>
            <a:fillRect/>
          </a:stretch>
        </p:blipFill>
        <p:spPr>
          <a:xfrm>
            <a:off x="7737230" y="541241"/>
            <a:ext cx="4235695" cy="2541417"/>
          </a:xfrm>
          <a:prstGeom prst="rect">
            <a:avLst/>
          </a:prstGeom>
        </p:spPr>
      </p:pic>
      <p:sp>
        <p:nvSpPr>
          <p:cNvPr id="7" name="Rectangle 6">
            <a:extLst>
              <a:ext uri="{FF2B5EF4-FFF2-40B4-BE49-F238E27FC236}">
                <a16:creationId xmlns:a16="http://schemas.microsoft.com/office/drawing/2014/main" id="{903CFF51-A1C3-460E-9CEC-3CDAD00C2C6A}"/>
              </a:ext>
            </a:extLst>
          </p:cNvPr>
          <p:cNvSpPr/>
          <p:nvPr/>
        </p:nvSpPr>
        <p:spPr>
          <a:xfrm>
            <a:off x="3428815" y="5928310"/>
            <a:ext cx="1957587" cy="246221"/>
          </a:xfrm>
          <a:prstGeom prst="rect">
            <a:avLst/>
          </a:prstGeom>
        </p:spPr>
        <p:txBody>
          <a:bodyPr wrap="none">
            <a:spAutoFit/>
          </a:bodyPr>
          <a:lstStyle/>
          <a:p>
            <a:r>
              <a:rPr lang="en-GB" sz="1000" dirty="0">
                <a:latin typeface="Arial" panose="020B0604020202020204" pitchFamily="34" charset="0"/>
                <a:cs typeface="Arial" panose="020B0604020202020204" pitchFamily="34" charset="0"/>
              </a:rPr>
              <a:t>Images courtesy of Skill Supply</a:t>
            </a:r>
            <a:endParaRPr lang="en-GB" sz="1000" dirty="0"/>
          </a:p>
        </p:txBody>
      </p:sp>
    </p:spTree>
    <p:extLst>
      <p:ext uri="{BB962C8B-B14F-4D97-AF65-F5344CB8AC3E}">
        <p14:creationId xmlns:p14="http://schemas.microsoft.com/office/powerpoint/2010/main" val="8750424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676894" y="416967"/>
            <a:ext cx="8490857" cy="734939"/>
          </a:xfrm>
        </p:spPr>
        <p:txBody>
          <a:bodyPr/>
          <a:lstStyle/>
          <a:p>
            <a:r>
              <a:rPr lang="en-GB" b="1" dirty="0">
                <a:solidFill>
                  <a:srgbClr val="318AAC"/>
                </a:solidFill>
                <a:latin typeface="Cambria" panose="02040503050406030204" pitchFamily="18" charset="0"/>
              </a:rPr>
              <a:t>What is aeronautical engineering?</a:t>
            </a:r>
          </a:p>
        </p:txBody>
      </p:sp>
      <p:sp>
        <p:nvSpPr>
          <p:cNvPr id="6" name="Subtitle 2">
            <a:extLst>
              <a:ext uri="{FF2B5EF4-FFF2-40B4-BE49-F238E27FC236}">
                <a16:creationId xmlns:a16="http://schemas.microsoft.com/office/drawing/2014/main" id="{FA32BCDD-51B9-4951-8232-81C17F3EB9CC}"/>
              </a:ext>
            </a:extLst>
          </p:cNvPr>
          <p:cNvSpPr txBox="1">
            <a:spLocks/>
          </p:cNvSpPr>
          <p:nvPr/>
        </p:nvSpPr>
        <p:spPr>
          <a:xfrm>
            <a:off x="676894" y="1450120"/>
            <a:ext cx="6258296" cy="3775023"/>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1200"/>
              </a:spcAft>
            </a:pPr>
            <a:r>
              <a:rPr lang="en-GB" sz="2000" dirty="0">
                <a:solidFill>
                  <a:schemeClr val="tx1"/>
                </a:solidFill>
                <a:latin typeface="Arial" panose="020B0604020202020204" pitchFamily="34" charset="0"/>
                <a:cs typeface="Arial" panose="020B0604020202020204" pitchFamily="34" charset="0"/>
              </a:rPr>
              <a:t>Aeronautical engineers research, design, make and test parts for aircraft, including rockets and space vehicles.</a:t>
            </a:r>
          </a:p>
          <a:p>
            <a:pPr algn="l">
              <a:spcBef>
                <a:spcPts val="0"/>
              </a:spcBef>
              <a:spcAft>
                <a:spcPts val="1200"/>
              </a:spcAft>
            </a:pPr>
            <a:r>
              <a:rPr lang="en-GB" sz="2000" dirty="0">
                <a:solidFill>
                  <a:schemeClr val="tx1"/>
                </a:solidFill>
                <a:latin typeface="Arial" panose="020B0604020202020204" pitchFamily="34" charset="0"/>
                <a:cs typeface="Arial" panose="020B0604020202020204" pitchFamily="34" charset="0"/>
              </a:rPr>
              <a:t>This often involves understanding new technologies that may affect the weight, thrust and stability of aircraft such as drones, helicopters, jets, rockets and satellites.</a:t>
            </a:r>
          </a:p>
          <a:p>
            <a:pPr algn="l">
              <a:spcBef>
                <a:spcPts val="0"/>
              </a:spcBef>
              <a:spcAft>
                <a:spcPts val="1200"/>
              </a:spcAft>
            </a:pPr>
            <a:r>
              <a:rPr lang="en-GB" sz="2000" dirty="0">
                <a:solidFill>
                  <a:schemeClr val="tx1"/>
                </a:solidFill>
                <a:latin typeface="Arial" panose="020B0604020202020204" pitchFamily="34" charset="0"/>
                <a:cs typeface="Arial" panose="020B0604020202020204" pitchFamily="34" charset="0"/>
              </a:rPr>
              <a:t>An aeronautical engineer will study aerodynamics, propulsion, materials, structures, stability and control mechanisms.</a:t>
            </a:r>
          </a:p>
        </p:txBody>
      </p:sp>
      <p:pic>
        <p:nvPicPr>
          <p:cNvPr id="3074" name="Picture 2" descr="Jet Engine, Turbine, Jet, Airplane, Engine, Technology">
            <a:extLst>
              <a:ext uri="{FF2B5EF4-FFF2-40B4-BE49-F238E27FC236}">
                <a16:creationId xmlns:a16="http://schemas.microsoft.com/office/drawing/2014/main" id="{41F7652F-8A89-4CC4-920B-5B2E53FDCA44}"/>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7086600" y="1450119"/>
            <a:ext cx="4428506" cy="378009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Man, Person, Programmer, Engineer, Men, Technology">
            <a:extLst>
              <a:ext uri="{FF2B5EF4-FFF2-40B4-BE49-F238E27FC236}">
                <a16:creationId xmlns:a16="http://schemas.microsoft.com/office/drawing/2014/main" id="{160DD3D4-075C-4F55-A209-0CA855D9BE12}"/>
              </a:ext>
            </a:extLst>
          </p:cNvPr>
          <p:cNvPicPr>
            <a:picLocks noChangeAspect="1" noChangeArrowheads="1"/>
          </p:cNvPicPr>
          <p:nvPr/>
        </p:nvPicPr>
        <p:blipFill>
          <a:blip r:embed="rId4" cstate="print">
            <a:clrChange>
              <a:clrFrom>
                <a:srgbClr val="47BC37"/>
              </a:clrFrom>
              <a:clrTo>
                <a:srgbClr val="47BC37">
                  <a:alpha val="0"/>
                </a:srgbClr>
              </a:clrTo>
            </a:clrChange>
            <a:extLst>
              <a:ext uri="{28A0092B-C50C-407E-A947-70E740481C1C}">
                <a14:useLocalDpi xmlns:a14="http://schemas.microsoft.com/office/drawing/2010/main"/>
              </a:ext>
            </a:extLst>
          </a:blip>
          <a:srcRect/>
          <a:stretch>
            <a:fillRect/>
          </a:stretch>
        </p:blipFill>
        <p:spPr bwMode="auto">
          <a:xfrm>
            <a:off x="5016842" y="3913666"/>
            <a:ext cx="3878409" cy="23189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48593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C19B88-6674-40E2-AE7E-C99C5A47E6C9}"/>
              </a:ext>
            </a:extLst>
          </p:cNvPr>
          <p:cNvPicPr>
            <a:picLocks noChangeAspect="1"/>
          </p:cNvPicPr>
          <p:nvPr/>
        </p:nvPicPr>
        <p:blipFill>
          <a:blip r:embed="rId3"/>
          <a:stretch>
            <a:fillRect/>
          </a:stretch>
        </p:blipFill>
        <p:spPr>
          <a:xfrm>
            <a:off x="4481548" y="3418976"/>
            <a:ext cx="3983987" cy="2631736"/>
          </a:xfrm>
          <a:prstGeom prst="rect">
            <a:avLst/>
          </a:prstGeom>
        </p:spPr>
      </p:pic>
      <p:pic>
        <p:nvPicPr>
          <p:cNvPr id="13" name="Picture 12">
            <a:extLst>
              <a:ext uri="{FF2B5EF4-FFF2-40B4-BE49-F238E27FC236}">
                <a16:creationId xmlns:a16="http://schemas.microsoft.com/office/drawing/2014/main" id="{779A8284-082D-4E72-95E8-35C91EC2AD3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26"/>
          <a:stretch/>
        </p:blipFill>
        <p:spPr>
          <a:xfrm>
            <a:off x="9633077" y="646574"/>
            <a:ext cx="2558923" cy="2419897"/>
          </a:xfrm>
          <a:prstGeom prst="rect">
            <a:avLst/>
          </a:prstGeom>
        </p:spPr>
      </p:pic>
      <p:sp>
        <p:nvSpPr>
          <p:cNvPr id="15" name="Title 1">
            <a:extLst>
              <a:ext uri="{FF2B5EF4-FFF2-40B4-BE49-F238E27FC236}">
                <a16:creationId xmlns:a16="http://schemas.microsoft.com/office/drawing/2014/main" id="{5E858589-4A78-4E58-A5DF-427B5BDF4019}"/>
              </a:ext>
            </a:extLst>
          </p:cNvPr>
          <p:cNvSpPr txBox="1">
            <a:spLocks/>
          </p:cNvSpPr>
          <p:nvPr/>
        </p:nvSpPr>
        <p:spPr>
          <a:xfrm>
            <a:off x="144379" y="113367"/>
            <a:ext cx="4531659" cy="827927"/>
          </a:xfrm>
          <a:prstGeom prst="rect">
            <a:avLst/>
          </a:prstGeom>
        </p:spPr>
        <p:txBody>
          <a:bodyPr>
            <a:normAutofit fontScale="97500"/>
          </a:bodyPr>
          <a:lstStyle>
            <a:lvl1pPr algn="l" defTabSz="457200" rtl="0" eaLnBrk="1" latinLnBrk="0" hangingPunct="1">
              <a:spcBef>
                <a:spcPct val="0"/>
              </a:spcBef>
              <a:buNone/>
              <a:defRPr sz="4400" kern="1200">
                <a:solidFill>
                  <a:schemeClr val="tx1"/>
                </a:solidFill>
                <a:latin typeface="Arial"/>
                <a:ea typeface="+mj-ea"/>
                <a:cs typeface="Arial"/>
              </a:defRPr>
            </a:lvl1pPr>
          </a:lstStyle>
          <a:p>
            <a:r>
              <a:rPr lang="en-GB" sz="4000" b="1" kern="0" dirty="0">
                <a:solidFill>
                  <a:srgbClr val="4EBA6F"/>
                </a:solidFill>
                <a:latin typeface="Cambria" panose="02040503050406030204" pitchFamily="18" charset="0"/>
              </a:rPr>
              <a:t>Drones</a:t>
            </a:r>
            <a:endParaRPr lang="en-GB" sz="4000" b="1" kern="0" dirty="0">
              <a:solidFill>
                <a:srgbClr val="B0D235"/>
              </a:solidFill>
              <a:latin typeface="Cambria" panose="02040503050406030204" pitchFamily="18" charset="0"/>
            </a:endParaRPr>
          </a:p>
        </p:txBody>
      </p:sp>
      <p:sp>
        <p:nvSpPr>
          <p:cNvPr id="16" name="Subtitle 2">
            <a:extLst>
              <a:ext uri="{FF2B5EF4-FFF2-40B4-BE49-F238E27FC236}">
                <a16:creationId xmlns:a16="http://schemas.microsoft.com/office/drawing/2014/main" id="{20CAD790-C6CA-4B08-BF9A-0CCFB4C18E71}"/>
              </a:ext>
            </a:extLst>
          </p:cNvPr>
          <p:cNvSpPr txBox="1">
            <a:spLocks/>
          </p:cNvSpPr>
          <p:nvPr/>
        </p:nvSpPr>
        <p:spPr>
          <a:xfrm>
            <a:off x="144379" y="729035"/>
            <a:ext cx="4718566" cy="618565"/>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b="1" dirty="0">
                <a:solidFill>
                  <a:srgbClr val="318AAC"/>
                </a:solidFill>
                <a:latin typeface="Cambria" panose="02040503050406030204" pitchFamily="18" charset="0"/>
              </a:rPr>
              <a:t>Ideas</a:t>
            </a:r>
          </a:p>
        </p:txBody>
      </p:sp>
      <p:sp>
        <p:nvSpPr>
          <p:cNvPr id="6" name="Rectangle 5">
            <a:extLst>
              <a:ext uri="{FF2B5EF4-FFF2-40B4-BE49-F238E27FC236}">
                <a16:creationId xmlns:a16="http://schemas.microsoft.com/office/drawing/2014/main" id="{BC73DA6F-89D8-49EB-9A1E-4F1FE31D5E3E}"/>
              </a:ext>
            </a:extLst>
          </p:cNvPr>
          <p:cNvSpPr/>
          <p:nvPr/>
        </p:nvSpPr>
        <p:spPr>
          <a:xfrm>
            <a:off x="469900" y="1556962"/>
            <a:ext cx="3964472" cy="1554272"/>
          </a:xfrm>
          <a:prstGeom prst="rect">
            <a:avLst/>
          </a:prstGeom>
        </p:spPr>
        <p:txBody>
          <a:bodyPr wrap="square">
            <a:spAutoFit/>
          </a:bodyPr>
          <a:lstStyle/>
          <a:p>
            <a:pPr>
              <a:spcAft>
                <a:spcPts val="600"/>
              </a:spcAft>
            </a:pPr>
            <a:r>
              <a:rPr lang="en-GB" dirty="0">
                <a:latin typeface="Arial" panose="020B0604020202020204" pitchFamily="34" charset="0"/>
                <a:cs typeface="Arial" panose="020B0604020202020204" pitchFamily="34" charset="0"/>
              </a:rPr>
              <a:t>Drones can be used in many ways, to carry payloads, get a different view on inaccessible places, surveillance, monitor traffic and even spray crops.</a:t>
            </a:r>
            <a:endParaRPr lang="en-GB" dirty="0"/>
          </a:p>
          <a:p>
            <a:pPr>
              <a:spcAft>
                <a:spcPts val="600"/>
              </a:spcAft>
            </a:pPr>
            <a:r>
              <a:rPr lang="en-GB" dirty="0">
                <a:latin typeface="Arial" panose="020B0604020202020204" pitchFamily="34" charset="0"/>
                <a:cs typeface="Arial" panose="020B0604020202020204" pitchFamily="34" charset="0"/>
              </a:rPr>
              <a:t>  </a:t>
            </a:r>
          </a:p>
        </p:txBody>
      </p:sp>
      <p:pic>
        <p:nvPicPr>
          <p:cNvPr id="5" name="Picture 4">
            <a:extLst>
              <a:ext uri="{FF2B5EF4-FFF2-40B4-BE49-F238E27FC236}">
                <a16:creationId xmlns:a16="http://schemas.microsoft.com/office/drawing/2014/main" id="{ECE7AE21-C88B-4F3C-B474-78F18C0625E4}"/>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9319894" y="3516084"/>
            <a:ext cx="2394605" cy="2482263"/>
          </a:xfrm>
          <a:prstGeom prst="rect">
            <a:avLst/>
          </a:prstGeom>
        </p:spPr>
      </p:pic>
      <p:grpSp>
        <p:nvGrpSpPr>
          <p:cNvPr id="7" name="Group 6">
            <a:extLst>
              <a:ext uri="{FF2B5EF4-FFF2-40B4-BE49-F238E27FC236}">
                <a16:creationId xmlns:a16="http://schemas.microsoft.com/office/drawing/2014/main" id="{88E7AA44-9EC4-47B9-B7EF-E85395AAF4CF}"/>
              </a:ext>
            </a:extLst>
          </p:cNvPr>
          <p:cNvGrpSpPr/>
          <p:nvPr/>
        </p:nvGrpSpPr>
        <p:grpSpPr>
          <a:xfrm>
            <a:off x="7454860" y="2571530"/>
            <a:ext cx="2287270" cy="1588945"/>
            <a:chOff x="7407680" y="2542929"/>
            <a:chExt cx="2287270" cy="1588945"/>
          </a:xfrm>
        </p:grpSpPr>
        <p:sp>
          <p:nvSpPr>
            <p:cNvPr id="8" name="Speech Bubble: Oval 7">
              <a:extLst>
                <a:ext uri="{FF2B5EF4-FFF2-40B4-BE49-F238E27FC236}">
                  <a16:creationId xmlns:a16="http://schemas.microsoft.com/office/drawing/2014/main" id="{AF51B034-1E6A-4505-9FA5-779972905E61}"/>
                </a:ext>
              </a:extLst>
            </p:cNvPr>
            <p:cNvSpPr/>
            <p:nvPr/>
          </p:nvSpPr>
          <p:spPr>
            <a:xfrm rot="21355010">
              <a:off x="7407680" y="2542929"/>
              <a:ext cx="2287270" cy="1588945"/>
            </a:xfrm>
            <a:prstGeom prst="wedgeEllipseCallout">
              <a:avLst>
                <a:gd name="adj1" fmla="val 48610"/>
                <a:gd name="adj2" fmla="val 8177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ea typeface="Calibri" panose="020F0502020204030204" pitchFamily="34" charset="0"/>
                  <a:cs typeface="Times New Roman" panose="02020603050405020304" pitchFamily="18" charset="0"/>
                </a:rPr>
                <a:t> </a:t>
              </a:r>
            </a:p>
          </p:txBody>
        </p:sp>
        <p:sp>
          <p:nvSpPr>
            <p:cNvPr id="9" name="Text Box 2">
              <a:extLst>
                <a:ext uri="{FF2B5EF4-FFF2-40B4-BE49-F238E27FC236}">
                  <a16:creationId xmlns:a16="http://schemas.microsoft.com/office/drawing/2014/main" id="{A230A5A9-981A-4148-AC95-A78449F64402}"/>
                </a:ext>
              </a:extLst>
            </p:cNvPr>
            <p:cNvSpPr txBox="1">
              <a:spLocks noChangeArrowheads="1"/>
            </p:cNvSpPr>
            <p:nvPr/>
          </p:nvSpPr>
          <p:spPr bwMode="auto">
            <a:xfrm rot="21331752">
              <a:off x="7455939" y="2636281"/>
              <a:ext cx="2199622" cy="1083293"/>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Could you design a </a:t>
              </a:r>
            </a:p>
            <a:p>
              <a:pPr algn="ctr">
                <a:lnSpc>
                  <a:spcPct val="107000"/>
                </a:lnSpc>
                <a:spcAft>
                  <a:spcPts val="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drone that floats?</a:t>
              </a:r>
            </a:p>
            <a:p>
              <a:pPr algn="ctr">
                <a:lnSpc>
                  <a:spcPct val="107000"/>
                </a:lnSpc>
                <a:spcAft>
                  <a:spcPts val="0"/>
                </a:spcAft>
              </a:pPr>
              <a:r>
                <a:rPr lang="en-GB" sz="1100" dirty="0">
                  <a:latin typeface="Arial" panose="020B0604020202020204" pitchFamily="34" charset="0"/>
                  <a:ea typeface="Calibri" panose="020F0502020204030204" pitchFamily="34" charset="0"/>
                  <a:cs typeface="Times New Roman" panose="02020603050405020304" pitchFamily="18" charset="0"/>
                </a:rPr>
                <a:t>How about drones that can carry heavy weights?  Or one that carries a light in the sky?</a:t>
              </a:r>
            </a:p>
            <a:p>
              <a:pPr algn="ctr">
                <a:lnSpc>
                  <a:spcPct val="107000"/>
                </a:lnSpc>
                <a:spcAft>
                  <a:spcPts val="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What else can you think of to use drones for?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10" name="Group 9">
            <a:extLst>
              <a:ext uri="{FF2B5EF4-FFF2-40B4-BE49-F238E27FC236}">
                <a16:creationId xmlns:a16="http://schemas.microsoft.com/office/drawing/2014/main" id="{B553A0B7-D8CA-4309-91C1-088B808C5C0E}"/>
              </a:ext>
            </a:extLst>
          </p:cNvPr>
          <p:cNvGrpSpPr/>
          <p:nvPr/>
        </p:nvGrpSpPr>
        <p:grpSpPr>
          <a:xfrm>
            <a:off x="7447522" y="243844"/>
            <a:ext cx="2425262" cy="1747777"/>
            <a:chOff x="7772751" y="2320507"/>
            <a:chExt cx="2287270" cy="1588945"/>
          </a:xfrm>
        </p:grpSpPr>
        <p:sp>
          <p:nvSpPr>
            <p:cNvPr id="11" name="Speech Bubble: Oval 10">
              <a:extLst>
                <a:ext uri="{FF2B5EF4-FFF2-40B4-BE49-F238E27FC236}">
                  <a16:creationId xmlns:a16="http://schemas.microsoft.com/office/drawing/2014/main" id="{BB3C966B-B532-42EC-A968-1870BA7C6CAD}"/>
                </a:ext>
              </a:extLst>
            </p:cNvPr>
            <p:cNvSpPr/>
            <p:nvPr/>
          </p:nvSpPr>
          <p:spPr>
            <a:xfrm rot="21355010">
              <a:off x="7772751" y="2320507"/>
              <a:ext cx="2287270" cy="1588945"/>
            </a:xfrm>
            <a:prstGeom prst="wedgeEllipseCallout">
              <a:avLst>
                <a:gd name="adj1" fmla="val 62346"/>
                <a:gd name="adj2" fmla="val 5032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ea typeface="Calibri" panose="020F0502020204030204" pitchFamily="34" charset="0"/>
                  <a:cs typeface="Times New Roman" panose="02020603050405020304" pitchFamily="18" charset="0"/>
                </a:rPr>
                <a:t> </a:t>
              </a:r>
            </a:p>
          </p:txBody>
        </p:sp>
        <p:sp>
          <p:nvSpPr>
            <p:cNvPr id="12" name="Text Box 2">
              <a:extLst>
                <a:ext uri="{FF2B5EF4-FFF2-40B4-BE49-F238E27FC236}">
                  <a16:creationId xmlns:a16="http://schemas.microsoft.com/office/drawing/2014/main" id="{14377F30-6AA1-4256-9A80-64CF11F03F41}"/>
                </a:ext>
              </a:extLst>
            </p:cNvPr>
            <p:cNvSpPr txBox="1">
              <a:spLocks noChangeArrowheads="1"/>
            </p:cNvSpPr>
            <p:nvPr/>
          </p:nvSpPr>
          <p:spPr bwMode="auto">
            <a:xfrm rot="21331752">
              <a:off x="7878335" y="2375660"/>
              <a:ext cx="1975485" cy="1239822"/>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0"/>
                </a:spcAft>
              </a:pP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You might also deliver a payload of supplies to stranded mountaineers.</a:t>
              </a:r>
            </a:p>
            <a:p>
              <a:pPr algn="ctr">
                <a:lnSpc>
                  <a:spcPct val="107000"/>
                </a:lnSpc>
                <a:spcAft>
                  <a:spcPts val="0"/>
                </a:spcAft>
              </a:pPr>
              <a:r>
                <a:rPr lang="en-GB" sz="1100" dirty="0">
                  <a:latin typeface="Arial" panose="020B0604020202020204" pitchFamily="34" charset="0"/>
                  <a:ea typeface="Calibri" panose="020F0502020204030204" pitchFamily="34" charset="0"/>
                  <a:cs typeface="Times New Roman" panose="02020603050405020304" pitchFamily="18" charset="0"/>
                </a:rPr>
                <a:t>What about using drones for fire fighting or saving people and animals from a flood?</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1026" name="Picture 2" descr="Drone, Logistics Drone, Package Drone, Unmanned">
            <a:extLst>
              <a:ext uri="{FF2B5EF4-FFF2-40B4-BE49-F238E27FC236}">
                <a16:creationId xmlns:a16="http://schemas.microsoft.com/office/drawing/2014/main" id="{213A5A2E-E53D-4502-B45D-2879CDE9A426}"/>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331807" y="3407731"/>
            <a:ext cx="3964472" cy="264298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E088301-2EAE-4C46-A643-8AEDB85D41E7}"/>
              </a:ext>
            </a:extLst>
          </p:cNvPr>
          <p:cNvPicPr>
            <a:picLocks noChangeAspect="1"/>
          </p:cNvPicPr>
          <p:nvPr/>
        </p:nvPicPr>
        <p:blipFill>
          <a:blip r:embed="rId7"/>
          <a:stretch>
            <a:fillRect/>
          </a:stretch>
        </p:blipFill>
        <p:spPr>
          <a:xfrm>
            <a:off x="4602873" y="527330"/>
            <a:ext cx="2305050" cy="2409825"/>
          </a:xfrm>
          <a:prstGeom prst="rect">
            <a:avLst/>
          </a:prstGeom>
        </p:spPr>
      </p:pic>
      <p:sp>
        <p:nvSpPr>
          <p:cNvPr id="17" name="Rectangle 16">
            <a:extLst>
              <a:ext uri="{FF2B5EF4-FFF2-40B4-BE49-F238E27FC236}">
                <a16:creationId xmlns:a16="http://schemas.microsoft.com/office/drawing/2014/main" id="{6F3A8073-2A7C-4600-B995-CF00BBA08687}"/>
              </a:ext>
            </a:extLst>
          </p:cNvPr>
          <p:cNvSpPr/>
          <p:nvPr/>
        </p:nvSpPr>
        <p:spPr>
          <a:xfrm>
            <a:off x="4548692" y="2929529"/>
            <a:ext cx="1893467" cy="246221"/>
          </a:xfrm>
          <a:prstGeom prst="rect">
            <a:avLst/>
          </a:prstGeom>
        </p:spPr>
        <p:txBody>
          <a:bodyPr wrap="none">
            <a:spAutoFit/>
          </a:bodyPr>
          <a:lstStyle/>
          <a:p>
            <a:r>
              <a:rPr lang="en-GB" sz="1000" dirty="0">
                <a:latin typeface="Arial" panose="020B0604020202020204" pitchFamily="34" charset="0"/>
                <a:cs typeface="Arial" panose="020B0604020202020204" pitchFamily="34" charset="0"/>
              </a:rPr>
              <a:t>Image courtesy of Skill Supply</a:t>
            </a:r>
            <a:endParaRPr lang="en-GB" sz="1000" dirty="0"/>
          </a:p>
        </p:txBody>
      </p:sp>
    </p:spTree>
    <p:extLst>
      <p:ext uri="{BB962C8B-B14F-4D97-AF65-F5344CB8AC3E}">
        <p14:creationId xmlns:p14="http://schemas.microsoft.com/office/powerpoint/2010/main" val="1697243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E858589-4A78-4E58-A5DF-427B5BDF4019}"/>
              </a:ext>
            </a:extLst>
          </p:cNvPr>
          <p:cNvSpPr txBox="1">
            <a:spLocks/>
          </p:cNvSpPr>
          <p:nvPr/>
        </p:nvSpPr>
        <p:spPr>
          <a:xfrm>
            <a:off x="144379" y="113367"/>
            <a:ext cx="4531659" cy="827927"/>
          </a:xfrm>
          <a:prstGeom prst="rect">
            <a:avLst/>
          </a:prstGeom>
        </p:spPr>
        <p:txBody>
          <a:bodyPr>
            <a:normAutofit fontScale="97500"/>
          </a:bodyPr>
          <a:lstStyle>
            <a:lvl1pPr algn="l" defTabSz="457200" rtl="0" eaLnBrk="1" latinLnBrk="0" hangingPunct="1">
              <a:spcBef>
                <a:spcPct val="0"/>
              </a:spcBef>
              <a:buNone/>
              <a:defRPr sz="4400" kern="1200">
                <a:solidFill>
                  <a:schemeClr val="tx1"/>
                </a:solidFill>
                <a:latin typeface="Arial"/>
                <a:ea typeface="+mj-ea"/>
                <a:cs typeface="Arial"/>
              </a:defRPr>
            </a:lvl1pPr>
          </a:lstStyle>
          <a:p>
            <a:r>
              <a:rPr lang="en-GB" sz="4000" b="1" kern="0" dirty="0">
                <a:solidFill>
                  <a:srgbClr val="4EBA6F"/>
                </a:solidFill>
                <a:latin typeface="Cambria" panose="02040503050406030204" pitchFamily="18" charset="0"/>
              </a:rPr>
              <a:t>Drones</a:t>
            </a:r>
            <a:endParaRPr lang="en-GB" sz="4000" b="1" kern="0" dirty="0">
              <a:solidFill>
                <a:srgbClr val="B0D235"/>
              </a:solidFill>
              <a:latin typeface="Cambria" panose="02040503050406030204" pitchFamily="18" charset="0"/>
            </a:endParaRPr>
          </a:p>
        </p:txBody>
      </p:sp>
      <p:sp>
        <p:nvSpPr>
          <p:cNvPr id="16" name="Subtitle 2">
            <a:extLst>
              <a:ext uri="{FF2B5EF4-FFF2-40B4-BE49-F238E27FC236}">
                <a16:creationId xmlns:a16="http://schemas.microsoft.com/office/drawing/2014/main" id="{20CAD790-C6CA-4B08-BF9A-0CCFB4C18E71}"/>
              </a:ext>
            </a:extLst>
          </p:cNvPr>
          <p:cNvSpPr txBox="1">
            <a:spLocks/>
          </p:cNvSpPr>
          <p:nvPr/>
        </p:nvSpPr>
        <p:spPr>
          <a:xfrm>
            <a:off x="144379" y="729035"/>
            <a:ext cx="5761121" cy="618565"/>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b="1" dirty="0">
                <a:solidFill>
                  <a:srgbClr val="318AAC"/>
                </a:solidFill>
                <a:latin typeface="Cambria" panose="02040503050406030204" pitchFamily="18" charset="0"/>
              </a:rPr>
              <a:t>Inspirations </a:t>
            </a:r>
          </a:p>
        </p:txBody>
      </p:sp>
      <p:sp>
        <p:nvSpPr>
          <p:cNvPr id="2" name="Rectangle 1">
            <a:extLst>
              <a:ext uri="{FF2B5EF4-FFF2-40B4-BE49-F238E27FC236}">
                <a16:creationId xmlns:a16="http://schemas.microsoft.com/office/drawing/2014/main" id="{77E76DEB-C119-49AF-BF55-FF295E31E884}"/>
              </a:ext>
            </a:extLst>
          </p:cNvPr>
          <p:cNvSpPr/>
          <p:nvPr/>
        </p:nvSpPr>
        <p:spPr>
          <a:xfrm>
            <a:off x="551935" y="5352488"/>
            <a:ext cx="6096000" cy="646331"/>
          </a:xfrm>
          <a:prstGeom prst="rect">
            <a:avLst/>
          </a:prstGeom>
        </p:spPr>
        <p:txBody>
          <a:bodyPr>
            <a:spAutoFit/>
          </a:bodyPr>
          <a:lstStyle/>
          <a:p>
            <a:r>
              <a:rPr lang="en-GB" dirty="0">
                <a:latin typeface="Arial" panose="020B0604020202020204" pitchFamily="34" charset="0"/>
                <a:cs typeface="Arial" panose="020B0604020202020204" pitchFamily="34" charset="0"/>
              </a:rPr>
              <a:t>See some new drone inventions at: </a:t>
            </a:r>
            <a:r>
              <a:rPr lang="en-GB" dirty="0">
                <a:latin typeface="Arial" panose="020B0604020202020204" pitchFamily="34" charset="0"/>
                <a:cs typeface="Arial" panose="020B0604020202020204" pitchFamily="34" charset="0"/>
                <a:hlinkClick r:id="rId3"/>
              </a:rPr>
              <a:t>https://www.youtube.com/watch?v=YWFEWg9oMFY</a:t>
            </a:r>
            <a:r>
              <a:rPr lang="en-GB" dirty="0">
                <a:latin typeface="Arial" panose="020B0604020202020204" pitchFamily="34" charset="0"/>
                <a:cs typeface="Arial" panose="020B0604020202020204" pitchFamily="34" charset="0"/>
              </a:rPr>
              <a:t>  </a:t>
            </a:r>
          </a:p>
        </p:txBody>
      </p:sp>
      <p:pic>
        <p:nvPicPr>
          <p:cNvPr id="5" name="Picture 4" descr="Suburbs, Homes, Neighbors, Neighborhood, Suburbia">
            <a:extLst>
              <a:ext uri="{FF2B5EF4-FFF2-40B4-BE49-F238E27FC236}">
                <a16:creationId xmlns:a16="http://schemas.microsoft.com/office/drawing/2014/main" id="{3349E436-BFD5-4FDA-8245-FA7B27F06D85}"/>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8923297" y="357487"/>
            <a:ext cx="2940450" cy="22285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1427D7D-B568-4733-8A15-E75511CEF7FF}"/>
              </a:ext>
            </a:extLst>
          </p:cNvPr>
          <p:cNvPicPr>
            <a:picLocks noChangeAspect="1"/>
          </p:cNvPicPr>
          <p:nvPr/>
        </p:nvPicPr>
        <p:blipFill>
          <a:blip r:embed="rId5"/>
          <a:stretch>
            <a:fillRect/>
          </a:stretch>
        </p:blipFill>
        <p:spPr>
          <a:xfrm>
            <a:off x="5153364" y="357487"/>
            <a:ext cx="3599967" cy="2228551"/>
          </a:xfrm>
          <a:prstGeom prst="rect">
            <a:avLst/>
          </a:prstGeom>
        </p:spPr>
      </p:pic>
      <p:pic>
        <p:nvPicPr>
          <p:cNvPr id="4" name="Picture 3">
            <a:extLst>
              <a:ext uri="{FF2B5EF4-FFF2-40B4-BE49-F238E27FC236}">
                <a16:creationId xmlns:a16="http://schemas.microsoft.com/office/drawing/2014/main" id="{7E64FCB5-F464-4236-AB18-CBCAB4023494}"/>
              </a:ext>
            </a:extLst>
          </p:cNvPr>
          <p:cNvPicPr>
            <a:picLocks noChangeAspect="1"/>
          </p:cNvPicPr>
          <p:nvPr/>
        </p:nvPicPr>
        <p:blipFill>
          <a:blip r:embed="rId6"/>
          <a:stretch>
            <a:fillRect/>
          </a:stretch>
        </p:blipFill>
        <p:spPr>
          <a:xfrm>
            <a:off x="4307681" y="2769113"/>
            <a:ext cx="3576637" cy="2400300"/>
          </a:xfrm>
          <a:prstGeom prst="rect">
            <a:avLst/>
          </a:prstGeom>
        </p:spPr>
      </p:pic>
      <p:pic>
        <p:nvPicPr>
          <p:cNvPr id="6" name="Picture 5">
            <a:extLst>
              <a:ext uri="{FF2B5EF4-FFF2-40B4-BE49-F238E27FC236}">
                <a16:creationId xmlns:a16="http://schemas.microsoft.com/office/drawing/2014/main" id="{99503E2E-E86B-4BB3-A1D7-3D8DBDAAF9FC}"/>
              </a:ext>
            </a:extLst>
          </p:cNvPr>
          <p:cNvPicPr>
            <a:picLocks noChangeAspect="1"/>
          </p:cNvPicPr>
          <p:nvPr/>
        </p:nvPicPr>
        <p:blipFill>
          <a:blip r:embed="rId7"/>
          <a:stretch>
            <a:fillRect/>
          </a:stretch>
        </p:blipFill>
        <p:spPr>
          <a:xfrm>
            <a:off x="8091634" y="2757637"/>
            <a:ext cx="3772113" cy="2411776"/>
          </a:xfrm>
          <a:prstGeom prst="rect">
            <a:avLst/>
          </a:prstGeom>
        </p:spPr>
      </p:pic>
      <p:pic>
        <p:nvPicPr>
          <p:cNvPr id="7" name="Picture 6">
            <a:extLst>
              <a:ext uri="{FF2B5EF4-FFF2-40B4-BE49-F238E27FC236}">
                <a16:creationId xmlns:a16="http://schemas.microsoft.com/office/drawing/2014/main" id="{63DAA013-9A33-4FDB-99C9-ECD58FDD0BBE}"/>
              </a:ext>
            </a:extLst>
          </p:cNvPr>
          <p:cNvPicPr>
            <a:picLocks noChangeAspect="1"/>
          </p:cNvPicPr>
          <p:nvPr/>
        </p:nvPicPr>
        <p:blipFill>
          <a:blip r:embed="rId8"/>
          <a:stretch>
            <a:fillRect/>
          </a:stretch>
        </p:blipFill>
        <p:spPr>
          <a:xfrm>
            <a:off x="344800" y="2769113"/>
            <a:ext cx="3755565" cy="2452614"/>
          </a:xfrm>
          <a:prstGeom prst="rect">
            <a:avLst/>
          </a:prstGeom>
        </p:spPr>
      </p:pic>
      <p:sp>
        <p:nvSpPr>
          <p:cNvPr id="10" name="Rectangle 9">
            <a:extLst>
              <a:ext uri="{FF2B5EF4-FFF2-40B4-BE49-F238E27FC236}">
                <a16:creationId xmlns:a16="http://schemas.microsoft.com/office/drawing/2014/main" id="{9A78DAD7-81C8-4C33-B87E-CA54E5C4544B}"/>
              </a:ext>
            </a:extLst>
          </p:cNvPr>
          <p:cNvSpPr/>
          <p:nvPr/>
        </p:nvSpPr>
        <p:spPr>
          <a:xfrm>
            <a:off x="469900" y="1389466"/>
            <a:ext cx="4206138" cy="1554272"/>
          </a:xfrm>
          <a:prstGeom prst="rect">
            <a:avLst/>
          </a:prstGeom>
        </p:spPr>
        <p:txBody>
          <a:bodyPr wrap="square">
            <a:spAutoFit/>
          </a:bodyPr>
          <a:lstStyle/>
          <a:p>
            <a:pPr>
              <a:spcAft>
                <a:spcPts val="600"/>
              </a:spcAft>
            </a:pPr>
            <a:r>
              <a:rPr lang="en-GB" dirty="0">
                <a:latin typeface="Arial" panose="020B0604020202020204" pitchFamily="34" charset="0"/>
                <a:cs typeface="Arial" panose="020B0604020202020204" pitchFamily="34" charset="0"/>
              </a:rPr>
              <a:t>While drones can be helpful in many ways, there is a danger they may become intrusive too, spying on us in unwanted ways!</a:t>
            </a:r>
            <a:endParaRPr lang="en-GB" dirty="0"/>
          </a:p>
          <a:p>
            <a:pPr>
              <a:spcAft>
                <a:spcPts val="600"/>
              </a:spcAft>
            </a:pPr>
            <a:r>
              <a:rPr lang="en-GB"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17737369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4911" y="2130426"/>
            <a:ext cx="11085341" cy="1470025"/>
          </a:xfrm>
        </p:spPr>
        <p:txBody>
          <a:bodyPr>
            <a:normAutofit/>
          </a:bodyPr>
          <a:lstStyle/>
          <a:p>
            <a:pPr algn="ctr"/>
            <a:r>
              <a:rPr lang="en-GB" sz="4000" b="1" kern="0" dirty="0">
                <a:solidFill>
                  <a:srgbClr val="4EBA6F"/>
                </a:solidFill>
                <a:latin typeface="Cambria" panose="02040503050406030204" pitchFamily="18" charset="0"/>
              </a:rPr>
              <a:t>Aeronautical Engineering</a:t>
            </a:r>
            <a:endParaRPr lang="en-GB" sz="4000" b="1" kern="0" dirty="0">
              <a:solidFill>
                <a:srgbClr val="B0D235"/>
              </a:solidFill>
              <a:latin typeface="Cambria" panose="02040503050406030204" pitchFamily="18" charset="0"/>
            </a:endParaRPr>
          </a:p>
        </p:txBody>
      </p:sp>
      <p:sp>
        <p:nvSpPr>
          <p:cNvPr id="3" name="Subtitle 2"/>
          <p:cNvSpPr>
            <a:spLocks noGrp="1"/>
          </p:cNvSpPr>
          <p:nvPr>
            <p:ph type="subTitle" idx="1"/>
          </p:nvPr>
        </p:nvSpPr>
        <p:spPr>
          <a:xfrm>
            <a:off x="1463040" y="3326423"/>
            <a:ext cx="9228405" cy="1752600"/>
          </a:xfrm>
        </p:spPr>
        <p:txBody>
          <a:bodyPr/>
          <a:lstStyle/>
          <a:p>
            <a:r>
              <a:rPr lang="en-GB" b="1" dirty="0">
                <a:solidFill>
                  <a:srgbClr val="318AAC"/>
                </a:solidFill>
                <a:latin typeface="Cambria" panose="02040503050406030204" pitchFamily="18" charset="0"/>
              </a:rPr>
              <a:t>Challenge 4: </a:t>
            </a:r>
            <a:r>
              <a:rPr lang="en-GB" b="1" dirty="0">
                <a:solidFill>
                  <a:srgbClr val="318AAC"/>
                </a:solidFill>
                <a:latin typeface="Cambria" panose="02040503050406030204" pitchFamily="18" charset="0"/>
                <a:ea typeface="Calibri" panose="020F0502020204030204" pitchFamily="34" charset="0"/>
                <a:cs typeface="Arial" panose="020B0604020202020204" pitchFamily="34" charset="0"/>
              </a:rPr>
              <a:t>Modelling structures / Engineering drawing</a:t>
            </a:r>
            <a:r>
              <a:rPr lang="en-GB" b="1" dirty="0">
                <a:solidFill>
                  <a:srgbClr val="318AAC"/>
                </a:solidFill>
                <a:latin typeface="Cambria" panose="02040503050406030204" pitchFamily="18" charset="0"/>
              </a:rPr>
              <a:t> </a:t>
            </a:r>
          </a:p>
        </p:txBody>
      </p:sp>
    </p:spTree>
    <p:extLst>
      <p:ext uri="{BB962C8B-B14F-4D97-AF65-F5344CB8AC3E}">
        <p14:creationId xmlns:p14="http://schemas.microsoft.com/office/powerpoint/2010/main" val="6750329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20E4759-8AE1-45A6-9226-8CD196676C1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825308" y="256175"/>
            <a:ext cx="2944259" cy="2466412"/>
          </a:xfrm>
          <a:prstGeom prst="rect">
            <a:avLst/>
          </a:prstGeom>
        </p:spPr>
      </p:pic>
      <p:pic>
        <p:nvPicPr>
          <p:cNvPr id="5" name="Picture 4">
            <a:extLst>
              <a:ext uri="{FF2B5EF4-FFF2-40B4-BE49-F238E27FC236}">
                <a16:creationId xmlns:a16="http://schemas.microsoft.com/office/drawing/2014/main" id="{A2900939-B18E-4D7D-B945-C5EAF1BFC194}"/>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13539" y="120821"/>
            <a:ext cx="3327120" cy="2535882"/>
          </a:xfrm>
          <a:prstGeom prst="rect">
            <a:avLst/>
          </a:prstGeom>
        </p:spPr>
      </p:pic>
      <p:sp>
        <p:nvSpPr>
          <p:cNvPr id="13" name="Text Box 2">
            <a:extLst>
              <a:ext uri="{FF2B5EF4-FFF2-40B4-BE49-F238E27FC236}">
                <a16:creationId xmlns:a16="http://schemas.microsoft.com/office/drawing/2014/main" id="{4FE981E2-8389-466C-853A-18A49249DCEA}"/>
              </a:ext>
            </a:extLst>
          </p:cNvPr>
          <p:cNvSpPr txBox="1">
            <a:spLocks noChangeArrowheads="1"/>
          </p:cNvSpPr>
          <p:nvPr/>
        </p:nvSpPr>
        <p:spPr bwMode="auto">
          <a:xfrm>
            <a:off x="609600" y="2656703"/>
            <a:ext cx="4716162" cy="34208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600"/>
              </a:spcAft>
            </a:pPr>
            <a:r>
              <a:rPr lang="en-GB" sz="2000" b="1" dirty="0">
                <a:solidFill>
                  <a:srgbClr val="318AAC"/>
                </a:solidFill>
                <a:latin typeface="Cambria" panose="02040503050406030204" pitchFamily="18" charset="0"/>
                <a:ea typeface="Calibri" panose="020F0502020204030204" pitchFamily="34" charset="0"/>
                <a:cs typeface="Arial" panose="020B0604020202020204" pitchFamily="34" charset="0"/>
              </a:rPr>
              <a:t>Fixture and tool designer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GB" sz="1400" dirty="0">
                <a:effectLst/>
                <a:latin typeface="Arial" panose="020B0604020202020204" pitchFamily="34" charset="0"/>
                <a:ea typeface="Calibri" panose="020F0502020204030204" pitchFamily="34" charset="0"/>
                <a:cs typeface="Times New Roman" panose="02020603050405020304" pitchFamily="18" charset="0"/>
              </a:rPr>
              <a:t>I’ve always liked making things. After A Levels I went on to an advanced apprenticeship scheme, doing a </a:t>
            </a:r>
            <a:r>
              <a:rPr lang="en-GB" sz="1400" dirty="0" err="1">
                <a:effectLst/>
                <a:latin typeface="Arial" panose="020B0604020202020204" pitchFamily="34" charset="0"/>
                <a:ea typeface="Calibri" panose="020F0502020204030204" pitchFamily="34" charset="0"/>
                <a:cs typeface="Times New Roman" panose="02020603050405020304" pitchFamily="18" charset="0"/>
              </a:rPr>
              <a:t>BTech</a:t>
            </a:r>
            <a:r>
              <a:rPr lang="en-GB" sz="1400" dirty="0">
                <a:effectLst/>
                <a:latin typeface="Arial" panose="020B0604020202020204" pitchFamily="34" charset="0"/>
                <a:ea typeface="Calibri" panose="020F0502020204030204" pitchFamily="34" charset="0"/>
                <a:cs typeface="Times New Roman" panose="02020603050405020304" pitchFamily="18" charset="0"/>
              </a:rPr>
              <a:t> and HNC before becoming a designer. In my role I mainly work on computers using computer aided design to design drawings of models that get sent to the tool room for manufacture. I really like the problem-solving aspect of the work. I work mainly alone but as part of a team of engineers in the workshop testing out new fixtures, and I go off-</a:t>
            </a:r>
            <a:r>
              <a:rPr lang="en-GB" sz="1400" dirty="0">
                <a:latin typeface="Arial" panose="020B0604020202020204" pitchFamily="34" charset="0"/>
                <a:ea typeface="Calibri" panose="020F0502020204030204" pitchFamily="34" charset="0"/>
                <a:cs typeface="Times New Roman" panose="02020603050405020304" pitchFamily="18" charset="0"/>
              </a:rPr>
              <a:t>site to work with suppliers. Most of my work is in the aerospace industry but I also work in automotive, defence and nuclear industries. 3D print manufacture is going to change what we do and green energy is becoming a major trend, as is space exploration. </a:t>
            </a:r>
            <a:r>
              <a:rPr lang="en-GB" sz="1400" dirty="0">
                <a:effectLst/>
                <a:latin typeface="Arial" panose="020B0604020202020204" pitchFamily="34" charset="0"/>
                <a:ea typeface="Calibri" panose="020F0502020204030204" pitchFamily="34" charset="0"/>
                <a:cs typeface="Times New Roman" panose="02020603050405020304" pitchFamily="18" charset="0"/>
              </a:rPr>
              <a:t>  </a:t>
            </a:r>
          </a:p>
        </p:txBody>
      </p:sp>
      <p:sp>
        <p:nvSpPr>
          <p:cNvPr id="9" name="Speech Bubble: Oval 8">
            <a:extLst>
              <a:ext uri="{FF2B5EF4-FFF2-40B4-BE49-F238E27FC236}">
                <a16:creationId xmlns:a16="http://schemas.microsoft.com/office/drawing/2014/main" id="{649A148D-9DF5-44DD-9D80-9437D0E29BC5}"/>
              </a:ext>
            </a:extLst>
          </p:cNvPr>
          <p:cNvSpPr/>
          <p:nvPr/>
        </p:nvSpPr>
        <p:spPr>
          <a:xfrm rot="21355010">
            <a:off x="3747770" y="260109"/>
            <a:ext cx="2448560" cy="1730375"/>
          </a:xfrm>
          <a:prstGeom prst="wedgeEllipseCallout">
            <a:avLst>
              <a:gd name="adj1" fmla="val -79536"/>
              <a:gd name="adj2" fmla="val -785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ea typeface="Calibri" panose="020F0502020204030204" pitchFamily="34" charset="0"/>
                <a:cs typeface="Times New Roman" panose="02020603050405020304" pitchFamily="18" charset="0"/>
              </a:rPr>
              <a:t> </a:t>
            </a:r>
          </a:p>
        </p:txBody>
      </p:sp>
      <p:sp>
        <p:nvSpPr>
          <p:cNvPr id="11" name="Text Box 2">
            <a:extLst>
              <a:ext uri="{FF2B5EF4-FFF2-40B4-BE49-F238E27FC236}">
                <a16:creationId xmlns:a16="http://schemas.microsoft.com/office/drawing/2014/main" id="{7F541D81-1DE1-49E3-86AE-EDCF45524AA3}"/>
              </a:ext>
            </a:extLst>
          </p:cNvPr>
          <p:cNvSpPr txBox="1">
            <a:spLocks noChangeArrowheads="1"/>
          </p:cNvSpPr>
          <p:nvPr/>
        </p:nvSpPr>
        <p:spPr bwMode="auto">
          <a:xfrm rot="21331752">
            <a:off x="3843396" y="321999"/>
            <a:ext cx="2281623" cy="1705421"/>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Hi, I’m Matthew. </a:t>
            </a:r>
          </a:p>
          <a:p>
            <a:pPr algn="ctr">
              <a:lnSpc>
                <a:spcPct val="107000"/>
              </a:lnSpc>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I design tooling and fixturing for manufacturing and work closely with the tool room supervisors and engineers who oversee their manufacture.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2">
            <a:extLst>
              <a:ext uri="{FF2B5EF4-FFF2-40B4-BE49-F238E27FC236}">
                <a16:creationId xmlns:a16="http://schemas.microsoft.com/office/drawing/2014/main" id="{DF81F1B2-3223-4942-9D77-2F39F30F1C93}"/>
              </a:ext>
            </a:extLst>
          </p:cNvPr>
          <p:cNvSpPr txBox="1">
            <a:spLocks noChangeArrowheads="1"/>
          </p:cNvSpPr>
          <p:nvPr/>
        </p:nvSpPr>
        <p:spPr bwMode="auto">
          <a:xfrm>
            <a:off x="6307034" y="2656703"/>
            <a:ext cx="4716162" cy="3420835"/>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600"/>
              </a:spcAft>
            </a:pPr>
            <a:r>
              <a:rPr lang="en-GB" sz="2000" b="1" dirty="0">
                <a:solidFill>
                  <a:srgbClr val="318AAC"/>
                </a:solidFill>
                <a:latin typeface="Cambria" panose="02040503050406030204" pitchFamily="18" charset="0"/>
                <a:ea typeface="Calibri" panose="020F0502020204030204" pitchFamily="34" charset="0"/>
                <a:cs typeface="Arial" panose="020B0604020202020204" pitchFamily="34" charset="0"/>
              </a:rPr>
              <a:t>Apprentice project engineer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GB" sz="1400" dirty="0">
                <a:latin typeface="Arial" panose="020B0604020202020204" pitchFamily="34" charset="0"/>
                <a:ea typeface="Calibri" panose="020F0502020204030204" pitchFamily="34" charset="0"/>
                <a:cs typeface="Times New Roman" panose="02020603050405020304" pitchFamily="18" charset="0"/>
              </a:rPr>
              <a:t>I attend college three days a week and work in company also where I apply the skills and knowledge I have learned. After A Levels I knew I wanted to go into engineering and wasn’t sure of the path I wanted to take but the apprenticeship route has prove the right one for me. I really like the diverse range of things that I do, from customer visits to checking the quality of components and the new and emerging technologies that are constantly changing the industry. I would like to specialise but I’m not sure which area yet – possibly motorsport. It is inspiring and important that there are more women and they are bringing change to the industry.</a:t>
            </a:r>
          </a:p>
          <a:p>
            <a:pPr>
              <a:lnSpc>
                <a:spcPct val="107000"/>
              </a:lnSpc>
              <a:spcAft>
                <a:spcPts val="600"/>
              </a:spcAft>
            </a:pP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14" name="Speech Bubble: Oval 13">
            <a:extLst>
              <a:ext uri="{FF2B5EF4-FFF2-40B4-BE49-F238E27FC236}">
                <a16:creationId xmlns:a16="http://schemas.microsoft.com/office/drawing/2014/main" id="{257E73BD-D32F-4326-A0E8-38217FE1A6EA}"/>
              </a:ext>
            </a:extLst>
          </p:cNvPr>
          <p:cNvSpPr/>
          <p:nvPr/>
        </p:nvSpPr>
        <p:spPr>
          <a:xfrm rot="21355010">
            <a:off x="9445204" y="260109"/>
            <a:ext cx="2448560" cy="1730375"/>
          </a:xfrm>
          <a:prstGeom prst="wedgeEllipseCallout">
            <a:avLst>
              <a:gd name="adj1" fmla="val -73004"/>
              <a:gd name="adj2" fmla="val 408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ea typeface="Calibri" panose="020F0502020204030204" pitchFamily="34" charset="0"/>
                <a:cs typeface="Times New Roman" panose="02020603050405020304" pitchFamily="18" charset="0"/>
              </a:rPr>
              <a:t> </a:t>
            </a:r>
          </a:p>
        </p:txBody>
      </p:sp>
      <p:sp>
        <p:nvSpPr>
          <p:cNvPr id="15" name="Text Box 2">
            <a:extLst>
              <a:ext uri="{FF2B5EF4-FFF2-40B4-BE49-F238E27FC236}">
                <a16:creationId xmlns:a16="http://schemas.microsoft.com/office/drawing/2014/main" id="{2749A888-6FE5-4E78-98DA-1E1174DB935E}"/>
              </a:ext>
            </a:extLst>
          </p:cNvPr>
          <p:cNvSpPr txBox="1">
            <a:spLocks noChangeArrowheads="1"/>
          </p:cNvSpPr>
          <p:nvPr/>
        </p:nvSpPr>
        <p:spPr bwMode="auto">
          <a:xfrm rot="21331752">
            <a:off x="9499173" y="619594"/>
            <a:ext cx="2334895" cy="1409452"/>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My name’s Ella. </a:t>
            </a:r>
          </a:p>
          <a:p>
            <a:pPr algn="ctr">
              <a:lnSpc>
                <a:spcPct val="107000"/>
              </a:lnSpc>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I’m in my first year of a four-year apprenticeship in mechanical engineering. </a:t>
            </a:r>
          </a:p>
        </p:txBody>
      </p:sp>
    </p:spTree>
    <p:extLst>
      <p:ext uri="{BB962C8B-B14F-4D97-AF65-F5344CB8AC3E}">
        <p14:creationId xmlns:p14="http://schemas.microsoft.com/office/powerpoint/2010/main" val="547434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Hand, Pencil, Paper, Drawing">
            <a:extLst>
              <a:ext uri="{FF2B5EF4-FFF2-40B4-BE49-F238E27FC236}">
                <a16:creationId xmlns:a16="http://schemas.microsoft.com/office/drawing/2014/main" id="{720474AD-4B5F-4905-9CE6-FEF3BD21616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607" y="497373"/>
            <a:ext cx="8074397" cy="55363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C78B7DAA-032B-4F97-86D0-24ABD3D851A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 b="-109"/>
          <a:stretch/>
        </p:blipFill>
        <p:spPr>
          <a:xfrm>
            <a:off x="9290575" y="3756197"/>
            <a:ext cx="2696835" cy="2200032"/>
          </a:xfrm>
          <a:prstGeom prst="rect">
            <a:avLst/>
          </a:prstGeom>
        </p:spPr>
      </p:pic>
      <p:sp>
        <p:nvSpPr>
          <p:cNvPr id="4" name="Rectangle 3">
            <a:extLst>
              <a:ext uri="{FF2B5EF4-FFF2-40B4-BE49-F238E27FC236}">
                <a16:creationId xmlns:a16="http://schemas.microsoft.com/office/drawing/2014/main" id="{15654990-6FBF-45BC-ABBE-E143F7E42E3B}"/>
              </a:ext>
            </a:extLst>
          </p:cNvPr>
          <p:cNvSpPr/>
          <p:nvPr/>
        </p:nvSpPr>
        <p:spPr>
          <a:xfrm>
            <a:off x="471608" y="497372"/>
            <a:ext cx="8074397" cy="5532725"/>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w="28575">
                <a:noFill/>
              </a:ln>
            </a:endParaRPr>
          </a:p>
        </p:txBody>
      </p:sp>
      <p:sp>
        <p:nvSpPr>
          <p:cNvPr id="12" name="Text Box 2">
            <a:extLst>
              <a:ext uri="{FF2B5EF4-FFF2-40B4-BE49-F238E27FC236}">
                <a16:creationId xmlns:a16="http://schemas.microsoft.com/office/drawing/2014/main" id="{11FABDFE-BBED-45CA-A9C0-CC374779D84C}"/>
              </a:ext>
            </a:extLst>
          </p:cNvPr>
          <p:cNvSpPr txBox="1">
            <a:spLocks noChangeArrowheads="1"/>
          </p:cNvSpPr>
          <p:nvPr/>
        </p:nvSpPr>
        <p:spPr bwMode="auto">
          <a:xfrm>
            <a:off x="623599" y="695814"/>
            <a:ext cx="7457720" cy="581444"/>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2800" b="1" dirty="0">
                <a:solidFill>
                  <a:srgbClr val="318AAC"/>
                </a:solidFill>
                <a:effectLst/>
                <a:latin typeface="Cambria" panose="02040503050406030204" pitchFamily="18" charset="0"/>
                <a:ea typeface="Calibri" panose="020F0502020204030204" pitchFamily="34" charset="0"/>
                <a:cs typeface="Arial" panose="020B0604020202020204" pitchFamily="34" charset="0"/>
              </a:rPr>
              <a:t>Modelling structures / Engineering drawing</a:t>
            </a:r>
            <a:endParaRPr lang="en-GB"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BF5421E0-4A90-453C-BBB7-35366D367AB9}"/>
              </a:ext>
            </a:extLst>
          </p:cNvPr>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410226">
            <a:off x="9022080" y="232989"/>
            <a:ext cx="2770505" cy="2310765"/>
          </a:xfrm>
          <a:prstGeom prst="rect">
            <a:avLst/>
          </a:prstGeom>
        </p:spPr>
      </p:pic>
      <p:sp>
        <p:nvSpPr>
          <p:cNvPr id="10" name="Text Box 2">
            <a:extLst>
              <a:ext uri="{FF2B5EF4-FFF2-40B4-BE49-F238E27FC236}">
                <a16:creationId xmlns:a16="http://schemas.microsoft.com/office/drawing/2014/main" id="{19FEE3C8-6378-4CCB-89B9-FAA7CFA08F29}"/>
              </a:ext>
            </a:extLst>
          </p:cNvPr>
          <p:cNvSpPr txBox="1">
            <a:spLocks noChangeArrowheads="1"/>
          </p:cNvSpPr>
          <p:nvPr/>
        </p:nvSpPr>
        <p:spPr bwMode="auto">
          <a:xfrm rot="337911">
            <a:off x="9206230" y="619704"/>
            <a:ext cx="2590800" cy="198628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400" b="1" dirty="0">
                <a:effectLst/>
                <a:latin typeface="Arial" panose="020B0604020202020204" pitchFamily="34" charset="0"/>
                <a:ea typeface="Calibri" panose="020F0502020204030204" pitchFamily="34" charset="0"/>
                <a:cs typeface="Times New Roman" panose="02020603050405020304" pitchFamily="18" charset="0"/>
              </a:rPr>
              <a:t>Think about…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A The tools you will use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B Materials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C Ho</a:t>
            </a:r>
            <a:r>
              <a:rPr lang="en-GB" sz="1100" dirty="0">
                <a:latin typeface="Arial" panose="020B0604020202020204" pitchFamily="34" charset="0"/>
                <a:ea typeface="Calibri" panose="020F0502020204030204" pitchFamily="34" charset="0"/>
                <a:cs typeface="Times New Roman" panose="02020603050405020304" pitchFamily="18" charset="0"/>
              </a:rPr>
              <a:t>w strong it will need to be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D How much detail your drawing will need to have to ensure it gets manufactured correctly</a:t>
            </a:r>
            <a:r>
              <a:rPr lang="en-GB" sz="1100" strike="sngStrike" dirty="0">
                <a:effectLst/>
                <a:latin typeface="Arial" panose="020B0604020202020204" pitchFamily="34" charset="0"/>
                <a:ea typeface="Calibri" panose="020F0502020204030204" pitchFamily="34" charset="0"/>
                <a:cs typeface="Times New Roman" panose="02020603050405020304" pitchFamily="18" charset="0"/>
              </a:rPr>
              <a:t> </a:t>
            </a:r>
            <a:endParaRPr lang="en-GB" sz="1100" strike="sngStrike"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7292BABE-B02D-452F-9088-13EF78A4D91C}"/>
              </a:ext>
            </a:extLst>
          </p:cNvPr>
          <p:cNvGrpSpPr/>
          <p:nvPr/>
        </p:nvGrpSpPr>
        <p:grpSpPr>
          <a:xfrm>
            <a:off x="8027651" y="2728316"/>
            <a:ext cx="2340938" cy="1294479"/>
            <a:chOff x="9142651" y="2751661"/>
            <a:chExt cx="2287270" cy="1588945"/>
          </a:xfrm>
        </p:grpSpPr>
        <p:sp>
          <p:nvSpPr>
            <p:cNvPr id="14" name="Speech Bubble: Oval 13">
              <a:extLst>
                <a:ext uri="{FF2B5EF4-FFF2-40B4-BE49-F238E27FC236}">
                  <a16:creationId xmlns:a16="http://schemas.microsoft.com/office/drawing/2014/main" id="{031A4A93-7DB4-4DAE-A75E-2954FA2E4C7A}"/>
                </a:ext>
              </a:extLst>
            </p:cNvPr>
            <p:cNvSpPr/>
            <p:nvPr/>
          </p:nvSpPr>
          <p:spPr>
            <a:xfrm rot="21355010">
              <a:off x="9142651" y="2751661"/>
              <a:ext cx="2287270" cy="1588945"/>
            </a:xfrm>
            <a:prstGeom prst="wedgeEllipseCallout">
              <a:avLst>
                <a:gd name="adj1" fmla="val 26012"/>
                <a:gd name="adj2" fmla="val 7737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ea typeface="Calibri" panose="020F0502020204030204" pitchFamily="34" charset="0"/>
                  <a:cs typeface="Times New Roman" panose="02020603050405020304" pitchFamily="18" charset="0"/>
                </a:rPr>
                <a:t> </a:t>
              </a:r>
            </a:p>
          </p:txBody>
        </p:sp>
        <p:sp>
          <p:nvSpPr>
            <p:cNvPr id="15" name="Text Box 2">
              <a:extLst>
                <a:ext uri="{FF2B5EF4-FFF2-40B4-BE49-F238E27FC236}">
                  <a16:creationId xmlns:a16="http://schemas.microsoft.com/office/drawing/2014/main" id="{AE86507A-3DF6-404F-9E3B-4F9C0C038755}"/>
                </a:ext>
              </a:extLst>
            </p:cNvPr>
            <p:cNvSpPr txBox="1">
              <a:spLocks noChangeArrowheads="1"/>
            </p:cNvSpPr>
            <p:nvPr/>
          </p:nvSpPr>
          <p:spPr bwMode="auto">
            <a:xfrm rot="21331752">
              <a:off x="9283316" y="2812122"/>
              <a:ext cx="1975485" cy="1223157"/>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0"/>
                </a:spcAft>
              </a:pP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dirty="0">
                  <a:latin typeface="Arial" panose="020B0604020202020204" pitchFamily="34" charset="0"/>
                  <a:ea typeface="Calibri" panose="020F0502020204030204" pitchFamily="34" charset="0"/>
                  <a:cs typeface="Times New Roman" panose="02020603050405020304" pitchFamily="18" charset="0"/>
                </a:rPr>
                <a:t>In this challenge we’d like you to draw, and </a:t>
              </a:r>
              <a:r>
                <a:rPr lang="en-GB" sz="1100">
                  <a:latin typeface="Arial" panose="020B0604020202020204" pitchFamily="34" charset="0"/>
                  <a:ea typeface="Calibri" panose="020F0502020204030204" pitchFamily="34" charset="0"/>
                  <a:cs typeface="Times New Roman" panose="02020603050405020304" pitchFamily="18" charset="0"/>
                </a:rPr>
                <a:t>perhaps build, </a:t>
              </a:r>
              <a:r>
                <a:rPr lang="en-GB" sz="1100" dirty="0">
                  <a:latin typeface="Arial" panose="020B0604020202020204" pitchFamily="34" charset="0"/>
                  <a:ea typeface="Calibri" panose="020F0502020204030204" pitchFamily="34" charset="0"/>
                  <a:cs typeface="Times New Roman" panose="02020603050405020304" pitchFamily="18" charset="0"/>
                </a:rPr>
                <a:t>a model of an aeroplane wing. </a:t>
              </a:r>
            </a:p>
          </p:txBody>
        </p:sp>
      </p:grpSp>
      <p:pic>
        <p:nvPicPr>
          <p:cNvPr id="5" name="Picture 4">
            <a:extLst>
              <a:ext uri="{FF2B5EF4-FFF2-40B4-BE49-F238E27FC236}">
                <a16:creationId xmlns:a16="http://schemas.microsoft.com/office/drawing/2014/main" id="{3ED7C9B1-1BF7-44E7-ACB5-E13997B8C6DE}"/>
              </a:ext>
            </a:extLst>
          </p:cNvPr>
          <p:cNvPicPr>
            <a:picLocks noChangeAspect="1"/>
          </p:cNvPicPr>
          <p:nvPr/>
        </p:nvPicPr>
        <p:blipFill>
          <a:blip r:embed="rId6"/>
          <a:stretch>
            <a:fillRect/>
          </a:stretch>
        </p:blipFill>
        <p:spPr>
          <a:xfrm>
            <a:off x="4605049" y="1277258"/>
            <a:ext cx="3997894" cy="3036375"/>
          </a:xfrm>
          <a:prstGeom prst="rect">
            <a:avLst/>
          </a:prstGeom>
        </p:spPr>
      </p:pic>
      <p:sp>
        <p:nvSpPr>
          <p:cNvPr id="13" name="Rectangle 12">
            <a:extLst>
              <a:ext uri="{FF2B5EF4-FFF2-40B4-BE49-F238E27FC236}">
                <a16:creationId xmlns:a16="http://schemas.microsoft.com/office/drawing/2014/main" id="{179BE9D2-D1E2-47F4-AB54-DDD56D5C0C36}"/>
              </a:ext>
            </a:extLst>
          </p:cNvPr>
          <p:cNvSpPr/>
          <p:nvPr/>
        </p:nvSpPr>
        <p:spPr>
          <a:xfrm>
            <a:off x="661870" y="1295706"/>
            <a:ext cx="4592301" cy="3570208"/>
          </a:xfrm>
          <a:prstGeom prst="rect">
            <a:avLst/>
          </a:prstGeom>
        </p:spPr>
        <p:txBody>
          <a:bodyPr wrap="square">
            <a:spAutoFit/>
          </a:bodyPr>
          <a:lstStyle/>
          <a:p>
            <a:pPr>
              <a:spcAft>
                <a:spcPts val="600"/>
              </a:spcAft>
            </a:pPr>
            <a:r>
              <a:rPr lang="en-GB" dirty="0">
                <a:latin typeface="Arial" panose="020B0604020202020204" pitchFamily="34" charset="0"/>
                <a:cs typeface="Arial" panose="020B0604020202020204" pitchFamily="34" charset="0"/>
              </a:rPr>
              <a:t>Developing your drawing skills is important if you are to develop a good portfolio of work and show others what you are capable of.  </a:t>
            </a:r>
          </a:p>
          <a:p>
            <a:pPr>
              <a:spcAft>
                <a:spcPts val="600"/>
              </a:spcAft>
            </a:pPr>
            <a:r>
              <a:rPr lang="en-GB" dirty="0">
                <a:latin typeface="Arial" panose="020B0604020202020204" pitchFamily="34" charset="0"/>
                <a:cs typeface="Arial" panose="020B0604020202020204" pitchFamily="34" charset="0"/>
              </a:rPr>
              <a:t>This demands knowledge of the principles of flight and precision in your work that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will pay off when you come to make</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products accurately.</a:t>
            </a:r>
          </a:p>
          <a:p>
            <a:pPr>
              <a:spcAft>
                <a:spcPts val="600"/>
              </a:spcAft>
            </a:pPr>
            <a:r>
              <a:rPr lang="en-GB" dirty="0">
                <a:latin typeface="Arial" panose="020B0604020202020204" pitchFamily="34" charset="0"/>
                <a:cs typeface="Arial" panose="020B0604020202020204" pitchFamily="34" charset="0"/>
              </a:rPr>
              <a:t>Make sure you have good instruments for drawing and make the right choices about the strength and weight of materials you choose to specify.</a:t>
            </a:r>
          </a:p>
        </p:txBody>
      </p:sp>
    </p:spTree>
    <p:extLst>
      <p:ext uri="{BB962C8B-B14F-4D97-AF65-F5344CB8AC3E}">
        <p14:creationId xmlns:p14="http://schemas.microsoft.com/office/powerpoint/2010/main" val="22289878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E858589-4A78-4E58-A5DF-427B5BDF4019}"/>
              </a:ext>
            </a:extLst>
          </p:cNvPr>
          <p:cNvSpPr txBox="1">
            <a:spLocks/>
          </p:cNvSpPr>
          <p:nvPr/>
        </p:nvSpPr>
        <p:spPr>
          <a:xfrm>
            <a:off x="144378" y="113367"/>
            <a:ext cx="9497333" cy="827927"/>
          </a:xfrm>
          <a:prstGeom prst="rect">
            <a:avLst/>
          </a:prstGeom>
        </p:spPr>
        <p:txBody>
          <a:bodyPr>
            <a:normAutofit fontScale="90000"/>
          </a:bodyPr>
          <a:lstStyle>
            <a:lvl1pPr algn="l" defTabSz="457200" rtl="0" eaLnBrk="1" latinLnBrk="0" hangingPunct="1">
              <a:spcBef>
                <a:spcPct val="0"/>
              </a:spcBef>
              <a:buNone/>
              <a:defRPr sz="4400" kern="1200">
                <a:solidFill>
                  <a:schemeClr val="tx1"/>
                </a:solidFill>
                <a:latin typeface="Arial"/>
                <a:ea typeface="+mj-ea"/>
                <a:cs typeface="Arial"/>
              </a:defRPr>
            </a:lvl1pPr>
          </a:lstStyle>
          <a:p>
            <a:r>
              <a:rPr lang="en-GB" sz="4000" b="1" kern="0" dirty="0">
                <a:solidFill>
                  <a:srgbClr val="4EBA6F"/>
                </a:solidFill>
                <a:latin typeface="Cambria" panose="02040503050406030204" pitchFamily="18" charset="0"/>
              </a:rPr>
              <a:t>Modelling structures / Engineering drawing</a:t>
            </a:r>
            <a:endParaRPr lang="en-GB" sz="4000" b="1" kern="0" dirty="0">
              <a:solidFill>
                <a:srgbClr val="B0D235"/>
              </a:solidFill>
              <a:latin typeface="Cambria" panose="02040503050406030204" pitchFamily="18" charset="0"/>
            </a:endParaRPr>
          </a:p>
        </p:txBody>
      </p:sp>
      <p:sp>
        <p:nvSpPr>
          <p:cNvPr id="16" name="Subtitle 2">
            <a:extLst>
              <a:ext uri="{FF2B5EF4-FFF2-40B4-BE49-F238E27FC236}">
                <a16:creationId xmlns:a16="http://schemas.microsoft.com/office/drawing/2014/main" id="{20CAD790-C6CA-4B08-BF9A-0CCFB4C18E71}"/>
              </a:ext>
            </a:extLst>
          </p:cNvPr>
          <p:cNvSpPr txBox="1">
            <a:spLocks/>
          </p:cNvSpPr>
          <p:nvPr/>
        </p:nvSpPr>
        <p:spPr>
          <a:xfrm>
            <a:off x="144379" y="729035"/>
            <a:ext cx="4718566" cy="618565"/>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b="1" dirty="0">
                <a:solidFill>
                  <a:srgbClr val="318AAC"/>
                </a:solidFill>
                <a:latin typeface="Cambria" panose="02040503050406030204" pitchFamily="18" charset="0"/>
              </a:rPr>
              <a:t>Technical drawing</a:t>
            </a:r>
          </a:p>
        </p:txBody>
      </p:sp>
      <p:sp>
        <p:nvSpPr>
          <p:cNvPr id="6" name="Rectangle 5">
            <a:extLst>
              <a:ext uri="{FF2B5EF4-FFF2-40B4-BE49-F238E27FC236}">
                <a16:creationId xmlns:a16="http://schemas.microsoft.com/office/drawing/2014/main" id="{BC73DA6F-89D8-49EB-9A1E-4F1FE31D5E3E}"/>
              </a:ext>
            </a:extLst>
          </p:cNvPr>
          <p:cNvSpPr/>
          <p:nvPr/>
        </p:nvSpPr>
        <p:spPr>
          <a:xfrm>
            <a:off x="469899" y="1556962"/>
            <a:ext cx="5803579" cy="2385268"/>
          </a:xfrm>
          <a:prstGeom prst="rect">
            <a:avLst/>
          </a:prstGeom>
        </p:spPr>
        <p:txBody>
          <a:bodyPr wrap="square">
            <a:spAutoFit/>
          </a:bodyPr>
          <a:lstStyle/>
          <a:p>
            <a:pPr>
              <a:spcAft>
                <a:spcPts val="600"/>
              </a:spcAft>
            </a:pPr>
            <a:r>
              <a:rPr lang="en-GB" dirty="0">
                <a:latin typeface="Arial" panose="020B0604020202020204" pitchFamily="34" charset="0"/>
                <a:cs typeface="Arial" panose="020B0604020202020204" pitchFamily="34" charset="0"/>
              </a:rPr>
              <a:t>Drawings can be used for a range of purposes, from giving an sketched idea of the object through to detailed plans to help others make it accurately. Drawings can be made by hand, using technical tools, or using CAD on computers.</a:t>
            </a:r>
          </a:p>
          <a:p>
            <a:pPr>
              <a:spcAft>
                <a:spcPts val="600"/>
              </a:spcAft>
            </a:pPr>
            <a:r>
              <a:rPr lang="en-GB" dirty="0">
                <a:latin typeface="Arial" panose="020B0604020202020204" pitchFamily="34" charset="0"/>
                <a:cs typeface="Arial" panose="020B0604020202020204" pitchFamily="34" charset="0"/>
              </a:rPr>
              <a:t>Each approach is valuable but in engineering it is important to be accurate and use standards that others can interpret.</a:t>
            </a:r>
          </a:p>
        </p:txBody>
      </p:sp>
      <p:pic>
        <p:nvPicPr>
          <p:cNvPr id="6148" name="Picture 4" descr="Technical Drawing, Calipers, Workshop">
            <a:extLst>
              <a:ext uri="{FF2B5EF4-FFF2-40B4-BE49-F238E27FC236}">
                <a16:creationId xmlns:a16="http://schemas.microsoft.com/office/drawing/2014/main" id="{B1D88EBF-BDB3-4E63-9C5D-C0735B4221E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43915" y="1556962"/>
            <a:ext cx="5078186" cy="338545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3BCF7C4C-1AEC-42BD-8DAF-E23CA586EE9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1" b="-109"/>
          <a:stretch/>
        </p:blipFill>
        <p:spPr>
          <a:xfrm flipH="1">
            <a:off x="195911" y="4088872"/>
            <a:ext cx="2500779" cy="2040093"/>
          </a:xfrm>
          <a:prstGeom prst="rect">
            <a:avLst/>
          </a:prstGeom>
        </p:spPr>
      </p:pic>
      <p:grpSp>
        <p:nvGrpSpPr>
          <p:cNvPr id="8" name="Group 7">
            <a:extLst>
              <a:ext uri="{FF2B5EF4-FFF2-40B4-BE49-F238E27FC236}">
                <a16:creationId xmlns:a16="http://schemas.microsoft.com/office/drawing/2014/main" id="{0F1E8F6E-B3AB-4594-9D48-770A041A79D2}"/>
              </a:ext>
            </a:extLst>
          </p:cNvPr>
          <p:cNvGrpSpPr/>
          <p:nvPr/>
        </p:nvGrpSpPr>
        <p:grpSpPr>
          <a:xfrm>
            <a:off x="2503662" y="3803895"/>
            <a:ext cx="2287270" cy="1166935"/>
            <a:chOff x="9157675" y="3173135"/>
            <a:chExt cx="2287270" cy="1166935"/>
          </a:xfrm>
        </p:grpSpPr>
        <p:sp>
          <p:nvSpPr>
            <p:cNvPr id="9" name="Speech Bubble: Oval 8">
              <a:extLst>
                <a:ext uri="{FF2B5EF4-FFF2-40B4-BE49-F238E27FC236}">
                  <a16:creationId xmlns:a16="http://schemas.microsoft.com/office/drawing/2014/main" id="{095B6DAC-4003-4805-A38C-60EFEA6A29A3}"/>
                </a:ext>
              </a:extLst>
            </p:cNvPr>
            <p:cNvSpPr/>
            <p:nvPr/>
          </p:nvSpPr>
          <p:spPr>
            <a:xfrm rot="21355010">
              <a:off x="9157675" y="3173135"/>
              <a:ext cx="2287270" cy="1166935"/>
            </a:xfrm>
            <a:prstGeom prst="wedgeEllipseCallout">
              <a:avLst>
                <a:gd name="adj1" fmla="val -64017"/>
                <a:gd name="adj2" fmla="val 41905"/>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ea typeface="Calibri" panose="020F0502020204030204" pitchFamily="34" charset="0"/>
                  <a:cs typeface="Times New Roman" panose="02020603050405020304" pitchFamily="18" charset="0"/>
                </a:rPr>
                <a:t> </a:t>
              </a:r>
            </a:p>
          </p:txBody>
        </p:sp>
        <p:sp>
          <p:nvSpPr>
            <p:cNvPr id="10" name="Text Box 2">
              <a:extLst>
                <a:ext uri="{FF2B5EF4-FFF2-40B4-BE49-F238E27FC236}">
                  <a16:creationId xmlns:a16="http://schemas.microsoft.com/office/drawing/2014/main" id="{D6BB82D8-A4CB-4FBB-8739-8E01E72693DE}"/>
                </a:ext>
              </a:extLst>
            </p:cNvPr>
            <p:cNvSpPr txBox="1">
              <a:spLocks noChangeArrowheads="1"/>
            </p:cNvSpPr>
            <p:nvPr/>
          </p:nvSpPr>
          <p:spPr bwMode="auto">
            <a:xfrm rot="21331752">
              <a:off x="9304842" y="3363574"/>
              <a:ext cx="1975485" cy="670865"/>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Precision and att</a:t>
              </a:r>
              <a:r>
                <a:rPr lang="en-GB" sz="1100" dirty="0">
                  <a:latin typeface="Arial" panose="020B0604020202020204" pitchFamily="34" charset="0"/>
                  <a:ea typeface="Calibri" panose="020F0502020204030204" pitchFamily="34" charset="0"/>
                  <a:cs typeface="Times New Roman" panose="02020603050405020304" pitchFamily="18" charset="0"/>
                </a:rPr>
                <a:t>ention to detail will be really important in this exercise.</a:t>
              </a:r>
              <a:endParaRPr lang="en-GB" sz="1100" dirty="0">
                <a:effectLst/>
                <a:latin typeface="Arial" panose="020B060402020202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20195691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0E4A90F-D6D6-4098-9BDD-64397ADFCD8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01012" y="2713702"/>
            <a:ext cx="3983575" cy="2838297"/>
          </a:xfrm>
          <a:prstGeom prst="rect">
            <a:avLst/>
          </a:prstGeom>
        </p:spPr>
      </p:pic>
      <p:sp>
        <p:nvSpPr>
          <p:cNvPr id="16" name="Subtitle 2">
            <a:extLst>
              <a:ext uri="{FF2B5EF4-FFF2-40B4-BE49-F238E27FC236}">
                <a16:creationId xmlns:a16="http://schemas.microsoft.com/office/drawing/2014/main" id="{20CAD790-C6CA-4B08-BF9A-0CCFB4C18E71}"/>
              </a:ext>
            </a:extLst>
          </p:cNvPr>
          <p:cNvSpPr txBox="1">
            <a:spLocks/>
          </p:cNvSpPr>
          <p:nvPr/>
        </p:nvSpPr>
        <p:spPr>
          <a:xfrm>
            <a:off x="144379" y="729035"/>
            <a:ext cx="4718566" cy="618565"/>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b="1" dirty="0">
                <a:solidFill>
                  <a:srgbClr val="318AAC"/>
                </a:solidFill>
                <a:latin typeface="Cambria" panose="02040503050406030204" pitchFamily="18" charset="0"/>
              </a:rPr>
              <a:t>Illustrative drawing</a:t>
            </a:r>
          </a:p>
        </p:txBody>
      </p:sp>
      <p:sp>
        <p:nvSpPr>
          <p:cNvPr id="6" name="Rectangle 5">
            <a:extLst>
              <a:ext uri="{FF2B5EF4-FFF2-40B4-BE49-F238E27FC236}">
                <a16:creationId xmlns:a16="http://schemas.microsoft.com/office/drawing/2014/main" id="{BC73DA6F-89D8-49EB-9A1E-4F1FE31D5E3E}"/>
              </a:ext>
            </a:extLst>
          </p:cNvPr>
          <p:cNvSpPr/>
          <p:nvPr/>
        </p:nvSpPr>
        <p:spPr>
          <a:xfrm>
            <a:off x="469899" y="1556962"/>
            <a:ext cx="7134668" cy="2385268"/>
          </a:xfrm>
          <a:prstGeom prst="rect">
            <a:avLst/>
          </a:prstGeom>
        </p:spPr>
        <p:txBody>
          <a:bodyPr wrap="square">
            <a:spAutoFit/>
          </a:bodyPr>
          <a:lstStyle/>
          <a:p>
            <a:pPr marL="285750" indent="-285750">
              <a:spcAft>
                <a:spcPts val="600"/>
              </a:spcAft>
              <a:buFont typeface="Arial" panose="020B0604020202020204" pitchFamily="34" charset="0"/>
              <a:buChar char="•"/>
            </a:pPr>
            <a:r>
              <a:rPr lang="en-GB" b="1" dirty="0">
                <a:latin typeface="Arial" panose="020B0604020202020204" pitchFamily="34" charset="0"/>
                <a:cs typeface="Arial" panose="020B0604020202020204" pitchFamily="34" charset="0"/>
              </a:rPr>
              <a:t>Sketching</a:t>
            </a:r>
            <a:r>
              <a:rPr lang="en-GB" dirty="0">
                <a:latin typeface="Arial" panose="020B0604020202020204" pitchFamily="34" charset="0"/>
                <a:cs typeface="Arial" panose="020B0604020202020204" pitchFamily="34" charset="0"/>
              </a:rPr>
              <a:t> gives an idea of an object and how it might appear. These might be initial ideas or used as a way of showing others how something might look. A sketch may include annotation to help the viewer understand the dimensions and finish etc.</a:t>
            </a:r>
          </a:p>
          <a:p>
            <a:pPr marL="285750" indent="-285750">
              <a:spcAft>
                <a:spcPts val="600"/>
              </a:spcAft>
              <a:buFont typeface="Arial" panose="020B0604020202020204" pitchFamily="34" charset="0"/>
              <a:buChar char="•"/>
            </a:pPr>
            <a:r>
              <a:rPr lang="en-GB" b="1" dirty="0">
                <a:latin typeface="Arial" panose="020B0604020202020204" pitchFamily="34" charset="0"/>
                <a:cs typeface="Arial" panose="020B0604020202020204" pitchFamily="34" charset="0"/>
              </a:rPr>
              <a:t>Rendering</a:t>
            </a:r>
            <a:r>
              <a:rPr lang="en-GB" dirty="0">
                <a:latin typeface="Arial" panose="020B0604020202020204" pitchFamily="34" charset="0"/>
                <a:cs typeface="Arial" panose="020B0604020202020204" pitchFamily="34" charset="0"/>
              </a:rPr>
              <a:t> adds shading, texture and colour to help the viewer understand how the finished object might appear. Rendering in a computer means creating a photorealistic image from a drawn model.</a:t>
            </a:r>
          </a:p>
        </p:txBody>
      </p:sp>
      <p:sp>
        <p:nvSpPr>
          <p:cNvPr id="5" name="Title 1">
            <a:extLst>
              <a:ext uri="{FF2B5EF4-FFF2-40B4-BE49-F238E27FC236}">
                <a16:creationId xmlns:a16="http://schemas.microsoft.com/office/drawing/2014/main" id="{6059925F-9E7D-4A02-ABAF-957802912581}"/>
              </a:ext>
            </a:extLst>
          </p:cNvPr>
          <p:cNvSpPr txBox="1">
            <a:spLocks/>
          </p:cNvSpPr>
          <p:nvPr/>
        </p:nvSpPr>
        <p:spPr>
          <a:xfrm>
            <a:off x="144378" y="113367"/>
            <a:ext cx="9497333" cy="827927"/>
          </a:xfrm>
          <a:prstGeom prst="rect">
            <a:avLst/>
          </a:prstGeom>
        </p:spPr>
        <p:txBody>
          <a:bodyPr>
            <a:normAutofit fontScale="90000"/>
          </a:bodyPr>
          <a:lstStyle>
            <a:lvl1pPr algn="l" defTabSz="457200" rtl="0" eaLnBrk="1" latinLnBrk="0" hangingPunct="1">
              <a:spcBef>
                <a:spcPct val="0"/>
              </a:spcBef>
              <a:buNone/>
              <a:defRPr sz="4400" kern="1200">
                <a:solidFill>
                  <a:schemeClr val="tx1"/>
                </a:solidFill>
                <a:latin typeface="Arial"/>
                <a:ea typeface="+mj-ea"/>
                <a:cs typeface="Arial"/>
              </a:defRPr>
            </a:lvl1pPr>
          </a:lstStyle>
          <a:p>
            <a:r>
              <a:rPr lang="en-GB" sz="4000" b="1" kern="0" dirty="0">
                <a:solidFill>
                  <a:srgbClr val="4EBA6F"/>
                </a:solidFill>
                <a:latin typeface="Cambria" panose="02040503050406030204" pitchFamily="18" charset="0"/>
              </a:rPr>
              <a:t>Modelling structures / Engineering drawing</a:t>
            </a:r>
            <a:endParaRPr lang="en-GB" sz="4000" b="1" kern="0" dirty="0">
              <a:solidFill>
                <a:srgbClr val="B0D235"/>
              </a:solidFill>
              <a:latin typeface="Cambria" panose="02040503050406030204" pitchFamily="18" charset="0"/>
            </a:endParaRPr>
          </a:p>
        </p:txBody>
      </p:sp>
      <p:pic>
        <p:nvPicPr>
          <p:cNvPr id="2" name="Picture 1">
            <a:extLst>
              <a:ext uri="{FF2B5EF4-FFF2-40B4-BE49-F238E27FC236}">
                <a16:creationId xmlns:a16="http://schemas.microsoft.com/office/drawing/2014/main" id="{EC73AB58-68B2-47CF-8A15-04500667EB32}"/>
              </a:ext>
            </a:extLst>
          </p:cNvPr>
          <p:cNvPicPr>
            <a:picLocks noChangeAspect="1"/>
          </p:cNvPicPr>
          <p:nvPr/>
        </p:nvPicPr>
        <p:blipFill>
          <a:blip r:embed="rId4"/>
          <a:stretch>
            <a:fillRect/>
          </a:stretch>
        </p:blipFill>
        <p:spPr>
          <a:xfrm>
            <a:off x="8501709" y="658858"/>
            <a:ext cx="3291226" cy="2090738"/>
          </a:xfrm>
          <a:prstGeom prst="rect">
            <a:avLst/>
          </a:prstGeom>
        </p:spPr>
      </p:pic>
      <p:pic>
        <p:nvPicPr>
          <p:cNvPr id="4" name="Picture 3">
            <a:extLst>
              <a:ext uri="{FF2B5EF4-FFF2-40B4-BE49-F238E27FC236}">
                <a16:creationId xmlns:a16="http://schemas.microsoft.com/office/drawing/2014/main" id="{DB0AFBD9-B48D-4F85-A2AA-FE0F7180AF1B}"/>
              </a:ext>
            </a:extLst>
          </p:cNvPr>
          <p:cNvPicPr>
            <a:picLocks noChangeAspect="1"/>
          </p:cNvPicPr>
          <p:nvPr/>
        </p:nvPicPr>
        <p:blipFill>
          <a:blip r:embed="rId5"/>
          <a:stretch>
            <a:fillRect/>
          </a:stretch>
        </p:blipFill>
        <p:spPr>
          <a:xfrm>
            <a:off x="607768" y="3816966"/>
            <a:ext cx="3572575" cy="2311999"/>
          </a:xfrm>
          <a:prstGeom prst="rect">
            <a:avLst/>
          </a:prstGeom>
        </p:spPr>
      </p:pic>
      <p:pic>
        <p:nvPicPr>
          <p:cNvPr id="3" name="Picture 2">
            <a:extLst>
              <a:ext uri="{FF2B5EF4-FFF2-40B4-BE49-F238E27FC236}">
                <a16:creationId xmlns:a16="http://schemas.microsoft.com/office/drawing/2014/main" id="{D66E8C5B-15DA-4CD3-AF39-955F0295E885}"/>
              </a:ext>
            </a:extLst>
          </p:cNvPr>
          <p:cNvPicPr>
            <a:picLocks noChangeAspect="1"/>
          </p:cNvPicPr>
          <p:nvPr/>
        </p:nvPicPr>
        <p:blipFill>
          <a:blip r:embed="rId6"/>
          <a:stretch>
            <a:fillRect/>
          </a:stretch>
        </p:blipFill>
        <p:spPr>
          <a:xfrm>
            <a:off x="4923806" y="3743697"/>
            <a:ext cx="3577903" cy="2385268"/>
          </a:xfrm>
          <a:prstGeom prst="rect">
            <a:avLst/>
          </a:prstGeom>
        </p:spPr>
      </p:pic>
    </p:spTree>
    <p:extLst>
      <p:ext uri="{BB962C8B-B14F-4D97-AF65-F5344CB8AC3E}">
        <p14:creationId xmlns:p14="http://schemas.microsoft.com/office/powerpoint/2010/main" val="211635587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CECCC2-3E90-4DFB-BE0B-AED515A38E8B}"/>
              </a:ext>
            </a:extLst>
          </p:cNvPr>
          <p:cNvPicPr>
            <a:picLocks noChangeAspect="1"/>
          </p:cNvPicPr>
          <p:nvPr/>
        </p:nvPicPr>
        <p:blipFill>
          <a:blip r:embed="rId3"/>
          <a:stretch>
            <a:fillRect/>
          </a:stretch>
        </p:blipFill>
        <p:spPr>
          <a:xfrm>
            <a:off x="5408428" y="3869805"/>
            <a:ext cx="4718565" cy="2422141"/>
          </a:xfrm>
          <a:prstGeom prst="rect">
            <a:avLst/>
          </a:prstGeom>
        </p:spPr>
      </p:pic>
      <p:sp>
        <p:nvSpPr>
          <p:cNvPr id="16" name="Subtitle 2">
            <a:extLst>
              <a:ext uri="{FF2B5EF4-FFF2-40B4-BE49-F238E27FC236}">
                <a16:creationId xmlns:a16="http://schemas.microsoft.com/office/drawing/2014/main" id="{20CAD790-C6CA-4B08-BF9A-0CCFB4C18E71}"/>
              </a:ext>
            </a:extLst>
          </p:cNvPr>
          <p:cNvSpPr txBox="1">
            <a:spLocks/>
          </p:cNvSpPr>
          <p:nvPr/>
        </p:nvSpPr>
        <p:spPr>
          <a:xfrm>
            <a:off x="144379" y="729035"/>
            <a:ext cx="4718566" cy="618565"/>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b="1" dirty="0">
                <a:solidFill>
                  <a:srgbClr val="318AAC"/>
                </a:solidFill>
                <a:latin typeface="Cambria" panose="02040503050406030204" pitchFamily="18" charset="0"/>
              </a:rPr>
              <a:t>Illustrative drawing</a:t>
            </a:r>
          </a:p>
        </p:txBody>
      </p:sp>
      <p:sp>
        <p:nvSpPr>
          <p:cNvPr id="6" name="Rectangle 5">
            <a:extLst>
              <a:ext uri="{FF2B5EF4-FFF2-40B4-BE49-F238E27FC236}">
                <a16:creationId xmlns:a16="http://schemas.microsoft.com/office/drawing/2014/main" id="{BC73DA6F-89D8-49EB-9A1E-4F1FE31D5E3E}"/>
              </a:ext>
            </a:extLst>
          </p:cNvPr>
          <p:cNvSpPr/>
          <p:nvPr/>
        </p:nvSpPr>
        <p:spPr>
          <a:xfrm>
            <a:off x="469899" y="1556962"/>
            <a:ext cx="5626101" cy="3570208"/>
          </a:xfrm>
          <a:prstGeom prst="rect">
            <a:avLst/>
          </a:prstGeom>
        </p:spPr>
        <p:txBody>
          <a:bodyPr wrap="square">
            <a:spAutoFit/>
          </a:bodyPr>
          <a:lstStyle/>
          <a:p>
            <a:pPr marL="285750" indent="-285750">
              <a:spcAft>
                <a:spcPts val="600"/>
              </a:spcAft>
              <a:buFont typeface="Arial" panose="020B0604020202020204" pitchFamily="34" charset="0"/>
              <a:buChar char="•"/>
            </a:pPr>
            <a:r>
              <a:rPr lang="en-GB" b="1" dirty="0">
                <a:latin typeface="Arial" panose="020B0604020202020204" pitchFamily="34" charset="0"/>
                <a:cs typeface="Arial" panose="020B0604020202020204" pitchFamily="34" charset="0"/>
              </a:rPr>
              <a:t>Orthographic</a:t>
            </a:r>
            <a:r>
              <a:rPr lang="en-GB" dirty="0">
                <a:latin typeface="Arial" panose="020B0604020202020204" pitchFamily="34" charset="0"/>
                <a:cs typeface="Arial" panose="020B0604020202020204" pitchFamily="34" charset="0"/>
              </a:rPr>
              <a:t> drawing is flat plane elevations in two dimensions of a 3D object, often showing the side, front, top etc views.</a:t>
            </a:r>
          </a:p>
          <a:p>
            <a:pPr marL="285750" indent="-285750">
              <a:spcAft>
                <a:spcPts val="600"/>
              </a:spcAft>
              <a:buFont typeface="Arial" panose="020B0604020202020204" pitchFamily="34" charset="0"/>
              <a:buChar char="•"/>
            </a:pPr>
            <a:r>
              <a:rPr lang="en-GB" b="1" dirty="0">
                <a:latin typeface="Arial" panose="020B0604020202020204" pitchFamily="34" charset="0"/>
                <a:cs typeface="Arial" panose="020B0604020202020204" pitchFamily="34" charset="0"/>
              </a:rPr>
              <a:t>Isometric</a:t>
            </a:r>
            <a:r>
              <a:rPr lang="en-GB" dirty="0">
                <a:latin typeface="Arial" panose="020B0604020202020204" pitchFamily="34" charset="0"/>
                <a:cs typeface="Arial" panose="020B0604020202020204" pitchFamily="34" charset="0"/>
              </a:rPr>
              <a:t> drawing presents a three dimensional view of an object in its finished or exploded form. You an use drawing tools such as a set square and ruler, and isometric paper which has light lines, typically at 30˚, over which you can draw the object. </a:t>
            </a:r>
          </a:p>
          <a:p>
            <a:pPr marL="285750" indent="-285750">
              <a:spcAft>
                <a:spcPts val="600"/>
              </a:spcAft>
              <a:buFont typeface="Arial" panose="020B0604020202020204" pitchFamily="34" charset="0"/>
              <a:buChar char="•"/>
            </a:pPr>
            <a:r>
              <a:rPr lang="en-GB" dirty="0">
                <a:latin typeface="Arial" panose="020B0604020202020204" pitchFamily="34" charset="0"/>
                <a:cs typeface="Arial" panose="020B0604020202020204" pitchFamily="34" charset="0"/>
              </a:rPr>
              <a:t>Isometric projections give a good idea of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a finished object but distort angles and </a:t>
            </a:r>
            <a:br>
              <a:rPr lang="en-GB" dirty="0">
                <a:latin typeface="Arial" panose="020B0604020202020204" pitchFamily="34" charset="0"/>
                <a:cs typeface="Arial" panose="020B0604020202020204" pitchFamily="34" charset="0"/>
              </a:rPr>
            </a:br>
            <a:r>
              <a:rPr lang="en-GB" dirty="0">
                <a:latin typeface="Arial" panose="020B0604020202020204" pitchFamily="34" charset="0"/>
                <a:cs typeface="Arial" panose="020B0604020202020204" pitchFamily="34" charset="0"/>
              </a:rPr>
              <a:t>shapes in doing so.</a:t>
            </a:r>
          </a:p>
        </p:txBody>
      </p:sp>
      <p:sp>
        <p:nvSpPr>
          <p:cNvPr id="5" name="Title 1">
            <a:extLst>
              <a:ext uri="{FF2B5EF4-FFF2-40B4-BE49-F238E27FC236}">
                <a16:creationId xmlns:a16="http://schemas.microsoft.com/office/drawing/2014/main" id="{6059925F-9E7D-4A02-ABAF-957802912581}"/>
              </a:ext>
            </a:extLst>
          </p:cNvPr>
          <p:cNvSpPr txBox="1">
            <a:spLocks/>
          </p:cNvSpPr>
          <p:nvPr/>
        </p:nvSpPr>
        <p:spPr>
          <a:xfrm>
            <a:off x="144378" y="113367"/>
            <a:ext cx="9497333" cy="827927"/>
          </a:xfrm>
          <a:prstGeom prst="rect">
            <a:avLst/>
          </a:prstGeom>
        </p:spPr>
        <p:txBody>
          <a:bodyPr>
            <a:normAutofit fontScale="90000"/>
          </a:bodyPr>
          <a:lstStyle>
            <a:lvl1pPr algn="l" defTabSz="457200" rtl="0" eaLnBrk="1" latinLnBrk="0" hangingPunct="1">
              <a:spcBef>
                <a:spcPct val="0"/>
              </a:spcBef>
              <a:buNone/>
              <a:defRPr sz="4400" kern="1200">
                <a:solidFill>
                  <a:schemeClr val="tx1"/>
                </a:solidFill>
                <a:latin typeface="Arial"/>
                <a:ea typeface="+mj-ea"/>
                <a:cs typeface="Arial"/>
              </a:defRPr>
            </a:lvl1pPr>
          </a:lstStyle>
          <a:p>
            <a:r>
              <a:rPr lang="en-GB" sz="4000" b="1" kern="0" dirty="0">
                <a:solidFill>
                  <a:srgbClr val="4EBA6F"/>
                </a:solidFill>
                <a:latin typeface="Cambria" panose="02040503050406030204" pitchFamily="18" charset="0"/>
              </a:rPr>
              <a:t>Modelling structures / Engineering drawing</a:t>
            </a:r>
            <a:endParaRPr lang="en-GB" sz="4000" b="1" kern="0" dirty="0">
              <a:solidFill>
                <a:srgbClr val="B0D235"/>
              </a:solidFill>
              <a:latin typeface="Cambria" panose="02040503050406030204" pitchFamily="18" charset="0"/>
            </a:endParaRPr>
          </a:p>
        </p:txBody>
      </p:sp>
      <p:pic>
        <p:nvPicPr>
          <p:cNvPr id="9" name="Picture 2" descr="File:MQ-1B 3view.jpg">
            <a:extLst>
              <a:ext uri="{FF2B5EF4-FFF2-40B4-BE49-F238E27FC236}">
                <a16:creationId xmlns:a16="http://schemas.microsoft.com/office/drawing/2014/main" id="{0E7FC257-C044-4FE7-9C82-07869BF8A1D8}"/>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0" y="1082061"/>
            <a:ext cx="5817532" cy="26469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135663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ubtitle 2">
            <a:extLst>
              <a:ext uri="{FF2B5EF4-FFF2-40B4-BE49-F238E27FC236}">
                <a16:creationId xmlns:a16="http://schemas.microsoft.com/office/drawing/2014/main" id="{20CAD790-C6CA-4B08-BF9A-0CCFB4C18E71}"/>
              </a:ext>
            </a:extLst>
          </p:cNvPr>
          <p:cNvSpPr txBox="1">
            <a:spLocks/>
          </p:cNvSpPr>
          <p:nvPr/>
        </p:nvSpPr>
        <p:spPr>
          <a:xfrm>
            <a:off x="144379" y="729035"/>
            <a:ext cx="4718566" cy="618565"/>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b="1" dirty="0">
                <a:solidFill>
                  <a:srgbClr val="318AAC"/>
                </a:solidFill>
                <a:latin typeface="Cambria" panose="02040503050406030204" pitchFamily="18" charset="0"/>
              </a:rPr>
              <a:t>Engineering drawing</a:t>
            </a:r>
          </a:p>
        </p:txBody>
      </p:sp>
      <p:sp>
        <p:nvSpPr>
          <p:cNvPr id="6" name="Rectangle 5">
            <a:extLst>
              <a:ext uri="{FF2B5EF4-FFF2-40B4-BE49-F238E27FC236}">
                <a16:creationId xmlns:a16="http://schemas.microsoft.com/office/drawing/2014/main" id="{BC73DA6F-89D8-49EB-9A1E-4F1FE31D5E3E}"/>
              </a:ext>
            </a:extLst>
          </p:cNvPr>
          <p:cNvSpPr/>
          <p:nvPr/>
        </p:nvSpPr>
        <p:spPr>
          <a:xfrm>
            <a:off x="469899" y="1556962"/>
            <a:ext cx="6578601" cy="3370153"/>
          </a:xfrm>
          <a:prstGeom prst="rect">
            <a:avLst/>
          </a:prstGeom>
        </p:spPr>
        <p:txBody>
          <a:bodyPr wrap="square">
            <a:spAutoFit/>
          </a:bodyPr>
          <a:lstStyle/>
          <a:p>
            <a:pPr>
              <a:spcAft>
                <a:spcPts val="600"/>
              </a:spcAft>
            </a:pPr>
            <a:r>
              <a:rPr lang="en-GB" dirty="0">
                <a:latin typeface="Arial" panose="020B0604020202020204" pitchFamily="34" charset="0"/>
                <a:cs typeface="Arial" panose="020B0604020202020204" pitchFamily="34" charset="0"/>
              </a:rPr>
              <a:t>Engineering drawings are for manufacturers to follow to make the finished components. They are done to a standard that can be followed so there is no ambiguity about any of the elements. </a:t>
            </a:r>
          </a:p>
          <a:p>
            <a:pPr>
              <a:spcAft>
                <a:spcPts val="600"/>
              </a:spcAft>
            </a:pPr>
            <a:r>
              <a:rPr lang="en-GB" dirty="0">
                <a:latin typeface="Arial" panose="020B0604020202020204" pitchFamily="34" charset="0"/>
                <a:cs typeface="Arial" panose="020B0604020202020204" pitchFamily="34" charset="0"/>
              </a:rPr>
              <a:t>Drawings can be to scale (1:1) or reduced to half size (1:2) or other sizes. This must be clearly indicated. Dimensions remain those of the full size item.</a:t>
            </a:r>
          </a:p>
          <a:p>
            <a:pPr>
              <a:spcAft>
                <a:spcPts val="600"/>
              </a:spcAft>
            </a:pPr>
            <a:r>
              <a:rPr lang="en-GB" dirty="0">
                <a:latin typeface="Arial" panose="020B0604020202020204" pitchFamily="34" charset="0"/>
                <a:cs typeface="Arial" panose="020B0604020202020204" pitchFamily="34" charset="0"/>
              </a:rPr>
              <a:t>Line types include thick lines for visible edges, thin lines for dimensions, dotted lines for hidden edges and thin ‘dot-dash-dot’ lines for centres.</a:t>
            </a:r>
          </a:p>
          <a:p>
            <a:pPr>
              <a:spcAft>
                <a:spcPts val="600"/>
              </a:spcAft>
            </a:pPr>
            <a:r>
              <a:rPr lang="en-GB" dirty="0">
                <a:latin typeface="Arial" panose="020B0604020202020204" pitchFamily="34" charset="0"/>
                <a:cs typeface="Arial" panose="020B0604020202020204" pitchFamily="34" charset="0"/>
              </a:rPr>
              <a:t>Dimensioning shows the radius, sizes, location etc of the object and always appear outside the drawing.</a:t>
            </a:r>
          </a:p>
        </p:txBody>
      </p:sp>
      <p:sp>
        <p:nvSpPr>
          <p:cNvPr id="5" name="Title 1">
            <a:extLst>
              <a:ext uri="{FF2B5EF4-FFF2-40B4-BE49-F238E27FC236}">
                <a16:creationId xmlns:a16="http://schemas.microsoft.com/office/drawing/2014/main" id="{3C473DA2-E623-4ECD-9CC0-F79A7CE19309}"/>
              </a:ext>
            </a:extLst>
          </p:cNvPr>
          <p:cNvSpPr txBox="1">
            <a:spLocks/>
          </p:cNvSpPr>
          <p:nvPr/>
        </p:nvSpPr>
        <p:spPr>
          <a:xfrm>
            <a:off x="144378" y="113367"/>
            <a:ext cx="9497333" cy="827927"/>
          </a:xfrm>
          <a:prstGeom prst="rect">
            <a:avLst/>
          </a:prstGeom>
        </p:spPr>
        <p:txBody>
          <a:bodyPr>
            <a:normAutofit fontScale="90000"/>
          </a:bodyPr>
          <a:lstStyle>
            <a:lvl1pPr algn="l" defTabSz="457200" rtl="0" eaLnBrk="1" latinLnBrk="0" hangingPunct="1">
              <a:spcBef>
                <a:spcPct val="0"/>
              </a:spcBef>
              <a:buNone/>
              <a:defRPr sz="4400" kern="1200">
                <a:solidFill>
                  <a:schemeClr val="tx1"/>
                </a:solidFill>
                <a:latin typeface="Arial"/>
                <a:ea typeface="+mj-ea"/>
                <a:cs typeface="Arial"/>
              </a:defRPr>
            </a:lvl1pPr>
          </a:lstStyle>
          <a:p>
            <a:r>
              <a:rPr lang="en-GB" sz="4000" b="1" kern="0" dirty="0">
                <a:solidFill>
                  <a:srgbClr val="4EBA6F"/>
                </a:solidFill>
                <a:latin typeface="Cambria" panose="02040503050406030204" pitchFamily="18" charset="0"/>
              </a:rPr>
              <a:t>Modelling structures / Engineering drawing</a:t>
            </a:r>
            <a:endParaRPr lang="en-GB" sz="4000" b="1" kern="0" dirty="0">
              <a:solidFill>
                <a:srgbClr val="B0D235"/>
              </a:solidFill>
              <a:latin typeface="Cambria" panose="02040503050406030204" pitchFamily="18" charset="0"/>
            </a:endParaRPr>
          </a:p>
        </p:txBody>
      </p:sp>
      <p:pic>
        <p:nvPicPr>
          <p:cNvPr id="3" name="Picture 2">
            <a:extLst>
              <a:ext uri="{FF2B5EF4-FFF2-40B4-BE49-F238E27FC236}">
                <a16:creationId xmlns:a16="http://schemas.microsoft.com/office/drawing/2014/main" id="{2E4990C2-20D4-4467-B64B-1DE605AD7EC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358306" y="1613364"/>
            <a:ext cx="4566810" cy="3143250"/>
          </a:xfrm>
          <a:prstGeom prst="rect">
            <a:avLst/>
          </a:prstGeom>
        </p:spPr>
      </p:pic>
    </p:spTree>
    <p:extLst>
      <p:ext uri="{BB962C8B-B14F-4D97-AF65-F5344CB8AC3E}">
        <p14:creationId xmlns:p14="http://schemas.microsoft.com/office/powerpoint/2010/main" val="9509449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EC38351-12EC-4AE4-909A-54CC3A8256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72214" y="2649333"/>
            <a:ext cx="3771289" cy="3416499"/>
          </a:xfrm>
          <a:prstGeom prst="rect">
            <a:avLst/>
          </a:prstGeom>
        </p:spPr>
      </p:pic>
      <p:sp>
        <p:nvSpPr>
          <p:cNvPr id="16" name="Subtitle 2">
            <a:extLst>
              <a:ext uri="{FF2B5EF4-FFF2-40B4-BE49-F238E27FC236}">
                <a16:creationId xmlns:a16="http://schemas.microsoft.com/office/drawing/2014/main" id="{20CAD790-C6CA-4B08-BF9A-0CCFB4C18E71}"/>
              </a:ext>
            </a:extLst>
          </p:cNvPr>
          <p:cNvSpPr txBox="1">
            <a:spLocks/>
          </p:cNvSpPr>
          <p:nvPr/>
        </p:nvSpPr>
        <p:spPr>
          <a:xfrm>
            <a:off x="144379" y="729035"/>
            <a:ext cx="4718566" cy="618565"/>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b="1" dirty="0">
                <a:solidFill>
                  <a:srgbClr val="318AAC"/>
                </a:solidFill>
                <a:latin typeface="Cambria" panose="02040503050406030204" pitchFamily="18" charset="0"/>
              </a:rPr>
              <a:t>Engineering drawing</a:t>
            </a:r>
          </a:p>
        </p:txBody>
      </p:sp>
      <p:sp>
        <p:nvSpPr>
          <p:cNvPr id="6" name="Rectangle 5">
            <a:extLst>
              <a:ext uri="{FF2B5EF4-FFF2-40B4-BE49-F238E27FC236}">
                <a16:creationId xmlns:a16="http://schemas.microsoft.com/office/drawing/2014/main" id="{BC73DA6F-89D8-49EB-9A1E-4F1FE31D5E3E}"/>
              </a:ext>
            </a:extLst>
          </p:cNvPr>
          <p:cNvSpPr/>
          <p:nvPr/>
        </p:nvSpPr>
        <p:spPr>
          <a:xfrm>
            <a:off x="469900" y="1556962"/>
            <a:ext cx="5802314" cy="1831271"/>
          </a:xfrm>
          <a:prstGeom prst="rect">
            <a:avLst/>
          </a:prstGeom>
        </p:spPr>
        <p:txBody>
          <a:bodyPr wrap="square">
            <a:spAutoFit/>
          </a:bodyPr>
          <a:lstStyle/>
          <a:p>
            <a:pPr>
              <a:spcAft>
                <a:spcPts val="600"/>
              </a:spcAft>
            </a:pPr>
            <a:r>
              <a:rPr lang="en-GB" dirty="0">
                <a:latin typeface="Arial" panose="020B0604020202020204" pitchFamily="34" charset="0"/>
                <a:cs typeface="Arial" panose="020B0604020202020204" pitchFamily="34" charset="0"/>
              </a:rPr>
              <a:t>CAD programmes are commonly used and contain precision tools for drawing and dimensioning drawings as well as analytical tools for calculating the weight, density etc of the finished product.</a:t>
            </a:r>
          </a:p>
          <a:p>
            <a:pPr>
              <a:spcAft>
                <a:spcPts val="600"/>
              </a:spcAft>
            </a:pPr>
            <a:r>
              <a:rPr lang="en-GB" dirty="0">
                <a:latin typeface="Arial" panose="020B0604020202020204" pitchFamily="34" charset="0"/>
                <a:cs typeface="Arial" panose="020B0604020202020204" pitchFamily="34" charset="0"/>
              </a:rPr>
              <a:t>Exported CAD files can be used to directly make objects using 3D printing or CNC machining. </a:t>
            </a:r>
          </a:p>
        </p:txBody>
      </p:sp>
      <p:sp>
        <p:nvSpPr>
          <p:cNvPr id="5" name="Title 1">
            <a:extLst>
              <a:ext uri="{FF2B5EF4-FFF2-40B4-BE49-F238E27FC236}">
                <a16:creationId xmlns:a16="http://schemas.microsoft.com/office/drawing/2014/main" id="{3C473DA2-E623-4ECD-9CC0-F79A7CE19309}"/>
              </a:ext>
            </a:extLst>
          </p:cNvPr>
          <p:cNvSpPr txBox="1">
            <a:spLocks/>
          </p:cNvSpPr>
          <p:nvPr/>
        </p:nvSpPr>
        <p:spPr>
          <a:xfrm>
            <a:off x="144378" y="113367"/>
            <a:ext cx="9497333" cy="827927"/>
          </a:xfrm>
          <a:prstGeom prst="rect">
            <a:avLst/>
          </a:prstGeom>
        </p:spPr>
        <p:txBody>
          <a:bodyPr>
            <a:normAutofit fontScale="90000"/>
          </a:bodyPr>
          <a:lstStyle>
            <a:lvl1pPr algn="l" defTabSz="457200" rtl="0" eaLnBrk="1" latinLnBrk="0" hangingPunct="1">
              <a:spcBef>
                <a:spcPct val="0"/>
              </a:spcBef>
              <a:buNone/>
              <a:defRPr sz="4400" kern="1200">
                <a:solidFill>
                  <a:schemeClr val="tx1"/>
                </a:solidFill>
                <a:latin typeface="Arial"/>
                <a:ea typeface="+mj-ea"/>
                <a:cs typeface="Arial"/>
              </a:defRPr>
            </a:lvl1pPr>
          </a:lstStyle>
          <a:p>
            <a:r>
              <a:rPr lang="en-GB" sz="4000" b="1" kern="0" dirty="0">
                <a:solidFill>
                  <a:srgbClr val="4EBA6F"/>
                </a:solidFill>
                <a:latin typeface="Cambria" panose="02040503050406030204" pitchFamily="18" charset="0"/>
              </a:rPr>
              <a:t>Modelling structures / Engineering drawing</a:t>
            </a:r>
            <a:endParaRPr lang="en-GB" sz="4000" b="1" kern="0" dirty="0">
              <a:solidFill>
                <a:srgbClr val="B0D235"/>
              </a:solidFill>
              <a:latin typeface="Cambria" panose="02040503050406030204" pitchFamily="18" charset="0"/>
            </a:endParaRPr>
          </a:p>
        </p:txBody>
      </p:sp>
      <p:pic>
        <p:nvPicPr>
          <p:cNvPr id="3" name="Picture 2">
            <a:extLst>
              <a:ext uri="{FF2B5EF4-FFF2-40B4-BE49-F238E27FC236}">
                <a16:creationId xmlns:a16="http://schemas.microsoft.com/office/drawing/2014/main" id="{BB056C2B-5AA4-42AA-B7D2-3D6685089B7B}"/>
              </a:ext>
            </a:extLst>
          </p:cNvPr>
          <p:cNvPicPr>
            <a:picLocks noChangeAspect="1"/>
          </p:cNvPicPr>
          <p:nvPr/>
        </p:nvPicPr>
        <p:blipFill>
          <a:blip r:embed="rId4" cstate="print">
            <a:clrChange>
              <a:clrFrom>
                <a:srgbClr val="000000">
                  <a:alpha val="0"/>
                </a:srgbClr>
              </a:clrFrom>
              <a:clrTo>
                <a:srgbClr val="000000">
                  <a:alpha val="0"/>
                </a:srgbClr>
              </a:clrTo>
            </a:clrChange>
            <a:extLst>
              <a:ext uri="{28A0092B-C50C-407E-A947-70E740481C1C}">
                <a14:useLocalDpi xmlns:a14="http://schemas.microsoft.com/office/drawing/2010/main"/>
              </a:ext>
            </a:extLst>
          </a:blip>
          <a:stretch>
            <a:fillRect/>
          </a:stretch>
        </p:blipFill>
        <p:spPr>
          <a:xfrm>
            <a:off x="9128781" y="792168"/>
            <a:ext cx="2593320" cy="2949747"/>
          </a:xfrm>
          <a:prstGeom prst="rect">
            <a:avLst/>
          </a:prstGeom>
        </p:spPr>
      </p:pic>
      <p:pic>
        <p:nvPicPr>
          <p:cNvPr id="9" name="Picture 8">
            <a:extLst>
              <a:ext uri="{FF2B5EF4-FFF2-40B4-BE49-F238E27FC236}">
                <a16:creationId xmlns:a16="http://schemas.microsoft.com/office/drawing/2014/main" id="{12D82DA4-6D2F-4E77-8F42-F2596571A30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469900" y="3386767"/>
            <a:ext cx="5626100" cy="2650040"/>
          </a:xfrm>
          <a:prstGeom prst="rect">
            <a:avLst/>
          </a:prstGeom>
        </p:spPr>
      </p:pic>
    </p:spTree>
    <p:extLst>
      <p:ext uri="{BB962C8B-B14F-4D97-AF65-F5344CB8AC3E}">
        <p14:creationId xmlns:p14="http://schemas.microsoft.com/office/powerpoint/2010/main" val="3886670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B253FC-190D-4F67-8922-4C0F65ACBF8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648995" y="3122538"/>
            <a:ext cx="3660904" cy="2578101"/>
          </a:xfrm>
          <a:prstGeom prst="rect">
            <a:avLst/>
          </a:prstGeom>
        </p:spPr>
      </p:pic>
      <p:sp>
        <p:nvSpPr>
          <p:cNvPr id="3" name="Subtitle 2"/>
          <p:cNvSpPr>
            <a:spLocks noGrp="1"/>
          </p:cNvSpPr>
          <p:nvPr>
            <p:ph type="subTitle" idx="1"/>
          </p:nvPr>
        </p:nvSpPr>
        <p:spPr>
          <a:xfrm>
            <a:off x="219694" y="456330"/>
            <a:ext cx="8490857" cy="734939"/>
          </a:xfrm>
        </p:spPr>
        <p:txBody>
          <a:bodyPr/>
          <a:lstStyle/>
          <a:p>
            <a:r>
              <a:rPr lang="en-GB" b="1" dirty="0">
                <a:solidFill>
                  <a:srgbClr val="318AAC"/>
                </a:solidFill>
                <a:latin typeface="Cambria" panose="02040503050406030204" pitchFamily="18" charset="0"/>
              </a:rPr>
              <a:t>Careers in aeronautical engineering</a:t>
            </a:r>
          </a:p>
        </p:txBody>
      </p:sp>
      <p:sp>
        <p:nvSpPr>
          <p:cNvPr id="6" name="Subtitle 2">
            <a:extLst>
              <a:ext uri="{FF2B5EF4-FFF2-40B4-BE49-F238E27FC236}">
                <a16:creationId xmlns:a16="http://schemas.microsoft.com/office/drawing/2014/main" id="{FA32BCDD-51B9-4951-8232-81C17F3EB9CC}"/>
              </a:ext>
            </a:extLst>
          </p:cNvPr>
          <p:cNvSpPr txBox="1">
            <a:spLocks/>
          </p:cNvSpPr>
          <p:nvPr/>
        </p:nvSpPr>
        <p:spPr>
          <a:xfrm>
            <a:off x="676894" y="1450120"/>
            <a:ext cx="6258296" cy="4704495"/>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spcBef>
                <a:spcPts val="0"/>
              </a:spcBef>
              <a:spcAft>
                <a:spcPts val="1200"/>
              </a:spcAft>
            </a:pPr>
            <a:r>
              <a:rPr lang="en-GB" sz="2000" dirty="0">
                <a:solidFill>
                  <a:schemeClr val="tx1"/>
                </a:solidFill>
                <a:latin typeface="Arial" panose="020B0604020202020204" pitchFamily="34" charset="0"/>
                <a:cs typeface="Arial" panose="020B0604020202020204" pitchFamily="34" charset="0"/>
              </a:rPr>
              <a:t>Aircraft components are often designed and made in separate, but linked companies, so a manufacturer may concentrate on engine parts, wings, fuselage bodies etc. </a:t>
            </a:r>
          </a:p>
          <a:p>
            <a:pPr algn="l">
              <a:spcBef>
                <a:spcPts val="0"/>
              </a:spcBef>
              <a:spcAft>
                <a:spcPts val="1200"/>
              </a:spcAft>
            </a:pPr>
            <a:r>
              <a:rPr lang="en-GB" sz="2000" dirty="0">
                <a:solidFill>
                  <a:schemeClr val="tx1"/>
                </a:solidFill>
                <a:latin typeface="Arial" panose="020B0604020202020204" pitchFamily="34" charset="0"/>
                <a:cs typeface="Arial" panose="020B0604020202020204" pitchFamily="34" charset="0"/>
              </a:rPr>
              <a:t>Career opportunities exist in civil, commercial and defence establishments.</a:t>
            </a:r>
          </a:p>
          <a:p>
            <a:pPr algn="l">
              <a:spcBef>
                <a:spcPts val="0"/>
              </a:spcBef>
              <a:spcAft>
                <a:spcPts val="1200"/>
              </a:spcAft>
            </a:pPr>
            <a:r>
              <a:rPr lang="en-GB" sz="2000" dirty="0">
                <a:solidFill>
                  <a:schemeClr val="tx1"/>
                </a:solidFill>
                <a:latin typeface="Arial" panose="020B0604020202020204" pitchFamily="34" charset="0"/>
                <a:cs typeface="Arial" panose="020B0604020202020204" pitchFamily="34" charset="0"/>
              </a:rPr>
              <a:t>The separate areas and components require overall knowledge but a good understanding of maths and physics as well as materials and structures is essential.</a:t>
            </a:r>
          </a:p>
          <a:p>
            <a:pPr algn="l">
              <a:spcBef>
                <a:spcPts val="0"/>
              </a:spcBef>
              <a:spcAft>
                <a:spcPts val="1200"/>
              </a:spcAft>
            </a:pPr>
            <a:r>
              <a:rPr lang="en-GB" sz="2000" dirty="0">
                <a:solidFill>
                  <a:schemeClr val="tx1"/>
                </a:solidFill>
                <a:latin typeface="Arial" panose="020B0604020202020204" pitchFamily="34" charset="0"/>
                <a:cs typeface="Arial" panose="020B0604020202020204" pitchFamily="34" charset="0"/>
              </a:rPr>
              <a:t>Design and testing is largely carried out using CAD systems on computers, but also using models and test aircraft. </a:t>
            </a:r>
          </a:p>
        </p:txBody>
      </p:sp>
      <p:pic>
        <p:nvPicPr>
          <p:cNvPr id="2" name="Picture 1">
            <a:extLst>
              <a:ext uri="{FF2B5EF4-FFF2-40B4-BE49-F238E27FC236}">
                <a16:creationId xmlns:a16="http://schemas.microsoft.com/office/drawing/2014/main" id="{40103FE5-45F8-48B0-BF69-5E86A91D186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568731" y="633655"/>
            <a:ext cx="3259305" cy="2578100"/>
          </a:xfrm>
          <a:prstGeom prst="rect">
            <a:avLst/>
          </a:prstGeom>
        </p:spPr>
      </p:pic>
    </p:spTree>
    <p:extLst>
      <p:ext uri="{BB962C8B-B14F-4D97-AF65-F5344CB8AC3E}">
        <p14:creationId xmlns:p14="http://schemas.microsoft.com/office/powerpoint/2010/main" val="459110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1F760D9-C236-41A1-B221-C9DEB150F7C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44379" y="1885868"/>
            <a:ext cx="2230993" cy="1868908"/>
          </a:xfrm>
          <a:prstGeom prst="rect">
            <a:avLst/>
          </a:prstGeom>
        </p:spPr>
      </p:pic>
      <p:sp>
        <p:nvSpPr>
          <p:cNvPr id="5" name="Title 1">
            <a:extLst>
              <a:ext uri="{FF2B5EF4-FFF2-40B4-BE49-F238E27FC236}">
                <a16:creationId xmlns:a16="http://schemas.microsoft.com/office/drawing/2014/main" id="{2695EA6D-B462-40C5-AA2D-148282C00CA6}"/>
              </a:ext>
            </a:extLst>
          </p:cNvPr>
          <p:cNvSpPr txBox="1">
            <a:spLocks/>
          </p:cNvSpPr>
          <p:nvPr/>
        </p:nvSpPr>
        <p:spPr>
          <a:xfrm>
            <a:off x="144378" y="113367"/>
            <a:ext cx="9497333" cy="827927"/>
          </a:xfrm>
          <a:prstGeom prst="rect">
            <a:avLst/>
          </a:prstGeom>
        </p:spPr>
        <p:txBody>
          <a:bodyPr>
            <a:normAutofit fontScale="90000"/>
          </a:bodyPr>
          <a:lstStyle>
            <a:lvl1pPr algn="l" defTabSz="457200" rtl="0" eaLnBrk="1" latinLnBrk="0" hangingPunct="1">
              <a:spcBef>
                <a:spcPct val="0"/>
              </a:spcBef>
              <a:buNone/>
              <a:defRPr sz="4400" kern="1200">
                <a:solidFill>
                  <a:schemeClr val="tx1"/>
                </a:solidFill>
                <a:latin typeface="Arial"/>
                <a:ea typeface="+mj-ea"/>
                <a:cs typeface="Arial"/>
              </a:defRPr>
            </a:lvl1pPr>
          </a:lstStyle>
          <a:p>
            <a:r>
              <a:rPr lang="en-GB" sz="4000" b="1" kern="0" dirty="0">
                <a:solidFill>
                  <a:srgbClr val="4EBA6F"/>
                </a:solidFill>
                <a:latin typeface="Cambria" panose="02040503050406030204" pitchFamily="18" charset="0"/>
              </a:rPr>
              <a:t>Modelling structures / Engineering drawing</a:t>
            </a:r>
            <a:endParaRPr lang="en-GB" sz="4000" b="1" kern="0" dirty="0">
              <a:solidFill>
                <a:srgbClr val="B0D235"/>
              </a:solidFill>
              <a:latin typeface="Cambria" panose="02040503050406030204" pitchFamily="18" charset="0"/>
            </a:endParaRPr>
          </a:p>
        </p:txBody>
      </p:sp>
      <p:sp>
        <p:nvSpPr>
          <p:cNvPr id="16" name="Subtitle 2">
            <a:extLst>
              <a:ext uri="{FF2B5EF4-FFF2-40B4-BE49-F238E27FC236}">
                <a16:creationId xmlns:a16="http://schemas.microsoft.com/office/drawing/2014/main" id="{20CAD790-C6CA-4B08-BF9A-0CCFB4C18E71}"/>
              </a:ext>
            </a:extLst>
          </p:cNvPr>
          <p:cNvSpPr txBox="1">
            <a:spLocks/>
          </p:cNvSpPr>
          <p:nvPr/>
        </p:nvSpPr>
        <p:spPr>
          <a:xfrm>
            <a:off x="144379" y="729035"/>
            <a:ext cx="4718566" cy="618565"/>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b="1" dirty="0">
                <a:solidFill>
                  <a:srgbClr val="318AAC"/>
                </a:solidFill>
                <a:latin typeface="Cambria" panose="02040503050406030204" pitchFamily="18" charset="0"/>
              </a:rPr>
              <a:t>Making…</a:t>
            </a:r>
          </a:p>
        </p:txBody>
      </p:sp>
      <p:sp>
        <p:nvSpPr>
          <p:cNvPr id="6" name="Rectangle 5">
            <a:extLst>
              <a:ext uri="{FF2B5EF4-FFF2-40B4-BE49-F238E27FC236}">
                <a16:creationId xmlns:a16="http://schemas.microsoft.com/office/drawing/2014/main" id="{BC73DA6F-89D8-49EB-9A1E-4F1FE31D5E3E}"/>
              </a:ext>
            </a:extLst>
          </p:cNvPr>
          <p:cNvSpPr/>
          <p:nvPr/>
        </p:nvSpPr>
        <p:spPr>
          <a:xfrm>
            <a:off x="338137" y="3904851"/>
            <a:ext cx="4222288" cy="2108269"/>
          </a:xfrm>
          <a:prstGeom prst="rect">
            <a:avLst/>
          </a:prstGeom>
        </p:spPr>
        <p:txBody>
          <a:bodyPr wrap="square">
            <a:spAutoFit/>
          </a:bodyPr>
          <a:lstStyle/>
          <a:p>
            <a:pPr>
              <a:spcAft>
                <a:spcPts val="600"/>
              </a:spcAft>
            </a:pPr>
            <a:r>
              <a:rPr lang="en-GB" dirty="0">
                <a:latin typeface="Arial" panose="020B0604020202020204" pitchFamily="34" charset="0"/>
                <a:cs typeface="Arial" panose="020B0604020202020204" pitchFamily="34" charset="0"/>
              </a:rPr>
              <a:t>If you drew it in a CAD programme you can export the file(s) to laser cut the parts or 3D print it.</a:t>
            </a:r>
          </a:p>
          <a:p>
            <a:pPr>
              <a:spcAft>
                <a:spcPts val="600"/>
              </a:spcAft>
            </a:pPr>
            <a:r>
              <a:rPr lang="en-GB" dirty="0">
                <a:latin typeface="Arial" panose="020B0604020202020204" pitchFamily="34" charset="0"/>
                <a:cs typeface="Arial" panose="020B0604020202020204" pitchFamily="34" charset="0"/>
              </a:rPr>
              <a:t>Your engineering drawings can also be used to hand cut the parts from thin balsa wood, card, plastic sheets or a similar material.</a:t>
            </a:r>
          </a:p>
        </p:txBody>
      </p:sp>
      <p:pic>
        <p:nvPicPr>
          <p:cNvPr id="2052" name="Picture 4" descr="http://cdn-4.paper-replika.com/images/stories/instructions/Transportation/aquila/Aquila_UAV_4.jpg">
            <a:extLst>
              <a:ext uri="{FF2B5EF4-FFF2-40B4-BE49-F238E27FC236}">
                <a16:creationId xmlns:a16="http://schemas.microsoft.com/office/drawing/2014/main" id="{AAAC5F45-7FE1-4778-A0CB-98CCBBA77D15}"/>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974521" y="1779054"/>
            <a:ext cx="4075806" cy="203284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poweredmodelairplanes.com/pma/a10/plans06.jpg">
            <a:extLst>
              <a:ext uri="{FF2B5EF4-FFF2-40B4-BE49-F238E27FC236}">
                <a16:creationId xmlns:a16="http://schemas.microsoft.com/office/drawing/2014/main" id="{CF77A727-C995-48A0-904E-4B43868E8ED3}"/>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827290" y="3980273"/>
            <a:ext cx="3223037" cy="214869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www.poweredmodelairplanes.com/pma/a10/fin03.jpg">
            <a:extLst>
              <a:ext uri="{FF2B5EF4-FFF2-40B4-BE49-F238E27FC236}">
                <a16:creationId xmlns:a16="http://schemas.microsoft.com/office/drawing/2014/main" id="{FB3654C8-CF91-406E-95F2-49B6D8274F3A}"/>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505681" y="985820"/>
            <a:ext cx="3348182" cy="50273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3FB7B89F-1CB4-4B07-8DB8-27F208207229}"/>
              </a:ext>
            </a:extLst>
          </p:cNvPr>
          <p:cNvGrpSpPr/>
          <p:nvPr/>
        </p:nvGrpSpPr>
        <p:grpSpPr>
          <a:xfrm>
            <a:off x="2013831" y="1603247"/>
            <a:ext cx="1960690" cy="1151999"/>
            <a:chOff x="9158207" y="3188052"/>
            <a:chExt cx="2287270" cy="1151999"/>
          </a:xfrm>
        </p:grpSpPr>
        <p:sp>
          <p:nvSpPr>
            <p:cNvPr id="10" name="Speech Bubble: Oval 9">
              <a:extLst>
                <a:ext uri="{FF2B5EF4-FFF2-40B4-BE49-F238E27FC236}">
                  <a16:creationId xmlns:a16="http://schemas.microsoft.com/office/drawing/2014/main" id="{48D42780-06C1-4643-A608-3D5E6DEFCB4E}"/>
                </a:ext>
              </a:extLst>
            </p:cNvPr>
            <p:cNvSpPr/>
            <p:nvPr/>
          </p:nvSpPr>
          <p:spPr>
            <a:xfrm rot="21355010">
              <a:off x="9158207" y="3188052"/>
              <a:ext cx="2287270" cy="1151999"/>
            </a:xfrm>
            <a:prstGeom prst="wedgeEllipseCallout">
              <a:avLst>
                <a:gd name="adj1" fmla="val -63822"/>
                <a:gd name="adj2" fmla="val 13343"/>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ea typeface="Calibri" panose="020F0502020204030204" pitchFamily="34" charset="0"/>
                  <a:cs typeface="Times New Roman" panose="02020603050405020304" pitchFamily="18" charset="0"/>
                </a:rPr>
                <a:t> </a:t>
              </a:r>
            </a:p>
          </p:txBody>
        </p:sp>
        <p:sp>
          <p:nvSpPr>
            <p:cNvPr id="11" name="Text Box 2">
              <a:extLst>
                <a:ext uri="{FF2B5EF4-FFF2-40B4-BE49-F238E27FC236}">
                  <a16:creationId xmlns:a16="http://schemas.microsoft.com/office/drawing/2014/main" id="{935E87C6-1A7F-42D7-9ECF-CC98B59398BE}"/>
                </a:ext>
              </a:extLst>
            </p:cNvPr>
            <p:cNvSpPr txBox="1">
              <a:spLocks noChangeArrowheads="1"/>
            </p:cNvSpPr>
            <p:nvPr/>
          </p:nvSpPr>
          <p:spPr bwMode="auto">
            <a:xfrm rot="21331752">
              <a:off x="9306320" y="3401446"/>
              <a:ext cx="1975485" cy="632936"/>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If you have time you might continue to make a model of your aircraft part.</a:t>
              </a:r>
            </a:p>
          </p:txBody>
        </p:sp>
      </p:grpSp>
    </p:spTree>
    <p:extLst>
      <p:ext uri="{BB962C8B-B14F-4D97-AF65-F5344CB8AC3E}">
        <p14:creationId xmlns:p14="http://schemas.microsoft.com/office/powerpoint/2010/main" val="15180059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71E0C13-290F-4ACB-91F9-0D527389A57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9096259" y="3476706"/>
            <a:ext cx="2879573" cy="2386710"/>
          </a:xfrm>
          <a:prstGeom prst="rect">
            <a:avLst/>
          </a:prstGeom>
        </p:spPr>
      </p:pic>
      <p:pic>
        <p:nvPicPr>
          <p:cNvPr id="4098" name="Picture 2" descr="https://www.alwayshobbies.com/userdata/root/images/products/001032_0.jpg">
            <a:extLst>
              <a:ext uri="{FF2B5EF4-FFF2-40B4-BE49-F238E27FC236}">
                <a16:creationId xmlns:a16="http://schemas.microsoft.com/office/drawing/2014/main" id="{2E3F51A8-4C3E-4658-BF01-2A162356861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086812" y="3742255"/>
            <a:ext cx="3719548" cy="2386710"/>
          </a:xfrm>
          <a:prstGeom prst="rect">
            <a:avLst/>
          </a:prstGeom>
          <a:noFill/>
          <a:extLst>
            <a:ext uri="{909E8E84-426E-40DD-AFC4-6F175D3DCCD1}">
              <a14:hiddenFill xmlns:a14="http://schemas.microsoft.com/office/drawing/2010/main">
                <a:solidFill>
                  <a:srgbClr val="FFFFFF"/>
                </a:solidFill>
              </a14:hiddenFill>
            </a:ext>
          </a:extLst>
        </p:spPr>
      </p:pic>
      <p:sp>
        <p:nvSpPr>
          <p:cNvPr id="16" name="Subtitle 2">
            <a:extLst>
              <a:ext uri="{FF2B5EF4-FFF2-40B4-BE49-F238E27FC236}">
                <a16:creationId xmlns:a16="http://schemas.microsoft.com/office/drawing/2014/main" id="{20CAD790-C6CA-4B08-BF9A-0CCFB4C18E71}"/>
              </a:ext>
            </a:extLst>
          </p:cNvPr>
          <p:cNvSpPr txBox="1">
            <a:spLocks/>
          </p:cNvSpPr>
          <p:nvPr/>
        </p:nvSpPr>
        <p:spPr>
          <a:xfrm>
            <a:off x="144379" y="729035"/>
            <a:ext cx="4718566" cy="618565"/>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b="1" dirty="0">
                <a:solidFill>
                  <a:srgbClr val="318AAC"/>
                </a:solidFill>
                <a:latin typeface="Cambria" panose="02040503050406030204" pitchFamily="18" charset="0"/>
              </a:rPr>
              <a:t>Going further</a:t>
            </a:r>
          </a:p>
        </p:txBody>
      </p:sp>
      <p:sp>
        <p:nvSpPr>
          <p:cNvPr id="6" name="Rectangle 5">
            <a:extLst>
              <a:ext uri="{FF2B5EF4-FFF2-40B4-BE49-F238E27FC236}">
                <a16:creationId xmlns:a16="http://schemas.microsoft.com/office/drawing/2014/main" id="{BC73DA6F-89D8-49EB-9A1E-4F1FE31D5E3E}"/>
              </a:ext>
            </a:extLst>
          </p:cNvPr>
          <p:cNvSpPr/>
          <p:nvPr/>
        </p:nvSpPr>
        <p:spPr>
          <a:xfrm>
            <a:off x="469899" y="1556962"/>
            <a:ext cx="6578601" cy="3831818"/>
          </a:xfrm>
          <a:prstGeom prst="rect">
            <a:avLst/>
          </a:prstGeom>
        </p:spPr>
        <p:txBody>
          <a:bodyPr wrap="square">
            <a:spAutoFit/>
          </a:bodyPr>
          <a:lstStyle/>
          <a:p>
            <a:pPr>
              <a:spcAft>
                <a:spcPts val="600"/>
              </a:spcAft>
            </a:pPr>
            <a:r>
              <a:rPr lang="en-GB" dirty="0">
                <a:latin typeface="Arial" panose="020B0604020202020204" pitchFamily="34" charset="0"/>
                <a:ea typeface="Calibri" panose="020F0502020204030204" pitchFamily="34" charset="0"/>
                <a:cs typeface="Times New Roman" panose="02020603050405020304" pitchFamily="18" charset="0"/>
              </a:rPr>
              <a:t>You can find plenty of free plans for model aircraft on the internet, and ready-to-make kits are also available.</a:t>
            </a:r>
          </a:p>
          <a:p>
            <a:pPr>
              <a:spcAft>
                <a:spcPts val="600"/>
              </a:spcAft>
            </a:pPr>
            <a:endParaRPr lang="en-GB" dirty="0">
              <a:latin typeface="Arial" panose="020B0604020202020204" pitchFamily="34" charset="0"/>
              <a:ea typeface="Calibri" panose="020F0502020204030204" pitchFamily="34" charset="0"/>
              <a:cs typeface="Times New Roman" panose="02020603050405020304" pitchFamily="18" charset="0"/>
            </a:endParaRPr>
          </a:p>
          <a:p>
            <a:pPr>
              <a:spcAft>
                <a:spcPts val="600"/>
              </a:spcAft>
            </a:pPr>
            <a:r>
              <a:rPr lang="en-GB" dirty="0">
                <a:latin typeface="Arial" panose="020B0604020202020204" pitchFamily="34" charset="0"/>
                <a:ea typeface="Calibri" panose="020F0502020204030204" pitchFamily="34" charset="0"/>
                <a:cs typeface="Times New Roman" panose="02020603050405020304" pitchFamily="18" charset="0"/>
              </a:rPr>
              <a:t>Some examples of sites where you can buy kits include:</a:t>
            </a:r>
          </a:p>
          <a:p>
            <a:pPr>
              <a:spcAft>
                <a:spcPts val="600"/>
              </a:spcAft>
            </a:pPr>
            <a:r>
              <a:rPr lang="en-GB" dirty="0">
                <a:latin typeface="Arial" panose="020B0604020202020204" pitchFamily="34" charset="0"/>
                <a:ea typeface="Calibri" panose="020F0502020204030204" pitchFamily="34" charset="0"/>
                <a:cs typeface="Times New Roman" panose="02020603050405020304" pitchFamily="18" charset="0"/>
                <a:hlinkClick r:id="rId5"/>
              </a:rPr>
              <a:t>Marionville Models</a:t>
            </a:r>
            <a:endParaRPr lang="en-GB" dirty="0">
              <a:latin typeface="Arial" panose="020B0604020202020204" pitchFamily="34" charset="0"/>
              <a:ea typeface="Calibri" panose="020F0502020204030204" pitchFamily="34" charset="0"/>
              <a:cs typeface="Times New Roman" panose="02020603050405020304" pitchFamily="18" charset="0"/>
            </a:endParaRPr>
          </a:p>
          <a:p>
            <a:pPr>
              <a:spcAft>
                <a:spcPts val="600"/>
              </a:spcAft>
            </a:pPr>
            <a:r>
              <a:rPr lang="en-GB" dirty="0">
                <a:latin typeface="Arial" panose="020B0604020202020204" pitchFamily="34" charset="0"/>
                <a:ea typeface="Calibri" panose="020F0502020204030204" pitchFamily="34" charset="0"/>
                <a:cs typeface="Times New Roman" panose="02020603050405020304" pitchFamily="18" charset="0"/>
                <a:hlinkClick r:id="rId6"/>
              </a:rPr>
              <a:t>Logic RC</a:t>
            </a:r>
            <a:endParaRPr lang="en-GB" dirty="0">
              <a:latin typeface="Arial" panose="020B0604020202020204" pitchFamily="34" charset="0"/>
              <a:ea typeface="Calibri" panose="020F0502020204030204" pitchFamily="34" charset="0"/>
              <a:cs typeface="Times New Roman" panose="02020603050405020304" pitchFamily="18" charset="0"/>
            </a:endParaRPr>
          </a:p>
          <a:p>
            <a:pPr>
              <a:spcAft>
                <a:spcPts val="600"/>
              </a:spcAft>
            </a:pPr>
            <a:r>
              <a:rPr lang="en-GB" dirty="0">
                <a:latin typeface="Arial" panose="020B0604020202020204" pitchFamily="34" charset="0"/>
                <a:ea typeface="Calibri" panose="020F0502020204030204" pitchFamily="34" charset="0"/>
                <a:cs typeface="Times New Roman" panose="02020603050405020304" pitchFamily="18" charset="0"/>
                <a:hlinkClick r:id="rId7"/>
              </a:rPr>
              <a:t>Hobbies</a:t>
            </a:r>
            <a:endParaRPr lang="en-GB" dirty="0">
              <a:latin typeface="Arial" panose="020B0604020202020204" pitchFamily="34" charset="0"/>
              <a:ea typeface="Calibri" panose="020F0502020204030204" pitchFamily="34" charset="0"/>
              <a:cs typeface="Times New Roman" panose="02020603050405020304" pitchFamily="18" charset="0"/>
            </a:endParaRPr>
          </a:p>
          <a:p>
            <a:pPr>
              <a:spcAft>
                <a:spcPts val="600"/>
              </a:spcAft>
            </a:pPr>
            <a:r>
              <a:rPr lang="en-GB" dirty="0">
                <a:latin typeface="Arial" panose="020B0604020202020204" pitchFamily="34" charset="0"/>
                <a:ea typeface="Calibri" panose="020F0502020204030204" pitchFamily="34" charset="0"/>
                <a:cs typeface="Times New Roman" panose="02020603050405020304" pitchFamily="18" charset="0"/>
                <a:hlinkClick r:id="rId8"/>
              </a:rPr>
              <a:t>RC World</a:t>
            </a:r>
            <a:endParaRPr lang="en-GB" dirty="0">
              <a:latin typeface="Arial" panose="020B0604020202020204" pitchFamily="34" charset="0"/>
              <a:ea typeface="Calibri" panose="020F0502020204030204" pitchFamily="34" charset="0"/>
              <a:cs typeface="Times New Roman" panose="02020603050405020304" pitchFamily="18" charset="0"/>
            </a:endParaRPr>
          </a:p>
          <a:p>
            <a:pPr>
              <a:spcAft>
                <a:spcPts val="600"/>
              </a:spcAft>
            </a:pPr>
            <a:endParaRPr lang="en-GB" dirty="0">
              <a:latin typeface="Arial" panose="020B0604020202020204" pitchFamily="34" charset="0"/>
              <a:ea typeface="Calibri" panose="020F0502020204030204" pitchFamily="34" charset="0"/>
              <a:cs typeface="Times New Roman" panose="02020603050405020304" pitchFamily="18" charset="0"/>
            </a:endParaRPr>
          </a:p>
          <a:p>
            <a:pPr>
              <a:spcAft>
                <a:spcPts val="600"/>
              </a:spcAft>
            </a:pPr>
            <a:endParaRPr lang="en-GB" dirty="0"/>
          </a:p>
          <a:p>
            <a:pPr>
              <a:spcAft>
                <a:spcPts val="600"/>
              </a:spcAft>
            </a:pPr>
            <a:r>
              <a:rPr lang="en-GB" dirty="0">
                <a:latin typeface="Arial" panose="020B0604020202020204" pitchFamily="34" charset="0"/>
                <a:cs typeface="Arial" panose="020B0604020202020204" pitchFamily="34" charset="0"/>
              </a:rPr>
              <a:t>  </a:t>
            </a:r>
          </a:p>
        </p:txBody>
      </p:sp>
      <p:sp>
        <p:nvSpPr>
          <p:cNvPr id="7" name="Title 1">
            <a:extLst>
              <a:ext uri="{FF2B5EF4-FFF2-40B4-BE49-F238E27FC236}">
                <a16:creationId xmlns:a16="http://schemas.microsoft.com/office/drawing/2014/main" id="{92185B9D-C597-4440-AA76-082A720CBDCD}"/>
              </a:ext>
            </a:extLst>
          </p:cNvPr>
          <p:cNvSpPr txBox="1">
            <a:spLocks/>
          </p:cNvSpPr>
          <p:nvPr/>
        </p:nvSpPr>
        <p:spPr>
          <a:xfrm>
            <a:off x="144378" y="113367"/>
            <a:ext cx="9497333" cy="827927"/>
          </a:xfrm>
          <a:prstGeom prst="rect">
            <a:avLst/>
          </a:prstGeom>
        </p:spPr>
        <p:txBody>
          <a:bodyPr>
            <a:normAutofit fontScale="90000"/>
          </a:bodyPr>
          <a:lstStyle>
            <a:lvl1pPr algn="l" defTabSz="457200" rtl="0" eaLnBrk="1" latinLnBrk="0" hangingPunct="1">
              <a:spcBef>
                <a:spcPct val="0"/>
              </a:spcBef>
              <a:buNone/>
              <a:defRPr sz="4400" kern="1200">
                <a:solidFill>
                  <a:schemeClr val="tx1"/>
                </a:solidFill>
                <a:latin typeface="Arial"/>
                <a:ea typeface="+mj-ea"/>
                <a:cs typeface="Arial"/>
              </a:defRPr>
            </a:lvl1pPr>
          </a:lstStyle>
          <a:p>
            <a:r>
              <a:rPr lang="en-GB" sz="4000" b="1" kern="0" dirty="0">
                <a:solidFill>
                  <a:srgbClr val="4EBA6F"/>
                </a:solidFill>
                <a:latin typeface="Cambria" panose="02040503050406030204" pitchFamily="18" charset="0"/>
              </a:rPr>
              <a:t>Modelling structures / Engineering drawing</a:t>
            </a:r>
            <a:endParaRPr lang="en-GB" sz="4000" b="1" kern="0" dirty="0">
              <a:solidFill>
                <a:srgbClr val="B0D235"/>
              </a:solidFill>
              <a:latin typeface="Cambria" panose="02040503050406030204" pitchFamily="18" charset="0"/>
            </a:endParaRPr>
          </a:p>
        </p:txBody>
      </p:sp>
      <p:pic>
        <p:nvPicPr>
          <p:cNvPr id="2" name="Picture 1">
            <a:extLst>
              <a:ext uri="{FF2B5EF4-FFF2-40B4-BE49-F238E27FC236}">
                <a16:creationId xmlns:a16="http://schemas.microsoft.com/office/drawing/2014/main" id="{8309FC32-7F80-4943-B275-0D7176FB47D3}"/>
              </a:ext>
            </a:extLst>
          </p:cNvPr>
          <p:cNvPicPr>
            <a:picLocks noChangeAspect="1"/>
          </p:cNvPicPr>
          <p:nvPr/>
        </p:nvPicPr>
        <p:blipFill>
          <a:blip r:embed="rId9"/>
          <a:stretch>
            <a:fillRect/>
          </a:stretch>
        </p:blipFill>
        <p:spPr>
          <a:xfrm>
            <a:off x="5109554" y="3054762"/>
            <a:ext cx="3877892" cy="2334389"/>
          </a:xfrm>
          <a:prstGeom prst="rect">
            <a:avLst/>
          </a:prstGeom>
        </p:spPr>
      </p:pic>
      <p:grpSp>
        <p:nvGrpSpPr>
          <p:cNvPr id="8" name="Group 7">
            <a:extLst>
              <a:ext uri="{FF2B5EF4-FFF2-40B4-BE49-F238E27FC236}">
                <a16:creationId xmlns:a16="http://schemas.microsoft.com/office/drawing/2014/main" id="{9CC54D82-3F03-4241-80E1-A710AC2B5188}"/>
              </a:ext>
            </a:extLst>
          </p:cNvPr>
          <p:cNvGrpSpPr/>
          <p:nvPr/>
        </p:nvGrpSpPr>
        <p:grpSpPr>
          <a:xfrm>
            <a:off x="8751262" y="1840055"/>
            <a:ext cx="2287270" cy="1588945"/>
            <a:chOff x="9142651" y="2751661"/>
            <a:chExt cx="2287270" cy="1588945"/>
          </a:xfrm>
        </p:grpSpPr>
        <p:sp>
          <p:nvSpPr>
            <p:cNvPr id="9" name="Speech Bubble: Oval 8">
              <a:extLst>
                <a:ext uri="{FF2B5EF4-FFF2-40B4-BE49-F238E27FC236}">
                  <a16:creationId xmlns:a16="http://schemas.microsoft.com/office/drawing/2014/main" id="{1E731755-B313-41F2-BF61-9E7D989E3BD6}"/>
                </a:ext>
              </a:extLst>
            </p:cNvPr>
            <p:cNvSpPr/>
            <p:nvPr/>
          </p:nvSpPr>
          <p:spPr>
            <a:xfrm rot="21355010">
              <a:off x="9142651" y="2751661"/>
              <a:ext cx="2287270" cy="1588945"/>
            </a:xfrm>
            <a:prstGeom prst="wedgeEllipseCallout">
              <a:avLst>
                <a:gd name="adj1" fmla="val 4955"/>
                <a:gd name="adj2" fmla="val 77861"/>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ea typeface="Calibri" panose="020F0502020204030204" pitchFamily="34" charset="0"/>
                  <a:cs typeface="Times New Roman" panose="02020603050405020304" pitchFamily="18" charset="0"/>
                </a:rPr>
                <a:t> </a:t>
              </a:r>
            </a:p>
          </p:txBody>
        </p:sp>
        <p:sp>
          <p:nvSpPr>
            <p:cNvPr id="10" name="Text Box 2">
              <a:extLst>
                <a:ext uri="{FF2B5EF4-FFF2-40B4-BE49-F238E27FC236}">
                  <a16:creationId xmlns:a16="http://schemas.microsoft.com/office/drawing/2014/main" id="{5BA439DA-72D6-40B2-A8B7-AB4FEA6C75BA}"/>
                </a:ext>
              </a:extLst>
            </p:cNvPr>
            <p:cNvSpPr txBox="1">
              <a:spLocks noChangeArrowheads="1"/>
            </p:cNvSpPr>
            <p:nvPr/>
          </p:nvSpPr>
          <p:spPr bwMode="auto">
            <a:xfrm rot="21331752">
              <a:off x="9292268" y="3041451"/>
              <a:ext cx="1975485" cy="993479"/>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Your school may have a model club or engineering club that you can join. </a:t>
              </a:r>
            </a:p>
            <a:p>
              <a:pPr algn="ctr">
                <a:lnSpc>
                  <a:spcPct val="107000"/>
                </a:lnSpc>
                <a:spcAft>
                  <a:spcPts val="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Or how about starting one yourself?</a:t>
              </a:r>
            </a:p>
          </p:txBody>
        </p:sp>
      </p:grpSp>
    </p:spTree>
    <p:extLst>
      <p:ext uri="{BB962C8B-B14F-4D97-AF65-F5344CB8AC3E}">
        <p14:creationId xmlns:p14="http://schemas.microsoft.com/office/powerpoint/2010/main" val="29265451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E858589-4A78-4E58-A5DF-427B5BDF4019}"/>
              </a:ext>
            </a:extLst>
          </p:cNvPr>
          <p:cNvSpPr txBox="1">
            <a:spLocks/>
          </p:cNvSpPr>
          <p:nvPr/>
        </p:nvSpPr>
        <p:spPr>
          <a:xfrm>
            <a:off x="144379" y="113367"/>
            <a:ext cx="4531659" cy="827927"/>
          </a:xfrm>
          <a:prstGeom prst="rect">
            <a:avLst/>
          </a:prstGeom>
        </p:spPr>
        <p:txBody>
          <a:bodyPr>
            <a:normAutofit fontScale="97500"/>
          </a:bodyPr>
          <a:lstStyle>
            <a:lvl1pPr algn="l" defTabSz="457200" rtl="0" eaLnBrk="1" latinLnBrk="0" hangingPunct="1">
              <a:spcBef>
                <a:spcPct val="0"/>
              </a:spcBef>
              <a:buNone/>
              <a:defRPr sz="4400" kern="1200">
                <a:solidFill>
                  <a:schemeClr val="tx1"/>
                </a:solidFill>
                <a:latin typeface="Arial"/>
                <a:ea typeface="+mj-ea"/>
                <a:cs typeface="Arial"/>
              </a:defRPr>
            </a:lvl1pPr>
          </a:lstStyle>
          <a:p>
            <a:r>
              <a:rPr lang="en-GB" sz="4000" b="1" kern="0" dirty="0">
                <a:solidFill>
                  <a:srgbClr val="4EBA6F"/>
                </a:solidFill>
                <a:latin typeface="Cambria" panose="02040503050406030204" pitchFamily="18" charset="0"/>
              </a:rPr>
              <a:t>Flight</a:t>
            </a:r>
            <a:endParaRPr lang="en-GB" sz="4000" b="1" kern="0" dirty="0">
              <a:solidFill>
                <a:srgbClr val="B0D235"/>
              </a:solidFill>
              <a:latin typeface="Cambria" panose="02040503050406030204" pitchFamily="18" charset="0"/>
            </a:endParaRPr>
          </a:p>
        </p:txBody>
      </p:sp>
      <p:sp>
        <p:nvSpPr>
          <p:cNvPr id="16" name="Subtitle 2">
            <a:extLst>
              <a:ext uri="{FF2B5EF4-FFF2-40B4-BE49-F238E27FC236}">
                <a16:creationId xmlns:a16="http://schemas.microsoft.com/office/drawing/2014/main" id="{20CAD790-C6CA-4B08-BF9A-0CCFB4C18E71}"/>
              </a:ext>
            </a:extLst>
          </p:cNvPr>
          <p:cNvSpPr txBox="1">
            <a:spLocks/>
          </p:cNvSpPr>
          <p:nvPr/>
        </p:nvSpPr>
        <p:spPr>
          <a:xfrm>
            <a:off x="144379" y="729035"/>
            <a:ext cx="5761121" cy="618565"/>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b="1" dirty="0">
                <a:solidFill>
                  <a:srgbClr val="318AAC"/>
                </a:solidFill>
                <a:latin typeface="Cambria" panose="02040503050406030204" pitchFamily="18" charset="0"/>
              </a:rPr>
              <a:t>Inspirations </a:t>
            </a:r>
          </a:p>
        </p:txBody>
      </p:sp>
      <p:pic>
        <p:nvPicPr>
          <p:cNvPr id="5122" name="Picture 2" descr="Image result for flight public domain">
            <a:extLst>
              <a:ext uri="{FF2B5EF4-FFF2-40B4-BE49-F238E27FC236}">
                <a16:creationId xmlns:a16="http://schemas.microsoft.com/office/drawing/2014/main" id="{0C539323-2285-4D3F-92AB-B87CBDC1092A}"/>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8877300" y="414337"/>
            <a:ext cx="2988145" cy="301466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6AF58B42-AD6D-4167-9646-23779DC28586}"/>
              </a:ext>
            </a:extLst>
          </p:cNvPr>
          <p:cNvPicPr>
            <a:picLocks noChangeAspect="1"/>
          </p:cNvPicPr>
          <p:nvPr/>
        </p:nvPicPr>
        <p:blipFill>
          <a:blip r:embed="rId4"/>
          <a:stretch>
            <a:fillRect/>
          </a:stretch>
        </p:blipFill>
        <p:spPr>
          <a:xfrm>
            <a:off x="454025" y="1556962"/>
            <a:ext cx="1960095" cy="2609850"/>
          </a:xfrm>
          <a:prstGeom prst="rect">
            <a:avLst/>
          </a:prstGeom>
        </p:spPr>
      </p:pic>
      <p:pic>
        <p:nvPicPr>
          <p:cNvPr id="3" name="Picture 2">
            <a:extLst>
              <a:ext uri="{FF2B5EF4-FFF2-40B4-BE49-F238E27FC236}">
                <a16:creationId xmlns:a16="http://schemas.microsoft.com/office/drawing/2014/main" id="{A9F3C2EF-9751-436F-AD74-DCB67EBABC44}"/>
              </a:ext>
            </a:extLst>
          </p:cNvPr>
          <p:cNvPicPr>
            <a:picLocks noChangeAspect="1"/>
          </p:cNvPicPr>
          <p:nvPr/>
        </p:nvPicPr>
        <p:blipFill>
          <a:blip r:embed="rId5"/>
          <a:stretch>
            <a:fillRect/>
          </a:stretch>
        </p:blipFill>
        <p:spPr>
          <a:xfrm>
            <a:off x="4952216" y="418412"/>
            <a:ext cx="3707832" cy="1692323"/>
          </a:xfrm>
          <a:prstGeom prst="rect">
            <a:avLst/>
          </a:prstGeom>
        </p:spPr>
      </p:pic>
      <p:pic>
        <p:nvPicPr>
          <p:cNvPr id="5124" name="Picture 4" descr="Airplane, Air, Flight, Sky, Aircraft">
            <a:extLst>
              <a:ext uri="{FF2B5EF4-FFF2-40B4-BE49-F238E27FC236}">
                <a16:creationId xmlns:a16="http://schemas.microsoft.com/office/drawing/2014/main" id="{8F9BCC1F-03CF-4237-B23D-6C03D64F8DCB}"/>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4278548" y="2296281"/>
            <a:ext cx="4381500" cy="226543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E0DDEB1-4F51-418F-B90A-1BDAEF45B4B0}"/>
              </a:ext>
            </a:extLst>
          </p:cNvPr>
          <p:cNvPicPr>
            <a:picLocks noChangeAspect="1"/>
          </p:cNvPicPr>
          <p:nvPr/>
        </p:nvPicPr>
        <p:blipFill>
          <a:blip r:embed="rId7"/>
          <a:stretch>
            <a:fillRect/>
          </a:stretch>
        </p:blipFill>
        <p:spPr>
          <a:xfrm>
            <a:off x="454024" y="4376174"/>
            <a:ext cx="2860675" cy="1753718"/>
          </a:xfrm>
          <a:prstGeom prst="rect">
            <a:avLst/>
          </a:prstGeom>
        </p:spPr>
      </p:pic>
      <p:pic>
        <p:nvPicPr>
          <p:cNvPr id="5" name="Picture 4">
            <a:extLst>
              <a:ext uri="{FF2B5EF4-FFF2-40B4-BE49-F238E27FC236}">
                <a16:creationId xmlns:a16="http://schemas.microsoft.com/office/drawing/2014/main" id="{743A4398-5C65-47CB-82C7-EC7118854428}"/>
              </a:ext>
            </a:extLst>
          </p:cNvPr>
          <p:cNvPicPr>
            <a:picLocks noChangeAspect="1"/>
          </p:cNvPicPr>
          <p:nvPr/>
        </p:nvPicPr>
        <p:blipFill>
          <a:blip r:embed="rId8"/>
          <a:stretch>
            <a:fillRect/>
          </a:stretch>
        </p:blipFill>
        <p:spPr>
          <a:xfrm>
            <a:off x="3665772" y="4747263"/>
            <a:ext cx="4994276" cy="1381702"/>
          </a:xfrm>
          <a:prstGeom prst="rect">
            <a:avLst/>
          </a:prstGeom>
        </p:spPr>
      </p:pic>
      <p:pic>
        <p:nvPicPr>
          <p:cNvPr id="6" name="Picture 5">
            <a:extLst>
              <a:ext uri="{FF2B5EF4-FFF2-40B4-BE49-F238E27FC236}">
                <a16:creationId xmlns:a16="http://schemas.microsoft.com/office/drawing/2014/main" id="{06E16918-DF55-431F-A814-E3A0DAC8DF17}"/>
              </a:ext>
            </a:extLst>
          </p:cNvPr>
          <p:cNvPicPr>
            <a:picLocks noChangeAspect="1"/>
          </p:cNvPicPr>
          <p:nvPr/>
        </p:nvPicPr>
        <p:blipFill>
          <a:blip r:embed="rId9"/>
          <a:stretch>
            <a:fillRect/>
          </a:stretch>
        </p:blipFill>
        <p:spPr>
          <a:xfrm>
            <a:off x="8865052" y="3557588"/>
            <a:ext cx="3000392" cy="2489461"/>
          </a:xfrm>
          <a:prstGeom prst="rect">
            <a:avLst/>
          </a:prstGeom>
        </p:spPr>
      </p:pic>
      <p:pic>
        <p:nvPicPr>
          <p:cNvPr id="7" name="Picture 6">
            <a:extLst>
              <a:ext uri="{FF2B5EF4-FFF2-40B4-BE49-F238E27FC236}">
                <a16:creationId xmlns:a16="http://schemas.microsoft.com/office/drawing/2014/main" id="{81E253CF-5F80-4B65-A75A-6DA8CD34DE2E}"/>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t="3097"/>
          <a:stretch/>
        </p:blipFill>
        <p:spPr>
          <a:xfrm>
            <a:off x="2550878" y="1556962"/>
            <a:ext cx="1522666" cy="2609850"/>
          </a:xfrm>
          <a:prstGeom prst="rect">
            <a:avLst/>
          </a:prstGeom>
        </p:spPr>
      </p:pic>
    </p:spTree>
    <p:extLst>
      <p:ext uri="{BB962C8B-B14F-4D97-AF65-F5344CB8AC3E}">
        <p14:creationId xmlns:p14="http://schemas.microsoft.com/office/powerpoint/2010/main" val="3047514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4911" y="2130426"/>
            <a:ext cx="11085341" cy="1470025"/>
          </a:xfrm>
        </p:spPr>
        <p:txBody>
          <a:bodyPr>
            <a:normAutofit/>
          </a:bodyPr>
          <a:lstStyle/>
          <a:p>
            <a:pPr algn="ctr"/>
            <a:r>
              <a:rPr lang="en-GB" sz="4000" b="1" kern="0" dirty="0">
                <a:solidFill>
                  <a:srgbClr val="4EBA6F"/>
                </a:solidFill>
                <a:latin typeface="Cambria" panose="02040503050406030204" pitchFamily="18" charset="0"/>
              </a:rPr>
              <a:t>Aeronautical Engineering</a:t>
            </a:r>
            <a:endParaRPr lang="en-GB" sz="4000" b="1" kern="0" dirty="0">
              <a:solidFill>
                <a:srgbClr val="B0D235"/>
              </a:solidFill>
              <a:latin typeface="Cambria" panose="02040503050406030204" pitchFamily="18" charset="0"/>
            </a:endParaRPr>
          </a:p>
        </p:txBody>
      </p:sp>
      <p:sp>
        <p:nvSpPr>
          <p:cNvPr id="3" name="Subtitle 2"/>
          <p:cNvSpPr>
            <a:spLocks noGrp="1"/>
          </p:cNvSpPr>
          <p:nvPr>
            <p:ph type="subTitle" idx="1"/>
          </p:nvPr>
        </p:nvSpPr>
        <p:spPr>
          <a:xfrm>
            <a:off x="1463040" y="3326423"/>
            <a:ext cx="9228405" cy="1752600"/>
          </a:xfrm>
        </p:spPr>
        <p:txBody>
          <a:bodyPr/>
          <a:lstStyle/>
          <a:p>
            <a:r>
              <a:rPr lang="en-GB" b="1" dirty="0">
                <a:solidFill>
                  <a:srgbClr val="318AAC"/>
                </a:solidFill>
                <a:latin typeface="Cambria" panose="02040503050406030204" pitchFamily="18" charset="0"/>
              </a:rPr>
              <a:t>Challenge 1: </a:t>
            </a:r>
            <a:r>
              <a:rPr lang="en-GB" b="1" dirty="0">
                <a:solidFill>
                  <a:srgbClr val="318AAC"/>
                </a:solidFill>
                <a:latin typeface="Cambria" panose="02040503050406030204" pitchFamily="18" charset="0"/>
                <a:ea typeface="Calibri" panose="020F0502020204030204" pitchFamily="34" charset="0"/>
                <a:cs typeface="Arial" panose="020B0604020202020204" pitchFamily="34" charset="0"/>
              </a:rPr>
              <a:t>Flight</a:t>
            </a:r>
            <a:r>
              <a:rPr lang="en-GB" b="1" dirty="0">
                <a:solidFill>
                  <a:srgbClr val="318AAC"/>
                </a:solidFill>
                <a:latin typeface="Cambria" panose="02040503050406030204" pitchFamily="18" charset="0"/>
              </a:rPr>
              <a:t> </a:t>
            </a:r>
          </a:p>
        </p:txBody>
      </p:sp>
    </p:spTree>
    <p:extLst>
      <p:ext uri="{BB962C8B-B14F-4D97-AF65-F5344CB8AC3E}">
        <p14:creationId xmlns:p14="http://schemas.microsoft.com/office/powerpoint/2010/main" val="4041305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8481281-EB76-4A54-A099-A0FCBA36FEF8}"/>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175922" y="48892"/>
            <a:ext cx="2565556" cy="2422629"/>
          </a:xfrm>
          <a:prstGeom prst="rect">
            <a:avLst/>
          </a:prstGeom>
        </p:spPr>
      </p:pic>
      <p:sp>
        <p:nvSpPr>
          <p:cNvPr id="13" name="Text Box 2">
            <a:extLst>
              <a:ext uri="{FF2B5EF4-FFF2-40B4-BE49-F238E27FC236}">
                <a16:creationId xmlns:a16="http://schemas.microsoft.com/office/drawing/2014/main" id="{4FE981E2-8389-466C-853A-18A49249DCEA}"/>
              </a:ext>
            </a:extLst>
          </p:cNvPr>
          <p:cNvSpPr txBox="1">
            <a:spLocks noChangeArrowheads="1"/>
          </p:cNvSpPr>
          <p:nvPr/>
        </p:nvSpPr>
        <p:spPr bwMode="auto">
          <a:xfrm>
            <a:off x="609600" y="2458995"/>
            <a:ext cx="4716162" cy="361854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600"/>
              </a:spcAft>
            </a:pPr>
            <a:r>
              <a:rPr lang="en-GB" sz="2000" b="1" dirty="0">
                <a:solidFill>
                  <a:srgbClr val="318AAC"/>
                </a:solidFill>
                <a:latin typeface="Cambria" panose="02040503050406030204" pitchFamily="18" charset="0"/>
                <a:ea typeface="Calibri" panose="020F0502020204030204" pitchFamily="34" charset="0"/>
                <a:cs typeface="Arial" panose="020B0604020202020204" pitchFamily="34" charset="0"/>
              </a:rPr>
              <a:t>Technical coordinator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GB" sz="1400" dirty="0">
                <a:effectLst/>
                <a:latin typeface="Arial" panose="020B0604020202020204" pitchFamily="34" charset="0"/>
                <a:ea typeface="Calibri" panose="020F0502020204030204" pitchFamily="34" charset="0"/>
                <a:cs typeface="Times New Roman" panose="02020603050405020304" pitchFamily="18" charset="0"/>
              </a:rPr>
              <a:t>I spend a lot of time travelling to different sites to coordinate programming and operator training courses and help with machine installations. There’s so much variety in the work and many ways to get to the end product. I work with other technical engineers in the office, particularly on a large contract, but I go out alone to sites too. My grandparents were in engineering so I was brought up understanding about tools and engineering processes. I did A Level Product Design at school then an insight into engineering that helped me decide to do an apprenticeship. </a:t>
            </a:r>
            <a:r>
              <a:rPr lang="en-GB" sz="1400" dirty="0">
                <a:latin typeface="Arial" panose="020B0604020202020204" pitchFamily="34" charset="0"/>
                <a:ea typeface="Calibri" panose="020F0502020204030204" pitchFamily="34" charset="0"/>
                <a:cs typeface="Times New Roman" panose="02020603050405020304" pitchFamily="18" charset="0"/>
              </a:rPr>
              <a:t>There’s great satisfaction in seeing the training in skills that I pass on being used independently. </a:t>
            </a:r>
            <a:endParaRPr lang="en-GB" sz="14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9" name="Speech Bubble: Oval 8">
            <a:extLst>
              <a:ext uri="{FF2B5EF4-FFF2-40B4-BE49-F238E27FC236}">
                <a16:creationId xmlns:a16="http://schemas.microsoft.com/office/drawing/2014/main" id="{649A148D-9DF5-44DD-9D80-9437D0E29BC5}"/>
              </a:ext>
            </a:extLst>
          </p:cNvPr>
          <p:cNvSpPr/>
          <p:nvPr/>
        </p:nvSpPr>
        <p:spPr>
          <a:xfrm rot="21355010">
            <a:off x="3747770" y="260109"/>
            <a:ext cx="2448560" cy="1730375"/>
          </a:xfrm>
          <a:prstGeom prst="wedgeEllipseCallout">
            <a:avLst>
              <a:gd name="adj1" fmla="val -71410"/>
              <a:gd name="adj2" fmla="val 1158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ea typeface="Calibri" panose="020F0502020204030204" pitchFamily="34" charset="0"/>
                <a:cs typeface="Times New Roman" panose="02020603050405020304" pitchFamily="18" charset="0"/>
              </a:rPr>
              <a:t> </a:t>
            </a:r>
          </a:p>
        </p:txBody>
      </p:sp>
      <p:sp>
        <p:nvSpPr>
          <p:cNvPr id="11" name="Text Box 2">
            <a:extLst>
              <a:ext uri="{FF2B5EF4-FFF2-40B4-BE49-F238E27FC236}">
                <a16:creationId xmlns:a16="http://schemas.microsoft.com/office/drawing/2014/main" id="{7F541D81-1DE1-49E3-86AE-EDCF45524AA3}"/>
              </a:ext>
            </a:extLst>
          </p:cNvPr>
          <p:cNvSpPr txBox="1">
            <a:spLocks noChangeArrowheads="1"/>
          </p:cNvSpPr>
          <p:nvPr/>
        </p:nvSpPr>
        <p:spPr bwMode="auto">
          <a:xfrm rot="21331752">
            <a:off x="3797300" y="505854"/>
            <a:ext cx="2334895" cy="1523365"/>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Hello, I’m Chloe from the Engineering Technology Group. I qualified after my apprenticeship and one day I’d like to manage a team of engineers.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Picture 7">
            <a:extLst>
              <a:ext uri="{FF2B5EF4-FFF2-40B4-BE49-F238E27FC236}">
                <a16:creationId xmlns:a16="http://schemas.microsoft.com/office/drawing/2014/main" id="{EF653483-A810-4740-B6EB-F62BB80AE0B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866239" y="151553"/>
            <a:ext cx="2505861" cy="2346381"/>
          </a:xfrm>
          <a:prstGeom prst="rect">
            <a:avLst/>
          </a:prstGeom>
        </p:spPr>
      </p:pic>
      <p:sp>
        <p:nvSpPr>
          <p:cNvPr id="10" name="Text Box 2">
            <a:extLst>
              <a:ext uri="{FF2B5EF4-FFF2-40B4-BE49-F238E27FC236}">
                <a16:creationId xmlns:a16="http://schemas.microsoft.com/office/drawing/2014/main" id="{12D95443-94E4-42E9-BF00-83E6C4B100BA}"/>
              </a:ext>
            </a:extLst>
          </p:cNvPr>
          <p:cNvSpPr txBox="1">
            <a:spLocks noChangeArrowheads="1"/>
          </p:cNvSpPr>
          <p:nvPr/>
        </p:nvSpPr>
        <p:spPr bwMode="auto">
          <a:xfrm>
            <a:off x="6307034" y="2458995"/>
            <a:ext cx="4716162" cy="3618543"/>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noAutofit/>
          </a:bodyPr>
          <a:lstStyle/>
          <a:p>
            <a:pPr>
              <a:lnSpc>
                <a:spcPct val="107000"/>
              </a:lnSpc>
              <a:spcAft>
                <a:spcPts val="600"/>
              </a:spcAft>
            </a:pPr>
            <a:r>
              <a:rPr lang="en-GB" sz="2000" b="1" dirty="0">
                <a:solidFill>
                  <a:srgbClr val="318AAC"/>
                </a:solidFill>
                <a:latin typeface="Cambria" panose="02040503050406030204" pitchFamily="18" charset="0"/>
                <a:ea typeface="Calibri" panose="020F0502020204030204" pitchFamily="34" charset="0"/>
                <a:cs typeface="Arial" panose="020B0604020202020204" pitchFamily="34" charset="0"/>
              </a:rPr>
              <a:t>Craft apprentice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600"/>
              </a:spcAft>
            </a:pPr>
            <a:r>
              <a:rPr lang="en-GB" sz="1400" dirty="0">
                <a:effectLst/>
                <a:latin typeface="Arial" panose="020B0604020202020204" pitchFamily="34" charset="0"/>
                <a:ea typeface="Calibri" panose="020F0502020204030204" pitchFamily="34" charset="0"/>
                <a:cs typeface="Times New Roman" panose="02020603050405020304" pitchFamily="18" charset="0"/>
              </a:rPr>
              <a:t>My job’s varied and there’s always different things to learn about and do</a:t>
            </a:r>
            <a:r>
              <a:rPr lang="en-GB" sz="1400" dirty="0">
                <a:latin typeface="Arial" panose="020B0604020202020204" pitchFamily="34" charset="0"/>
                <a:ea typeface="Calibri" panose="020F0502020204030204" pitchFamily="34" charset="0"/>
                <a:cs typeface="Times New Roman" panose="02020603050405020304" pitchFamily="18" charset="0"/>
              </a:rPr>
              <a:t>. I knew what to expect in my job but there are always new things that surprise me too. As </a:t>
            </a:r>
            <a:r>
              <a:rPr lang="en-GB" sz="1400" dirty="0">
                <a:effectLst/>
                <a:latin typeface="Arial" panose="020B0604020202020204" pitchFamily="34" charset="0"/>
                <a:ea typeface="Calibri" panose="020F0502020204030204" pitchFamily="34" charset="0"/>
                <a:cs typeface="Times New Roman" panose="02020603050405020304" pitchFamily="18" charset="0"/>
              </a:rPr>
              <a:t>an apprentice I’m learning different aspects of mechanical engineering, particularly in machining. I enjoy the achievement of seeing the process through. Additive manufacturing using metal in 3D printing is a really interesting development. I’m aiming to specialise in inspection of the parts we produce to make sure they are of the right standard at the end of the process. There will always be work in engineering; people will always want parts to be manufactured.</a:t>
            </a:r>
          </a:p>
        </p:txBody>
      </p:sp>
      <p:sp>
        <p:nvSpPr>
          <p:cNvPr id="12" name="Speech Bubble: Oval 11">
            <a:extLst>
              <a:ext uri="{FF2B5EF4-FFF2-40B4-BE49-F238E27FC236}">
                <a16:creationId xmlns:a16="http://schemas.microsoft.com/office/drawing/2014/main" id="{7FDD793A-6E37-4854-B864-EF50CD3BCD08}"/>
              </a:ext>
            </a:extLst>
          </p:cNvPr>
          <p:cNvSpPr/>
          <p:nvPr/>
        </p:nvSpPr>
        <p:spPr>
          <a:xfrm rot="21355010">
            <a:off x="9445204" y="260109"/>
            <a:ext cx="2448560" cy="1730375"/>
          </a:xfrm>
          <a:prstGeom prst="wedgeEllipseCallout">
            <a:avLst>
              <a:gd name="adj1" fmla="val -71410"/>
              <a:gd name="adj2" fmla="val 11584"/>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ea typeface="Calibri" panose="020F0502020204030204" pitchFamily="34" charset="0"/>
                <a:cs typeface="Times New Roman" panose="02020603050405020304" pitchFamily="18" charset="0"/>
              </a:rPr>
              <a:t> </a:t>
            </a:r>
          </a:p>
        </p:txBody>
      </p:sp>
      <p:sp>
        <p:nvSpPr>
          <p:cNvPr id="14" name="Text Box 2">
            <a:extLst>
              <a:ext uri="{FF2B5EF4-FFF2-40B4-BE49-F238E27FC236}">
                <a16:creationId xmlns:a16="http://schemas.microsoft.com/office/drawing/2014/main" id="{B6CED53C-95E4-45F1-A03F-9EE339FE0EF6}"/>
              </a:ext>
            </a:extLst>
          </p:cNvPr>
          <p:cNvSpPr txBox="1">
            <a:spLocks noChangeArrowheads="1"/>
          </p:cNvSpPr>
          <p:nvPr/>
        </p:nvSpPr>
        <p:spPr bwMode="auto">
          <a:xfrm rot="21331752">
            <a:off x="9494734" y="505854"/>
            <a:ext cx="2334895" cy="1523365"/>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Hello, I’m George. </a:t>
            </a:r>
          </a:p>
          <a:p>
            <a:pPr algn="ctr">
              <a:lnSpc>
                <a:spcPct val="107000"/>
              </a:lnSpc>
              <a:spcAft>
                <a:spcPts val="0"/>
              </a:spcAft>
            </a:pPr>
            <a:r>
              <a:rPr lang="en-GB" sz="1200" b="1" dirty="0">
                <a:latin typeface="Arial" panose="020B0604020202020204" pitchFamily="34" charset="0"/>
                <a:ea typeface="Calibri" panose="020F0502020204030204" pitchFamily="34" charset="0"/>
                <a:cs typeface="Times New Roman" panose="02020603050405020304" pitchFamily="18" charset="0"/>
              </a:rPr>
              <a:t>I’m a third year apprentice from MTC (Manufacturing Technology Centre), studying Metrology: the science of measurement.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5654990-6FBF-45BC-ABBE-E143F7E42E3B}"/>
              </a:ext>
            </a:extLst>
          </p:cNvPr>
          <p:cNvSpPr/>
          <p:nvPr/>
        </p:nvSpPr>
        <p:spPr>
          <a:xfrm>
            <a:off x="656985" y="476494"/>
            <a:ext cx="8493114" cy="5528890"/>
          </a:xfrm>
          <a:prstGeom prst="rect">
            <a:avLst/>
          </a:prstGeom>
          <a:solidFill>
            <a:schemeClr val="bg1"/>
          </a:solid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ln w="28575">
                <a:noFill/>
              </a:ln>
            </a:endParaRPr>
          </a:p>
        </p:txBody>
      </p:sp>
      <p:pic>
        <p:nvPicPr>
          <p:cNvPr id="19" name="Picture 18">
            <a:extLst>
              <a:ext uri="{FF2B5EF4-FFF2-40B4-BE49-F238E27FC236}">
                <a16:creationId xmlns:a16="http://schemas.microsoft.com/office/drawing/2014/main" id="{AA269AB8-74C4-45EC-B975-9C675C28E406}"/>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381698" y="3597902"/>
            <a:ext cx="2565556" cy="2397211"/>
          </a:xfrm>
          <a:prstGeom prst="rect">
            <a:avLst/>
          </a:prstGeom>
        </p:spPr>
      </p:pic>
      <p:pic>
        <p:nvPicPr>
          <p:cNvPr id="13" name="Picture 12">
            <a:extLst>
              <a:ext uri="{FF2B5EF4-FFF2-40B4-BE49-F238E27FC236}">
                <a16:creationId xmlns:a16="http://schemas.microsoft.com/office/drawing/2014/main" id="{2D46698F-0A88-43B3-8D78-1B85F3E4CF5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3238"/>
          <a:stretch/>
        </p:blipFill>
        <p:spPr>
          <a:xfrm>
            <a:off x="9671500" y="3798555"/>
            <a:ext cx="2248779" cy="2315577"/>
          </a:xfrm>
          <a:prstGeom prst="rect">
            <a:avLst/>
          </a:prstGeom>
        </p:spPr>
      </p:pic>
      <p:sp>
        <p:nvSpPr>
          <p:cNvPr id="12" name="Text Box 2">
            <a:extLst>
              <a:ext uri="{FF2B5EF4-FFF2-40B4-BE49-F238E27FC236}">
                <a16:creationId xmlns:a16="http://schemas.microsoft.com/office/drawing/2014/main" id="{11FABDFE-BBED-45CA-A9C0-CC374779D84C}"/>
              </a:ext>
            </a:extLst>
          </p:cNvPr>
          <p:cNvSpPr txBox="1">
            <a:spLocks noChangeArrowheads="1"/>
          </p:cNvSpPr>
          <p:nvPr/>
        </p:nvSpPr>
        <p:spPr bwMode="auto">
          <a:xfrm>
            <a:off x="889686" y="716692"/>
            <a:ext cx="6668784" cy="2397211"/>
          </a:xfrm>
          <a:prstGeom prst="rect">
            <a:avLst/>
          </a:prstGeom>
          <a:noFill/>
          <a:ln w="9525">
            <a:noFill/>
            <a:miter lim="800000"/>
            <a:headEnd/>
            <a:tailEnd/>
          </a:ln>
        </p:spPr>
        <p:txBody>
          <a:bodyPr rot="0" vert="horz" wrap="square" lIns="91440" tIns="45720" rIns="91440" bIns="45720" anchor="t" anchorCtr="0">
            <a:noAutofit/>
          </a:bodyPr>
          <a:lstStyle/>
          <a:p>
            <a:pPr>
              <a:spcAft>
                <a:spcPts val="0"/>
              </a:spcAft>
            </a:pPr>
            <a:r>
              <a:rPr lang="en-GB" sz="3200" b="1" dirty="0">
                <a:solidFill>
                  <a:srgbClr val="318AAC"/>
                </a:solidFill>
                <a:effectLst/>
                <a:latin typeface="Cambria" panose="02040503050406030204" pitchFamily="18" charset="0"/>
                <a:ea typeface="Calibri" panose="020F0502020204030204" pitchFamily="34" charset="0"/>
                <a:cs typeface="Arial" panose="020B0604020202020204" pitchFamily="34" charset="0"/>
              </a:rPr>
              <a:t>Principles of flight – paper gliders</a:t>
            </a:r>
            <a:endParaRPr lang="en-GB" sz="3200" b="1" dirty="0">
              <a:effectLst/>
              <a:latin typeface="Cambria" panose="02040503050406030204" pitchFamily="18" charset="0"/>
              <a:ea typeface="Calibri" panose="020F0502020204030204" pitchFamily="34" charset="0"/>
              <a:cs typeface="Times New Roman" panose="02020603050405020304" pitchFamily="18" charset="0"/>
            </a:endParaRPr>
          </a:p>
          <a:p>
            <a:pPr>
              <a:spcAft>
                <a:spcPts val="400"/>
              </a:spcAft>
            </a:pPr>
            <a:endParaRPr lang="en-GB" sz="1000" i="1" dirty="0">
              <a:effectLst/>
              <a:latin typeface="Arial" panose="020B0604020202020204" pitchFamily="34" charset="0"/>
              <a:ea typeface="Calibri" panose="020F0502020204030204" pitchFamily="34" charset="0"/>
              <a:cs typeface="Arial" panose="020B0604020202020204" pitchFamily="34" charset="0"/>
            </a:endParaRPr>
          </a:p>
          <a:p>
            <a:pPr>
              <a:spcAft>
                <a:spcPts val="400"/>
              </a:spcAft>
            </a:pPr>
            <a:r>
              <a:rPr lang="en-GB" dirty="0">
                <a:effectLst/>
                <a:latin typeface="Arial" panose="020B0604020202020204" pitchFamily="34" charset="0"/>
                <a:ea typeface="Calibri" panose="020F0502020204030204" pitchFamily="34" charset="0"/>
                <a:cs typeface="Arial" panose="020B0604020202020204" pitchFamily="34" charset="0"/>
              </a:rPr>
              <a:t>Make a glider that flies the furthest…</a:t>
            </a:r>
          </a:p>
          <a:p>
            <a:pPr>
              <a:spcAft>
                <a:spcPts val="400"/>
              </a:spcAft>
            </a:pPr>
            <a:endParaRPr lang="en-GB" sz="1000" dirty="0">
              <a:effectLst/>
              <a:latin typeface="Arial" panose="020B0604020202020204" pitchFamily="34" charset="0"/>
              <a:ea typeface="Calibri" panose="020F0502020204030204" pitchFamily="34" charset="0"/>
              <a:cs typeface="Arial" panose="020B0604020202020204" pitchFamily="34" charset="0"/>
            </a:endParaRPr>
          </a:p>
          <a:p>
            <a:pPr>
              <a:spcAft>
                <a:spcPts val="400"/>
              </a:spcAft>
            </a:pPr>
            <a:r>
              <a:rPr lang="en-GB" i="1" dirty="0">
                <a:latin typeface="Arial" panose="020B0604020202020204" pitchFamily="34" charset="0"/>
                <a:ea typeface="Calibri" panose="020F0502020204030204" pitchFamily="34" charset="0"/>
                <a:cs typeface="Arial" panose="020B0604020202020204" pitchFamily="34" charset="0"/>
              </a:rPr>
              <a:t>In this challenge you are going to:</a:t>
            </a:r>
            <a:endParaRPr lang="en-GB" i="1"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400"/>
              </a:spcAft>
              <a:buFont typeface="Symbol" panose="05050102010706020507" pitchFamily="18" charset="2"/>
              <a:buChar char=""/>
            </a:pPr>
            <a:r>
              <a:rPr lang="en-GB" i="1" dirty="0">
                <a:effectLst/>
                <a:latin typeface="Arial" panose="020B0604020202020204" pitchFamily="34" charset="0"/>
                <a:ea typeface="Calibri" panose="020F0502020204030204" pitchFamily="34" charset="0"/>
                <a:cs typeface="Arial" panose="020B0604020202020204" pitchFamily="34" charset="0"/>
              </a:rPr>
              <a:t>Understand the principles </a:t>
            </a:r>
            <a:r>
              <a:rPr lang="en-GB" i="1" dirty="0">
                <a:latin typeface="Arial" panose="020B0604020202020204" pitchFamily="34" charset="0"/>
                <a:ea typeface="Calibri" panose="020F0502020204030204" pitchFamily="34" charset="0"/>
                <a:cs typeface="Arial" panose="020B0604020202020204" pitchFamily="34" charset="0"/>
              </a:rPr>
              <a:t>of flight: how flying machines work</a:t>
            </a:r>
            <a:endParaRPr lang="en-GB" i="1"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spcAft>
                <a:spcPts val="400"/>
              </a:spcAft>
              <a:buFont typeface="Symbol" panose="05050102010706020507" pitchFamily="18" charset="2"/>
              <a:buChar char=""/>
            </a:pPr>
            <a:r>
              <a:rPr lang="en-GB" i="1" dirty="0">
                <a:latin typeface="Arial" panose="020B0604020202020204" pitchFamily="34" charset="0"/>
                <a:ea typeface="Calibri" panose="020F0502020204030204" pitchFamily="34" charset="0"/>
                <a:cs typeface="Arial" panose="020B0604020202020204" pitchFamily="34" charset="0"/>
              </a:rPr>
              <a:t>Design, make, test and improve paper gliders</a:t>
            </a:r>
            <a:endParaRPr lang="en-GB" i="1" dirty="0">
              <a:effectLst/>
              <a:latin typeface="Arial" panose="020B0604020202020204" pitchFamily="34" charset="0"/>
              <a:ea typeface="Calibri" panose="020F050202020403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F5421E0-4A90-453C-BBB7-35366D367AB9}"/>
              </a:ext>
            </a:extLst>
          </p:cNvPr>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410226">
            <a:off x="9022080" y="232989"/>
            <a:ext cx="2770505" cy="2310765"/>
          </a:xfrm>
          <a:prstGeom prst="rect">
            <a:avLst/>
          </a:prstGeom>
        </p:spPr>
      </p:pic>
      <p:sp>
        <p:nvSpPr>
          <p:cNvPr id="10" name="Text Box 2">
            <a:extLst>
              <a:ext uri="{FF2B5EF4-FFF2-40B4-BE49-F238E27FC236}">
                <a16:creationId xmlns:a16="http://schemas.microsoft.com/office/drawing/2014/main" id="{19FEE3C8-6378-4CCB-89B9-FAA7CFA08F29}"/>
              </a:ext>
            </a:extLst>
          </p:cNvPr>
          <p:cNvSpPr txBox="1">
            <a:spLocks noChangeArrowheads="1"/>
          </p:cNvSpPr>
          <p:nvPr/>
        </p:nvSpPr>
        <p:spPr bwMode="auto">
          <a:xfrm rot="337911">
            <a:off x="9206230" y="619704"/>
            <a:ext cx="2590800" cy="1986280"/>
          </a:xfrm>
          <a:prstGeom prst="rect">
            <a:avLst/>
          </a:prstGeom>
          <a:noFill/>
          <a:ln w="9525">
            <a:noFill/>
            <a:miter lim="800000"/>
            <a:headEnd/>
            <a:tailEnd/>
          </a:ln>
        </p:spPr>
        <p:txBody>
          <a:bodyPr rot="0" vert="horz" wrap="square" lIns="91440" tIns="45720" rIns="91440" bIns="45720" anchor="t" anchorCtr="0">
            <a:noAutofit/>
          </a:bodyPr>
          <a:lstStyle/>
          <a:p>
            <a:pPr>
              <a:lnSpc>
                <a:spcPct val="107000"/>
              </a:lnSpc>
              <a:spcAft>
                <a:spcPts val="800"/>
              </a:spcAft>
            </a:pPr>
            <a:r>
              <a:rPr lang="en-GB" sz="1400" b="1" dirty="0">
                <a:effectLst/>
                <a:latin typeface="Arial" panose="020B0604020202020204" pitchFamily="34" charset="0"/>
                <a:ea typeface="Calibri" panose="020F0502020204030204" pitchFamily="34" charset="0"/>
                <a:cs typeface="Times New Roman" panose="02020603050405020304" pitchFamily="18" charset="0"/>
              </a:rPr>
              <a:t>Think about…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A </a:t>
            </a:r>
            <a:r>
              <a:rPr lang="en-GB" sz="1100" dirty="0">
                <a:latin typeface="Arial" panose="020B0604020202020204" pitchFamily="34" charset="0"/>
                <a:ea typeface="Calibri" panose="020F0502020204030204" pitchFamily="34" charset="0"/>
                <a:cs typeface="Times New Roman" panose="02020603050405020304" pitchFamily="18" charset="0"/>
              </a:rPr>
              <a:t>S</a:t>
            </a:r>
            <a:r>
              <a:rPr lang="en-GB" sz="1100" dirty="0">
                <a:effectLst/>
                <a:latin typeface="Arial" panose="020B0604020202020204" pitchFamily="34" charset="0"/>
                <a:ea typeface="Calibri" panose="020F0502020204030204" pitchFamily="34" charset="0"/>
                <a:cs typeface="Times New Roman" panose="02020603050405020304" pitchFamily="18" charset="0"/>
              </a:rPr>
              <a:t>tability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B Materials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C Weight distribution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D Experimental testing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nvGrpSpPr>
          <p:cNvPr id="2" name="Group 1">
            <a:extLst>
              <a:ext uri="{FF2B5EF4-FFF2-40B4-BE49-F238E27FC236}">
                <a16:creationId xmlns:a16="http://schemas.microsoft.com/office/drawing/2014/main" id="{7292BABE-B02D-452F-9088-13EF78A4D91C}"/>
              </a:ext>
            </a:extLst>
          </p:cNvPr>
          <p:cNvGrpSpPr/>
          <p:nvPr/>
        </p:nvGrpSpPr>
        <p:grpSpPr>
          <a:xfrm>
            <a:off x="7820616" y="2763316"/>
            <a:ext cx="2287270" cy="1452868"/>
            <a:chOff x="9142651" y="2751661"/>
            <a:chExt cx="2287270" cy="1588945"/>
          </a:xfrm>
        </p:grpSpPr>
        <p:sp>
          <p:nvSpPr>
            <p:cNvPr id="14" name="Speech Bubble: Oval 13">
              <a:extLst>
                <a:ext uri="{FF2B5EF4-FFF2-40B4-BE49-F238E27FC236}">
                  <a16:creationId xmlns:a16="http://schemas.microsoft.com/office/drawing/2014/main" id="{031A4A93-7DB4-4DAE-A75E-2954FA2E4C7A}"/>
                </a:ext>
              </a:extLst>
            </p:cNvPr>
            <p:cNvSpPr/>
            <p:nvPr/>
          </p:nvSpPr>
          <p:spPr>
            <a:xfrm rot="21355010">
              <a:off x="9142651" y="2751661"/>
              <a:ext cx="2287270" cy="1588945"/>
            </a:xfrm>
            <a:prstGeom prst="wedgeEllipseCallout">
              <a:avLst>
                <a:gd name="adj1" fmla="val 43875"/>
                <a:gd name="adj2" fmla="val 55489"/>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a:effectLst/>
                  <a:ea typeface="Calibri" panose="020F0502020204030204" pitchFamily="34" charset="0"/>
                  <a:cs typeface="Times New Roman" panose="02020603050405020304" pitchFamily="18" charset="0"/>
                </a:rPr>
                <a:t> </a:t>
              </a:r>
            </a:p>
          </p:txBody>
        </p:sp>
        <p:sp>
          <p:nvSpPr>
            <p:cNvPr id="15" name="Text Box 2">
              <a:extLst>
                <a:ext uri="{FF2B5EF4-FFF2-40B4-BE49-F238E27FC236}">
                  <a16:creationId xmlns:a16="http://schemas.microsoft.com/office/drawing/2014/main" id="{AE86507A-3DF6-404F-9E3B-4F9C0C038755}"/>
                </a:ext>
              </a:extLst>
            </p:cNvPr>
            <p:cNvSpPr txBox="1">
              <a:spLocks noChangeArrowheads="1"/>
            </p:cNvSpPr>
            <p:nvPr/>
          </p:nvSpPr>
          <p:spPr bwMode="auto">
            <a:xfrm rot="21331752">
              <a:off x="9281144" y="2803367"/>
              <a:ext cx="1975485" cy="1278890"/>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Tip: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There are plenty of paper plane designs and templates on the internet. Try a couple of these or see if you can develop and improve your own design.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pic>
        <p:nvPicPr>
          <p:cNvPr id="4098" name="Picture 2" descr="Image result for paper plane public domain">
            <a:extLst>
              <a:ext uri="{FF2B5EF4-FFF2-40B4-BE49-F238E27FC236}">
                <a16:creationId xmlns:a16="http://schemas.microsoft.com/office/drawing/2014/main" id="{1ADBE392-288C-4686-A7EB-E3F3DA184F0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494587" y="4354999"/>
            <a:ext cx="1399799" cy="1380624"/>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4FF773E0-8F78-4B27-A460-F7EFD30098D7}"/>
              </a:ext>
            </a:extLst>
          </p:cNvPr>
          <p:cNvGrpSpPr/>
          <p:nvPr/>
        </p:nvGrpSpPr>
        <p:grpSpPr>
          <a:xfrm>
            <a:off x="426522" y="3240939"/>
            <a:ext cx="2287270" cy="1452868"/>
            <a:chOff x="9142651" y="2751661"/>
            <a:chExt cx="2287270" cy="1588945"/>
          </a:xfrm>
        </p:grpSpPr>
        <p:sp>
          <p:nvSpPr>
            <p:cNvPr id="17" name="Speech Bubble: Oval 16">
              <a:extLst>
                <a:ext uri="{FF2B5EF4-FFF2-40B4-BE49-F238E27FC236}">
                  <a16:creationId xmlns:a16="http://schemas.microsoft.com/office/drawing/2014/main" id="{04935996-697A-4F12-803E-0D761831A70F}"/>
                </a:ext>
              </a:extLst>
            </p:cNvPr>
            <p:cNvSpPr/>
            <p:nvPr/>
          </p:nvSpPr>
          <p:spPr>
            <a:xfrm rot="21355010">
              <a:off x="9142651" y="2751661"/>
              <a:ext cx="2287270" cy="1588945"/>
            </a:xfrm>
            <a:prstGeom prst="wedgeEllipseCallout">
              <a:avLst>
                <a:gd name="adj1" fmla="val 62626"/>
                <a:gd name="adj2" fmla="val 47080"/>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107000"/>
                </a:lnSpc>
                <a:spcAft>
                  <a:spcPts val="800"/>
                </a:spcAft>
              </a:pPr>
              <a:r>
                <a:rPr lang="en-GB" sz="1100" dirty="0">
                  <a:effectLst/>
                  <a:ea typeface="Calibri" panose="020F0502020204030204" pitchFamily="34" charset="0"/>
                  <a:cs typeface="Times New Roman" panose="02020603050405020304" pitchFamily="18" charset="0"/>
                </a:rPr>
                <a:t> </a:t>
              </a:r>
            </a:p>
          </p:txBody>
        </p:sp>
        <p:sp>
          <p:nvSpPr>
            <p:cNvPr id="18" name="Text Box 2">
              <a:extLst>
                <a:ext uri="{FF2B5EF4-FFF2-40B4-BE49-F238E27FC236}">
                  <a16:creationId xmlns:a16="http://schemas.microsoft.com/office/drawing/2014/main" id="{70E6E243-BA5D-489C-B453-A6149A797222}"/>
                </a:ext>
              </a:extLst>
            </p:cNvPr>
            <p:cNvSpPr txBox="1">
              <a:spLocks noChangeArrowheads="1"/>
            </p:cNvSpPr>
            <p:nvPr/>
          </p:nvSpPr>
          <p:spPr bwMode="auto">
            <a:xfrm rot="21331752">
              <a:off x="9286584" y="2955778"/>
              <a:ext cx="1975485" cy="1126247"/>
            </a:xfrm>
            <a:prstGeom prst="rect">
              <a:avLst/>
            </a:prstGeom>
            <a:noFill/>
            <a:ln w="9525">
              <a:noFill/>
              <a:miter lim="800000"/>
              <a:headEnd/>
              <a:tailEnd/>
            </a:ln>
          </p:spPr>
          <p:txBody>
            <a:bodyPr rot="0" vert="horz" wrap="square" lIns="91440" tIns="45720" rIns="91440" bIns="45720" anchor="t" anchorCtr="0">
              <a:noAutofit/>
            </a:bodyPr>
            <a:lstStyle/>
            <a:p>
              <a:pPr algn="ctr">
                <a:lnSpc>
                  <a:spcPct val="107000"/>
                </a:lnSpc>
                <a:spcAft>
                  <a:spcPts val="0"/>
                </a:spcAft>
              </a:pPr>
              <a:r>
                <a:rPr lang="en-GB" sz="1100" dirty="0">
                  <a:effectLst/>
                  <a:latin typeface="Arial" panose="020B0604020202020204" pitchFamily="34" charset="0"/>
                  <a:ea typeface="Calibri" panose="020F0502020204030204" pitchFamily="34" charset="0"/>
                  <a:cs typeface="Times New Roman" panose="02020603050405020304" pitchFamily="18" charset="0"/>
                </a:rPr>
                <a:t>We’ll look at concepts such as the centre of gravity, centre of lift, and angle of attack as well as different factors that affect how planes fly.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p:txBody>
        </p:sp>
      </p:grpSp>
    </p:spTree>
    <p:extLst>
      <p:ext uri="{BB962C8B-B14F-4D97-AF65-F5344CB8AC3E}">
        <p14:creationId xmlns:p14="http://schemas.microsoft.com/office/powerpoint/2010/main" val="549680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81DD45DC-F28D-41A2-9D2B-129721168461}"/>
              </a:ext>
            </a:extLst>
          </p:cNvPr>
          <p:cNvPicPr>
            <a:picLocks noChangeAspect="1"/>
          </p:cNvPicPr>
          <p:nvPr/>
        </p:nvPicPr>
        <p:blipFill>
          <a:blip r:embed="rId3"/>
          <a:stretch>
            <a:fillRect/>
          </a:stretch>
        </p:blipFill>
        <p:spPr>
          <a:xfrm>
            <a:off x="4939332" y="249384"/>
            <a:ext cx="4857476" cy="3224419"/>
          </a:xfrm>
          <a:prstGeom prst="rect">
            <a:avLst/>
          </a:prstGeom>
        </p:spPr>
      </p:pic>
      <p:sp>
        <p:nvSpPr>
          <p:cNvPr id="15" name="Title 1">
            <a:extLst>
              <a:ext uri="{FF2B5EF4-FFF2-40B4-BE49-F238E27FC236}">
                <a16:creationId xmlns:a16="http://schemas.microsoft.com/office/drawing/2014/main" id="{5E858589-4A78-4E58-A5DF-427B5BDF4019}"/>
              </a:ext>
            </a:extLst>
          </p:cNvPr>
          <p:cNvSpPr txBox="1">
            <a:spLocks/>
          </p:cNvSpPr>
          <p:nvPr/>
        </p:nvSpPr>
        <p:spPr>
          <a:xfrm>
            <a:off x="292662" y="113367"/>
            <a:ext cx="4531659" cy="827927"/>
          </a:xfrm>
          <a:prstGeom prst="rect">
            <a:avLst/>
          </a:prstGeom>
        </p:spPr>
        <p:txBody>
          <a:bodyPr>
            <a:normAutofit fontScale="97500"/>
          </a:bodyPr>
          <a:lstStyle>
            <a:lvl1pPr algn="l" defTabSz="457200" rtl="0" eaLnBrk="1" latinLnBrk="0" hangingPunct="1">
              <a:spcBef>
                <a:spcPct val="0"/>
              </a:spcBef>
              <a:buNone/>
              <a:defRPr sz="4400" kern="1200">
                <a:solidFill>
                  <a:schemeClr val="tx1"/>
                </a:solidFill>
                <a:latin typeface="Arial"/>
                <a:ea typeface="+mj-ea"/>
                <a:cs typeface="Arial"/>
              </a:defRPr>
            </a:lvl1pPr>
          </a:lstStyle>
          <a:p>
            <a:r>
              <a:rPr lang="en-GB" sz="4000" b="1" kern="0" dirty="0">
                <a:solidFill>
                  <a:srgbClr val="4EBA6F"/>
                </a:solidFill>
                <a:latin typeface="Cambria" panose="02040503050406030204" pitchFamily="18" charset="0"/>
              </a:rPr>
              <a:t>Flight</a:t>
            </a:r>
            <a:endParaRPr lang="en-GB" sz="4000" b="1" kern="0" dirty="0">
              <a:solidFill>
                <a:srgbClr val="B0D235"/>
              </a:solidFill>
              <a:latin typeface="Cambria" panose="02040503050406030204" pitchFamily="18" charset="0"/>
            </a:endParaRPr>
          </a:p>
        </p:txBody>
      </p:sp>
      <p:sp>
        <p:nvSpPr>
          <p:cNvPr id="16" name="Subtitle 2">
            <a:extLst>
              <a:ext uri="{FF2B5EF4-FFF2-40B4-BE49-F238E27FC236}">
                <a16:creationId xmlns:a16="http://schemas.microsoft.com/office/drawing/2014/main" id="{20CAD790-C6CA-4B08-BF9A-0CCFB4C18E71}"/>
              </a:ext>
            </a:extLst>
          </p:cNvPr>
          <p:cNvSpPr txBox="1">
            <a:spLocks/>
          </p:cNvSpPr>
          <p:nvPr/>
        </p:nvSpPr>
        <p:spPr>
          <a:xfrm>
            <a:off x="292662" y="729035"/>
            <a:ext cx="4718566" cy="618565"/>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b="1" dirty="0">
                <a:solidFill>
                  <a:srgbClr val="318AAC"/>
                </a:solidFill>
                <a:latin typeface="Cambria" panose="02040503050406030204" pitchFamily="18" charset="0"/>
              </a:rPr>
              <a:t>The principles of flight</a:t>
            </a:r>
          </a:p>
        </p:txBody>
      </p:sp>
      <p:sp>
        <p:nvSpPr>
          <p:cNvPr id="18" name="Content Placeholder 2">
            <a:extLst>
              <a:ext uri="{FF2B5EF4-FFF2-40B4-BE49-F238E27FC236}">
                <a16:creationId xmlns:a16="http://schemas.microsoft.com/office/drawing/2014/main" id="{FFACCC33-C1AA-4947-9967-184572DD6E7E}"/>
              </a:ext>
            </a:extLst>
          </p:cNvPr>
          <p:cNvSpPr txBox="1">
            <a:spLocks/>
          </p:cNvSpPr>
          <p:nvPr/>
        </p:nvSpPr>
        <p:spPr>
          <a:xfrm>
            <a:off x="524187" y="2654671"/>
            <a:ext cx="3383296" cy="3270894"/>
          </a:xfrm>
          <a:prstGeom prst="rect">
            <a:avLst/>
          </a:prstGeom>
        </p:spPr>
        <p:txBody>
          <a:bodyPr numCol="1"/>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85750" indent="-285750" algn="l">
              <a:buFont typeface="Arial" panose="020B0604020202020204" pitchFamily="34" charset="0"/>
              <a:buChar char="•"/>
            </a:pPr>
            <a:r>
              <a:rPr lang="en-GB" sz="1800" dirty="0">
                <a:solidFill>
                  <a:schemeClr val="tx1"/>
                </a:solidFill>
              </a:rPr>
              <a:t>Centre of gravity (C of G)</a:t>
            </a:r>
          </a:p>
          <a:p>
            <a:pPr marL="285750" indent="-285750" algn="l">
              <a:buFont typeface="Arial" panose="020B0604020202020204" pitchFamily="34" charset="0"/>
              <a:buChar char="•"/>
            </a:pPr>
            <a:r>
              <a:rPr lang="en-GB" sz="1800" dirty="0">
                <a:solidFill>
                  <a:schemeClr val="tx1"/>
                </a:solidFill>
              </a:rPr>
              <a:t>Centre of lift (C of L)</a:t>
            </a:r>
          </a:p>
          <a:p>
            <a:pPr marL="285750" indent="-285750" algn="l">
              <a:buFont typeface="Arial" panose="020B0604020202020204" pitchFamily="34" charset="0"/>
              <a:buChar char="•"/>
            </a:pPr>
            <a:r>
              <a:rPr lang="en-GB" sz="1800" dirty="0">
                <a:solidFill>
                  <a:schemeClr val="tx1"/>
                </a:solidFill>
              </a:rPr>
              <a:t>Angle of attack (A of A)</a:t>
            </a:r>
          </a:p>
          <a:p>
            <a:pPr marL="285750" indent="-285750" algn="l">
              <a:buFont typeface="Arial" panose="020B0604020202020204" pitchFamily="34" charset="0"/>
              <a:buChar char="•"/>
            </a:pPr>
            <a:r>
              <a:rPr lang="en-GB" sz="1800" dirty="0">
                <a:solidFill>
                  <a:schemeClr val="tx1"/>
                </a:solidFill>
              </a:rPr>
              <a:t>Forces</a:t>
            </a:r>
          </a:p>
          <a:p>
            <a:pPr marL="285750" indent="-285750" algn="l">
              <a:buFont typeface="Arial" panose="020B0604020202020204" pitchFamily="34" charset="0"/>
              <a:buChar char="•"/>
            </a:pPr>
            <a:r>
              <a:rPr lang="en-GB" sz="1800" dirty="0">
                <a:solidFill>
                  <a:schemeClr val="tx1"/>
                </a:solidFill>
              </a:rPr>
              <a:t>Mass</a:t>
            </a:r>
          </a:p>
          <a:p>
            <a:pPr marL="285750" indent="-285750" algn="l">
              <a:buFont typeface="Arial" panose="020B0604020202020204" pitchFamily="34" charset="0"/>
              <a:buChar char="•"/>
            </a:pPr>
            <a:r>
              <a:rPr lang="en-GB" sz="1800" dirty="0">
                <a:solidFill>
                  <a:schemeClr val="tx1"/>
                </a:solidFill>
              </a:rPr>
              <a:t>Weight</a:t>
            </a:r>
          </a:p>
          <a:p>
            <a:pPr marL="285750" indent="-285750" algn="l">
              <a:buFont typeface="Arial" panose="020B0604020202020204" pitchFamily="34" charset="0"/>
              <a:buChar char="•"/>
            </a:pPr>
            <a:r>
              <a:rPr lang="en-GB" sz="1800" dirty="0">
                <a:solidFill>
                  <a:schemeClr val="tx1"/>
                </a:solidFill>
              </a:rPr>
              <a:t>Lift</a:t>
            </a:r>
          </a:p>
          <a:p>
            <a:pPr marL="285750" indent="-285750" algn="l">
              <a:buFont typeface="Arial" panose="020B0604020202020204" pitchFamily="34" charset="0"/>
              <a:buChar char="•"/>
            </a:pPr>
            <a:r>
              <a:rPr lang="en-GB" sz="1800" dirty="0">
                <a:solidFill>
                  <a:schemeClr val="tx1"/>
                </a:solidFill>
              </a:rPr>
              <a:t>Drag</a:t>
            </a:r>
          </a:p>
        </p:txBody>
      </p:sp>
      <p:sp>
        <p:nvSpPr>
          <p:cNvPr id="25" name="Content Placeholder 2">
            <a:extLst>
              <a:ext uri="{FF2B5EF4-FFF2-40B4-BE49-F238E27FC236}">
                <a16:creationId xmlns:a16="http://schemas.microsoft.com/office/drawing/2014/main" id="{EED0E9AE-7D96-4DC7-8F64-4D47B8FE0B08}"/>
              </a:ext>
            </a:extLst>
          </p:cNvPr>
          <p:cNvSpPr txBox="1">
            <a:spLocks/>
          </p:cNvSpPr>
          <p:nvPr/>
        </p:nvSpPr>
        <p:spPr>
          <a:xfrm>
            <a:off x="447800" y="1496548"/>
            <a:ext cx="4835936" cy="2213007"/>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sz="1800" dirty="0">
                <a:solidFill>
                  <a:schemeClr val="tx1"/>
                </a:solidFill>
              </a:rPr>
              <a:t>Engineers use diagrams like this to explain the forces acting on an aircraft.</a:t>
            </a:r>
          </a:p>
        </p:txBody>
      </p:sp>
      <p:sp>
        <p:nvSpPr>
          <p:cNvPr id="26" name="Content Placeholder 2">
            <a:extLst>
              <a:ext uri="{FF2B5EF4-FFF2-40B4-BE49-F238E27FC236}">
                <a16:creationId xmlns:a16="http://schemas.microsoft.com/office/drawing/2014/main" id="{5CAC776A-3148-4B31-8BDA-3D36C5B64727}"/>
              </a:ext>
            </a:extLst>
          </p:cNvPr>
          <p:cNvSpPr txBox="1">
            <a:spLocks/>
          </p:cNvSpPr>
          <p:nvPr/>
        </p:nvSpPr>
        <p:spPr>
          <a:xfrm>
            <a:off x="447800" y="2250470"/>
            <a:ext cx="4835936" cy="292828"/>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sz="1800" b="1" dirty="0">
                <a:solidFill>
                  <a:schemeClr val="tx1"/>
                </a:solidFill>
              </a:rPr>
              <a:t>Key terms</a:t>
            </a:r>
          </a:p>
        </p:txBody>
      </p:sp>
      <p:pic>
        <p:nvPicPr>
          <p:cNvPr id="19" name="Picture 18">
            <a:extLst>
              <a:ext uri="{FF2B5EF4-FFF2-40B4-BE49-F238E27FC236}">
                <a16:creationId xmlns:a16="http://schemas.microsoft.com/office/drawing/2014/main" id="{F7AEA4D3-72F3-4857-A8F1-638683474EE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610787" y="2250470"/>
            <a:ext cx="3383296" cy="1649029"/>
          </a:xfrm>
          <a:prstGeom prst="rect">
            <a:avLst/>
          </a:prstGeom>
        </p:spPr>
      </p:pic>
      <p:pic>
        <p:nvPicPr>
          <p:cNvPr id="27" name="Picture 26">
            <a:extLst>
              <a:ext uri="{FF2B5EF4-FFF2-40B4-BE49-F238E27FC236}">
                <a16:creationId xmlns:a16="http://schemas.microsoft.com/office/drawing/2014/main" id="{D391A42E-D5F6-4844-95C4-04EBD437C120}"/>
              </a:ext>
            </a:extLst>
          </p:cNvPr>
          <p:cNvPicPr>
            <a:picLocks noChangeAspect="1"/>
          </p:cNvPicPr>
          <p:nvPr/>
        </p:nvPicPr>
        <p:blipFill>
          <a:blip r:embed="rId5"/>
          <a:stretch>
            <a:fillRect/>
          </a:stretch>
        </p:blipFill>
        <p:spPr>
          <a:xfrm>
            <a:off x="3768361" y="4463477"/>
            <a:ext cx="5172075" cy="1462088"/>
          </a:xfrm>
          <a:prstGeom prst="rect">
            <a:avLst/>
          </a:prstGeom>
        </p:spPr>
      </p:pic>
    </p:spTree>
    <p:extLst>
      <p:ext uri="{BB962C8B-B14F-4D97-AF65-F5344CB8AC3E}">
        <p14:creationId xmlns:p14="http://schemas.microsoft.com/office/powerpoint/2010/main" val="423350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5E858589-4A78-4E58-A5DF-427B5BDF4019}"/>
              </a:ext>
            </a:extLst>
          </p:cNvPr>
          <p:cNvSpPr txBox="1">
            <a:spLocks/>
          </p:cNvSpPr>
          <p:nvPr/>
        </p:nvSpPr>
        <p:spPr>
          <a:xfrm>
            <a:off x="257303" y="113367"/>
            <a:ext cx="4531659" cy="827927"/>
          </a:xfrm>
          <a:prstGeom prst="rect">
            <a:avLst/>
          </a:prstGeom>
        </p:spPr>
        <p:txBody>
          <a:bodyPr>
            <a:normAutofit fontScale="97500"/>
          </a:bodyPr>
          <a:lstStyle>
            <a:lvl1pPr algn="l" defTabSz="457200" rtl="0" eaLnBrk="1" latinLnBrk="0" hangingPunct="1">
              <a:spcBef>
                <a:spcPct val="0"/>
              </a:spcBef>
              <a:buNone/>
              <a:defRPr sz="4400" kern="1200">
                <a:solidFill>
                  <a:schemeClr val="tx1"/>
                </a:solidFill>
                <a:latin typeface="Arial"/>
                <a:ea typeface="+mj-ea"/>
                <a:cs typeface="Arial"/>
              </a:defRPr>
            </a:lvl1pPr>
          </a:lstStyle>
          <a:p>
            <a:r>
              <a:rPr lang="en-GB" sz="4000" b="1" kern="0" dirty="0">
                <a:solidFill>
                  <a:srgbClr val="4EBA6F"/>
                </a:solidFill>
                <a:latin typeface="Cambria" panose="02040503050406030204" pitchFamily="18" charset="0"/>
              </a:rPr>
              <a:t>Flight</a:t>
            </a:r>
            <a:endParaRPr lang="en-GB" sz="4000" b="1" kern="0" dirty="0">
              <a:solidFill>
                <a:srgbClr val="B0D235"/>
              </a:solidFill>
              <a:latin typeface="Cambria" panose="02040503050406030204" pitchFamily="18" charset="0"/>
            </a:endParaRPr>
          </a:p>
        </p:txBody>
      </p:sp>
      <p:sp>
        <p:nvSpPr>
          <p:cNvPr id="16" name="Subtitle 2">
            <a:extLst>
              <a:ext uri="{FF2B5EF4-FFF2-40B4-BE49-F238E27FC236}">
                <a16:creationId xmlns:a16="http://schemas.microsoft.com/office/drawing/2014/main" id="{20CAD790-C6CA-4B08-BF9A-0CCFB4C18E71}"/>
              </a:ext>
            </a:extLst>
          </p:cNvPr>
          <p:cNvSpPr txBox="1">
            <a:spLocks/>
          </p:cNvSpPr>
          <p:nvPr/>
        </p:nvSpPr>
        <p:spPr>
          <a:xfrm>
            <a:off x="257303" y="729035"/>
            <a:ext cx="4718566" cy="618565"/>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b="1" dirty="0">
                <a:solidFill>
                  <a:srgbClr val="318AAC"/>
                </a:solidFill>
                <a:latin typeface="Cambria" panose="02040503050406030204" pitchFamily="18" charset="0"/>
              </a:rPr>
              <a:t>The principles of flight</a:t>
            </a:r>
          </a:p>
        </p:txBody>
      </p:sp>
      <p:sp>
        <p:nvSpPr>
          <p:cNvPr id="18" name="Content Placeholder 2">
            <a:extLst>
              <a:ext uri="{FF2B5EF4-FFF2-40B4-BE49-F238E27FC236}">
                <a16:creationId xmlns:a16="http://schemas.microsoft.com/office/drawing/2014/main" id="{FFACCC33-C1AA-4947-9967-184572DD6E7E}"/>
              </a:ext>
            </a:extLst>
          </p:cNvPr>
          <p:cNvSpPr txBox="1">
            <a:spLocks/>
          </p:cNvSpPr>
          <p:nvPr/>
        </p:nvSpPr>
        <p:spPr>
          <a:xfrm>
            <a:off x="488827" y="3197605"/>
            <a:ext cx="5534631" cy="1612986"/>
          </a:xfrm>
          <a:prstGeom prst="rect">
            <a:avLst/>
          </a:prstGeom>
        </p:spPr>
        <p:txBody>
          <a:bodyPr numCol="1"/>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sz="1800" dirty="0">
                <a:solidFill>
                  <a:schemeClr val="tx1"/>
                </a:solidFill>
              </a:rPr>
              <a:t>Glidepath</a:t>
            </a:r>
          </a:p>
          <a:p>
            <a:pPr marL="742950" lvl="1" indent="-285750" algn="l">
              <a:buFont typeface="Arial" panose="020B0604020202020204" pitchFamily="34" charset="0"/>
              <a:buChar char="•"/>
            </a:pPr>
            <a:r>
              <a:rPr lang="en-GB" sz="1800" dirty="0">
                <a:solidFill>
                  <a:schemeClr val="tx1"/>
                </a:solidFill>
              </a:rPr>
              <a:t>Stall</a:t>
            </a:r>
          </a:p>
          <a:p>
            <a:pPr marL="742950" lvl="1" indent="-285750" algn="l">
              <a:buFont typeface="Arial" panose="020B0604020202020204" pitchFamily="34" charset="0"/>
              <a:buChar char="•"/>
            </a:pPr>
            <a:r>
              <a:rPr lang="en-GB" sz="1800" dirty="0">
                <a:solidFill>
                  <a:schemeClr val="tx1"/>
                </a:solidFill>
              </a:rPr>
              <a:t>Dive</a:t>
            </a:r>
          </a:p>
          <a:p>
            <a:pPr marL="742950" lvl="1" indent="-285750" algn="l">
              <a:buFont typeface="Arial" panose="020B0604020202020204" pitchFamily="34" charset="0"/>
              <a:buChar char="•"/>
            </a:pPr>
            <a:r>
              <a:rPr lang="en-GB" sz="1800" dirty="0">
                <a:solidFill>
                  <a:schemeClr val="tx1"/>
                </a:solidFill>
              </a:rPr>
              <a:t>Glide</a:t>
            </a:r>
          </a:p>
        </p:txBody>
      </p:sp>
      <p:sp>
        <p:nvSpPr>
          <p:cNvPr id="25" name="Content Placeholder 2">
            <a:extLst>
              <a:ext uri="{FF2B5EF4-FFF2-40B4-BE49-F238E27FC236}">
                <a16:creationId xmlns:a16="http://schemas.microsoft.com/office/drawing/2014/main" id="{EED0E9AE-7D96-4DC7-8F64-4D47B8FE0B08}"/>
              </a:ext>
            </a:extLst>
          </p:cNvPr>
          <p:cNvSpPr txBox="1">
            <a:spLocks/>
          </p:cNvSpPr>
          <p:nvPr/>
        </p:nvSpPr>
        <p:spPr>
          <a:xfrm>
            <a:off x="412441" y="1496548"/>
            <a:ext cx="6348026" cy="2213007"/>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sz="1800" dirty="0">
                <a:solidFill>
                  <a:schemeClr val="tx1"/>
                </a:solidFill>
              </a:rPr>
              <a:t>Most paper airplanes are gliders where the thrust vector comes from the downward flight path and air spilling off the rear of the wings. Changing the position of the C of G in relation to the C of L affects the flight path.</a:t>
            </a:r>
          </a:p>
        </p:txBody>
      </p:sp>
      <p:sp>
        <p:nvSpPr>
          <p:cNvPr id="26" name="Content Placeholder 2">
            <a:extLst>
              <a:ext uri="{FF2B5EF4-FFF2-40B4-BE49-F238E27FC236}">
                <a16:creationId xmlns:a16="http://schemas.microsoft.com/office/drawing/2014/main" id="{5CAC776A-3148-4B31-8BDA-3D36C5B64727}"/>
              </a:ext>
            </a:extLst>
          </p:cNvPr>
          <p:cNvSpPr txBox="1">
            <a:spLocks/>
          </p:cNvSpPr>
          <p:nvPr/>
        </p:nvSpPr>
        <p:spPr>
          <a:xfrm>
            <a:off x="398373" y="2793404"/>
            <a:ext cx="4835936" cy="292828"/>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sz="1800" b="1" dirty="0">
                <a:solidFill>
                  <a:schemeClr val="tx1"/>
                </a:solidFill>
              </a:rPr>
              <a:t>Key terms</a:t>
            </a:r>
          </a:p>
        </p:txBody>
      </p:sp>
      <p:grpSp>
        <p:nvGrpSpPr>
          <p:cNvPr id="82" name="Group 81">
            <a:extLst>
              <a:ext uri="{FF2B5EF4-FFF2-40B4-BE49-F238E27FC236}">
                <a16:creationId xmlns:a16="http://schemas.microsoft.com/office/drawing/2014/main" id="{1183FDA8-8B05-4A4B-BF09-BD35213F3013}"/>
              </a:ext>
            </a:extLst>
          </p:cNvPr>
          <p:cNvGrpSpPr/>
          <p:nvPr/>
        </p:nvGrpSpPr>
        <p:grpSpPr>
          <a:xfrm>
            <a:off x="6281468" y="3593629"/>
            <a:ext cx="5344001" cy="2199119"/>
            <a:chOff x="5967555" y="3429000"/>
            <a:chExt cx="5344001" cy="2199119"/>
          </a:xfrm>
        </p:grpSpPr>
        <p:pic>
          <p:nvPicPr>
            <p:cNvPr id="49" name="Picture 48">
              <a:extLst>
                <a:ext uri="{FF2B5EF4-FFF2-40B4-BE49-F238E27FC236}">
                  <a16:creationId xmlns:a16="http://schemas.microsoft.com/office/drawing/2014/main" id="{A870AE33-B7EF-4AC9-914D-BF480001C964}"/>
                </a:ext>
              </a:extLst>
            </p:cNvPr>
            <p:cNvPicPr>
              <a:picLocks noChangeAspect="1"/>
            </p:cNvPicPr>
            <p:nvPr/>
          </p:nvPicPr>
          <p:blipFill>
            <a:blip r:embed="rId3"/>
            <a:stretch>
              <a:fillRect/>
            </a:stretch>
          </p:blipFill>
          <p:spPr>
            <a:xfrm>
              <a:off x="5967555" y="3536988"/>
              <a:ext cx="5344001" cy="2091131"/>
            </a:xfrm>
            <a:prstGeom prst="rect">
              <a:avLst/>
            </a:prstGeom>
          </p:spPr>
        </p:pic>
        <p:sp>
          <p:nvSpPr>
            <p:cNvPr id="52" name="Content Placeholder 2">
              <a:extLst>
                <a:ext uri="{FF2B5EF4-FFF2-40B4-BE49-F238E27FC236}">
                  <a16:creationId xmlns:a16="http://schemas.microsoft.com/office/drawing/2014/main" id="{BDCB956B-817A-4DA3-A0A8-5BB996B3893F}"/>
                </a:ext>
              </a:extLst>
            </p:cNvPr>
            <p:cNvSpPr txBox="1">
              <a:spLocks/>
            </p:cNvSpPr>
            <p:nvPr/>
          </p:nvSpPr>
          <p:spPr>
            <a:xfrm>
              <a:off x="6100132" y="4608320"/>
              <a:ext cx="2752271" cy="378969"/>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sz="1800" b="1" dirty="0">
                  <a:solidFill>
                    <a:schemeClr val="accent1">
                      <a:lumMod val="75000"/>
                    </a:schemeClr>
                  </a:solidFill>
                </a:rPr>
                <a:t>Stalling flight path</a:t>
              </a:r>
            </a:p>
          </p:txBody>
        </p:sp>
        <p:grpSp>
          <p:nvGrpSpPr>
            <p:cNvPr id="57" name="Group 56">
              <a:extLst>
                <a:ext uri="{FF2B5EF4-FFF2-40B4-BE49-F238E27FC236}">
                  <a16:creationId xmlns:a16="http://schemas.microsoft.com/office/drawing/2014/main" id="{328092F8-4351-4BB2-9177-FCF265CBF9D4}"/>
                </a:ext>
              </a:extLst>
            </p:cNvPr>
            <p:cNvGrpSpPr/>
            <p:nvPr/>
          </p:nvGrpSpPr>
          <p:grpSpPr>
            <a:xfrm>
              <a:off x="10309628" y="3429000"/>
              <a:ext cx="130979" cy="570514"/>
              <a:chOff x="7207250" y="2071201"/>
              <a:chExt cx="139700" cy="608499"/>
            </a:xfrm>
          </p:grpSpPr>
          <p:cxnSp>
            <p:nvCxnSpPr>
              <p:cNvPr id="55" name="Straight Arrow Connector 54">
                <a:extLst>
                  <a:ext uri="{FF2B5EF4-FFF2-40B4-BE49-F238E27FC236}">
                    <a16:creationId xmlns:a16="http://schemas.microsoft.com/office/drawing/2014/main" id="{3681FD5B-A120-4A1E-AC98-4C49073DC375}"/>
                  </a:ext>
                </a:extLst>
              </p:cNvPr>
              <p:cNvCxnSpPr/>
              <p:nvPr/>
            </p:nvCxnSpPr>
            <p:spPr>
              <a:xfrm flipV="1">
                <a:off x="7275180" y="2071201"/>
                <a:ext cx="0" cy="531850"/>
              </a:xfrm>
              <a:prstGeom prst="straightConnector1">
                <a:avLst/>
              </a:prstGeom>
              <a:ln>
                <a:solidFill>
                  <a:schemeClr val="accent1">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56" name="Oval 55">
                <a:extLst>
                  <a:ext uri="{FF2B5EF4-FFF2-40B4-BE49-F238E27FC236}">
                    <a16:creationId xmlns:a16="http://schemas.microsoft.com/office/drawing/2014/main" id="{A2552147-799A-4DBA-8C36-91047D423A1D}"/>
                  </a:ext>
                </a:extLst>
              </p:cNvPr>
              <p:cNvSpPr/>
              <p:nvPr/>
            </p:nvSpPr>
            <p:spPr>
              <a:xfrm>
                <a:off x="7207250" y="2540000"/>
                <a:ext cx="139700" cy="139700"/>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59" name="Group 58">
              <a:extLst>
                <a:ext uri="{FF2B5EF4-FFF2-40B4-BE49-F238E27FC236}">
                  <a16:creationId xmlns:a16="http://schemas.microsoft.com/office/drawing/2014/main" id="{53860ED3-A391-45B7-A0D6-5C6E6A55847A}"/>
                </a:ext>
              </a:extLst>
            </p:cNvPr>
            <p:cNvGrpSpPr/>
            <p:nvPr/>
          </p:nvGrpSpPr>
          <p:grpSpPr>
            <a:xfrm rot="10800000">
              <a:off x="10511781" y="4065292"/>
              <a:ext cx="130979" cy="570514"/>
              <a:chOff x="7207250" y="2071201"/>
              <a:chExt cx="139700" cy="608499"/>
            </a:xfrm>
            <a:solidFill>
              <a:srgbClr val="FF0000"/>
            </a:solidFill>
          </p:grpSpPr>
          <p:cxnSp>
            <p:nvCxnSpPr>
              <p:cNvPr id="60" name="Straight Arrow Connector 59">
                <a:extLst>
                  <a:ext uri="{FF2B5EF4-FFF2-40B4-BE49-F238E27FC236}">
                    <a16:creationId xmlns:a16="http://schemas.microsoft.com/office/drawing/2014/main" id="{4934C84D-C532-45AB-B284-4DC8D0C405CC}"/>
                  </a:ext>
                </a:extLst>
              </p:cNvPr>
              <p:cNvCxnSpPr/>
              <p:nvPr/>
            </p:nvCxnSpPr>
            <p:spPr>
              <a:xfrm flipV="1">
                <a:off x="7275180" y="2071201"/>
                <a:ext cx="0" cy="531850"/>
              </a:xfrm>
              <a:prstGeom prst="straightConnector1">
                <a:avLst/>
              </a:prstGeom>
              <a:grpFill/>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1" name="Oval 60">
                <a:extLst>
                  <a:ext uri="{FF2B5EF4-FFF2-40B4-BE49-F238E27FC236}">
                    <a16:creationId xmlns:a16="http://schemas.microsoft.com/office/drawing/2014/main" id="{455D6D81-4D52-45BF-804F-C6A21D726C55}"/>
                  </a:ext>
                </a:extLst>
              </p:cNvPr>
              <p:cNvSpPr/>
              <p:nvPr/>
            </p:nvSpPr>
            <p:spPr>
              <a:xfrm>
                <a:off x="7207250" y="2540000"/>
                <a:ext cx="139700" cy="139700"/>
              </a:xfrm>
              <a:prstGeom prst="ellipse">
                <a:avLst/>
              </a:prstGeom>
              <a:grp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grpSp>
        <p:nvGrpSpPr>
          <p:cNvPr id="81" name="Group 80">
            <a:extLst>
              <a:ext uri="{FF2B5EF4-FFF2-40B4-BE49-F238E27FC236}">
                <a16:creationId xmlns:a16="http://schemas.microsoft.com/office/drawing/2014/main" id="{A810B1D6-A6D0-4440-94B5-F623FDF6A7CF}"/>
              </a:ext>
            </a:extLst>
          </p:cNvPr>
          <p:cNvGrpSpPr/>
          <p:nvPr/>
        </p:nvGrpSpPr>
        <p:grpSpPr>
          <a:xfrm>
            <a:off x="3980844" y="2838693"/>
            <a:ext cx="4209863" cy="1884260"/>
            <a:chOff x="3575485" y="2371306"/>
            <a:chExt cx="3961775" cy="1773220"/>
          </a:xfrm>
        </p:grpSpPr>
        <p:grpSp>
          <p:nvGrpSpPr>
            <p:cNvPr id="77" name="Group 76">
              <a:extLst>
                <a:ext uri="{FF2B5EF4-FFF2-40B4-BE49-F238E27FC236}">
                  <a16:creationId xmlns:a16="http://schemas.microsoft.com/office/drawing/2014/main" id="{C0C33390-6AA5-4AB0-9CE5-28A4699FBC79}"/>
                </a:ext>
              </a:extLst>
            </p:cNvPr>
            <p:cNvGrpSpPr/>
            <p:nvPr/>
          </p:nvGrpSpPr>
          <p:grpSpPr>
            <a:xfrm>
              <a:off x="3604595" y="2371306"/>
              <a:ext cx="3932665" cy="1773220"/>
              <a:chOff x="3604595" y="2371306"/>
              <a:chExt cx="3932665" cy="1773220"/>
            </a:xfrm>
          </p:grpSpPr>
          <p:pic>
            <p:nvPicPr>
              <p:cNvPr id="63" name="Picture 62">
                <a:extLst>
                  <a:ext uri="{FF2B5EF4-FFF2-40B4-BE49-F238E27FC236}">
                    <a16:creationId xmlns:a16="http://schemas.microsoft.com/office/drawing/2014/main" id="{AEDB97BC-2B51-4534-A565-6D4E71A1F091}"/>
                  </a:ext>
                </a:extLst>
              </p:cNvPr>
              <p:cNvPicPr>
                <a:picLocks noChangeAspect="1"/>
              </p:cNvPicPr>
              <p:nvPr/>
            </p:nvPicPr>
            <p:blipFill>
              <a:blip r:embed="rId4"/>
              <a:stretch>
                <a:fillRect/>
              </a:stretch>
            </p:blipFill>
            <p:spPr>
              <a:xfrm>
                <a:off x="3604595" y="2531540"/>
                <a:ext cx="3932665" cy="1612986"/>
              </a:xfrm>
              <a:prstGeom prst="rect">
                <a:avLst/>
              </a:prstGeom>
            </p:spPr>
          </p:pic>
          <p:grpSp>
            <p:nvGrpSpPr>
              <p:cNvPr id="65" name="Group 64">
                <a:extLst>
                  <a:ext uri="{FF2B5EF4-FFF2-40B4-BE49-F238E27FC236}">
                    <a16:creationId xmlns:a16="http://schemas.microsoft.com/office/drawing/2014/main" id="{8425D2B9-8510-4E7B-94C1-5AC2B6F47313}"/>
                  </a:ext>
                </a:extLst>
              </p:cNvPr>
              <p:cNvGrpSpPr/>
              <p:nvPr/>
            </p:nvGrpSpPr>
            <p:grpSpPr>
              <a:xfrm>
                <a:off x="6895929" y="2371306"/>
                <a:ext cx="130978" cy="570516"/>
                <a:chOff x="7207299" y="2071201"/>
                <a:chExt cx="139700" cy="608501"/>
              </a:xfrm>
            </p:grpSpPr>
            <p:cxnSp>
              <p:nvCxnSpPr>
                <p:cNvPr id="66" name="Straight Arrow Connector 65">
                  <a:extLst>
                    <a:ext uri="{FF2B5EF4-FFF2-40B4-BE49-F238E27FC236}">
                      <a16:creationId xmlns:a16="http://schemas.microsoft.com/office/drawing/2014/main" id="{95D38684-EA76-4256-A008-890ECDECE141}"/>
                    </a:ext>
                  </a:extLst>
                </p:cNvPr>
                <p:cNvCxnSpPr/>
                <p:nvPr/>
              </p:nvCxnSpPr>
              <p:spPr>
                <a:xfrm flipV="1">
                  <a:off x="7275180" y="2071201"/>
                  <a:ext cx="0" cy="531850"/>
                </a:xfrm>
                <a:prstGeom prst="straightConnector1">
                  <a:avLst/>
                </a:prstGeom>
                <a:ln>
                  <a:solidFill>
                    <a:schemeClr val="accent1">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67" name="Oval 66">
                  <a:extLst>
                    <a:ext uri="{FF2B5EF4-FFF2-40B4-BE49-F238E27FC236}">
                      <a16:creationId xmlns:a16="http://schemas.microsoft.com/office/drawing/2014/main" id="{697F0B44-05F2-4A32-BFC3-44E25F9B450C}"/>
                    </a:ext>
                  </a:extLst>
                </p:cNvPr>
                <p:cNvSpPr/>
                <p:nvPr/>
              </p:nvSpPr>
              <p:spPr>
                <a:xfrm>
                  <a:off x="7207299" y="2540002"/>
                  <a:ext cx="139700" cy="139700"/>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68" name="Group 67">
                <a:extLst>
                  <a:ext uri="{FF2B5EF4-FFF2-40B4-BE49-F238E27FC236}">
                    <a16:creationId xmlns:a16="http://schemas.microsoft.com/office/drawing/2014/main" id="{8F6E51B3-FEBC-4458-A71E-120571593D86}"/>
                  </a:ext>
                </a:extLst>
              </p:cNvPr>
              <p:cNvGrpSpPr/>
              <p:nvPr/>
            </p:nvGrpSpPr>
            <p:grpSpPr>
              <a:xfrm rot="10800000">
                <a:off x="6646142" y="3036513"/>
                <a:ext cx="130979" cy="570513"/>
                <a:chOff x="7207261" y="2071201"/>
                <a:chExt cx="139700" cy="608498"/>
              </a:xfrm>
              <a:solidFill>
                <a:srgbClr val="FF0000"/>
              </a:solidFill>
            </p:grpSpPr>
            <p:cxnSp>
              <p:nvCxnSpPr>
                <p:cNvPr id="69" name="Straight Arrow Connector 68">
                  <a:extLst>
                    <a:ext uri="{FF2B5EF4-FFF2-40B4-BE49-F238E27FC236}">
                      <a16:creationId xmlns:a16="http://schemas.microsoft.com/office/drawing/2014/main" id="{83AC9154-AFA9-46BB-BA69-C43A0F30F6AA}"/>
                    </a:ext>
                  </a:extLst>
                </p:cNvPr>
                <p:cNvCxnSpPr/>
                <p:nvPr/>
              </p:nvCxnSpPr>
              <p:spPr>
                <a:xfrm flipV="1">
                  <a:off x="7275180" y="2071201"/>
                  <a:ext cx="0" cy="531850"/>
                </a:xfrm>
                <a:prstGeom prst="straightConnector1">
                  <a:avLst/>
                </a:prstGeom>
                <a:grpFill/>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0" name="Oval 69">
                  <a:extLst>
                    <a:ext uri="{FF2B5EF4-FFF2-40B4-BE49-F238E27FC236}">
                      <a16:creationId xmlns:a16="http://schemas.microsoft.com/office/drawing/2014/main" id="{B0E9CEC5-7220-46CB-A028-7B00EABBF938}"/>
                    </a:ext>
                  </a:extLst>
                </p:cNvPr>
                <p:cNvSpPr/>
                <p:nvPr/>
              </p:nvSpPr>
              <p:spPr>
                <a:xfrm>
                  <a:off x="7207261" y="2539999"/>
                  <a:ext cx="139700" cy="139700"/>
                </a:xfrm>
                <a:prstGeom prst="ellipse">
                  <a:avLst/>
                </a:prstGeom>
                <a:grp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sp>
          <p:nvSpPr>
            <p:cNvPr id="79" name="Content Placeholder 2">
              <a:extLst>
                <a:ext uri="{FF2B5EF4-FFF2-40B4-BE49-F238E27FC236}">
                  <a16:creationId xmlns:a16="http://schemas.microsoft.com/office/drawing/2014/main" id="{6EA0BDC8-8609-4573-823E-81747A4AA3C6}"/>
                </a:ext>
              </a:extLst>
            </p:cNvPr>
            <p:cNvSpPr txBox="1">
              <a:spLocks/>
            </p:cNvSpPr>
            <p:nvPr/>
          </p:nvSpPr>
          <p:spPr>
            <a:xfrm>
              <a:off x="3575485" y="2694223"/>
              <a:ext cx="2752271" cy="378969"/>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sz="1800" b="1" dirty="0">
                  <a:solidFill>
                    <a:schemeClr val="accent1">
                      <a:lumMod val="75000"/>
                    </a:schemeClr>
                  </a:solidFill>
                </a:rPr>
                <a:t>Steep flight path</a:t>
              </a:r>
            </a:p>
          </p:txBody>
        </p:sp>
      </p:grpSp>
      <p:grpSp>
        <p:nvGrpSpPr>
          <p:cNvPr id="78" name="Group 77">
            <a:extLst>
              <a:ext uri="{FF2B5EF4-FFF2-40B4-BE49-F238E27FC236}">
                <a16:creationId xmlns:a16="http://schemas.microsoft.com/office/drawing/2014/main" id="{E449DE2C-15CD-4722-8756-C58577FEFBA1}"/>
              </a:ext>
            </a:extLst>
          </p:cNvPr>
          <p:cNvGrpSpPr/>
          <p:nvPr/>
        </p:nvGrpSpPr>
        <p:grpSpPr>
          <a:xfrm>
            <a:off x="6836229" y="468879"/>
            <a:ext cx="4942113" cy="1250665"/>
            <a:chOff x="6836229" y="468879"/>
            <a:chExt cx="4942113" cy="1250665"/>
          </a:xfrm>
        </p:grpSpPr>
        <p:grpSp>
          <p:nvGrpSpPr>
            <p:cNvPr id="64" name="Group 63">
              <a:extLst>
                <a:ext uri="{FF2B5EF4-FFF2-40B4-BE49-F238E27FC236}">
                  <a16:creationId xmlns:a16="http://schemas.microsoft.com/office/drawing/2014/main" id="{C11920F5-B1E0-47B2-B49D-47CF044523E2}"/>
                </a:ext>
              </a:extLst>
            </p:cNvPr>
            <p:cNvGrpSpPr/>
            <p:nvPr/>
          </p:nvGrpSpPr>
          <p:grpSpPr>
            <a:xfrm>
              <a:off x="6836229" y="468879"/>
              <a:ext cx="4942113" cy="1250665"/>
              <a:chOff x="6836229" y="468879"/>
              <a:chExt cx="4942113" cy="1250665"/>
            </a:xfrm>
          </p:grpSpPr>
          <p:pic>
            <p:nvPicPr>
              <p:cNvPr id="62" name="Picture 61">
                <a:extLst>
                  <a:ext uri="{FF2B5EF4-FFF2-40B4-BE49-F238E27FC236}">
                    <a16:creationId xmlns:a16="http://schemas.microsoft.com/office/drawing/2014/main" id="{79665939-9C97-4DDB-86FD-EC4DAE9B2AD6}"/>
                  </a:ext>
                </a:extLst>
              </p:cNvPr>
              <p:cNvPicPr>
                <a:picLocks noChangeAspect="1"/>
              </p:cNvPicPr>
              <p:nvPr/>
            </p:nvPicPr>
            <p:blipFill>
              <a:blip r:embed="rId5"/>
              <a:stretch>
                <a:fillRect/>
              </a:stretch>
            </p:blipFill>
            <p:spPr>
              <a:xfrm>
                <a:off x="6836229" y="570026"/>
                <a:ext cx="4942113" cy="1081087"/>
              </a:xfrm>
              <a:prstGeom prst="rect">
                <a:avLst/>
              </a:prstGeom>
            </p:spPr>
          </p:pic>
          <p:grpSp>
            <p:nvGrpSpPr>
              <p:cNvPr id="71" name="Group 70">
                <a:extLst>
                  <a:ext uri="{FF2B5EF4-FFF2-40B4-BE49-F238E27FC236}">
                    <a16:creationId xmlns:a16="http://schemas.microsoft.com/office/drawing/2014/main" id="{BD84EB74-7190-4206-A3DD-912118F3CAD5}"/>
                  </a:ext>
                </a:extLst>
              </p:cNvPr>
              <p:cNvGrpSpPr/>
              <p:nvPr/>
            </p:nvGrpSpPr>
            <p:grpSpPr>
              <a:xfrm>
                <a:off x="10983630" y="468879"/>
                <a:ext cx="130979" cy="570514"/>
                <a:chOff x="7207250" y="2071201"/>
                <a:chExt cx="139700" cy="608499"/>
              </a:xfrm>
            </p:grpSpPr>
            <p:cxnSp>
              <p:nvCxnSpPr>
                <p:cNvPr id="72" name="Straight Arrow Connector 71">
                  <a:extLst>
                    <a:ext uri="{FF2B5EF4-FFF2-40B4-BE49-F238E27FC236}">
                      <a16:creationId xmlns:a16="http://schemas.microsoft.com/office/drawing/2014/main" id="{BC0F613D-1A71-4697-B80D-50C84F3D6807}"/>
                    </a:ext>
                  </a:extLst>
                </p:cNvPr>
                <p:cNvCxnSpPr/>
                <p:nvPr/>
              </p:nvCxnSpPr>
              <p:spPr>
                <a:xfrm flipV="1">
                  <a:off x="7275180" y="2071201"/>
                  <a:ext cx="0" cy="531850"/>
                </a:xfrm>
                <a:prstGeom prst="straightConnector1">
                  <a:avLst/>
                </a:prstGeom>
                <a:ln>
                  <a:solidFill>
                    <a:schemeClr val="accent1">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73" name="Oval 72">
                  <a:extLst>
                    <a:ext uri="{FF2B5EF4-FFF2-40B4-BE49-F238E27FC236}">
                      <a16:creationId xmlns:a16="http://schemas.microsoft.com/office/drawing/2014/main" id="{7408BDF2-99D9-4010-A364-94F527272BF6}"/>
                    </a:ext>
                  </a:extLst>
                </p:cNvPr>
                <p:cNvSpPr/>
                <p:nvPr/>
              </p:nvSpPr>
              <p:spPr>
                <a:xfrm>
                  <a:off x="7207250" y="2540000"/>
                  <a:ext cx="139700" cy="139700"/>
                </a:xfrm>
                <a:prstGeom prst="ellipse">
                  <a:avLst/>
                </a:prstGeom>
                <a:solidFill>
                  <a:schemeClr val="accent1">
                    <a:lumMod val="75000"/>
                  </a:schemeClr>
                </a:solidFill>
                <a:ln>
                  <a:solidFill>
                    <a:schemeClr val="accent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74" name="Group 73">
                <a:extLst>
                  <a:ext uri="{FF2B5EF4-FFF2-40B4-BE49-F238E27FC236}">
                    <a16:creationId xmlns:a16="http://schemas.microsoft.com/office/drawing/2014/main" id="{ABD212E8-1521-4292-BE66-B2A6D053B86E}"/>
                  </a:ext>
                </a:extLst>
              </p:cNvPr>
              <p:cNvGrpSpPr/>
              <p:nvPr/>
            </p:nvGrpSpPr>
            <p:grpSpPr>
              <a:xfrm rot="10800000">
                <a:off x="10981830" y="1149030"/>
                <a:ext cx="130979" cy="570514"/>
                <a:chOff x="7207250" y="2071201"/>
                <a:chExt cx="139700" cy="608499"/>
              </a:xfrm>
              <a:solidFill>
                <a:srgbClr val="FF0000"/>
              </a:solidFill>
            </p:grpSpPr>
            <p:cxnSp>
              <p:nvCxnSpPr>
                <p:cNvPr id="75" name="Straight Arrow Connector 74">
                  <a:extLst>
                    <a:ext uri="{FF2B5EF4-FFF2-40B4-BE49-F238E27FC236}">
                      <a16:creationId xmlns:a16="http://schemas.microsoft.com/office/drawing/2014/main" id="{788BA2A0-9930-4ACD-9951-7C53AD5FB532}"/>
                    </a:ext>
                  </a:extLst>
                </p:cNvPr>
                <p:cNvCxnSpPr/>
                <p:nvPr/>
              </p:nvCxnSpPr>
              <p:spPr>
                <a:xfrm flipV="1">
                  <a:off x="7275180" y="2071201"/>
                  <a:ext cx="0" cy="531850"/>
                </a:xfrm>
                <a:prstGeom prst="straightConnector1">
                  <a:avLst/>
                </a:prstGeom>
                <a:grpFill/>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76" name="Oval 75">
                  <a:extLst>
                    <a:ext uri="{FF2B5EF4-FFF2-40B4-BE49-F238E27FC236}">
                      <a16:creationId xmlns:a16="http://schemas.microsoft.com/office/drawing/2014/main" id="{B5CAEB23-8A15-44CB-A113-A3A7594CC99D}"/>
                    </a:ext>
                  </a:extLst>
                </p:cNvPr>
                <p:cNvSpPr/>
                <p:nvPr/>
              </p:nvSpPr>
              <p:spPr>
                <a:xfrm>
                  <a:off x="7207250" y="2540000"/>
                  <a:ext cx="139700" cy="139700"/>
                </a:xfrm>
                <a:prstGeom prst="ellipse">
                  <a:avLst/>
                </a:prstGeom>
                <a:grp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sp>
          <p:nvSpPr>
            <p:cNvPr id="80" name="Content Placeholder 2">
              <a:extLst>
                <a:ext uri="{FF2B5EF4-FFF2-40B4-BE49-F238E27FC236}">
                  <a16:creationId xmlns:a16="http://schemas.microsoft.com/office/drawing/2014/main" id="{1D86FCA5-9478-42E7-ADA9-230A80F7B517}"/>
                </a:ext>
              </a:extLst>
            </p:cNvPr>
            <p:cNvSpPr txBox="1">
              <a:spLocks/>
            </p:cNvSpPr>
            <p:nvPr/>
          </p:nvSpPr>
          <p:spPr>
            <a:xfrm>
              <a:off x="7308406" y="588560"/>
              <a:ext cx="2752271" cy="378969"/>
            </a:xfrm>
            <a:prstGeom prst="rect">
              <a:avLst/>
            </a:prstGeom>
          </p:spPr>
          <p:txBody>
            <a:bodyPr/>
            <a:lstStyle>
              <a:lvl1pPr marL="0" indent="0" algn="ctr" defTabSz="457200" rtl="0" eaLnBrk="1" latinLnBrk="0" hangingPunct="1">
                <a:spcBef>
                  <a:spcPct val="20000"/>
                </a:spcBef>
                <a:buFont typeface="Arial"/>
                <a:buNone/>
                <a:defRPr sz="3200" kern="1200">
                  <a:solidFill>
                    <a:schemeClr val="tx1">
                      <a:tint val="75000"/>
                    </a:schemeClr>
                  </a:solidFill>
                  <a:latin typeface="Arial"/>
                  <a:ea typeface="+mn-ea"/>
                  <a:cs typeface="Arial"/>
                </a:defRPr>
              </a:lvl1pPr>
              <a:lvl2pPr marL="457200" indent="0" algn="ctr" defTabSz="457200" rtl="0" eaLnBrk="1" latinLnBrk="0" hangingPunct="1">
                <a:spcBef>
                  <a:spcPct val="20000"/>
                </a:spcBef>
                <a:buFont typeface="Arial"/>
                <a:buNone/>
                <a:defRPr sz="2800" kern="1200">
                  <a:solidFill>
                    <a:schemeClr val="tx1">
                      <a:tint val="75000"/>
                    </a:schemeClr>
                  </a:solidFill>
                  <a:latin typeface="Arial"/>
                  <a:ea typeface="+mn-ea"/>
                  <a:cs typeface="Arial"/>
                </a:defRPr>
              </a:lvl2pPr>
              <a:lvl3pPr marL="914400" indent="0" algn="ctr" defTabSz="457200" rtl="0" eaLnBrk="1" latinLnBrk="0" hangingPunct="1">
                <a:spcBef>
                  <a:spcPct val="20000"/>
                </a:spcBef>
                <a:buFont typeface="Arial"/>
                <a:buNone/>
                <a:defRPr sz="2400" kern="1200">
                  <a:solidFill>
                    <a:schemeClr val="tx1">
                      <a:tint val="75000"/>
                    </a:schemeClr>
                  </a:solidFill>
                  <a:latin typeface="Arial"/>
                  <a:ea typeface="+mn-ea"/>
                  <a:cs typeface="Arial"/>
                </a:defRPr>
              </a:lvl3pPr>
              <a:lvl4pPr marL="13716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4pPr>
              <a:lvl5pPr marL="1828800" indent="0" algn="ctr" defTabSz="457200" rtl="0" eaLnBrk="1" latinLnBrk="0" hangingPunct="1">
                <a:spcBef>
                  <a:spcPct val="20000"/>
                </a:spcBef>
                <a:buFont typeface="Arial"/>
                <a:buNone/>
                <a:defRPr sz="2000" kern="1200">
                  <a:solidFill>
                    <a:schemeClr val="tx1">
                      <a:tint val="75000"/>
                    </a:schemeClr>
                  </a:solidFill>
                  <a:latin typeface="Arial"/>
                  <a:ea typeface="+mn-ea"/>
                  <a:cs typeface="Arial"/>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GB" sz="1800" b="1" dirty="0">
                  <a:solidFill>
                    <a:schemeClr val="accent1">
                      <a:lumMod val="75000"/>
                    </a:schemeClr>
                  </a:solidFill>
                </a:rPr>
                <a:t>Gentle flight path</a:t>
              </a:r>
            </a:p>
          </p:txBody>
        </p:sp>
      </p:grpSp>
    </p:spTree>
    <p:extLst>
      <p:ext uri="{BB962C8B-B14F-4D97-AF65-F5344CB8AC3E}">
        <p14:creationId xmlns:p14="http://schemas.microsoft.com/office/powerpoint/2010/main" val="20489361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7484</TotalTime>
  <Words>4201</Words>
  <Application>Microsoft Office PowerPoint</Application>
  <PresentationFormat>Widescreen</PresentationFormat>
  <Paragraphs>454</Paragraphs>
  <Slides>42</Slides>
  <Notes>42</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42</vt:i4>
      </vt:variant>
    </vt:vector>
  </HeadingPairs>
  <TitlesOfParts>
    <vt:vector size="48" baseType="lpstr">
      <vt:lpstr>Arial</vt:lpstr>
      <vt:lpstr>Calibri</vt:lpstr>
      <vt:lpstr>Cambria</vt:lpstr>
      <vt:lpstr>Symbol</vt:lpstr>
      <vt:lpstr>Times New Roman</vt:lpstr>
      <vt:lpstr>Office Theme</vt:lpstr>
      <vt:lpstr>Aeronautical Engineering</vt:lpstr>
      <vt:lpstr>Aeronautical Engineering</vt:lpstr>
      <vt:lpstr>PowerPoint Presentation</vt:lpstr>
      <vt:lpstr>PowerPoint Presentation</vt:lpstr>
      <vt:lpstr>Aeronautical Engineering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Aeronautical Engineering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Aeronautical Engineering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Aeronautical Engineering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D&amp;T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Neil Whitton</dc:creator>
  <cp:lastModifiedBy>Willy Adam</cp:lastModifiedBy>
  <cp:revision>1175</cp:revision>
  <cp:lastPrinted>2017-12-20T13:45:58Z</cp:lastPrinted>
  <dcterms:created xsi:type="dcterms:W3CDTF">2015-07-03T11:21:15Z</dcterms:created>
  <dcterms:modified xsi:type="dcterms:W3CDTF">2018-09-04T08:16:13Z</dcterms:modified>
</cp:coreProperties>
</file>