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70" r:id="rId7"/>
    <p:sldId id="262" r:id="rId8"/>
    <p:sldId id="263" r:id="rId9"/>
    <p:sldId id="271" r:id="rId10"/>
    <p:sldId id="264" r:id="rId11"/>
    <p:sldId id="272" r:id="rId12"/>
    <p:sldId id="265" r:id="rId13"/>
    <p:sldId id="258" r:id="rId14"/>
    <p:sldId id="266" r:id="rId15"/>
    <p:sldId id="267" r:id="rId16"/>
    <p:sldId id="268" r:id="rId17"/>
    <p:sldId id="269" r:id="rId1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0" autoAdjust="0"/>
    <p:restoredTop sz="86804" autoAdjust="0"/>
  </p:normalViewPr>
  <p:slideViewPr>
    <p:cSldViewPr snapToGrid="0">
      <p:cViewPr varScale="1">
        <p:scale>
          <a:sx n="86" d="100"/>
          <a:sy n="86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8F026-167B-4708-8C18-002CE092CBDD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26B11-4E20-4222-B616-6DA2F267F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2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Image: Public Domain: </a:t>
            </a:r>
            <a:r>
              <a:rPr lang="en-GB" dirty="0" err="1"/>
              <a:t>Pixabay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055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Image: Practical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390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Public Domain: Wikipedia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846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Image: Public Domain: </a:t>
            </a:r>
            <a:r>
              <a:rPr lang="en-GB" dirty="0" err="1"/>
              <a:t>Pixabay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553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Image: Public Domain: </a:t>
            </a:r>
            <a:r>
              <a:rPr lang="en-GB" dirty="0" err="1"/>
              <a:t>Pixabay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5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Image: Public Domain: </a:t>
            </a:r>
            <a:r>
              <a:rPr lang="en-GB" dirty="0" err="1"/>
              <a:t>Pixabay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3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Image: Practical Action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68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Background image: Public Domain: </a:t>
            </a:r>
            <a:r>
              <a:rPr lang="en-GB" dirty="0" err="1"/>
              <a:t>Pixabay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17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Background image: Public Domain: </a:t>
            </a:r>
            <a:r>
              <a:rPr lang="en-GB" dirty="0" err="1"/>
              <a:t>Pixabay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21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Background image: Public Domain: </a:t>
            </a:r>
            <a:r>
              <a:rPr lang="en-GB" dirty="0" err="1"/>
              <a:t>Pixabay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52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Background image: Public Domain: </a:t>
            </a:r>
            <a:r>
              <a:rPr lang="en-GB" dirty="0" err="1"/>
              <a:t>Pixabay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827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Background image: Public Domain: </a:t>
            </a:r>
            <a:r>
              <a:rPr lang="en-GB" dirty="0" err="1"/>
              <a:t>Pixabay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209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Background image: Public Domain: </a:t>
            </a:r>
            <a:r>
              <a:rPr lang="en-GB" dirty="0" err="1"/>
              <a:t>Pixabay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6B11-4E20-4222-B616-6DA2F267FD9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28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C682-094F-4220-BBDF-B235D9AD9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CEDFC-C97B-4B4B-B9EE-B6BB9AE8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E797-1FFB-4707-A0A8-57320DA7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F1CC9-FDFF-4203-AFF5-2614FF03E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0B1DC-43E6-4C33-B452-6E1194F5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3535-E1A2-4707-AB0E-4F1FC621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480E3-BEC0-4625-AB3E-2BB2560D7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6C564-1195-4B12-82EA-A2F3E58C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99A00-5405-460D-A142-02BD10B1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55BF7-C698-4CE1-B081-4DAE5BAE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84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0EE9E-1458-4AB7-BC8A-10CFDE235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9AA2F-EA22-48B6-8D89-107D9A72B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DE8AB-F2F1-4D0B-A871-EFA95239A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6B24B-8E00-47A5-B8C1-6A5EB660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D5704-784E-4186-B0E4-DB1D8A64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34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AD09-8105-4F5A-88C6-3DC3F520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5C163-6FAF-4E3D-817A-3A64B451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7390-41AD-4FB3-9832-A8D5F537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2D6D-3241-4F7C-8798-2A6136FA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0A9B7-37C2-4F12-B436-36412AB1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05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68E8-9565-4C9E-9CE4-1659578A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34864-A22C-4AF2-978F-18F614E14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09260-FE3B-47DB-A80D-2CD746A52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77E1-3C82-4551-A764-217997CF2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F640-B390-48AA-9705-CA29AF80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41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D79F-92FF-4FB8-B2E6-2316982E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37F6C-0ABF-46F9-B254-1EC8172D1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FBC3C-216C-4A32-856B-07C7BA2E9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57F29-CD2D-4A53-81DC-ACA682A0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D5CC9-9FDA-4EC7-BB81-CB69A3CE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37210-6504-4598-B49F-80B0E8AE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8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1ED4-1DD0-41BE-898B-DA0529FD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E32D6-E03A-4E62-8B73-6EAA03442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BC7D1-C07F-412E-B972-23D025502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72DFB-7F09-4DC2-B8E6-308EEF10E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A7DF2-866C-4CB8-AD5D-3726DD788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AC8A7-64EE-4420-8FFE-9D617412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E383B7-9187-4D10-9DD2-897F0B9B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90C47A-8A0C-40E2-AEE6-3201C60D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78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C072F-0BA8-43D2-A667-3A2E83E9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9359C-BB6F-477E-A127-A9C495601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9BC40-D758-4A79-8E33-EF87C11CE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E0122-FD7E-438A-BBEC-A8A40256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68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9C9B4-7D41-4A65-93B6-659045A0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31A07A-2282-4DDA-A3A5-073AA54C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25C5-6CF3-4EB6-9E90-42D6536E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86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130-11E2-435E-BDAC-3E9FD1C23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0575-44BA-44FA-8EA6-8AD89AC95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0137-E8A8-43B1-9DA7-457416B0E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545F2-A3F6-40F8-8D12-871725E5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15429-18ED-47DD-9B77-6E0AFDE47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63348-42F7-4E77-B72B-9A273C65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8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A1AD-AD1C-4517-BC9F-BCC23E3E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AA0F93-0382-4E5B-BE23-D084C598D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FD951-F521-4D22-AAC9-0D016AD71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C01B7-121C-4B4C-B87E-07B9F8DB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B7779-4512-4727-A2F4-DBFC23C86DF4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8F9A7-A5A4-4855-BDD1-180E4E62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ECEDB-6D8B-4DE6-8B17-3CC1492A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26403B-50EA-44F3-B9FF-B1D734CF0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12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8E63B3-08C9-4363-90E1-ECFED643B36C}"/>
              </a:ext>
            </a:extLst>
          </p:cNvPr>
          <p:cNvSpPr/>
          <p:nvPr userDrawn="1"/>
        </p:nvSpPr>
        <p:spPr>
          <a:xfrm>
            <a:off x="0" y="6000750"/>
            <a:ext cx="12192000" cy="857251"/>
          </a:xfrm>
          <a:prstGeom prst="rect">
            <a:avLst/>
          </a:prstGeom>
          <a:solidFill>
            <a:srgbClr val="286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 descr="DATA07whitesmall.eps">
            <a:extLst>
              <a:ext uri="{FF2B5EF4-FFF2-40B4-BE49-F238E27FC236}">
                <a16:creationId xmlns:a16="http://schemas.microsoft.com/office/drawing/2014/main" id="{531D3FC1-BA02-4958-91E6-4357A0D905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6608" y="6178554"/>
            <a:ext cx="1030551" cy="4756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BFC17B-B8B5-48F7-8FAE-A658490212C3}"/>
              </a:ext>
            </a:extLst>
          </p:cNvPr>
          <p:cNvSpPr txBox="1">
            <a:spLocks/>
          </p:cNvSpPr>
          <p:nvPr userDrawn="1"/>
        </p:nvSpPr>
        <p:spPr>
          <a:xfrm>
            <a:off x="457200" y="6329772"/>
            <a:ext cx="1554749" cy="32442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www.data.org.uk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8473E-095F-4A15-A8F5-CBEBD8AF91A7}"/>
              </a:ext>
            </a:extLst>
          </p:cNvPr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9774801" y="6276082"/>
            <a:ext cx="7048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0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acticalaction.org/solar-challeng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racticalaction.org/power-for-the-world-1" TargetMode="External"/><Relationship Id="rId4" Type="http://schemas.openxmlformats.org/officeDocument/2006/relationships/hyperlink" Target="https://practicalaction.org/wind-power-challenge-ste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MTW3%20Scenarios%20-%20solving%20problems_x264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MTW4%20Engineering%20for%20change_x264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mallpeicetrust.org.uk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practicalaction.org/school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orntoengineer.com/engineering-resources#student" TargetMode="External"/><Relationship Id="rId11" Type="http://schemas.openxmlformats.org/officeDocument/2006/relationships/hyperlink" Target="https://www.tomorrowsengineers.org.uk/" TargetMode="External"/><Relationship Id="rId5" Type="http://schemas.openxmlformats.org/officeDocument/2006/relationships/hyperlink" Target="https://www.ewb-uk.org/" TargetMode="External"/><Relationship Id="rId10" Type="http://schemas.openxmlformats.org/officeDocument/2006/relationships/hyperlink" Target="https://www.engineeringuk.com/about-us/overview/" TargetMode="External"/><Relationship Id="rId4" Type="http://schemas.openxmlformats.org/officeDocument/2006/relationships/hyperlink" Target="https://www.erafoundation.org/what-we-do/future-uk-engineers/" TargetMode="External"/><Relationship Id="rId9" Type="http://schemas.openxmlformats.org/officeDocument/2006/relationships/hyperlink" Target="http://www.arkwright.org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goals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MTW1%20Introduction_x264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MTW2%20SustainableEnergy_x264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916EB9-557E-47EA-B700-DBF5A5543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9"/>
          <a:stretch/>
        </p:blipFill>
        <p:spPr>
          <a:xfrm>
            <a:off x="0" y="0"/>
            <a:ext cx="12192000" cy="6020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47291-A7A3-4E0F-8CFE-2113B03F8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9662" y="2369272"/>
            <a:ext cx="9144000" cy="2387600"/>
          </a:xfrm>
        </p:spPr>
        <p:txBody>
          <a:bodyPr/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World…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more sustainable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26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ED9C5F-99D2-4DC0-9572-5024EB889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1497"/>
          <a:stretch/>
        </p:blipFill>
        <p:spPr>
          <a:xfrm>
            <a:off x="0" y="1"/>
            <a:ext cx="12192000" cy="601065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Wind and solar power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7"/>
            <a:ext cx="59251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Plan, design, make and test model solutions to the need for energy using alternative energy. 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your D&amp;T lessons you should already have an understanding of circuits, structures and mechanisms which will help you to think about and focus on sustainable problem-solving solutions.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47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ED9C5F-99D2-4DC0-9572-5024EB889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1497"/>
          <a:stretch/>
        </p:blipFill>
        <p:spPr>
          <a:xfrm>
            <a:off x="0" y="1"/>
            <a:ext cx="12192000" cy="601065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Wind and solar power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7"/>
            <a:ext cx="59251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 a look at these: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Solar Challenge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Wind Power Challenge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Power for the World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Use the resources to help you make and test model wind turbines and solar solutions.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34BA9-8D83-409C-A1C3-9A7A7AF40E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1065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050" y="2682240"/>
            <a:ext cx="603945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Solving problems using sustainable energy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Video 3: Scenarios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image to view the video.</a:t>
            </a:r>
          </a:p>
          <a:p>
            <a:pPr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file"/>
            <a:extLst>
              <a:ext uri="{FF2B5EF4-FFF2-40B4-BE49-F238E27FC236}">
                <a16:creationId xmlns:a16="http://schemas.microsoft.com/office/drawing/2014/main" id="{869AF70C-4A85-48A2-B1AC-269B20B6F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290" y="2682240"/>
            <a:ext cx="4290021" cy="241630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5609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558D4E-FA4D-469F-85C3-B3F95B7CC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Solving problems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8" y="4384656"/>
            <a:ext cx="54511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Sunny lives in rural Kenya where there is no immediate access to electricity. Design a solution that means Sunny’s family can make more use of the light they need to help them at home and work.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04C20-3E00-4682-B56C-7B5882B60992}"/>
              </a:ext>
            </a:extLst>
          </p:cNvPr>
          <p:cNvSpPr/>
          <p:nvPr/>
        </p:nvSpPr>
        <p:spPr>
          <a:xfrm>
            <a:off x="6869230" y="4384656"/>
            <a:ext cx="4700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Windy lives on an island next to the sea. How can her family heat their home to stay warm in winter?</a:t>
            </a:r>
          </a:p>
        </p:txBody>
      </p:sp>
    </p:spTree>
    <p:extLst>
      <p:ext uri="{BB962C8B-B14F-4D97-AF65-F5344CB8AC3E}">
        <p14:creationId xmlns:p14="http://schemas.microsoft.com/office/powerpoint/2010/main" val="286565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1A23FE-EC9C-4EE6-86B4-60041CED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7"/>
            <a:ext cx="69584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what you have learned researching wind and solar energy to come up with solutions to the problems Sunny and Windy have.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might need to think about: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locations and what natural resources are available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Harnessing the power of the sun and wind efficiently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term use and maintenance 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models based on your research and test the efficiency of each by adjusting the parameters of the inputs and outputs.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3648E-059B-42D9-96C1-0D7390EB4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13" y="1560576"/>
            <a:ext cx="1964709" cy="4443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4BEA9-5A5B-4AD3-BD47-79BCEA826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22" y="1560576"/>
            <a:ext cx="176402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75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C2D3A2-E4C1-4183-B376-63DAFF222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02284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Engineering for change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90" y="2228597"/>
            <a:ext cx="55630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4: Engineering for change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image to view the video.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 action="ppaction://hlinkfile"/>
            <a:extLst>
              <a:ext uri="{FF2B5EF4-FFF2-40B4-BE49-F238E27FC236}">
                <a16:creationId xmlns:a16="http://schemas.microsoft.com/office/drawing/2014/main" id="{8986701E-8564-457C-AA08-CBC9C94CB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329" y="2484373"/>
            <a:ext cx="4230624" cy="23619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3991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7FA40D-E4D3-43A7-8494-7C3A1620A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9" b="6240"/>
          <a:stretch/>
        </p:blipFill>
        <p:spPr>
          <a:xfrm>
            <a:off x="0" y="0"/>
            <a:ext cx="12192001" cy="59908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8" y="320907"/>
            <a:ext cx="10494103" cy="1754326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What does an engineer do?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551837"/>
            <a:ext cx="65090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Sustainability must be considered in all new design and engineering projects and engineers, in whatever discipline, now have this at the forefront of their thinking.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Engineers work in many areas, including the design, electronics, automotive, aeronautics, maintenance, construction, manufacture and biomedical industries.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844DB-7103-4BC1-862B-3F5BFD6A2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47" y="2228597"/>
            <a:ext cx="3236648" cy="24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80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D78D55-184F-4DEE-A418-F0C6727B1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2353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87256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Find out more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8" y="2228597"/>
            <a:ext cx="787534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The ERA Foundation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support for emerging engineers in all sectors.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Engineers Without Borders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examples of their work with sustainable design around the world.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Born to Engineer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offers careers advice and resources to help you decide your future.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Practical Action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resources that support sustainable solutions across the globe.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Smallpeice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 Trust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Arkwright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have courses, case studies and scholarships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Engineering UK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gives support across the industry including through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Tomorrow’s Engineers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86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F92442-65AB-41FC-BD1D-FEA55D3BB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2353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What is sustainability?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7"/>
            <a:ext cx="8146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World Commission on Environment and Development describes sustainable development as: </a:t>
            </a:r>
          </a:p>
          <a:p>
            <a:pPr>
              <a:spcAft>
                <a:spcPts val="0"/>
              </a:spcAft>
            </a:pPr>
            <a:r>
              <a:rPr lang="en-GB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“…development that meets the needs of the present without compromising the ability of future generations to meet their own needs”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need to stop exploiting the earth’s resources and consider alternative designs and production methods when coming up with new product ideas. 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design is fast becoming a matter of global corporate citizenship. More consumers are choosing products based on their environmental impact, forcing manufacturers to reconsider how they develop and market products. </a:t>
            </a:r>
          </a:p>
          <a:p>
            <a:pPr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5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Global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7"/>
            <a:ext cx="53879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Sustainable Development Goals or </a:t>
            </a:r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Global Goals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were developed by the United Nations in 2015 with the aim of ending world poverty by 2030. 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Certain goals apply to product designers, including developing affordable and clean energy, clean water and sanitation and encouraging responsible consumption and production. 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Designers should take account of the issues highlighted through the goals when designing and making new products.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EAA25-AF61-453B-BA56-2C570D31F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69" y="2109216"/>
            <a:ext cx="5516856" cy="36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4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7E4CC-89C0-4597-BD40-30651A9B5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9"/>
            <a:ext cx="12192000" cy="59859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Designing with sustainability in mind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597929"/>
            <a:ext cx="50686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Video1 to see the impact that our need for new products has an impact on the world’s resources and how we should consider alternative solutions. 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image to view the video.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4" action="ppaction://hlinkfile"/>
            <a:extLst>
              <a:ext uri="{FF2B5EF4-FFF2-40B4-BE49-F238E27FC236}">
                <a16:creationId xmlns:a16="http://schemas.microsoft.com/office/drawing/2014/main" id="{11E4D1C1-50F0-4385-BA74-B85712217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649" y="2597929"/>
            <a:ext cx="4600574" cy="25765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208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4C7FB1-3363-4F2F-80AC-BAF4886D6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9"/>
            <a:ext cx="12192000" cy="59859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Designing with sustainability in mind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7"/>
            <a:ext cx="56165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Remember: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 standards are improving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people have access to products and facilities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But…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Products demand more energy to operate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more people...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same sized world...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limited and dwindling resources…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we’re encroaching on natural habitats</a:t>
            </a:r>
          </a:p>
          <a:p>
            <a:pPr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42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4C7FB1-3363-4F2F-80AC-BAF4886D6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9"/>
            <a:ext cx="12192000" cy="59859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Designing with sustainability in mind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7"/>
            <a:ext cx="48735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we don’t find solutions we will run out of resources and this will limit people’s access to products, resulting in inequalities and non-environmentally friendly forms of power. 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Ultimately, we will run out of space for us and the world’s other creatures.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1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94010-F02A-4BC4-84BF-43B4274A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99846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Sustainable energy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579847"/>
            <a:ext cx="4404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2 has information on how sustainable energy can offer alternative solutions to our growing need for energy.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the image to view the video.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 action="ppaction://hlinkfile"/>
            <a:extLst>
              <a:ext uri="{FF2B5EF4-FFF2-40B4-BE49-F238E27FC236}">
                <a16:creationId xmlns:a16="http://schemas.microsoft.com/office/drawing/2014/main" id="{EBA6718C-691D-47DF-B1C6-6F76B9D94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793" y="2579847"/>
            <a:ext cx="4671423" cy="26117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484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98DD1-AC8B-4CCC-B432-8349C8D8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97"/>
            <a:ext cx="12192000" cy="59998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Sustainable energy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6"/>
            <a:ext cx="55365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are we going to provide energy for all the things we produce?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Coal and Oil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limited supply and difficult and dangerous to extract and transport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Nuclear Power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expensive and with unknown, lasting effects</a:t>
            </a:r>
          </a:p>
          <a:p>
            <a:pPr marL="536575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6575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Turbines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better but needing an expensive infrastructure</a:t>
            </a:r>
          </a:p>
          <a:p>
            <a:pPr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7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F0BB9-5180-4039-ACA9-7F48CC27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1065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BFB1C9-7F72-4FF2-AA88-FE8F771F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689" y="320907"/>
            <a:ext cx="8964328" cy="1690773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energy solutions</a:t>
            </a:r>
          </a:p>
          <a:p>
            <a:pPr algn="l"/>
            <a:r>
              <a:rPr lang="en-GB" sz="10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Renewable energy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EDCA1-6EC2-4B70-A509-FFAC60DC4CC1}"/>
              </a:ext>
            </a:extLst>
          </p:cNvPr>
          <p:cNvSpPr/>
          <p:nvPr/>
        </p:nvSpPr>
        <p:spPr>
          <a:xfrm>
            <a:off x="795689" y="2228596"/>
            <a:ext cx="55365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Solar, wind and wave power use the natural environment to provide what we need without depleting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its resources.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04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970</Words>
  <Application>Microsoft Office PowerPoint</Application>
  <PresentationFormat>Widescreen</PresentationFormat>
  <Paragraphs>149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Make the World…              more sustainable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the World… more sustainable</dc:title>
  <dc:creator>Willy Adam</dc:creator>
  <cp:lastModifiedBy>Willy Adam</cp:lastModifiedBy>
  <cp:revision>83</cp:revision>
  <dcterms:created xsi:type="dcterms:W3CDTF">2018-11-27T13:25:11Z</dcterms:created>
  <dcterms:modified xsi:type="dcterms:W3CDTF">2019-04-25T10:41:38Z</dcterms:modified>
</cp:coreProperties>
</file>