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6"/>
  </p:notesMasterIdLst>
  <p:sldIdLst>
    <p:sldId id="257" r:id="rId2"/>
    <p:sldId id="278" r:id="rId3"/>
    <p:sldId id="280" r:id="rId4"/>
    <p:sldId id="279" r:id="rId5"/>
    <p:sldId id="259" r:id="rId6"/>
    <p:sldId id="281" r:id="rId7"/>
    <p:sldId id="261" r:id="rId8"/>
    <p:sldId id="498" r:id="rId9"/>
    <p:sldId id="262" r:id="rId10"/>
    <p:sldId id="497" r:id="rId11"/>
    <p:sldId id="263" r:id="rId12"/>
    <p:sldId id="532" r:id="rId13"/>
    <p:sldId id="527" r:id="rId14"/>
    <p:sldId id="264" r:id="rId15"/>
    <p:sldId id="528" r:id="rId16"/>
    <p:sldId id="529" r:id="rId17"/>
    <p:sldId id="283" r:id="rId18"/>
    <p:sldId id="265" r:id="rId19"/>
    <p:sldId id="488" r:id="rId20"/>
    <p:sldId id="515" r:id="rId21"/>
    <p:sldId id="513" r:id="rId22"/>
    <p:sldId id="267" r:id="rId23"/>
    <p:sldId id="266" r:id="rId24"/>
    <p:sldId id="516" r:id="rId25"/>
    <p:sldId id="517" r:id="rId26"/>
    <p:sldId id="489" r:id="rId27"/>
    <p:sldId id="269" r:id="rId28"/>
    <p:sldId id="270" r:id="rId29"/>
    <p:sldId id="271" r:id="rId30"/>
    <p:sldId id="272" r:id="rId31"/>
    <p:sldId id="499" r:id="rId32"/>
    <p:sldId id="500" r:id="rId33"/>
    <p:sldId id="501" r:id="rId34"/>
    <p:sldId id="502" r:id="rId35"/>
    <p:sldId id="503" r:id="rId36"/>
    <p:sldId id="506" r:id="rId37"/>
    <p:sldId id="507" r:id="rId38"/>
    <p:sldId id="504" r:id="rId39"/>
    <p:sldId id="268" r:id="rId40"/>
    <p:sldId id="518" r:id="rId41"/>
    <p:sldId id="275" r:id="rId42"/>
    <p:sldId id="519" r:id="rId43"/>
    <p:sldId id="520" r:id="rId44"/>
    <p:sldId id="530" r:id="rId45"/>
    <p:sldId id="531" r:id="rId46"/>
    <p:sldId id="521" r:id="rId47"/>
    <p:sldId id="510" r:id="rId48"/>
    <p:sldId id="511" r:id="rId49"/>
    <p:sldId id="525" r:id="rId50"/>
    <p:sldId id="522" r:id="rId51"/>
    <p:sldId id="523" r:id="rId52"/>
    <p:sldId id="496" r:id="rId53"/>
    <p:sldId id="491" r:id="rId54"/>
    <p:sldId id="524" r:id="rId5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57" autoAdjust="0"/>
    <p:restoredTop sz="89635" autoAdjust="0"/>
  </p:normalViewPr>
  <p:slideViewPr>
    <p:cSldViewPr>
      <p:cViewPr varScale="1">
        <p:scale>
          <a:sx n="115" d="100"/>
          <a:sy n="115" d="100"/>
        </p:scale>
        <p:origin x="120" y="348"/>
      </p:cViewPr>
      <p:guideLst>
        <p:guide orient="horz" pos="1620"/>
        <p:guide pos="2880"/>
      </p:guideLst>
    </p:cSldViewPr>
  </p:slideViewPr>
  <p:outlineViewPr>
    <p:cViewPr>
      <p:scale>
        <a:sx n="33" d="100"/>
        <a:sy n="33" d="100"/>
      </p:scale>
      <p:origin x="0" y="-9870"/>
    </p:cViewPr>
  </p:outlineViewPr>
  <p:notesTextViewPr>
    <p:cViewPr>
      <p:scale>
        <a:sx n="1" d="1"/>
        <a:sy n="1" d="1"/>
      </p:scale>
      <p:origin x="0" y="-1218"/>
    </p:cViewPr>
  </p:notesTextViewPr>
  <p:sorterViewPr>
    <p:cViewPr>
      <p:scale>
        <a:sx n="110" d="100"/>
        <a:sy n="110" d="100"/>
      </p:scale>
      <p:origin x="0" y="0"/>
    </p:cViewPr>
  </p:sorterViewPr>
  <p:notesViewPr>
    <p:cSldViewPr>
      <p:cViewPr varScale="1">
        <p:scale>
          <a:sx n="53" d="100"/>
          <a:sy n="53" d="100"/>
        </p:scale>
        <p:origin x="228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A83941-E832-4FC9-B768-6215CE8F291E}" type="datetimeFigureOut">
              <a:rPr lang="en-GB" smtClean="0"/>
              <a:t>04/01/2019</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2306FA-78AB-427E-9183-CD2A27DE8592}" type="slidenum">
              <a:rPr lang="en-GB" smtClean="0"/>
              <a:t>‹#›</a:t>
            </a:fld>
            <a:endParaRPr lang="en-GB"/>
          </a:p>
        </p:txBody>
      </p:sp>
    </p:spTree>
    <p:extLst>
      <p:ext uri="{BB962C8B-B14F-4D97-AF65-F5344CB8AC3E}">
        <p14:creationId xmlns:p14="http://schemas.microsoft.com/office/powerpoint/2010/main" val="25226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thertphut.co.u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rcadvisor.com/simplified-motor-propeller-selection-metho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obbyking.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oweruptoys.com/products/powerup-v3"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myhub.autodesk360.co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n.wikipedia.org/wiki/Virginius_E._Clark"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airfoiltools.com/"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help.autodesk.com/view/ADSKFD/ENU/?guid=GUID-65455AB2-268B-4038-8434-2479CAD6D766"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Arial" panose="020B0604020202020204" pitchFamily="34" charset="0"/>
                <a:cs typeface="Arial" panose="020B0604020202020204" pitchFamily="34" charset="0"/>
              </a:rPr>
              <a:t>Flight can be a challenging, technically rich and fun D&amp;T activity. The principles of flight are well documented but need to be interpreted for students at an appropriate level when designing, making and testing designs for aircraft.</a:t>
            </a:r>
          </a:p>
          <a:p>
            <a:r>
              <a:rPr lang="en-GB" sz="1100" kern="1200" dirty="0">
                <a:solidFill>
                  <a:schemeClr val="tx1"/>
                </a:solidFill>
                <a:effectLst/>
                <a:latin typeface="Arial" panose="020B0604020202020204" pitchFamily="34" charset="0"/>
                <a:cs typeface="Arial" panose="020B0604020202020204" pitchFamily="34" charset="0"/>
              </a:rPr>
              <a:t> </a:t>
            </a:r>
          </a:p>
          <a:p>
            <a:r>
              <a:rPr lang="en-GB" sz="1100" kern="1200" dirty="0">
                <a:solidFill>
                  <a:schemeClr val="tx1"/>
                </a:solidFill>
                <a:effectLst/>
                <a:latin typeface="Arial" panose="020B0604020202020204" pitchFamily="34" charset="0"/>
                <a:cs typeface="Arial" panose="020B0604020202020204" pitchFamily="34" charset="0"/>
              </a:rPr>
              <a:t>Paper, card and foam lend themselves to rapid design development and their low costs allow iterative testing and incremental improvement.</a:t>
            </a:r>
          </a:p>
          <a:p>
            <a:endParaRPr lang="en-GB" sz="1100" kern="1200" dirty="0">
              <a:solidFill>
                <a:schemeClr val="tx1"/>
              </a:solidFill>
              <a:effectLst/>
              <a:latin typeface="Arial" panose="020B0604020202020204" pitchFamily="34" charset="0"/>
              <a:cs typeface="Arial" panose="020B0604020202020204" pitchFamily="34" charset="0"/>
            </a:endParaRPr>
          </a:p>
          <a:p>
            <a:r>
              <a:rPr lang="en-GB" sz="1100" kern="1200" dirty="0">
                <a:solidFill>
                  <a:schemeClr val="tx1"/>
                </a:solidFill>
                <a:effectLst/>
                <a:latin typeface="Arial" panose="020B0604020202020204" pitchFamily="34" charset="0"/>
                <a:cs typeface="Arial" panose="020B0604020202020204" pitchFamily="34" charset="0"/>
              </a:rPr>
              <a:t>Success criteria can include time, distance, accuracy and load carrying capacity with no single ‘correct’ solution, allowing success on many different levels.</a:t>
            </a:r>
          </a:p>
          <a:p>
            <a:endParaRPr lang="en-GB" sz="1100" kern="1200" dirty="0">
              <a:solidFill>
                <a:schemeClr val="tx1"/>
              </a:solidFill>
              <a:effectLst/>
              <a:latin typeface="Arial" panose="020B0604020202020204" pitchFamily="34" charset="0"/>
              <a:cs typeface="Arial" panose="020B0604020202020204" pitchFamily="34" charset="0"/>
            </a:endParaRPr>
          </a:p>
          <a:p>
            <a:r>
              <a:rPr lang="en-GB" sz="1100" b="1" kern="1200" dirty="0">
                <a:solidFill>
                  <a:schemeClr val="tx1"/>
                </a:solidFill>
                <a:effectLst/>
                <a:latin typeface="Arial" panose="020B0604020202020204" pitchFamily="34" charset="0"/>
                <a:cs typeface="Arial" panose="020B0604020202020204" pitchFamily="34" charset="0"/>
              </a:rPr>
              <a:t>Risk assessment</a:t>
            </a:r>
          </a:p>
          <a:p>
            <a:r>
              <a:rPr lang="en-GB" sz="1100" kern="1200" dirty="0">
                <a:solidFill>
                  <a:schemeClr val="tx1"/>
                </a:solidFill>
                <a:effectLst/>
                <a:latin typeface="Arial" panose="020B0604020202020204" pitchFamily="34" charset="0"/>
                <a:cs typeface="Arial" panose="020B0604020202020204" pitchFamily="34" charset="0"/>
              </a:rPr>
              <a:t>As with any practical activity, it is important to perform risk assessments to ensure pupils are kept safe. In addition to hands-on modelling processes, flying even small paper dart aircraft presents additional dangers. During testing, model aircraft travel at high speeds and risk assessments should require eye protection and demand good behaviour at all times. Sample risk assessments are provided as an appendix in the project guide.</a:t>
            </a:r>
          </a:p>
        </p:txBody>
      </p:sp>
      <p:sp>
        <p:nvSpPr>
          <p:cNvPr id="4" name="Slide Number Placeholder 3"/>
          <p:cNvSpPr>
            <a:spLocks noGrp="1"/>
          </p:cNvSpPr>
          <p:nvPr>
            <p:ph type="sldNum" sz="quarter" idx="10"/>
          </p:nvPr>
        </p:nvSpPr>
        <p:spPr/>
        <p:txBody>
          <a:bodyPr/>
          <a:lstStyle/>
          <a:p>
            <a:fld id="{922306FA-78AB-427E-9183-CD2A27DE8592}" type="slidenum">
              <a:rPr lang="en-GB" smtClean="0"/>
              <a:t>1</a:t>
            </a:fld>
            <a:endParaRPr lang="en-GB"/>
          </a:p>
        </p:txBody>
      </p:sp>
    </p:spTree>
    <p:extLst>
      <p:ext uri="{BB962C8B-B14F-4D97-AF65-F5344CB8AC3E}">
        <p14:creationId xmlns:p14="http://schemas.microsoft.com/office/powerpoint/2010/main" val="948730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Aspect ratio describes the relationship between the wing length and wing width.</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Short, stubby wings like those seen on fighter aircraft have a low aspect ratio with low lift and low drag and are suitable for high speed flight.</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Long thin wings like those seen on gliders have a high aspect ratio with high lift and drag and are ideal for low speed flight. </a:t>
            </a:r>
          </a:p>
        </p:txBody>
      </p:sp>
      <p:sp>
        <p:nvSpPr>
          <p:cNvPr id="4" name="Slide Number Placeholder 3"/>
          <p:cNvSpPr>
            <a:spLocks noGrp="1"/>
          </p:cNvSpPr>
          <p:nvPr>
            <p:ph type="sldNum" sz="quarter" idx="10"/>
          </p:nvPr>
        </p:nvSpPr>
        <p:spPr/>
        <p:txBody>
          <a:bodyPr/>
          <a:lstStyle/>
          <a:p>
            <a:fld id="{922306FA-78AB-427E-9183-CD2A27DE8592}" type="slidenum">
              <a:rPr lang="en-GB" smtClean="0"/>
              <a:t>10</a:t>
            </a:fld>
            <a:endParaRPr lang="en-GB"/>
          </a:p>
        </p:txBody>
      </p:sp>
    </p:spTree>
    <p:extLst>
      <p:ext uri="{BB962C8B-B14F-4D97-AF65-F5344CB8AC3E}">
        <p14:creationId xmlns:p14="http://schemas.microsoft.com/office/powerpoint/2010/main" val="43331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We have already described typical flight paths for gliders depending on the location of C of L and C of G and the angle of attack.</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For pylon flight, aircraft should be trimmed for level flight at around half power with a small amount of up elevator. The up elevator allows the trajectory to be altered using different power settings.</a:t>
            </a:r>
          </a:p>
        </p:txBody>
      </p:sp>
      <p:sp>
        <p:nvSpPr>
          <p:cNvPr id="4" name="Slide Number Placeholder 3"/>
          <p:cNvSpPr>
            <a:spLocks noGrp="1"/>
          </p:cNvSpPr>
          <p:nvPr>
            <p:ph type="sldNum" sz="quarter" idx="10"/>
          </p:nvPr>
        </p:nvSpPr>
        <p:spPr/>
        <p:txBody>
          <a:bodyPr/>
          <a:lstStyle/>
          <a:p>
            <a:fld id="{922306FA-78AB-427E-9183-CD2A27DE8592}" type="slidenum">
              <a:rPr lang="en-GB" smtClean="0"/>
              <a:t>11</a:t>
            </a:fld>
            <a:endParaRPr lang="en-GB"/>
          </a:p>
        </p:txBody>
      </p:sp>
    </p:spTree>
    <p:extLst>
      <p:ext uri="{BB962C8B-B14F-4D97-AF65-F5344CB8AC3E}">
        <p14:creationId xmlns:p14="http://schemas.microsoft.com/office/powerpoint/2010/main" val="4112899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A higher power setting will increase airflow over the tail and elevators causing the aircraft to climb.</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A lower power setting will decrease airflow over the tail and elevators causing the aircraft to descend.</a:t>
            </a:r>
          </a:p>
        </p:txBody>
      </p:sp>
      <p:sp>
        <p:nvSpPr>
          <p:cNvPr id="4" name="Slide Number Placeholder 3"/>
          <p:cNvSpPr>
            <a:spLocks noGrp="1"/>
          </p:cNvSpPr>
          <p:nvPr>
            <p:ph type="sldNum" sz="quarter" idx="10"/>
          </p:nvPr>
        </p:nvSpPr>
        <p:spPr/>
        <p:txBody>
          <a:bodyPr/>
          <a:lstStyle/>
          <a:p>
            <a:fld id="{922306FA-78AB-427E-9183-CD2A27DE8592}" type="slidenum">
              <a:rPr lang="en-GB" smtClean="0"/>
              <a:t>12</a:t>
            </a:fld>
            <a:endParaRPr lang="en-GB"/>
          </a:p>
        </p:txBody>
      </p:sp>
    </p:spTree>
    <p:extLst>
      <p:ext uri="{BB962C8B-B14F-4D97-AF65-F5344CB8AC3E}">
        <p14:creationId xmlns:p14="http://schemas.microsoft.com/office/powerpoint/2010/main" val="2058431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Arial" panose="020B0604020202020204" pitchFamily="34" charset="0"/>
                <a:cs typeface="Arial" panose="020B0604020202020204" pitchFamily="34" charset="0"/>
              </a:rPr>
              <a:t>Reducing the affect flying wires have on the aircraft model is important and so they need to be as thin and light as possible. For these reasons, single strand 0.36 mm (28 SWG) copper wire with a PVA coating is suitable for the flying wires.</a:t>
            </a:r>
          </a:p>
          <a:p>
            <a:endParaRPr lang="en-GB" sz="1100" kern="1200" dirty="0">
              <a:solidFill>
                <a:schemeClr val="tx1"/>
              </a:solidFill>
              <a:effectLst/>
              <a:latin typeface="Arial" panose="020B0604020202020204" pitchFamily="34" charset="0"/>
              <a:cs typeface="Arial" panose="020B0604020202020204" pitchFamily="34" charset="0"/>
            </a:endParaRPr>
          </a:p>
          <a:p>
            <a:r>
              <a:rPr lang="en-GB" sz="1100" kern="1200" dirty="0">
                <a:solidFill>
                  <a:schemeClr val="tx1"/>
                </a:solidFill>
                <a:effectLst/>
                <a:latin typeface="Arial" panose="020B0604020202020204" pitchFamily="34" charset="0"/>
                <a:cs typeface="Arial" panose="020B0604020202020204" pitchFamily="34" charset="0"/>
              </a:rPr>
              <a:t>RTP Hut web site specialises in supplies for pylon flight</a:t>
            </a:r>
            <a:r>
              <a:rPr lang="en-GB" sz="110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hlinkClick r:id="rId3"/>
              </a:rPr>
              <a:t>www.thertphut.co.uk</a:t>
            </a:r>
            <a:r>
              <a:rPr lang="en-GB" sz="1100" dirty="0">
                <a:latin typeface="Arial" panose="020B0604020202020204" pitchFamily="34" charset="0"/>
                <a:cs typeface="Arial" panose="020B0604020202020204" pitchFamily="34" charset="0"/>
              </a:rPr>
              <a:t>  </a:t>
            </a:r>
            <a:endParaRPr lang="en-GB" sz="1100" kern="1200" dirty="0">
              <a:solidFill>
                <a:schemeClr val="tx1"/>
              </a:solidFill>
              <a:effectLst/>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2306FA-78AB-427E-9183-CD2A27DE8592}" type="slidenum">
              <a:rPr lang="en-GB" smtClean="0"/>
              <a:t>13</a:t>
            </a:fld>
            <a:endParaRPr lang="en-GB"/>
          </a:p>
        </p:txBody>
      </p:sp>
    </p:spTree>
    <p:extLst>
      <p:ext uri="{BB962C8B-B14F-4D97-AF65-F5344CB8AC3E}">
        <p14:creationId xmlns:p14="http://schemas.microsoft.com/office/powerpoint/2010/main" val="4137939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The diagram is adapted from the supplier of the motors listed in the spreadsheet – </a:t>
            </a:r>
            <a:r>
              <a:rPr lang="en-GB" sz="1100" b="1" dirty="0">
                <a:latin typeface="Arial" panose="020B0604020202020204" pitchFamily="34" charset="0"/>
                <a:cs typeface="Arial" panose="020B0604020202020204" pitchFamily="34" charset="0"/>
              </a:rPr>
              <a:t>STEM into Action – Pylon flight – Parts list.xlsx</a:t>
            </a:r>
          </a:p>
          <a:p>
            <a:endParaRPr lang="en-GB"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latin typeface="Arial" panose="020B0604020202020204" pitchFamily="34" charset="0"/>
                <a:cs typeface="Arial" panose="020B0604020202020204" pitchFamily="34" charset="0"/>
              </a:rPr>
              <a:t>Low-cost DC motors like the ones used here are built with large tolerances and individual motors will perform differently.</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For optimum performance aim to have the motor running in the region between maximum efficiency and maximum power.</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A more detailed study of motor/propeller matching can be found here: </a:t>
            </a:r>
            <a:r>
              <a:rPr lang="en-GB" sz="1100" dirty="0">
                <a:latin typeface="Arial" panose="020B0604020202020204" pitchFamily="34" charset="0"/>
                <a:cs typeface="Arial" panose="020B0604020202020204" pitchFamily="34" charset="0"/>
                <a:hlinkClick r:id="rId3"/>
              </a:rPr>
              <a:t>http://rcadvisor.com/simplified-motor-propeller-selection-method</a:t>
            </a:r>
            <a:br>
              <a:rPr lang="en-GB" sz="1100" dirty="0">
                <a:latin typeface="Arial" panose="020B0604020202020204" pitchFamily="34" charset="0"/>
                <a:cs typeface="Arial" panose="020B0604020202020204" pitchFamily="34" charset="0"/>
              </a:rPr>
            </a:b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22306FA-78AB-427E-9183-CD2A27DE8592}" type="slidenum">
              <a:rPr lang="en-GB" smtClean="0"/>
              <a:t>14</a:t>
            </a:fld>
            <a:endParaRPr lang="en-GB"/>
          </a:p>
        </p:txBody>
      </p:sp>
    </p:spTree>
    <p:extLst>
      <p:ext uri="{BB962C8B-B14F-4D97-AF65-F5344CB8AC3E}">
        <p14:creationId xmlns:p14="http://schemas.microsoft.com/office/powerpoint/2010/main" val="3414739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Arial" panose="020B0604020202020204" pitchFamily="34" charset="0"/>
                <a:cs typeface="Arial" panose="020B0604020202020204" pitchFamily="34" charset="0"/>
              </a:rPr>
              <a:t>The propellers sourced for this activity were supplied by </a:t>
            </a:r>
            <a:r>
              <a:rPr lang="en-GB" sz="1100" u="sng" kern="1200" dirty="0">
                <a:solidFill>
                  <a:schemeClr val="tx1"/>
                </a:solidFill>
                <a:effectLst/>
                <a:latin typeface="Arial" panose="020B0604020202020204" pitchFamily="34" charset="0"/>
                <a:cs typeface="Arial" panose="020B0604020202020204" pitchFamily="34" charset="0"/>
                <a:hlinkClick r:id="rId3"/>
              </a:rPr>
              <a:t>Hobby King</a:t>
            </a:r>
            <a:r>
              <a:rPr lang="en-GB" sz="1100" kern="1200" dirty="0">
                <a:solidFill>
                  <a:schemeClr val="tx1"/>
                </a:solidFill>
                <a:effectLst/>
                <a:latin typeface="Arial" panose="020B0604020202020204" pitchFamily="34" charset="0"/>
                <a:cs typeface="Arial" panose="020B0604020202020204" pitchFamily="34" charset="0"/>
              </a:rPr>
              <a:t>, one of the largest suppliers of parts and kits for aeromodelling. They are deliberately too long for the standard design to cater for a variety of designs. </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Propellers are specified according to the diameter and distance travelled through the air for one rotation.</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Matching propellers to motors involves complex geometry and mathematics beyond most school students but an alternative approach is to measure the power being used by the motor and swapping propellers until the motor is operating in the region between maximum efficiency and maximum power.</a:t>
            </a:r>
          </a:p>
          <a:p>
            <a:endParaRPr lang="en-GB" sz="1100" dirty="0">
              <a:latin typeface="Arial" panose="020B0604020202020204" pitchFamily="34" charset="0"/>
              <a:cs typeface="Arial" panose="020B0604020202020204" pitchFamily="34" charset="0"/>
            </a:endParaRPr>
          </a:p>
          <a:p>
            <a:r>
              <a:rPr lang="en-GB" sz="1100" kern="1200" dirty="0">
                <a:solidFill>
                  <a:schemeClr val="tx1"/>
                </a:solidFill>
                <a:effectLst/>
                <a:latin typeface="Arial" panose="020B0604020202020204" pitchFamily="34" charset="0"/>
                <a:cs typeface="Arial" panose="020B0604020202020204" pitchFamily="34" charset="0"/>
              </a:rPr>
              <a:t>For the aircraft design in this guide the propeller tips should be shortened by the same amount (10mm) at both ends. Cuts must be equal to ensure the propeller is balanced and does not vibrate.</a:t>
            </a: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22306FA-78AB-427E-9183-CD2A27DE8592}" type="slidenum">
              <a:rPr lang="en-GB" smtClean="0"/>
              <a:t>15</a:t>
            </a:fld>
            <a:endParaRPr lang="en-GB"/>
          </a:p>
        </p:txBody>
      </p:sp>
    </p:spTree>
    <p:extLst>
      <p:ext uri="{BB962C8B-B14F-4D97-AF65-F5344CB8AC3E}">
        <p14:creationId xmlns:p14="http://schemas.microsoft.com/office/powerpoint/2010/main" val="1593591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2306FA-78AB-427E-9183-CD2A27DE8592}" type="slidenum">
              <a:rPr lang="en-GB" smtClean="0"/>
              <a:t>16</a:t>
            </a:fld>
            <a:endParaRPr lang="en-GB"/>
          </a:p>
        </p:txBody>
      </p:sp>
    </p:spTree>
    <p:extLst>
      <p:ext uri="{BB962C8B-B14F-4D97-AF65-F5344CB8AC3E}">
        <p14:creationId xmlns:p14="http://schemas.microsoft.com/office/powerpoint/2010/main" val="2431814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On the left is a motor mount for a 3D foam model fabricated from 1mm plywood.</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On the right is a motor mount for a 2D foam model designed for 3D printing.</a:t>
            </a:r>
          </a:p>
        </p:txBody>
      </p:sp>
      <p:sp>
        <p:nvSpPr>
          <p:cNvPr id="4" name="Slide Number Placeholder 3"/>
          <p:cNvSpPr>
            <a:spLocks noGrp="1"/>
          </p:cNvSpPr>
          <p:nvPr>
            <p:ph type="sldNum" sz="quarter" idx="10"/>
          </p:nvPr>
        </p:nvSpPr>
        <p:spPr/>
        <p:txBody>
          <a:bodyPr/>
          <a:lstStyle/>
          <a:p>
            <a:fld id="{922306FA-78AB-427E-9183-CD2A27DE8592}" type="slidenum">
              <a:rPr lang="en-GB" smtClean="0"/>
              <a:t>17</a:t>
            </a:fld>
            <a:endParaRPr lang="en-GB"/>
          </a:p>
        </p:txBody>
      </p:sp>
    </p:spTree>
    <p:extLst>
      <p:ext uri="{BB962C8B-B14F-4D97-AF65-F5344CB8AC3E}">
        <p14:creationId xmlns:p14="http://schemas.microsoft.com/office/powerpoint/2010/main" val="342890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err="1">
                <a:latin typeface="Arial" panose="020B0604020202020204" pitchFamily="34" charset="0"/>
                <a:cs typeface="Arial" panose="020B0604020202020204" pitchFamily="34" charset="0"/>
              </a:rPr>
              <a:t>Depron</a:t>
            </a:r>
            <a:r>
              <a:rPr lang="en-GB" sz="1100" dirty="0">
                <a:latin typeface="Arial" panose="020B0604020202020204" pitchFamily="34" charset="0"/>
                <a:cs typeface="Arial" panose="020B0604020202020204" pitchFamily="34" charset="0"/>
              </a:rPr>
              <a:t> sheet is used extensively in model aircraft due to its high strength to weight ratio and smooth surfaces.</a:t>
            </a:r>
          </a:p>
          <a:p>
            <a:endParaRPr lang="en-GB" sz="1100" dirty="0">
              <a:latin typeface="Arial" panose="020B0604020202020204" pitchFamily="34" charset="0"/>
              <a:cs typeface="Arial" panose="020B0604020202020204" pitchFamily="34" charset="0"/>
            </a:endParaRPr>
          </a:p>
          <a:p>
            <a:r>
              <a:rPr lang="en-GB" sz="1100" dirty="0" err="1">
                <a:latin typeface="Arial" panose="020B0604020202020204" pitchFamily="34" charset="0"/>
                <a:cs typeface="Arial" panose="020B0604020202020204" pitchFamily="34" charset="0"/>
              </a:rPr>
              <a:t>Depron</a:t>
            </a:r>
            <a:r>
              <a:rPr lang="en-GB" sz="1100" dirty="0">
                <a:latin typeface="Arial" panose="020B0604020202020204" pitchFamily="34" charset="0"/>
                <a:cs typeface="Arial" panose="020B0604020202020204" pitchFamily="34" charset="0"/>
              </a:rPr>
              <a:t> sheet is easily cut with a sharp modelling knife and can be sanded.</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Slots allow sheet to be assembled at right angles</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Curved slots create curved profiles that are ideal for wings</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The model in the photograph is a free-flight aircraft with vacuum formed wing roots that curve the wings.</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The motor drive is unusual with a pair of gears and an axle. Under power, thrust from the propeller keeps the gears engaged. When the batteries run down, the propeller stops turning and drag on the propeller pushes the gears out of mesh allowing the propeller to windmill. This reduces drag during the glide back to a landing.</a:t>
            </a:r>
          </a:p>
        </p:txBody>
      </p:sp>
      <p:sp>
        <p:nvSpPr>
          <p:cNvPr id="4" name="Slide Number Placeholder 3"/>
          <p:cNvSpPr>
            <a:spLocks noGrp="1"/>
          </p:cNvSpPr>
          <p:nvPr>
            <p:ph type="sldNum" sz="quarter" idx="10"/>
          </p:nvPr>
        </p:nvSpPr>
        <p:spPr/>
        <p:txBody>
          <a:bodyPr/>
          <a:lstStyle/>
          <a:p>
            <a:fld id="{922306FA-78AB-427E-9183-CD2A27DE8592}" type="slidenum">
              <a:rPr lang="en-GB" smtClean="0"/>
              <a:t>18</a:t>
            </a:fld>
            <a:endParaRPr lang="en-GB"/>
          </a:p>
        </p:txBody>
      </p:sp>
    </p:spTree>
    <p:extLst>
      <p:ext uri="{BB962C8B-B14F-4D97-AF65-F5344CB8AC3E}">
        <p14:creationId xmlns:p14="http://schemas.microsoft.com/office/powerpoint/2010/main" val="2372592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dirty="0">
                <a:latin typeface="Arial" panose="020B0604020202020204" pitchFamily="34" charset="0"/>
                <a:cs typeface="Arial" panose="020B0604020202020204" pitchFamily="34" charset="0"/>
              </a:rPr>
              <a:t>Advantages of digital design, many of which are described and/or demonstrated in this session.</a:t>
            </a:r>
          </a:p>
        </p:txBody>
      </p:sp>
      <p:sp>
        <p:nvSpPr>
          <p:cNvPr id="4" name="Slide Number Placeholder 3"/>
          <p:cNvSpPr>
            <a:spLocks noGrp="1"/>
          </p:cNvSpPr>
          <p:nvPr>
            <p:ph type="sldNum" sz="quarter" idx="10"/>
          </p:nvPr>
        </p:nvSpPr>
        <p:spPr/>
        <p:txBody>
          <a:bodyPr/>
          <a:lstStyle/>
          <a:p>
            <a:fld id="{0764BD10-A002-4C14-8765-7063E5386E90}" type="slidenum">
              <a:rPr lang="en-US" smtClean="0"/>
              <a:pPr/>
              <a:t>19</a:t>
            </a:fld>
            <a:endParaRPr lang="en-US"/>
          </a:p>
        </p:txBody>
      </p:sp>
    </p:spTree>
    <p:extLst>
      <p:ext uri="{BB962C8B-B14F-4D97-AF65-F5344CB8AC3E}">
        <p14:creationId xmlns:p14="http://schemas.microsoft.com/office/powerpoint/2010/main" val="3312915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For</a:t>
            </a:r>
            <a:r>
              <a:rPr lang="en-GB" sz="1100" baseline="0" dirty="0">
                <a:latin typeface="Arial" panose="020B0604020202020204" pitchFamily="34" charset="0"/>
                <a:cs typeface="Arial" panose="020B0604020202020204" pitchFamily="34" charset="0"/>
              </a:rPr>
              <a:t> many years flight has been used as a context for activities in schools with children of all ages.</a:t>
            </a:r>
          </a:p>
          <a:p>
            <a:endParaRPr lang="en-GB" sz="1100" baseline="0" dirty="0">
              <a:latin typeface="Arial" panose="020B0604020202020204" pitchFamily="34" charset="0"/>
              <a:cs typeface="Arial" panose="020B0604020202020204" pitchFamily="34" charset="0"/>
            </a:endParaRPr>
          </a:p>
          <a:p>
            <a:r>
              <a:rPr lang="en-GB" sz="1100" baseline="0" dirty="0">
                <a:latin typeface="Arial" panose="020B0604020202020204" pitchFamily="34" charset="0"/>
                <a:cs typeface="Arial" panose="020B0604020202020204" pitchFamily="34" charset="0"/>
              </a:rPr>
              <a:t>Children regularly make paper helicopters in science based on the way sycamore seeds fly. Nature is an excellent reference for design activity and the results use the term biomimicry.</a:t>
            </a:r>
          </a:p>
          <a:p>
            <a:endParaRPr lang="en-GB" sz="1100" baseline="0" dirty="0">
              <a:latin typeface="Arial" panose="020B0604020202020204" pitchFamily="34" charset="0"/>
              <a:cs typeface="Arial" panose="020B0604020202020204" pitchFamily="34" charset="0"/>
            </a:endParaRPr>
          </a:p>
          <a:p>
            <a:r>
              <a:rPr lang="en-GB" sz="1100" baseline="0" dirty="0">
                <a:latin typeface="Arial" panose="020B0604020202020204" pitchFamily="34" charset="0"/>
                <a:cs typeface="Arial" panose="020B0604020202020204" pitchFamily="34" charset="0"/>
              </a:rPr>
              <a:t>Parachutes control the descent of objects and younger pupils might create a parachute for teddy whilst older students could be tasked with modelling the delivery of aid supplies from low-flying aircraft.</a:t>
            </a:r>
          </a:p>
          <a:p>
            <a:endParaRPr lang="en-GB" sz="1100" baseline="0" dirty="0">
              <a:latin typeface="Arial" panose="020B0604020202020204" pitchFamily="34" charset="0"/>
              <a:cs typeface="Arial" panose="020B0604020202020204" pitchFamily="34" charset="0"/>
            </a:endParaRPr>
          </a:p>
          <a:p>
            <a:r>
              <a:rPr lang="en-GB" sz="1100" baseline="0" dirty="0">
                <a:latin typeface="Arial" panose="020B0604020202020204" pitchFamily="34" charset="0"/>
                <a:cs typeface="Arial" panose="020B0604020202020204" pitchFamily="34" charset="0"/>
              </a:rPr>
              <a:t>The British Model Flying Association (BMFA) developed activities using tissue paper and balsa to make gliders and elastic band powered, free-flight designs. A number of low cost kits are available on the BMFA web site </a:t>
            </a:r>
            <a:r>
              <a:rPr lang="en-GB" sz="1100" u="sng" baseline="0" dirty="0">
                <a:solidFill>
                  <a:srgbClr val="00B0F0"/>
                </a:solidFill>
                <a:latin typeface="Arial" panose="020B0604020202020204" pitchFamily="34" charset="0"/>
                <a:cs typeface="Arial" panose="020B0604020202020204" pitchFamily="34" charset="0"/>
              </a:rPr>
              <a:t>http://education.bmfa.org/products </a:t>
            </a:r>
          </a:p>
          <a:p>
            <a:endParaRPr lang="en-GB" sz="1100" baseline="0" dirty="0">
              <a:latin typeface="Arial" panose="020B0604020202020204" pitchFamily="34" charset="0"/>
              <a:cs typeface="Arial" panose="020B0604020202020204" pitchFamily="34" charset="0"/>
            </a:endParaRPr>
          </a:p>
          <a:p>
            <a:r>
              <a:rPr lang="en-GB" sz="1100" baseline="0" dirty="0">
                <a:latin typeface="Arial" panose="020B0604020202020204" pitchFamily="34" charset="0"/>
                <a:cs typeface="Arial" panose="020B0604020202020204" pitchFamily="34" charset="0"/>
              </a:rPr>
              <a:t>Control line flying was very popular in the 1970s but getting glow-plug engines running was more art than science and all too often models were badly damaged or destroyed on their first flight!</a:t>
            </a:r>
          </a:p>
          <a:p>
            <a:endParaRPr lang="en-GB" sz="1100" baseline="0" dirty="0">
              <a:latin typeface="Arial" panose="020B0604020202020204" pitchFamily="34" charset="0"/>
              <a:cs typeface="Arial" panose="020B0604020202020204" pitchFamily="34" charset="0"/>
            </a:endParaRPr>
          </a:p>
          <a:p>
            <a:r>
              <a:rPr lang="en-GB" sz="1100" baseline="0" dirty="0">
                <a:latin typeface="Arial" panose="020B0604020202020204" pitchFamily="34" charset="0"/>
                <a:cs typeface="Arial" panose="020B0604020202020204" pitchFamily="34" charset="0"/>
              </a:rPr>
              <a:t>Radio control flight provides a huge range of design opportunities but the high cost and complexity of the radio gear, servos and control systems prevent it being used with entire year groups. Cannibalising low cost toys is a useful source of control gear.</a:t>
            </a:r>
          </a:p>
          <a:p>
            <a:endParaRPr lang="en-GB" sz="1100" baseline="0" dirty="0">
              <a:latin typeface="Arial" panose="020B0604020202020204" pitchFamily="34" charset="0"/>
              <a:cs typeface="Arial" panose="020B0604020202020204" pitchFamily="34" charset="0"/>
            </a:endParaRPr>
          </a:p>
          <a:p>
            <a:r>
              <a:rPr lang="en-GB" sz="1100" baseline="0" dirty="0">
                <a:latin typeface="Arial" panose="020B0604020202020204" pitchFamily="34" charset="0"/>
                <a:cs typeface="Arial" panose="020B0604020202020204" pitchFamily="34" charset="0"/>
              </a:rPr>
              <a:t>The delta paper aircraft at the bottom right is available on the web from a company called Powerup. A Bluetooth connection allows the model to be controlled from an ap on a mobile phone. These models operate at high speeds and are challenging to fly. </a:t>
            </a:r>
            <a:r>
              <a:rPr lang="en-GB" sz="1100" b="0" u="sng" kern="1200" dirty="0">
                <a:solidFill>
                  <a:schemeClr val="tx1"/>
                </a:solidFill>
                <a:effectLst/>
                <a:latin typeface="Arial" panose="020B0604020202020204" pitchFamily="34" charset="0"/>
                <a:cs typeface="Arial" panose="020B0604020202020204" pitchFamily="34" charset="0"/>
                <a:hlinkClick r:id="rId3"/>
              </a:rPr>
              <a:t>https://www.poweruptoys.com/products/powerup-v3</a:t>
            </a:r>
            <a:r>
              <a:rPr lang="en-GB" sz="1100" b="0" kern="1200" dirty="0">
                <a:solidFill>
                  <a:schemeClr val="tx1"/>
                </a:solidFill>
                <a:effectLst/>
                <a:latin typeface="Arial" panose="020B0604020202020204" pitchFamily="34" charset="0"/>
                <a:cs typeface="Arial" panose="020B0604020202020204" pitchFamily="34" charset="0"/>
              </a:rPr>
              <a:t> </a:t>
            </a:r>
            <a:endParaRPr lang="en-GB" sz="11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22306FA-78AB-427E-9183-CD2A27DE8592}" type="slidenum">
              <a:rPr lang="en-GB" smtClean="0"/>
              <a:t>2</a:t>
            </a:fld>
            <a:endParaRPr lang="en-GB" dirty="0"/>
          </a:p>
        </p:txBody>
      </p:sp>
    </p:spTree>
    <p:extLst>
      <p:ext uri="{BB962C8B-B14F-4D97-AF65-F5344CB8AC3E}">
        <p14:creationId xmlns:p14="http://schemas.microsoft.com/office/powerpoint/2010/main" val="912194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latin typeface="Arial" panose="020B0604020202020204" pitchFamily="34" charset="0"/>
                <a:cs typeface="Arial" panose="020B0604020202020204" pitchFamily="34" charset="0"/>
              </a:rPr>
              <a:t>Methods for sharing F360 models – </a:t>
            </a:r>
            <a:r>
              <a:rPr lang="en-GB" sz="1100" dirty="0">
                <a:latin typeface="Arial" panose="020B0604020202020204" pitchFamily="34" charset="0"/>
                <a:cs typeface="Arial" panose="020B0604020202020204" pitchFamily="34" charset="0"/>
              </a:rPr>
              <a:t>There are three methods of sharing F360 models.  </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The first two require email addresses of the people you wish to share files with. Data protection rules prevented delegates email addresses from being shared with presenters so we have used the third method using archive files.</a:t>
            </a:r>
          </a:p>
          <a:p>
            <a:endParaRPr lang="en-GB"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latin typeface="Arial" panose="020B0604020202020204" pitchFamily="34" charset="0"/>
                <a:cs typeface="Arial" panose="020B0604020202020204" pitchFamily="34" charset="0"/>
              </a:rPr>
              <a:t>Creating an archive file – </a:t>
            </a:r>
            <a:r>
              <a:rPr lang="en-GB" sz="1100" dirty="0">
                <a:latin typeface="Arial" panose="020B0604020202020204" pitchFamily="34" charset="0"/>
                <a:cs typeface="Arial" panose="020B0604020202020204" pitchFamily="34" charset="0"/>
              </a:rPr>
              <a:t>F360 models are stored in the cloud.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latin typeface="Arial" panose="020B0604020202020204" pitchFamily="34" charset="0"/>
                <a:cs typeface="Arial" panose="020B0604020202020204" pitchFamily="34" charset="0"/>
              </a:rPr>
              <a:t>In-product export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100" dirty="0">
                <a:latin typeface="Arial" panose="020B0604020202020204" pitchFamily="34" charset="0"/>
                <a:cs typeface="Arial" panose="020B0604020202020204" pitchFamily="34" charset="0"/>
              </a:rPr>
              <a:t>With the model open in F360, open the </a:t>
            </a:r>
            <a:r>
              <a:rPr lang="en-GB" sz="1100" b="1" dirty="0">
                <a:latin typeface="Arial" panose="020B0604020202020204" pitchFamily="34" charset="0"/>
                <a:cs typeface="Arial" panose="020B0604020202020204" pitchFamily="34" charset="0"/>
              </a:rPr>
              <a:t>File</a:t>
            </a:r>
            <a:r>
              <a:rPr lang="en-GB" sz="1100" dirty="0">
                <a:latin typeface="Arial" panose="020B0604020202020204" pitchFamily="34" charset="0"/>
                <a:cs typeface="Arial" panose="020B0604020202020204" pitchFamily="34" charset="0"/>
              </a:rPr>
              <a:t> menu and select </a:t>
            </a:r>
            <a:r>
              <a:rPr lang="en-GB" sz="1100" b="1" dirty="0">
                <a:latin typeface="Arial" panose="020B0604020202020204" pitchFamily="34" charset="0"/>
                <a:cs typeface="Arial" panose="020B0604020202020204" pitchFamily="34" charset="0"/>
              </a:rPr>
              <a:t>Export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100" b="1" dirty="0">
                <a:latin typeface="Arial" panose="020B0604020202020204" pitchFamily="34" charset="0"/>
                <a:cs typeface="Arial" panose="020B0604020202020204" pitchFamily="34" charset="0"/>
              </a:rPr>
              <a:t>In the Type drop-down menu select *.f3z </a:t>
            </a:r>
            <a:r>
              <a:rPr lang="en-GB" sz="1100" b="0" dirty="0">
                <a:latin typeface="Arial" panose="020B0604020202020204" pitchFamily="34" charset="0"/>
                <a:cs typeface="Arial" panose="020B0604020202020204" pitchFamily="34" charset="0"/>
              </a:rPr>
              <a:t>and then click </a:t>
            </a:r>
            <a:r>
              <a:rPr lang="en-GB" sz="1100" b="1" dirty="0">
                <a:latin typeface="Arial" panose="020B0604020202020204" pitchFamily="34" charset="0"/>
                <a:cs typeface="Arial" panose="020B0604020202020204" pitchFamily="34" charset="0"/>
              </a:rPr>
              <a:t>Save.</a:t>
            </a:r>
          </a:p>
          <a:p>
            <a:r>
              <a:rPr lang="en-GB" sz="1100" dirty="0">
                <a:latin typeface="Arial" panose="020B0604020202020204" pitchFamily="34" charset="0"/>
                <a:cs typeface="Arial" panose="020B0604020202020204" pitchFamily="34" charset="0"/>
              </a:rPr>
              <a:t>If the Export option is not be available in the File drop-down menu try the Dashboard method</a:t>
            </a:r>
          </a:p>
          <a:p>
            <a:r>
              <a:rPr lang="en-GB" sz="1100" b="1" dirty="0">
                <a:latin typeface="Arial" panose="020B0604020202020204" pitchFamily="34" charset="0"/>
                <a:cs typeface="Arial" panose="020B0604020202020204" pitchFamily="34" charset="0"/>
              </a:rPr>
              <a:t>Dashboard export</a:t>
            </a:r>
          </a:p>
          <a:p>
            <a:pPr marL="685800" lvl="1" indent="-228600">
              <a:buFont typeface="+mj-lt"/>
              <a:buAutoNum type="arabicPeriod"/>
            </a:pPr>
            <a:r>
              <a:rPr lang="en-GB" sz="1100" dirty="0">
                <a:latin typeface="Arial" panose="020B0604020202020204" pitchFamily="34" charset="0"/>
                <a:cs typeface="Arial" panose="020B0604020202020204" pitchFamily="34" charset="0"/>
              </a:rPr>
              <a:t>Open your dashboard using the link: </a:t>
            </a:r>
            <a:r>
              <a:rPr lang="en-GB" sz="1100" b="0" i="0" u="none" strike="noStrike" kern="1200" dirty="0">
                <a:solidFill>
                  <a:schemeClr val="tx1"/>
                </a:solidFill>
                <a:effectLst/>
                <a:latin typeface="Arial" panose="020B0604020202020204" pitchFamily="34" charset="0"/>
                <a:cs typeface="Arial" panose="020B0604020202020204" pitchFamily="34" charset="0"/>
                <a:hlinkClick r:id="rId3"/>
              </a:rPr>
              <a:t>http://myhub.autodesk360.com</a:t>
            </a:r>
            <a:endParaRPr lang="en-GB" sz="1100" b="0" i="0" u="none" strike="noStrike" kern="1200" dirty="0">
              <a:solidFill>
                <a:schemeClr val="tx1"/>
              </a:solidFill>
              <a:effectLst/>
              <a:latin typeface="Arial" panose="020B0604020202020204" pitchFamily="34" charset="0"/>
              <a:cs typeface="Arial" panose="020B0604020202020204" pitchFamily="34" charset="0"/>
            </a:endParaRPr>
          </a:p>
          <a:p>
            <a:pPr marL="685800" lvl="1" indent="-228600">
              <a:buFont typeface="+mj-lt"/>
              <a:buAutoNum type="arabicPeriod"/>
            </a:pPr>
            <a:r>
              <a:rPr lang="en-GB" sz="1100" dirty="0">
                <a:latin typeface="Arial" panose="020B0604020202020204" pitchFamily="34" charset="0"/>
                <a:cs typeface="Arial" panose="020B0604020202020204" pitchFamily="34" charset="0"/>
              </a:rPr>
              <a:t>From within the Dashboard, hover over the design you would like to export and select </a:t>
            </a:r>
            <a:r>
              <a:rPr lang="en-GB" sz="1100" b="1" dirty="0">
                <a:latin typeface="Arial" panose="020B0604020202020204" pitchFamily="34" charset="0"/>
                <a:cs typeface="Arial" panose="020B0604020202020204" pitchFamily="34" charset="0"/>
              </a:rPr>
              <a:t>Export</a:t>
            </a:r>
            <a:r>
              <a:rPr lang="en-GB" sz="1100" dirty="0">
                <a:latin typeface="Arial" panose="020B0604020202020204" pitchFamily="34" charset="0"/>
                <a:cs typeface="Arial" panose="020B0604020202020204" pitchFamily="34" charset="0"/>
              </a:rPr>
              <a:t>. </a:t>
            </a:r>
          </a:p>
          <a:p>
            <a:pPr marL="685800" lvl="1" indent="-228600">
              <a:buFont typeface="+mj-lt"/>
              <a:buAutoNum type="arabicPeriod"/>
            </a:pPr>
            <a:r>
              <a:rPr lang="en-GB" sz="1100" b="0" i="0" kern="1200" dirty="0">
                <a:solidFill>
                  <a:schemeClr val="tx1"/>
                </a:solidFill>
                <a:effectLst/>
                <a:latin typeface="Arial" panose="020B0604020202020204" pitchFamily="34" charset="0"/>
                <a:cs typeface="Arial" panose="020B0604020202020204" pitchFamily="34" charset="0"/>
              </a:rPr>
              <a:t>Select the </a:t>
            </a:r>
            <a:r>
              <a:rPr lang="en-GB" sz="1100" b="1" i="0" kern="1200" dirty="0">
                <a:solidFill>
                  <a:schemeClr val="tx1"/>
                </a:solidFill>
                <a:effectLst/>
                <a:latin typeface="Arial" panose="020B0604020202020204" pitchFamily="34" charset="0"/>
                <a:cs typeface="Arial" panose="020B0604020202020204" pitchFamily="34" charset="0"/>
              </a:rPr>
              <a:t>Archive File </a:t>
            </a:r>
            <a:r>
              <a:rPr lang="en-GB" sz="1100" b="0" i="0" kern="1200" dirty="0">
                <a:solidFill>
                  <a:schemeClr val="tx1"/>
                </a:solidFill>
                <a:effectLst/>
                <a:latin typeface="Arial" panose="020B0604020202020204" pitchFamily="34" charset="0"/>
                <a:cs typeface="Arial" panose="020B0604020202020204" pitchFamily="34" charset="0"/>
              </a:rPr>
              <a:t>format. Note an F3Z or F3D file extension will be selected based upon whether or not this is a distributed design containing X-Ref's.</a:t>
            </a:r>
          </a:p>
          <a:p>
            <a:pPr marL="685800" lvl="1" indent="-228600">
              <a:buFont typeface="+mj-lt"/>
              <a:buAutoNum type="arabicPeriod"/>
            </a:pPr>
            <a:r>
              <a:rPr lang="en-GB" sz="1100" b="0" i="0" kern="1200" dirty="0">
                <a:solidFill>
                  <a:schemeClr val="tx1"/>
                </a:solidFill>
                <a:effectLst/>
                <a:latin typeface="Arial" panose="020B0604020202020204" pitchFamily="34" charset="0"/>
                <a:cs typeface="Arial" panose="020B0604020202020204" pitchFamily="34" charset="0"/>
              </a:rPr>
              <a:t>A notification will be sent to your e-mail with a link to download the archive file once it has been translated in the cloud services. </a:t>
            </a:r>
          </a:p>
          <a:p>
            <a:pPr marL="685800" lvl="1" indent="-228600">
              <a:buFont typeface="+mj-lt"/>
              <a:buAutoNum type="arabicPeriod"/>
            </a:pPr>
            <a:r>
              <a:rPr lang="en-GB" sz="1100" b="0" i="0" kern="1200" dirty="0">
                <a:solidFill>
                  <a:schemeClr val="tx1"/>
                </a:solidFill>
                <a:effectLst/>
                <a:latin typeface="Arial" panose="020B0604020202020204" pitchFamily="34" charset="0"/>
                <a:cs typeface="Arial" panose="020B0604020202020204" pitchFamily="34" charset="0"/>
              </a:rPr>
              <a:t>Share the archive file with others.</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A copy of this presentation, the Excel parts lists and Fusion 360 CAD archive models for this activity can be copied from the USB memory cards circulating in the room or by downloading using the link on this page.</a:t>
            </a:r>
          </a:p>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2306FA-78AB-427E-9183-CD2A27DE8592}" type="slidenum">
              <a:rPr lang="en-GB" smtClean="0"/>
              <a:t>20</a:t>
            </a:fld>
            <a:endParaRPr lang="en-GB"/>
          </a:p>
        </p:txBody>
      </p:sp>
    </p:spTree>
    <p:extLst>
      <p:ext uri="{BB962C8B-B14F-4D97-AF65-F5344CB8AC3E}">
        <p14:creationId xmlns:p14="http://schemas.microsoft.com/office/powerpoint/2010/main" val="248362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The final shape will determine which modelling tools and strategies will be needed.</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There are no short cuts in developing these skills. Experience is the key!</a:t>
            </a:r>
          </a:p>
        </p:txBody>
      </p:sp>
      <p:sp>
        <p:nvSpPr>
          <p:cNvPr id="4" name="Slide Number Placeholder 3"/>
          <p:cNvSpPr>
            <a:spLocks noGrp="1"/>
          </p:cNvSpPr>
          <p:nvPr>
            <p:ph type="sldNum" sz="quarter" idx="10"/>
          </p:nvPr>
        </p:nvSpPr>
        <p:spPr/>
        <p:txBody>
          <a:bodyPr/>
          <a:lstStyle/>
          <a:p>
            <a:fld id="{922306FA-78AB-427E-9183-CD2A27DE8592}" type="slidenum">
              <a:rPr lang="en-GB" smtClean="0"/>
              <a:t>21</a:t>
            </a:fld>
            <a:endParaRPr lang="en-GB"/>
          </a:p>
        </p:txBody>
      </p:sp>
    </p:spTree>
    <p:extLst>
      <p:ext uri="{BB962C8B-B14F-4D97-AF65-F5344CB8AC3E}">
        <p14:creationId xmlns:p14="http://schemas.microsoft.com/office/powerpoint/2010/main" val="343060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The final shape will determine which modelling tools and strategies will be needed.</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There are no short cuts in developing these skills. Experience is the key!</a:t>
            </a:r>
          </a:p>
        </p:txBody>
      </p:sp>
      <p:sp>
        <p:nvSpPr>
          <p:cNvPr id="4" name="Slide Number Placeholder 3"/>
          <p:cNvSpPr>
            <a:spLocks noGrp="1"/>
          </p:cNvSpPr>
          <p:nvPr>
            <p:ph type="sldNum" sz="quarter" idx="10"/>
          </p:nvPr>
        </p:nvSpPr>
        <p:spPr/>
        <p:txBody>
          <a:bodyPr/>
          <a:lstStyle/>
          <a:p>
            <a:fld id="{922306FA-78AB-427E-9183-CD2A27DE8592}" type="slidenum">
              <a:rPr lang="en-GB" smtClean="0"/>
              <a:t>22</a:t>
            </a:fld>
            <a:endParaRPr lang="en-GB"/>
          </a:p>
        </p:txBody>
      </p:sp>
    </p:spTree>
    <p:extLst>
      <p:ext uri="{BB962C8B-B14F-4D97-AF65-F5344CB8AC3E}">
        <p14:creationId xmlns:p14="http://schemas.microsoft.com/office/powerpoint/2010/main" val="204904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This will be a hands-on session exploring CAD models that use some of the modelling techniques listed here.</a:t>
            </a:r>
          </a:p>
        </p:txBody>
      </p:sp>
      <p:sp>
        <p:nvSpPr>
          <p:cNvPr id="4" name="Slide Number Placeholder 3"/>
          <p:cNvSpPr>
            <a:spLocks noGrp="1"/>
          </p:cNvSpPr>
          <p:nvPr>
            <p:ph type="sldNum" sz="quarter" idx="10"/>
          </p:nvPr>
        </p:nvSpPr>
        <p:spPr/>
        <p:txBody>
          <a:bodyPr/>
          <a:lstStyle/>
          <a:p>
            <a:fld id="{922306FA-78AB-427E-9183-CD2A27DE8592}" type="slidenum">
              <a:rPr lang="en-GB" smtClean="0"/>
              <a:t>23</a:t>
            </a:fld>
            <a:endParaRPr lang="en-GB"/>
          </a:p>
        </p:txBody>
      </p:sp>
    </p:spTree>
    <p:extLst>
      <p:ext uri="{BB962C8B-B14F-4D97-AF65-F5344CB8AC3E}">
        <p14:creationId xmlns:p14="http://schemas.microsoft.com/office/powerpoint/2010/main" val="1621408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Arial" panose="020B0604020202020204" pitchFamily="34" charset="0"/>
                <a:cs typeface="Arial" panose="020B0604020202020204" pitchFamily="34" charset="0"/>
              </a:rPr>
              <a:t>A great deal of research on aerofoil sections exists and much of the information is freely available on the internet.</a:t>
            </a:r>
          </a:p>
          <a:p>
            <a:endParaRPr lang="en-GB" sz="1100" kern="1200" dirty="0">
              <a:solidFill>
                <a:schemeClr val="tx1"/>
              </a:solidFill>
              <a:effectLst/>
              <a:latin typeface="Arial" panose="020B0604020202020204" pitchFamily="34" charset="0"/>
              <a:cs typeface="Arial" panose="020B0604020202020204" pitchFamily="34" charset="0"/>
            </a:endParaRPr>
          </a:p>
          <a:p>
            <a:r>
              <a:rPr lang="en-GB" sz="1100" kern="1200" dirty="0">
                <a:solidFill>
                  <a:schemeClr val="tx1"/>
                </a:solidFill>
                <a:effectLst/>
                <a:latin typeface="Arial" panose="020B0604020202020204" pitchFamily="34" charset="0"/>
                <a:cs typeface="Arial" panose="020B0604020202020204" pitchFamily="34" charset="0"/>
              </a:rPr>
              <a:t>Invented in 1922 by </a:t>
            </a:r>
            <a:r>
              <a:rPr lang="en-GB" sz="1100" u="none" strike="noStrike" kern="1200" dirty="0">
                <a:solidFill>
                  <a:schemeClr val="tx1"/>
                </a:solidFill>
                <a:effectLst/>
                <a:latin typeface="Arial" panose="020B0604020202020204" pitchFamily="34" charset="0"/>
                <a:cs typeface="Arial" panose="020B0604020202020204" pitchFamily="34" charset="0"/>
                <a:hlinkClick r:id="rId3" tooltip="Virginius E. Clark"/>
              </a:rPr>
              <a:t>Virginius E Clark</a:t>
            </a:r>
            <a:r>
              <a:rPr lang="en-GB" sz="1100" kern="1200" dirty="0">
                <a:solidFill>
                  <a:schemeClr val="tx1"/>
                </a:solidFill>
                <a:effectLst/>
                <a:latin typeface="Arial" panose="020B0604020202020204" pitchFamily="34" charset="0"/>
                <a:cs typeface="Arial" panose="020B0604020202020204" pitchFamily="34" charset="0"/>
              </a:rPr>
              <a:t>, the Clark Y aerofoil is one of the most commonly used wing sections for low to medium speed flight.</a:t>
            </a:r>
          </a:p>
          <a:p>
            <a:endParaRPr lang="en-GB" sz="1100" dirty="0">
              <a:latin typeface="Arial" panose="020B0604020202020204" pitchFamily="34" charset="0"/>
              <a:cs typeface="Arial" panose="020B0604020202020204" pitchFamily="34" charset="0"/>
            </a:endParaRPr>
          </a:p>
          <a:p>
            <a:r>
              <a:rPr lang="en-US" sz="1100" kern="1200" dirty="0">
                <a:solidFill>
                  <a:schemeClr val="tx1"/>
                </a:solidFill>
                <a:effectLst/>
                <a:latin typeface="Arial" panose="020B0604020202020204" pitchFamily="34" charset="0"/>
                <a:cs typeface="Arial" panose="020B0604020202020204" pitchFamily="34" charset="0"/>
              </a:rPr>
              <a:t>Early in the 20</a:t>
            </a:r>
            <a:r>
              <a:rPr lang="en-US" sz="1100" kern="1200" baseline="30000" dirty="0">
                <a:solidFill>
                  <a:schemeClr val="tx1"/>
                </a:solidFill>
                <a:effectLst/>
                <a:latin typeface="Arial" panose="020B0604020202020204" pitchFamily="34" charset="0"/>
                <a:cs typeface="Arial" panose="020B0604020202020204" pitchFamily="34" charset="0"/>
              </a:rPr>
              <a:t>th</a:t>
            </a:r>
            <a:r>
              <a:rPr lang="en-US" sz="1100" kern="1200" dirty="0">
                <a:solidFill>
                  <a:schemeClr val="tx1"/>
                </a:solidFill>
                <a:effectLst/>
                <a:latin typeface="Arial" panose="020B0604020202020204" pitchFamily="34" charset="0"/>
                <a:cs typeface="Arial" panose="020B0604020202020204" pitchFamily="34" charset="0"/>
              </a:rPr>
              <a:t> Century the US government sponsored aerodynamic research including </a:t>
            </a:r>
            <a:r>
              <a:rPr lang="en-US" sz="1100" kern="1200" dirty="0" err="1">
                <a:solidFill>
                  <a:schemeClr val="tx1"/>
                </a:solidFill>
                <a:effectLst/>
                <a:latin typeface="Arial" panose="020B0604020202020204" pitchFamily="34" charset="0"/>
                <a:cs typeface="Arial" panose="020B0604020202020204" pitchFamily="34" charset="0"/>
              </a:rPr>
              <a:t>aerofoils</a:t>
            </a:r>
            <a:r>
              <a:rPr lang="en-US" sz="1100" kern="1200" dirty="0">
                <a:solidFill>
                  <a:schemeClr val="tx1"/>
                </a:solidFill>
                <a:effectLst/>
                <a:latin typeface="Arial" panose="020B0604020202020204" pitchFamily="34" charset="0"/>
                <a:cs typeface="Arial" panose="020B0604020202020204" pitchFamily="34" charset="0"/>
              </a:rPr>
              <a:t> and the results were published by the National Advisory Committee on Aeronautics (NACA). NACA profiles have been used extensively in civilian, military and model aircraft. NACA developed a mathematical method of plotting wing shapes based on key parameters. The illustration is the NACA 2412 shape in their four digit series where the digits stand for:</a:t>
            </a:r>
            <a:endParaRPr lang="en-GB" sz="1100" kern="1200" dirty="0">
              <a:solidFill>
                <a:schemeClr val="tx1"/>
              </a:solidFill>
              <a:effectLst/>
              <a:latin typeface="Arial" panose="020B0604020202020204" pitchFamily="34" charset="0"/>
              <a:cs typeface="Arial" panose="020B0604020202020204" pitchFamily="34" charset="0"/>
            </a:endParaRPr>
          </a:p>
          <a:p>
            <a:r>
              <a:rPr lang="en-US" sz="1100" kern="1200" dirty="0">
                <a:solidFill>
                  <a:schemeClr val="tx1"/>
                </a:solidFill>
                <a:effectLst/>
                <a:latin typeface="Arial" panose="020B0604020202020204" pitchFamily="34" charset="0"/>
                <a:cs typeface="Arial" panose="020B0604020202020204" pitchFamily="34" charset="0"/>
              </a:rPr>
              <a:t>2412</a:t>
            </a:r>
            <a:endParaRPr lang="en-GB" sz="1100" kern="1200" dirty="0">
              <a:solidFill>
                <a:schemeClr val="tx1"/>
              </a:solidFill>
              <a:effectLst/>
              <a:latin typeface="Arial" panose="020B0604020202020204" pitchFamily="34" charset="0"/>
              <a:cs typeface="Arial" panose="020B0604020202020204" pitchFamily="34" charset="0"/>
            </a:endParaRPr>
          </a:p>
          <a:p>
            <a:r>
              <a:rPr lang="en-US" sz="1100" kern="1200" dirty="0">
                <a:solidFill>
                  <a:schemeClr val="tx1"/>
                </a:solidFill>
                <a:effectLst/>
                <a:latin typeface="Arial" panose="020B0604020202020204" pitchFamily="34" charset="0"/>
                <a:cs typeface="Arial" panose="020B0604020202020204" pitchFamily="34" charset="0"/>
              </a:rPr>
              <a:t>    12	Percent ratio between thickness and chord.</a:t>
            </a:r>
            <a:endParaRPr lang="en-GB" sz="1100" kern="1200" dirty="0">
              <a:solidFill>
                <a:schemeClr val="tx1"/>
              </a:solidFill>
              <a:effectLst/>
              <a:latin typeface="Arial" panose="020B0604020202020204" pitchFamily="34" charset="0"/>
              <a:cs typeface="Arial" panose="020B0604020202020204" pitchFamily="34" charset="0"/>
            </a:endParaRPr>
          </a:p>
          <a:p>
            <a:r>
              <a:rPr lang="en-US" sz="1100" kern="1200" dirty="0">
                <a:solidFill>
                  <a:schemeClr val="tx1"/>
                </a:solidFill>
                <a:effectLst/>
                <a:latin typeface="Arial" panose="020B0604020202020204" pitchFamily="34" charset="0"/>
                <a:cs typeface="Arial" panose="020B0604020202020204" pitchFamily="34" charset="0"/>
              </a:rPr>
              <a:t>  4	Location of maximum camber – 0.4 of the chord length from the leading edge.</a:t>
            </a:r>
            <a:endParaRPr lang="en-GB" sz="1100" kern="1200" dirty="0">
              <a:solidFill>
                <a:schemeClr val="tx1"/>
              </a:solidFill>
              <a:effectLst/>
              <a:latin typeface="Arial" panose="020B0604020202020204" pitchFamily="34" charset="0"/>
              <a:cs typeface="Arial" panose="020B0604020202020204" pitchFamily="34" charset="0"/>
            </a:endParaRPr>
          </a:p>
          <a:p>
            <a:r>
              <a:rPr lang="en-US" sz="1100" kern="1200" dirty="0">
                <a:solidFill>
                  <a:schemeClr val="tx1"/>
                </a:solidFill>
                <a:effectLst/>
                <a:latin typeface="Arial" panose="020B0604020202020204" pitchFamily="34" charset="0"/>
                <a:cs typeface="Arial" panose="020B0604020202020204" pitchFamily="34" charset="0"/>
              </a:rPr>
              <a:t>2	Maximum value for camber = 2%</a:t>
            </a:r>
            <a:endParaRPr lang="en-GB" sz="1100" kern="1200" dirty="0">
              <a:solidFill>
                <a:schemeClr val="tx1"/>
              </a:solidFill>
              <a:effectLst/>
              <a:latin typeface="Arial" panose="020B0604020202020204" pitchFamily="34" charset="0"/>
              <a:cs typeface="Arial" panose="020B0604020202020204" pitchFamily="34" charset="0"/>
            </a:endParaRPr>
          </a:p>
          <a:p>
            <a:r>
              <a:rPr lang="en-US" sz="1100" kern="1200" dirty="0">
                <a:solidFill>
                  <a:schemeClr val="tx1"/>
                </a:solidFill>
                <a:effectLst/>
                <a:latin typeface="Arial" panose="020B0604020202020204" pitchFamily="34" charset="0"/>
                <a:cs typeface="Arial" panose="020B0604020202020204" pitchFamily="34" charset="0"/>
              </a:rPr>
              <a:t> </a:t>
            </a:r>
            <a:endParaRPr lang="en-GB" sz="1100" kern="1200" dirty="0">
              <a:solidFill>
                <a:schemeClr val="tx1"/>
              </a:solidFill>
              <a:effectLst/>
              <a:latin typeface="Arial" panose="020B0604020202020204" pitchFamily="34" charset="0"/>
              <a:cs typeface="Arial" panose="020B0604020202020204" pitchFamily="34" charset="0"/>
            </a:endParaRPr>
          </a:p>
          <a:p>
            <a:r>
              <a:rPr lang="en-US" sz="1100" kern="1200" dirty="0">
                <a:solidFill>
                  <a:schemeClr val="tx1"/>
                </a:solidFill>
                <a:effectLst/>
                <a:latin typeface="Arial" panose="020B0604020202020204" pitchFamily="34" charset="0"/>
                <a:cs typeface="Arial" panose="020B0604020202020204" pitchFamily="34" charset="0"/>
              </a:rPr>
              <a:t>Profile created using Airfoil Tools </a:t>
            </a:r>
            <a:r>
              <a:rPr lang="en-US" sz="1100" kern="1200" dirty="0">
                <a:solidFill>
                  <a:schemeClr val="tx1"/>
                </a:solidFill>
                <a:effectLst/>
                <a:latin typeface="Arial" panose="020B0604020202020204" pitchFamily="34" charset="0"/>
                <a:cs typeface="Arial" panose="020B0604020202020204" pitchFamily="34" charset="0"/>
                <a:hlinkClick r:id="rId4"/>
              </a:rPr>
              <a:t>–</a:t>
            </a:r>
            <a:r>
              <a:rPr lang="en-US" sz="1100" kern="1200" dirty="0">
                <a:solidFill>
                  <a:schemeClr val="tx1"/>
                </a:solidFill>
                <a:effectLst/>
                <a:latin typeface="Arial" panose="020B0604020202020204" pitchFamily="34" charset="0"/>
                <a:cs typeface="Arial" panose="020B0604020202020204" pitchFamily="34" charset="0"/>
              </a:rPr>
              <a:t> </a:t>
            </a:r>
            <a:r>
              <a:rPr lang="en-US" sz="1100" u="sng" kern="1200" dirty="0">
                <a:solidFill>
                  <a:schemeClr val="tx1"/>
                </a:solidFill>
                <a:effectLst/>
                <a:latin typeface="Arial" panose="020B0604020202020204" pitchFamily="34" charset="0"/>
                <a:cs typeface="Arial" panose="020B0604020202020204" pitchFamily="34" charset="0"/>
                <a:hlinkClick r:id="rId4"/>
              </a:rPr>
              <a:t>http://airfoiltools.com/</a:t>
            </a:r>
            <a:r>
              <a:rPr lang="en-US" sz="1100" kern="1200" dirty="0">
                <a:solidFill>
                  <a:schemeClr val="tx1"/>
                </a:solidFill>
                <a:effectLst/>
                <a:latin typeface="Arial" panose="020B0604020202020204" pitchFamily="34" charset="0"/>
                <a:cs typeface="Arial" panose="020B0604020202020204" pitchFamily="34" charset="0"/>
              </a:rPr>
              <a:t> </a:t>
            </a:r>
            <a:endParaRPr lang="en-GB" sz="1100" kern="1200" dirty="0">
              <a:solidFill>
                <a:schemeClr val="tx1"/>
              </a:solidFill>
              <a:effectLst/>
              <a:latin typeface="Arial" panose="020B0604020202020204" pitchFamily="34" charset="0"/>
              <a:cs typeface="Arial" panose="020B0604020202020204" pitchFamily="34" charset="0"/>
            </a:endParaRPr>
          </a:p>
          <a:p>
            <a:endParaRPr lang="en-US" sz="1100" kern="1200" dirty="0">
              <a:solidFill>
                <a:schemeClr val="tx1"/>
              </a:solidFill>
              <a:effectLst/>
              <a:latin typeface="Arial" panose="020B0604020202020204" pitchFamily="34" charset="0"/>
              <a:cs typeface="Arial" panose="020B0604020202020204" pitchFamily="34" charset="0"/>
            </a:endParaRPr>
          </a:p>
          <a:p>
            <a:r>
              <a:rPr lang="en-US" sz="1100" kern="1200" dirty="0">
                <a:solidFill>
                  <a:schemeClr val="tx1"/>
                </a:solidFill>
                <a:effectLst/>
                <a:latin typeface="Arial" panose="020B0604020202020204" pitchFamily="34" charset="0"/>
                <a:cs typeface="Arial" panose="020B0604020202020204" pitchFamily="34" charset="0"/>
              </a:rPr>
              <a:t>The tables produced by third party software may need to be formatted to work with F360. This is explained in the next slide.</a:t>
            </a:r>
            <a:endParaRPr lang="en-GB" sz="1100" kern="1200" dirty="0">
              <a:solidFill>
                <a:schemeClr val="tx1"/>
              </a:solidFill>
              <a:effectLst/>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2306FA-78AB-427E-9183-CD2A27DE8592}" type="slidenum">
              <a:rPr lang="en-GB" smtClean="0"/>
              <a:t>24</a:t>
            </a:fld>
            <a:endParaRPr lang="en-GB"/>
          </a:p>
        </p:txBody>
      </p:sp>
    </p:spTree>
    <p:extLst>
      <p:ext uri="{BB962C8B-B14F-4D97-AF65-F5344CB8AC3E}">
        <p14:creationId xmlns:p14="http://schemas.microsoft.com/office/powerpoint/2010/main" val="75327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kern="1200" dirty="0">
                <a:solidFill>
                  <a:schemeClr val="tx1"/>
                </a:solidFill>
                <a:effectLst/>
                <a:latin typeface="Arial" panose="020B0604020202020204" pitchFamily="34" charset="0"/>
                <a:cs typeface="Arial" panose="020B0604020202020204" pitchFamily="34" charset="0"/>
              </a:rPr>
              <a:t>Data from the web </a:t>
            </a:r>
          </a:p>
          <a:p>
            <a:r>
              <a:rPr lang="en-GB" sz="1100" kern="1200" dirty="0">
                <a:solidFill>
                  <a:schemeClr val="tx1"/>
                </a:solidFill>
                <a:effectLst/>
                <a:latin typeface="Arial" panose="020B0604020202020204" pitchFamily="34" charset="0"/>
                <a:cs typeface="Arial" panose="020B0604020202020204" pitchFamily="34" charset="0"/>
              </a:rPr>
              <a:t>It is important to check the coordinates you get from the web. You should glance down the numbers to check they ‘make sense’. F360 expects to start in one location and increment around to finish adjacent to the starting point.</a:t>
            </a:r>
          </a:p>
          <a:p>
            <a:r>
              <a:rPr lang="en-GB" sz="1100" kern="1200" dirty="0">
                <a:solidFill>
                  <a:schemeClr val="tx1"/>
                </a:solidFill>
                <a:effectLst/>
                <a:latin typeface="Arial" panose="020B0604020202020204" pitchFamily="34" charset="0"/>
                <a:cs typeface="Arial" panose="020B0604020202020204" pitchFamily="34" charset="0"/>
              </a:rPr>
              <a:t> </a:t>
            </a:r>
          </a:p>
          <a:p>
            <a:r>
              <a:rPr lang="en-GB" sz="1100" kern="1200" dirty="0">
                <a:solidFill>
                  <a:schemeClr val="tx1"/>
                </a:solidFill>
                <a:effectLst/>
                <a:latin typeface="Arial" panose="020B0604020202020204" pitchFamily="34" charset="0"/>
                <a:cs typeface="Arial" panose="020B0604020202020204" pitchFamily="34" charset="0"/>
              </a:rPr>
              <a:t>Some online aerofoil generators draw the top surface outline first and then the bottom outline both starting at the front and finishing at the trailing edge, effectively drawing two separate splines. If this is the case with your coordinates you will need to reverse one set of numbers.</a:t>
            </a:r>
          </a:p>
          <a:p>
            <a:endParaRPr lang="en-GB" sz="1100"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2306FA-78AB-427E-9183-CD2A27DE8592}" type="slidenum">
              <a:rPr lang="en-GB" smtClean="0"/>
              <a:t>25</a:t>
            </a:fld>
            <a:endParaRPr lang="en-GB"/>
          </a:p>
        </p:txBody>
      </p:sp>
    </p:spTree>
    <p:extLst>
      <p:ext uri="{BB962C8B-B14F-4D97-AF65-F5344CB8AC3E}">
        <p14:creationId xmlns:p14="http://schemas.microsoft.com/office/powerpoint/2010/main" val="3683592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Your post processing software may let you nest multiple components in the workspace.</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If not, you can assemble the parts on to a base plane in your CAD software and export the nested parts as an STL.</a:t>
            </a:r>
          </a:p>
        </p:txBody>
      </p:sp>
      <p:sp>
        <p:nvSpPr>
          <p:cNvPr id="4" name="Slide Number Placeholder 3"/>
          <p:cNvSpPr>
            <a:spLocks noGrp="1"/>
          </p:cNvSpPr>
          <p:nvPr>
            <p:ph type="sldNum" sz="quarter" idx="10"/>
          </p:nvPr>
        </p:nvSpPr>
        <p:spPr/>
        <p:txBody>
          <a:bodyPr/>
          <a:lstStyle/>
          <a:p>
            <a:fld id="{0764BD10-A002-4C14-8765-7063E5386E90}" type="slidenum">
              <a:rPr lang="en-US" smtClean="0"/>
              <a:pPr/>
              <a:t>26</a:t>
            </a:fld>
            <a:endParaRPr lang="en-US"/>
          </a:p>
        </p:txBody>
      </p:sp>
    </p:spTree>
    <p:extLst>
      <p:ext uri="{BB962C8B-B14F-4D97-AF65-F5344CB8AC3E}">
        <p14:creationId xmlns:p14="http://schemas.microsoft.com/office/powerpoint/2010/main" val="2617308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100" kern="1200" dirty="0">
                <a:solidFill>
                  <a:schemeClr val="tx1"/>
                </a:solidFill>
                <a:effectLst/>
                <a:latin typeface="Arial" panose="020B0604020202020204" pitchFamily="34" charset="0"/>
                <a:cs typeface="Arial" panose="020B0604020202020204" pitchFamily="34" charset="0"/>
              </a:rPr>
              <a:t>F360</a:t>
            </a:r>
          </a:p>
          <a:p>
            <a:pPr marL="228600" lvl="0" indent="-228600">
              <a:buFont typeface="Arial" panose="020B0604020202020204" pitchFamily="34" charset="0"/>
              <a:buChar char="•"/>
            </a:pPr>
            <a:r>
              <a:rPr lang="en-GB" sz="1100" kern="1200" dirty="0">
                <a:solidFill>
                  <a:schemeClr val="tx1"/>
                </a:solidFill>
                <a:effectLst/>
                <a:latin typeface="Arial" panose="020B0604020202020204" pitchFamily="34" charset="0"/>
                <a:cs typeface="Arial" panose="020B0604020202020204" pitchFamily="34" charset="0"/>
              </a:rPr>
              <a:t>In the model tree, </a:t>
            </a:r>
            <a:r>
              <a:rPr lang="en-GB" sz="1100" b="1" kern="1200" dirty="0">
                <a:solidFill>
                  <a:schemeClr val="tx1"/>
                </a:solidFill>
                <a:effectLst/>
                <a:latin typeface="Arial" panose="020B0604020202020204" pitchFamily="34" charset="0"/>
                <a:cs typeface="Arial" panose="020B0604020202020204" pitchFamily="34" charset="0"/>
              </a:rPr>
              <a:t>RMB</a:t>
            </a:r>
            <a:r>
              <a:rPr lang="en-GB" sz="1100" kern="1200" dirty="0">
                <a:solidFill>
                  <a:schemeClr val="tx1"/>
                </a:solidFill>
                <a:effectLst/>
                <a:latin typeface="Arial" panose="020B0604020202020204" pitchFamily="34" charset="0"/>
                <a:cs typeface="Arial" panose="020B0604020202020204" pitchFamily="34" charset="0"/>
              </a:rPr>
              <a:t> over the assembly name and click </a:t>
            </a:r>
            <a:r>
              <a:rPr lang="en-GB" sz="1100" b="1" kern="1200" dirty="0">
                <a:solidFill>
                  <a:schemeClr val="tx1"/>
                </a:solidFill>
                <a:effectLst/>
                <a:latin typeface="Arial" panose="020B0604020202020204" pitchFamily="34" charset="0"/>
                <a:cs typeface="Arial" panose="020B0604020202020204" pitchFamily="34" charset="0"/>
              </a:rPr>
              <a:t>Save As STL</a:t>
            </a:r>
            <a:r>
              <a:rPr lang="en-GB" sz="1100" kern="1200" dirty="0">
                <a:solidFill>
                  <a:schemeClr val="tx1"/>
                </a:solidFill>
                <a:effectLst/>
                <a:latin typeface="Arial" panose="020B0604020202020204" pitchFamily="34" charset="0"/>
                <a:cs typeface="Arial" panose="020B0604020202020204" pitchFamily="34" charset="0"/>
              </a:rPr>
              <a:t>.</a:t>
            </a:r>
          </a:p>
          <a:p>
            <a:pPr marL="228600" lvl="0" indent="-228600">
              <a:buFont typeface="Arial" panose="020B0604020202020204" pitchFamily="34" charset="0"/>
              <a:buChar char="•"/>
            </a:pPr>
            <a:r>
              <a:rPr lang="en-GB" sz="1100" kern="1200" dirty="0">
                <a:solidFill>
                  <a:schemeClr val="tx1"/>
                </a:solidFill>
                <a:effectLst/>
                <a:latin typeface="Arial" panose="020B0604020202020204" pitchFamily="34" charset="0"/>
                <a:cs typeface="Arial" panose="020B0604020202020204" pitchFamily="34" charset="0"/>
              </a:rPr>
              <a:t>In the dialog select the options shown here on the right. </a:t>
            </a:r>
          </a:p>
          <a:p>
            <a:pPr marL="0" indent="0">
              <a:buFont typeface="+mj-lt"/>
              <a:buNone/>
            </a:pPr>
            <a:endParaRPr lang="en-GB" sz="1100" kern="1200" dirty="0">
              <a:solidFill>
                <a:schemeClr val="tx1"/>
              </a:solidFill>
              <a:effectLst/>
              <a:latin typeface="Arial" panose="020B0604020202020204" pitchFamily="34" charset="0"/>
              <a:cs typeface="Arial" panose="020B0604020202020204" pitchFamily="34" charset="0"/>
            </a:endParaRPr>
          </a:p>
          <a:p>
            <a:pPr marL="0" indent="0">
              <a:buFont typeface="+mj-lt"/>
              <a:buNone/>
            </a:pPr>
            <a:r>
              <a:rPr lang="en-GB" sz="1100" kern="1200" dirty="0">
                <a:solidFill>
                  <a:schemeClr val="tx1"/>
                </a:solidFill>
                <a:effectLst/>
                <a:latin typeface="Arial" panose="020B0604020202020204" pitchFamily="34" charset="0"/>
                <a:cs typeface="Arial" panose="020B0604020202020204" pitchFamily="34" charset="0"/>
              </a:rPr>
              <a:t>Notice the mesh of triangles is previewed on the model.</a:t>
            </a:r>
          </a:p>
          <a:p>
            <a:pPr marL="0" indent="0">
              <a:buFont typeface="+mj-lt"/>
              <a:buNone/>
            </a:pPr>
            <a:endParaRPr lang="en-GB" sz="1100" kern="1200" dirty="0">
              <a:solidFill>
                <a:schemeClr val="tx1"/>
              </a:solidFill>
              <a:effectLst/>
              <a:latin typeface="Arial" panose="020B0604020202020204" pitchFamily="34" charset="0"/>
              <a:cs typeface="Arial" panose="020B0604020202020204" pitchFamily="34" charset="0"/>
            </a:endParaRPr>
          </a:p>
          <a:p>
            <a:pPr marL="228600" lvl="0" indent="-228600">
              <a:buFont typeface="Arial" panose="020B0604020202020204" pitchFamily="34" charset="0"/>
              <a:buChar char="•"/>
            </a:pPr>
            <a:r>
              <a:rPr lang="en-GB" sz="1100" kern="1200" dirty="0">
                <a:solidFill>
                  <a:schemeClr val="tx1"/>
                </a:solidFill>
                <a:effectLst/>
                <a:latin typeface="Arial" panose="020B0604020202020204" pitchFamily="34" charset="0"/>
                <a:cs typeface="Arial" panose="020B0604020202020204" pitchFamily="34" charset="0"/>
              </a:rPr>
              <a:t>Click </a:t>
            </a:r>
            <a:r>
              <a:rPr lang="en-GB" sz="1100" b="1" kern="1200" dirty="0">
                <a:solidFill>
                  <a:schemeClr val="tx1"/>
                </a:solidFill>
                <a:effectLst/>
                <a:latin typeface="Arial" panose="020B0604020202020204" pitchFamily="34" charset="0"/>
                <a:cs typeface="Arial" panose="020B0604020202020204" pitchFamily="34" charset="0"/>
              </a:rPr>
              <a:t>OK.</a:t>
            </a:r>
            <a:endParaRPr lang="en-GB" sz="1100" kern="1200" dirty="0">
              <a:solidFill>
                <a:schemeClr val="tx1"/>
              </a:solidFill>
              <a:effectLst/>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n-GB" sz="1100" kern="1200" dirty="0">
                <a:solidFill>
                  <a:schemeClr val="tx1"/>
                </a:solidFill>
                <a:effectLst/>
                <a:latin typeface="Arial" panose="020B0604020202020204" pitchFamily="34" charset="0"/>
                <a:cs typeface="Arial" panose="020B0604020202020204" pitchFamily="34" charset="0"/>
              </a:rPr>
              <a:t>Navigate to the folder where you want the file and click </a:t>
            </a:r>
            <a:r>
              <a:rPr lang="en-GB" sz="1100" b="1" kern="1200" dirty="0">
                <a:solidFill>
                  <a:schemeClr val="tx1"/>
                </a:solidFill>
                <a:effectLst/>
                <a:latin typeface="Arial" panose="020B0604020202020204" pitchFamily="34" charset="0"/>
                <a:cs typeface="Arial" panose="020B0604020202020204" pitchFamily="34" charset="0"/>
              </a:rPr>
              <a:t>Save</a:t>
            </a:r>
            <a:r>
              <a:rPr lang="en-GB" sz="1100" kern="1200" dirty="0">
                <a:solidFill>
                  <a:schemeClr val="tx1"/>
                </a:solidFill>
                <a:effectLst/>
                <a:latin typeface="Arial" panose="020B0604020202020204" pitchFamily="34" charset="0"/>
                <a:cs typeface="Arial" panose="020B0604020202020204" pitchFamily="34" charset="0"/>
              </a:rPr>
              <a:t>.</a:t>
            </a: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22306FA-78AB-427E-9183-CD2A27DE8592}" type="slidenum">
              <a:rPr lang="en-GB" smtClean="0"/>
              <a:t>27</a:t>
            </a:fld>
            <a:endParaRPr lang="en-GB"/>
          </a:p>
        </p:txBody>
      </p:sp>
    </p:spTree>
    <p:extLst>
      <p:ext uri="{BB962C8B-B14F-4D97-AF65-F5344CB8AC3E}">
        <p14:creationId xmlns:p14="http://schemas.microsoft.com/office/powerpoint/2010/main" val="1629876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Tooling is normally defined in the software that comes with the machine tool. In this case a 3-axis mill or router.</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Tooling information should be linked to material so that feed rates, depth of cut, etc. will vary according to the properties of the material being cut.</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Common types of tool include: end mill, slot drill and ball nose cutters. Schools may be using cutters made from High Speed Steel or ones with carbide cutting edges.  Larger cutters may be fitted with inserts which a supplied in a range of materials.</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Each tool should have a cutter and flute length defined which dictate the maximum depth of cut.</a:t>
            </a:r>
          </a:p>
        </p:txBody>
      </p:sp>
      <p:sp>
        <p:nvSpPr>
          <p:cNvPr id="4" name="Slide Number Placeholder 3"/>
          <p:cNvSpPr>
            <a:spLocks noGrp="1"/>
          </p:cNvSpPr>
          <p:nvPr>
            <p:ph type="sldNum" sz="quarter" idx="10"/>
          </p:nvPr>
        </p:nvSpPr>
        <p:spPr/>
        <p:txBody>
          <a:bodyPr/>
          <a:lstStyle/>
          <a:p>
            <a:fld id="{922306FA-78AB-427E-9183-CD2A27DE8592}" type="slidenum">
              <a:rPr lang="en-GB" smtClean="0"/>
              <a:t>28</a:t>
            </a:fld>
            <a:endParaRPr lang="en-GB"/>
          </a:p>
        </p:txBody>
      </p:sp>
    </p:spTree>
    <p:extLst>
      <p:ext uri="{BB962C8B-B14F-4D97-AF65-F5344CB8AC3E}">
        <p14:creationId xmlns:p14="http://schemas.microsoft.com/office/powerpoint/2010/main" val="3385770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Arial" panose="020B0604020202020204" pitchFamily="34" charset="0"/>
                <a:cs typeface="Arial" panose="020B0604020202020204" pitchFamily="34" charset="0"/>
              </a:rPr>
              <a:t>Postprocessing software ‘3D GeoCAM’ from UK based company Boxford is used in the next sequence of slides to illustrate the process of taking a 3D model through to a machined component.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latin typeface="Arial" panose="020B0604020202020204" pitchFamily="34" charset="0"/>
              <a:cs typeface="Arial" panose="020B0604020202020204" pitchFamily="34" charset="0"/>
            </a:endParaRPr>
          </a:p>
          <a:p>
            <a:pPr marL="228600" indent="-228600">
              <a:buFont typeface="+mj-lt"/>
              <a:buAutoNum type="arabicPeriod"/>
            </a:pPr>
            <a:r>
              <a:rPr lang="en-GB" sz="1100" dirty="0">
                <a:latin typeface="Arial" panose="020B0604020202020204" pitchFamily="34" charset="0"/>
                <a:cs typeface="Arial" panose="020B0604020202020204" pitchFamily="34" charset="0"/>
              </a:rPr>
              <a:t>The stereolithography (STL) file exported from the CAD program is opened in the post processing (PP) software.</a:t>
            </a:r>
          </a:p>
          <a:p>
            <a:pPr marL="228600" indent="-228600">
              <a:buFont typeface="+mj-lt"/>
              <a:buAutoNum type="arabicPeriod"/>
            </a:pPr>
            <a:r>
              <a:rPr lang="en-GB" sz="1100" dirty="0">
                <a:latin typeface="Arial" panose="020B0604020202020204" pitchFamily="34" charset="0"/>
                <a:cs typeface="Arial" panose="020B0604020202020204" pitchFamily="34" charset="0"/>
              </a:rPr>
              <a:t>The modelled shapes will be visible in the PP software. </a:t>
            </a:r>
          </a:p>
          <a:p>
            <a:pPr marL="228600" indent="-228600">
              <a:buFont typeface="+mj-lt"/>
              <a:buAutoNum type="arabicPeriod"/>
            </a:pPr>
            <a:r>
              <a:rPr lang="en-GB" sz="1100" dirty="0">
                <a:latin typeface="Arial" panose="020B0604020202020204" pitchFamily="34" charset="0"/>
                <a:cs typeface="Arial" panose="020B0604020202020204" pitchFamily="34" charset="0"/>
              </a:rPr>
              <a:t>The side panel lists overall dimensions for the part to be machined. This will be used later to define the size of block or ‘billet’ of material to be cut. </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Boxford manufacture their own machine tools and supply all over the world. 3D GeoCAM was designed specifically for schools and uses a ‘wizard’ approach presenting students with a series of screens which structure the process with prompts and descriptions at every step to help students make informed choices.</a:t>
            </a:r>
          </a:p>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22306FA-78AB-427E-9183-CD2A27DE8592}" type="slidenum">
              <a:rPr lang="en-GB" smtClean="0"/>
              <a:t>29</a:t>
            </a:fld>
            <a:endParaRPr lang="en-GB"/>
          </a:p>
        </p:txBody>
      </p:sp>
    </p:spTree>
    <p:extLst>
      <p:ext uri="{BB962C8B-B14F-4D97-AF65-F5344CB8AC3E}">
        <p14:creationId xmlns:p14="http://schemas.microsoft.com/office/powerpoint/2010/main" val="4092807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Flight projects have been used in schools for a very long time and pylon racing for many decades.</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Most of the detailed planning and design for this challenge was developed by Chris Jarman and David Eyre whilst teaching at Edgecliff High School in Staffordshire, UK.</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The video shows Chris on the left and David on the right.</a:t>
            </a:r>
          </a:p>
        </p:txBody>
      </p:sp>
      <p:sp>
        <p:nvSpPr>
          <p:cNvPr id="4" name="Slide Number Placeholder 3"/>
          <p:cNvSpPr>
            <a:spLocks noGrp="1"/>
          </p:cNvSpPr>
          <p:nvPr>
            <p:ph type="sldNum" sz="quarter" idx="10"/>
          </p:nvPr>
        </p:nvSpPr>
        <p:spPr/>
        <p:txBody>
          <a:bodyPr/>
          <a:lstStyle/>
          <a:p>
            <a:fld id="{922306FA-78AB-427E-9183-CD2A27DE8592}" type="slidenum">
              <a:rPr lang="en-GB" smtClean="0"/>
              <a:t>3</a:t>
            </a:fld>
            <a:endParaRPr lang="en-GB"/>
          </a:p>
        </p:txBody>
      </p:sp>
    </p:spTree>
    <p:extLst>
      <p:ext uri="{BB962C8B-B14F-4D97-AF65-F5344CB8AC3E}">
        <p14:creationId xmlns:p14="http://schemas.microsoft.com/office/powerpoint/2010/main" val="23079068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On this screen you select the direction in which cutting will occur. </a:t>
            </a:r>
          </a:p>
          <a:p>
            <a:endParaRPr lang="en-GB" sz="1100" dirty="0">
              <a:latin typeface="Arial" panose="020B0604020202020204" pitchFamily="34" charset="0"/>
              <a:cs typeface="Arial" panose="020B0604020202020204" pitchFamily="34" charset="0"/>
            </a:endParaRPr>
          </a:p>
          <a:p>
            <a:pPr marL="228600" indent="-228600">
              <a:buFont typeface="+mj-lt"/>
              <a:buAutoNum type="arabicPeriod"/>
            </a:pPr>
            <a:r>
              <a:rPr lang="en-GB" sz="1100" dirty="0">
                <a:latin typeface="Arial" panose="020B0604020202020204" pitchFamily="34" charset="0"/>
                <a:cs typeface="Arial" panose="020B0604020202020204" pitchFamily="34" charset="0"/>
              </a:rPr>
              <a:t>In this example option ‘B’ was selected. Machining occurs down to the blue side of the plane.  Anything on the yellow side of the plane will not be machined.</a:t>
            </a:r>
          </a:p>
          <a:p>
            <a:pPr marL="228600" indent="-228600">
              <a:buFont typeface="+mj-lt"/>
              <a:buAutoNum type="arabicPeriod"/>
            </a:pPr>
            <a:r>
              <a:rPr lang="en-GB" sz="1100" dirty="0">
                <a:latin typeface="Arial" panose="020B0604020202020204" pitchFamily="34" charset="0"/>
                <a:cs typeface="Arial" panose="020B0604020202020204" pitchFamily="34" charset="0"/>
              </a:rPr>
              <a:t>By default the plane cuts through the centre of the parts to be machined. The slider must be dragged fully down to ensure all surfaces are machined.</a:t>
            </a:r>
          </a:p>
          <a:p>
            <a:pPr marL="0" indent="0">
              <a:buFont typeface="+mj-lt"/>
              <a:buNone/>
            </a:pPr>
            <a:endParaRPr lang="en-GB" sz="1100" dirty="0">
              <a:latin typeface="Arial" panose="020B0604020202020204" pitchFamily="34" charset="0"/>
              <a:cs typeface="Arial" panose="020B0604020202020204" pitchFamily="34" charset="0"/>
            </a:endParaRPr>
          </a:p>
          <a:p>
            <a:pPr marL="0" indent="0">
              <a:buFont typeface="+mj-lt"/>
              <a:buNone/>
            </a:pP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22306FA-78AB-427E-9183-CD2A27DE8592}" type="slidenum">
              <a:rPr lang="en-GB" smtClean="0"/>
              <a:t>30</a:t>
            </a:fld>
            <a:endParaRPr lang="en-GB"/>
          </a:p>
        </p:txBody>
      </p:sp>
    </p:spTree>
    <p:extLst>
      <p:ext uri="{BB962C8B-B14F-4D97-AF65-F5344CB8AC3E}">
        <p14:creationId xmlns:p14="http://schemas.microsoft.com/office/powerpoint/2010/main" val="1432492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sz="1100" dirty="0">
                <a:latin typeface="Arial" panose="020B0604020202020204" pitchFamily="34" charset="0"/>
                <a:cs typeface="Arial" panose="020B0604020202020204" pitchFamily="34" charset="0"/>
              </a:rPr>
              <a:t>This screen allows the material to be selected. In the background this sets the cutter speeds and feed rates.</a:t>
            </a:r>
          </a:p>
          <a:p>
            <a:pPr marL="228600" indent="-228600">
              <a:buFont typeface="+mj-lt"/>
              <a:buAutoNum type="arabicPeriod"/>
            </a:pPr>
            <a:r>
              <a:rPr lang="en-GB" sz="1100" dirty="0">
                <a:latin typeface="Arial" panose="020B0604020202020204" pitchFamily="34" charset="0"/>
                <a:cs typeface="Arial" panose="020B0604020202020204" pitchFamily="34" charset="0"/>
              </a:rPr>
              <a:t>The billet size in this example is typed in and must be larger than the model by at least the largest cutter diameter.</a:t>
            </a:r>
          </a:p>
        </p:txBody>
      </p:sp>
      <p:sp>
        <p:nvSpPr>
          <p:cNvPr id="4" name="Slide Number Placeholder 3"/>
          <p:cNvSpPr>
            <a:spLocks noGrp="1"/>
          </p:cNvSpPr>
          <p:nvPr>
            <p:ph type="sldNum" sz="quarter" idx="10"/>
          </p:nvPr>
        </p:nvSpPr>
        <p:spPr/>
        <p:txBody>
          <a:bodyPr/>
          <a:lstStyle/>
          <a:p>
            <a:fld id="{922306FA-78AB-427E-9183-CD2A27DE8592}" type="slidenum">
              <a:rPr lang="en-GB" smtClean="0"/>
              <a:t>31</a:t>
            </a:fld>
            <a:endParaRPr lang="en-GB"/>
          </a:p>
        </p:txBody>
      </p:sp>
    </p:spTree>
    <p:extLst>
      <p:ext uri="{BB962C8B-B14F-4D97-AF65-F5344CB8AC3E}">
        <p14:creationId xmlns:p14="http://schemas.microsoft.com/office/powerpoint/2010/main" val="2794533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100" dirty="0">
                <a:latin typeface="Arial" panose="020B0604020202020204" pitchFamily="34" charset="0"/>
                <a:cs typeface="Arial" panose="020B0604020202020204" pitchFamily="34" charset="0"/>
              </a:rPr>
              <a:t>The model was designed full size so:</a:t>
            </a:r>
          </a:p>
          <a:p>
            <a:pPr marL="0" indent="0">
              <a:buFont typeface="+mj-lt"/>
              <a:buNone/>
            </a:pPr>
            <a:endParaRPr lang="en-GB" sz="1100" dirty="0">
              <a:latin typeface="Arial" panose="020B0604020202020204" pitchFamily="34" charset="0"/>
              <a:cs typeface="Arial" panose="020B0604020202020204" pitchFamily="34" charset="0"/>
            </a:endParaRPr>
          </a:p>
          <a:p>
            <a:pPr marL="228600" indent="-228600">
              <a:buFont typeface="+mj-lt"/>
              <a:buAutoNum type="arabicPeriod"/>
            </a:pPr>
            <a:r>
              <a:rPr lang="en-GB" sz="1100" dirty="0">
                <a:latin typeface="Arial" panose="020B0604020202020204" pitchFamily="34" charset="0"/>
                <a:cs typeface="Arial" panose="020B0604020202020204" pitchFamily="34" charset="0"/>
              </a:rPr>
              <a:t>Make sure the Percent (%) value is set to 100.</a:t>
            </a:r>
          </a:p>
          <a:p>
            <a:pPr marL="228600" indent="-228600">
              <a:buFont typeface="+mj-lt"/>
              <a:buAutoNum type="arabicPeriod"/>
            </a:pPr>
            <a:endParaRPr lang="en-GB" sz="1100" dirty="0">
              <a:latin typeface="Arial" panose="020B0604020202020204" pitchFamily="34" charset="0"/>
              <a:cs typeface="Arial" panose="020B0604020202020204" pitchFamily="34" charset="0"/>
            </a:endParaRPr>
          </a:p>
          <a:p>
            <a:pPr marL="228600" indent="-228600">
              <a:buFont typeface="+mj-lt"/>
              <a:buAutoNum type="arabicPeriod"/>
            </a:pPr>
            <a:r>
              <a:rPr lang="en-GB" sz="1100" dirty="0">
                <a:latin typeface="Arial" panose="020B0604020202020204" pitchFamily="34" charset="0"/>
                <a:cs typeface="Arial" panose="020B0604020202020204" pitchFamily="34" charset="0"/>
              </a:rPr>
              <a:t>The next screen shows work shift which moves the model up and down in the block of material. For our model drag the slider to the top. For parts with flat surfaces on top, dragging the slider down ensures the top of the model is machined.</a:t>
            </a:r>
          </a:p>
          <a:p>
            <a:pPr marL="228600" indent="-228600">
              <a:buFont typeface="+mj-lt"/>
              <a:buAutoNum type="arabicPeriod"/>
            </a:pP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22306FA-78AB-427E-9183-CD2A27DE8592}" type="slidenum">
              <a:rPr lang="en-GB" smtClean="0"/>
              <a:t>32</a:t>
            </a:fld>
            <a:endParaRPr lang="en-GB"/>
          </a:p>
        </p:txBody>
      </p:sp>
    </p:spTree>
    <p:extLst>
      <p:ext uri="{BB962C8B-B14F-4D97-AF65-F5344CB8AC3E}">
        <p14:creationId xmlns:p14="http://schemas.microsoft.com/office/powerpoint/2010/main" val="1643576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In the ‘Select tooling’ screen, the top two fields display the tools that were defined in the tool library.</a:t>
            </a:r>
          </a:p>
          <a:p>
            <a:endParaRPr lang="en-GB" sz="1100" dirty="0">
              <a:latin typeface="Arial" panose="020B0604020202020204" pitchFamily="34" charset="0"/>
              <a:cs typeface="Arial" panose="020B0604020202020204" pitchFamily="34" charset="0"/>
            </a:endParaRPr>
          </a:p>
          <a:p>
            <a:pPr marL="228600" indent="-228600">
              <a:buFont typeface="+mj-lt"/>
              <a:buAutoNum type="arabicPeriod"/>
            </a:pPr>
            <a:r>
              <a:rPr lang="en-GB" sz="1100" dirty="0">
                <a:latin typeface="Arial" panose="020B0604020202020204" pitchFamily="34" charset="0"/>
                <a:cs typeface="Arial" panose="020B0604020202020204" pitchFamily="34" charset="0"/>
              </a:rPr>
              <a:t>Choose a roughing tool. In this example a 6mm diameter ball nosed long shank cutter is selected.</a:t>
            </a:r>
          </a:p>
          <a:p>
            <a:pPr marL="228600" indent="-228600">
              <a:buFont typeface="+mj-lt"/>
              <a:buAutoNum type="arabicPeriod"/>
            </a:pPr>
            <a:r>
              <a:rPr lang="en-GB" sz="1100" dirty="0">
                <a:latin typeface="Arial" panose="020B0604020202020204" pitchFamily="34" charset="0"/>
                <a:cs typeface="Arial" panose="020B0604020202020204" pitchFamily="34" charset="0"/>
              </a:rPr>
              <a:t>Choose a smoothing tool. In this example a 3mm dimeter slot drill with shank length of 50mm is selected.</a:t>
            </a:r>
          </a:p>
          <a:p>
            <a:pPr marL="228600" indent="-228600">
              <a:buFont typeface="+mj-lt"/>
              <a:buAutoNum type="arabicPeriod"/>
            </a:pPr>
            <a:r>
              <a:rPr lang="en-GB" sz="1100" dirty="0">
                <a:latin typeface="Arial" panose="020B0604020202020204" pitchFamily="34" charset="0"/>
                <a:cs typeface="Arial" panose="020B0604020202020204" pitchFamily="34" charset="0"/>
              </a:rPr>
              <a:t>Roughing (%) defines how far the tool moves between cuts. In this example 90% of the tool diameter.</a:t>
            </a:r>
          </a:p>
          <a:p>
            <a:pPr marL="228600" indent="-228600">
              <a:buFont typeface="+mj-lt"/>
              <a:buAutoNum type="arabicPeriod"/>
            </a:pPr>
            <a:r>
              <a:rPr lang="en-GB" sz="1100" dirty="0">
                <a:latin typeface="Arial" panose="020B0604020202020204" pitchFamily="34" charset="0"/>
                <a:cs typeface="Arial" panose="020B0604020202020204" pitchFamily="34" charset="0"/>
              </a:rPr>
              <a:t>Finishing (%) defines how far the tool moves between cuts when finishing. In this example 10% of the tool diameter.</a:t>
            </a:r>
          </a:p>
          <a:p>
            <a:pPr marL="228600" indent="-228600">
              <a:buFont typeface="+mj-lt"/>
              <a:buAutoNum type="arabicPeriod"/>
            </a:pPr>
            <a:endParaRPr lang="en-GB" sz="1100" dirty="0">
              <a:latin typeface="Arial" panose="020B0604020202020204" pitchFamily="34" charset="0"/>
              <a:cs typeface="Arial" panose="020B0604020202020204" pitchFamily="34" charset="0"/>
            </a:endParaRPr>
          </a:p>
          <a:p>
            <a:pPr marL="228600" indent="-228600">
              <a:buFont typeface="+mj-lt"/>
              <a:buAutoNum type="arabicPeriod"/>
            </a:pPr>
            <a:r>
              <a:rPr lang="en-GB" sz="1100" dirty="0">
                <a:latin typeface="Arial" panose="020B0604020202020204" pitchFamily="34" charset="0"/>
                <a:cs typeface="Arial" panose="020B0604020202020204" pitchFamily="34" charset="0"/>
              </a:rPr>
              <a:t>The Allowances screen specifies how much material is left between successive cutter paths. In this case 1mm after roughing before finishing. Only one finishing cut is planned so no finishing allowance is needed hence the zero value.</a:t>
            </a:r>
          </a:p>
        </p:txBody>
      </p:sp>
      <p:sp>
        <p:nvSpPr>
          <p:cNvPr id="4" name="Slide Number Placeholder 3"/>
          <p:cNvSpPr>
            <a:spLocks noGrp="1"/>
          </p:cNvSpPr>
          <p:nvPr>
            <p:ph type="sldNum" sz="quarter" idx="10"/>
          </p:nvPr>
        </p:nvSpPr>
        <p:spPr/>
        <p:txBody>
          <a:bodyPr/>
          <a:lstStyle/>
          <a:p>
            <a:fld id="{922306FA-78AB-427E-9183-CD2A27DE8592}" type="slidenum">
              <a:rPr lang="en-GB" smtClean="0"/>
              <a:t>33</a:t>
            </a:fld>
            <a:endParaRPr lang="en-GB"/>
          </a:p>
        </p:txBody>
      </p:sp>
    </p:spTree>
    <p:extLst>
      <p:ext uri="{BB962C8B-B14F-4D97-AF65-F5344CB8AC3E}">
        <p14:creationId xmlns:p14="http://schemas.microsoft.com/office/powerpoint/2010/main" val="4056206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Footprint control specifies the amount of material around the outside of the model. </a:t>
            </a:r>
          </a:p>
          <a:p>
            <a:r>
              <a:rPr lang="en-GB" sz="1100" dirty="0">
                <a:latin typeface="Arial" panose="020B0604020202020204" pitchFamily="34" charset="0"/>
                <a:cs typeface="Arial" panose="020B0604020202020204" pitchFamily="34" charset="0"/>
              </a:rPr>
              <a:t> </a:t>
            </a:r>
          </a:p>
          <a:p>
            <a:pPr marL="228600" indent="-228600">
              <a:buFont typeface="+mj-lt"/>
              <a:buAutoNum type="arabicPeriod"/>
            </a:pPr>
            <a:r>
              <a:rPr lang="en-GB" sz="1100" dirty="0">
                <a:latin typeface="Arial" panose="020B0604020202020204" pitchFamily="34" charset="0"/>
                <a:cs typeface="Arial" panose="020B0604020202020204" pitchFamily="34" charset="0"/>
              </a:rPr>
              <a:t>Allowance was made for this in the billet size so the adjust size can be left at zero.</a:t>
            </a:r>
          </a:p>
          <a:p>
            <a:pPr marL="228600" indent="-228600">
              <a:buFont typeface="+mj-lt"/>
              <a:buAutoNum type="arabicPeriod"/>
            </a:pPr>
            <a:r>
              <a:rPr lang="en-GB" sz="1100" dirty="0">
                <a:latin typeface="Arial" panose="020B0604020202020204" pitchFamily="34" charset="0"/>
                <a:cs typeface="Arial" panose="020B0604020202020204" pitchFamily="34" charset="0"/>
              </a:rPr>
              <a:t>Select ‘Rough Entire Material’ to remove any un-machined edges. </a:t>
            </a:r>
          </a:p>
        </p:txBody>
      </p:sp>
      <p:sp>
        <p:nvSpPr>
          <p:cNvPr id="4" name="Slide Number Placeholder 3"/>
          <p:cNvSpPr>
            <a:spLocks noGrp="1"/>
          </p:cNvSpPr>
          <p:nvPr>
            <p:ph type="sldNum" sz="quarter" idx="10"/>
          </p:nvPr>
        </p:nvSpPr>
        <p:spPr/>
        <p:txBody>
          <a:bodyPr/>
          <a:lstStyle/>
          <a:p>
            <a:fld id="{922306FA-78AB-427E-9183-CD2A27DE8592}" type="slidenum">
              <a:rPr lang="en-GB" smtClean="0"/>
              <a:t>34</a:t>
            </a:fld>
            <a:endParaRPr lang="en-GB"/>
          </a:p>
        </p:txBody>
      </p:sp>
    </p:spTree>
    <p:extLst>
      <p:ext uri="{BB962C8B-B14F-4D97-AF65-F5344CB8AC3E}">
        <p14:creationId xmlns:p14="http://schemas.microsoft.com/office/powerpoint/2010/main" val="3554878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The PP software contains a number of pre-programmed cutting sequences and in this screen you can select which one will be followed.</a:t>
            </a:r>
          </a:p>
          <a:p>
            <a:endParaRPr lang="en-GB" sz="1100" dirty="0">
              <a:latin typeface="Arial" panose="020B0604020202020204" pitchFamily="34" charset="0"/>
              <a:cs typeface="Arial" panose="020B0604020202020204" pitchFamily="34" charset="0"/>
            </a:endParaRPr>
          </a:p>
          <a:p>
            <a:pPr marL="0" indent="0">
              <a:buFont typeface="+mj-lt"/>
              <a:buNone/>
            </a:pPr>
            <a:r>
              <a:rPr lang="en-GB" sz="1100" b="1" dirty="0">
                <a:latin typeface="Arial" panose="020B0604020202020204" pitchFamily="34" charset="0"/>
                <a:cs typeface="Arial" panose="020B0604020202020204" pitchFamily="34" charset="0"/>
              </a:rPr>
              <a:t>Roughing</a:t>
            </a:r>
          </a:p>
          <a:p>
            <a:pPr marL="228600" indent="-228600">
              <a:buFont typeface="+mj-lt"/>
              <a:buAutoNum type="arabicPeriod"/>
            </a:pPr>
            <a:r>
              <a:rPr lang="en-GB" sz="1100" dirty="0">
                <a:latin typeface="Arial" panose="020B0604020202020204" pitchFamily="34" charset="0"/>
                <a:cs typeface="Arial" panose="020B0604020202020204" pitchFamily="34" charset="0"/>
              </a:rPr>
              <a:t>Select ‘Compute Roughing Cycle’. This is important as not selecting a roughing cycle will allow the fragile finishing cutter to plunge through a large amount of material, most likely breaking the tool!</a:t>
            </a:r>
          </a:p>
          <a:p>
            <a:pPr marL="228600" indent="-228600">
              <a:buFont typeface="+mj-lt"/>
              <a:buAutoNum type="arabicPeriod"/>
            </a:pPr>
            <a:r>
              <a:rPr lang="en-GB" sz="1100" dirty="0">
                <a:latin typeface="Arial" panose="020B0604020202020204" pitchFamily="34" charset="0"/>
                <a:cs typeface="Arial" panose="020B0604020202020204" pitchFamily="34" charset="0"/>
              </a:rPr>
              <a:t>Choose ‘Offset Waterline Milling’. The Boxford Help text includes which setting is suitable for different shapes.</a:t>
            </a:r>
          </a:p>
          <a:p>
            <a:pPr marL="228600" indent="-228600">
              <a:buFont typeface="+mj-lt"/>
              <a:buAutoNum type="arabicPeriod"/>
            </a:pPr>
            <a:r>
              <a:rPr lang="en-GB" sz="1100" dirty="0">
                <a:latin typeface="Arial" panose="020B0604020202020204" pitchFamily="34" charset="0"/>
                <a:cs typeface="Arial" panose="020B0604020202020204" pitchFamily="34" charset="0"/>
              </a:rPr>
              <a:t>‘Compute Rest Roughing Cycle’ will create a smoother finish but take longer to compute and machine.</a:t>
            </a:r>
          </a:p>
          <a:p>
            <a:pPr marL="228600" indent="-228600">
              <a:buFont typeface="+mj-lt"/>
              <a:buAutoNum type="arabicPeriod"/>
            </a:pPr>
            <a:endParaRPr lang="en-GB" sz="1100" dirty="0">
              <a:latin typeface="Arial" panose="020B0604020202020204" pitchFamily="34" charset="0"/>
              <a:cs typeface="Arial" panose="020B0604020202020204" pitchFamily="34" charset="0"/>
            </a:endParaRPr>
          </a:p>
          <a:p>
            <a:pPr marL="0" indent="0">
              <a:buFont typeface="+mj-lt"/>
              <a:buNone/>
            </a:pPr>
            <a:r>
              <a:rPr lang="en-GB" sz="1100" b="1" dirty="0">
                <a:latin typeface="Arial" panose="020B0604020202020204" pitchFamily="34" charset="0"/>
                <a:cs typeface="Arial" panose="020B0604020202020204" pitchFamily="34" charset="0"/>
              </a:rPr>
              <a:t>Finishing</a:t>
            </a:r>
          </a:p>
          <a:p>
            <a:pPr marL="228600" indent="-228600">
              <a:buFont typeface="+mj-lt"/>
              <a:buAutoNum type="arabicPeriod"/>
            </a:pPr>
            <a:r>
              <a:rPr lang="en-GB" sz="1100" dirty="0">
                <a:latin typeface="Arial" panose="020B0604020202020204" pitchFamily="34" charset="0"/>
                <a:cs typeface="Arial" panose="020B0604020202020204" pitchFamily="34" charset="0"/>
              </a:rPr>
              <a:t>Select ‘Compute Finishing Cycle’. </a:t>
            </a:r>
          </a:p>
          <a:p>
            <a:pPr marL="228600" indent="-228600">
              <a:buFont typeface="+mj-lt"/>
              <a:buAutoNum type="arabicPeriod"/>
            </a:pPr>
            <a:r>
              <a:rPr lang="en-GB" sz="1100" dirty="0">
                <a:latin typeface="Arial" panose="020B0604020202020204" pitchFamily="34" charset="0"/>
                <a:cs typeface="Arial" panose="020B0604020202020204" pitchFamily="34" charset="0"/>
              </a:rPr>
              <a:t>Select ‘Compute Base Finishing Cycle’. This machines the lowest Z axis of the model.</a:t>
            </a:r>
          </a:p>
          <a:p>
            <a:pPr marL="228600" indent="-228600">
              <a:buFont typeface="+mj-lt"/>
              <a:buAutoNum type="arabicPeriod"/>
            </a:pPr>
            <a:r>
              <a:rPr lang="en-GB" sz="1100" dirty="0">
                <a:latin typeface="Arial" panose="020B0604020202020204" pitchFamily="34" charset="0"/>
                <a:cs typeface="Arial" panose="020B0604020202020204" pitchFamily="34" charset="0"/>
              </a:rPr>
              <a:t>Select one of the finishing strategies. For beginners the combination milling option will produce good results. Some of the other strategies will complete in a shorter time but at the expense of surface finish which may not be a problem if the surface is going to be sanded.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100" dirty="0">
                <a:latin typeface="Arial" panose="020B0604020202020204" pitchFamily="34" charset="0"/>
                <a:cs typeface="Arial" panose="020B0604020202020204" pitchFamily="34" charset="0"/>
              </a:rPr>
              <a:t>‘Compute Rest Finishing Cycle’ will create a smoother finish but take longer to compute and machine.</a:t>
            </a:r>
          </a:p>
        </p:txBody>
      </p:sp>
      <p:sp>
        <p:nvSpPr>
          <p:cNvPr id="4" name="Slide Number Placeholder 3"/>
          <p:cNvSpPr>
            <a:spLocks noGrp="1"/>
          </p:cNvSpPr>
          <p:nvPr>
            <p:ph type="sldNum" sz="quarter" idx="10"/>
          </p:nvPr>
        </p:nvSpPr>
        <p:spPr/>
        <p:txBody>
          <a:bodyPr/>
          <a:lstStyle/>
          <a:p>
            <a:fld id="{922306FA-78AB-427E-9183-CD2A27DE8592}" type="slidenum">
              <a:rPr lang="en-GB" smtClean="0"/>
              <a:t>35</a:t>
            </a:fld>
            <a:endParaRPr lang="en-GB"/>
          </a:p>
        </p:txBody>
      </p:sp>
    </p:spTree>
    <p:extLst>
      <p:ext uri="{BB962C8B-B14F-4D97-AF65-F5344CB8AC3E}">
        <p14:creationId xmlns:p14="http://schemas.microsoft.com/office/powerpoint/2010/main" val="2673589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This is where a lot of complex mathematics is done converting all of the settings into a series of tool movements that follow the shape of the CAD model. </a:t>
            </a:r>
          </a:p>
          <a:p>
            <a:endParaRPr lang="en-GB" sz="1100" dirty="0">
              <a:latin typeface="Arial" panose="020B0604020202020204" pitchFamily="34" charset="0"/>
              <a:cs typeface="Arial" panose="020B0604020202020204" pitchFamily="34" charset="0"/>
            </a:endParaRPr>
          </a:p>
          <a:p>
            <a:pPr marL="228600" indent="-228600">
              <a:buFont typeface="+mj-lt"/>
              <a:buAutoNum type="arabicPeriod"/>
            </a:pPr>
            <a:r>
              <a:rPr lang="en-GB" sz="1100" dirty="0">
                <a:latin typeface="Arial" panose="020B0604020202020204" pitchFamily="34" charset="0"/>
                <a:cs typeface="Arial" panose="020B0604020202020204" pitchFamily="34" charset="0"/>
              </a:rPr>
              <a:t>Click on ‘Compute’. Depending on the speed of your computer, this could take some time…</a:t>
            </a:r>
          </a:p>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22306FA-78AB-427E-9183-CD2A27DE8592}" type="slidenum">
              <a:rPr lang="en-GB" smtClean="0"/>
              <a:t>36</a:t>
            </a:fld>
            <a:endParaRPr lang="en-GB"/>
          </a:p>
        </p:txBody>
      </p:sp>
    </p:spTree>
    <p:extLst>
      <p:ext uri="{BB962C8B-B14F-4D97-AF65-F5344CB8AC3E}">
        <p14:creationId xmlns:p14="http://schemas.microsoft.com/office/powerpoint/2010/main" val="2623754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Once the toolpaths have finishing calculating, click on ‘Simulate’ and the ‘Play’ buttons to see a simulation of the cutting process.</a:t>
            </a:r>
          </a:p>
          <a:p>
            <a:pPr marL="228600" indent="-228600">
              <a:buFont typeface="+mj-lt"/>
              <a:buAutoNum type="arabicPeriod"/>
            </a:pPr>
            <a:endParaRPr lang="en-GB" sz="1100" dirty="0">
              <a:latin typeface="Arial" panose="020B0604020202020204" pitchFamily="34" charset="0"/>
              <a:cs typeface="Arial" panose="020B0604020202020204" pitchFamily="34" charset="0"/>
            </a:endParaRPr>
          </a:p>
          <a:p>
            <a:pPr marL="0" indent="0">
              <a:buFont typeface="+mj-lt"/>
              <a:buNone/>
            </a:pPr>
            <a:r>
              <a:rPr lang="en-GB" sz="1100" dirty="0">
                <a:latin typeface="Arial" panose="020B0604020202020204" pitchFamily="34" charset="0"/>
                <a:cs typeface="Arial" panose="020B0604020202020204" pitchFamily="34" charset="0"/>
              </a:rPr>
              <a:t>When the simulation is stopped or finishes the current cycle time up to this point of the program is displayed and the model window will display an accurate representation of the resulting shapes and surface finish. Also displayed will be the total number of any Tool Collisions up to this point of the program (see 'Very Important Warning' note below).</a:t>
            </a:r>
            <a:br>
              <a:rPr lang="en-GB" sz="1100" dirty="0">
                <a:latin typeface="Arial" panose="020B0604020202020204" pitchFamily="34" charset="0"/>
                <a:cs typeface="Arial" panose="020B0604020202020204" pitchFamily="34" charset="0"/>
              </a:rPr>
            </a:br>
            <a:endParaRPr lang="en-GB" sz="1100" dirty="0">
              <a:latin typeface="Arial" panose="020B0604020202020204" pitchFamily="34" charset="0"/>
              <a:cs typeface="Arial" panose="020B0604020202020204" pitchFamily="34" charset="0"/>
            </a:endParaRPr>
          </a:p>
          <a:p>
            <a:r>
              <a:rPr lang="en-GB" sz="1100" b="1" i="1" dirty="0">
                <a:solidFill>
                  <a:srgbClr val="FF0000"/>
                </a:solidFill>
                <a:latin typeface="Arial" panose="020B0604020202020204" pitchFamily="34" charset="0"/>
                <a:cs typeface="Arial" panose="020B0604020202020204" pitchFamily="34" charset="0"/>
              </a:rPr>
              <a:t>VERY IMPORTANT WARNING</a:t>
            </a:r>
            <a:r>
              <a:rPr lang="en-GB" sz="1100" i="1" dirty="0">
                <a:solidFill>
                  <a:srgbClr val="FF0000"/>
                </a:solidFill>
                <a:latin typeface="Arial" panose="020B0604020202020204" pitchFamily="34" charset="0"/>
                <a:cs typeface="Arial" panose="020B0604020202020204" pitchFamily="34" charset="0"/>
              </a:rPr>
              <a:t> </a:t>
            </a:r>
            <a:r>
              <a:rPr lang="en-GB" sz="1100" i="1" dirty="0">
                <a:latin typeface="Arial" panose="020B0604020202020204" pitchFamily="34" charset="0"/>
                <a:cs typeface="Arial" panose="020B0604020202020204" pitchFamily="34" charset="0"/>
              </a:rPr>
              <a:t>– A Tool Collision occurs when the shank of a cutter (the section of cutter above the cutting flute) collides with the material. This can usually be seen on the verification animation as an area marked in purple.</a:t>
            </a:r>
            <a:br>
              <a:rPr lang="en-GB" sz="1100" i="1" dirty="0">
                <a:latin typeface="Arial" panose="020B0604020202020204" pitchFamily="34" charset="0"/>
                <a:cs typeface="Arial" panose="020B0604020202020204" pitchFamily="34" charset="0"/>
              </a:rPr>
            </a:br>
            <a:r>
              <a:rPr lang="en-GB" sz="1100" i="1" dirty="0">
                <a:latin typeface="Arial" panose="020B0604020202020204" pitchFamily="34" charset="0"/>
                <a:cs typeface="Arial" panose="020B0604020202020204" pitchFamily="34" charset="0"/>
              </a:rPr>
              <a:t>If tool collisions have occurred during the full verification of a program,</a:t>
            </a:r>
            <a:r>
              <a:rPr lang="en-GB" sz="1100" b="1" i="1" dirty="0">
                <a:latin typeface="Arial" panose="020B0604020202020204" pitchFamily="34" charset="0"/>
                <a:cs typeface="Arial" panose="020B0604020202020204" pitchFamily="34" charset="0"/>
              </a:rPr>
              <a:t> YOU MUST</a:t>
            </a:r>
            <a:r>
              <a:rPr lang="en-GB" sz="1100" i="1" dirty="0">
                <a:latin typeface="Arial" panose="020B0604020202020204" pitchFamily="34" charset="0"/>
                <a:cs typeface="Arial" panose="020B0604020202020204" pitchFamily="34" charset="0"/>
              </a:rPr>
              <a:t> either; a) select tooling with a flute length sufficient to avoid collisions or b) modify your original CAD model so it can be manufactured with the available tooling. Failure to follow this advice could result in tool breakage and/or machine tool damage.</a:t>
            </a:r>
            <a:endParaRPr lang="en-GB" sz="1100"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22306FA-78AB-427E-9183-CD2A27DE8592}" type="slidenum">
              <a:rPr lang="en-GB" smtClean="0"/>
              <a:t>37</a:t>
            </a:fld>
            <a:endParaRPr lang="en-GB"/>
          </a:p>
        </p:txBody>
      </p:sp>
    </p:spTree>
    <p:extLst>
      <p:ext uri="{BB962C8B-B14F-4D97-AF65-F5344CB8AC3E}">
        <p14:creationId xmlns:p14="http://schemas.microsoft.com/office/powerpoint/2010/main" val="2719250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The machine instructions should now be saved in the correct format for importing into your mill/router.</a:t>
            </a:r>
          </a:p>
        </p:txBody>
      </p:sp>
      <p:sp>
        <p:nvSpPr>
          <p:cNvPr id="4" name="Slide Number Placeholder 3"/>
          <p:cNvSpPr>
            <a:spLocks noGrp="1"/>
          </p:cNvSpPr>
          <p:nvPr>
            <p:ph type="sldNum" sz="quarter" idx="10"/>
          </p:nvPr>
        </p:nvSpPr>
        <p:spPr/>
        <p:txBody>
          <a:bodyPr/>
          <a:lstStyle/>
          <a:p>
            <a:fld id="{922306FA-78AB-427E-9183-CD2A27DE8592}" type="slidenum">
              <a:rPr lang="en-GB" smtClean="0"/>
              <a:t>38</a:t>
            </a:fld>
            <a:endParaRPr lang="en-GB"/>
          </a:p>
        </p:txBody>
      </p:sp>
    </p:spTree>
    <p:extLst>
      <p:ext uri="{BB962C8B-B14F-4D97-AF65-F5344CB8AC3E}">
        <p14:creationId xmlns:p14="http://schemas.microsoft.com/office/powerpoint/2010/main" val="18252597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GB" sz="1100" dirty="0">
                <a:latin typeface="Arial" panose="020B0604020202020204" pitchFamily="34" charset="0"/>
                <a:cs typeface="Arial" panose="020B0604020202020204" pitchFamily="34" charset="0"/>
              </a:rPr>
              <a:t>CNC machine tools usually come with their own control software.</a:t>
            </a:r>
          </a:p>
          <a:p>
            <a:pPr marL="0" lvl="0" indent="0">
              <a:buFont typeface="+mj-lt"/>
              <a:buNone/>
            </a:pPr>
            <a:endParaRPr lang="en-GB" sz="1100" dirty="0">
              <a:latin typeface="Arial" panose="020B0604020202020204" pitchFamily="34" charset="0"/>
              <a:cs typeface="Arial" panose="020B0604020202020204" pitchFamily="34" charset="0"/>
            </a:endParaRPr>
          </a:p>
          <a:p>
            <a:pPr marL="228600" lvl="0" indent="-228600">
              <a:buFont typeface="+mj-lt"/>
              <a:buAutoNum type="arabicPeriod"/>
            </a:pPr>
            <a:r>
              <a:rPr lang="en-GB" sz="1100" dirty="0">
                <a:latin typeface="Arial" panose="020B0604020202020204" pitchFamily="34" charset="0"/>
                <a:cs typeface="Arial" panose="020B0604020202020204" pitchFamily="34" charset="0"/>
              </a:rPr>
              <a:t>Import the G&amp;M code from the post process into the machine tool control software.</a:t>
            </a:r>
          </a:p>
          <a:p>
            <a:pPr marL="228600" lvl="0" indent="-228600">
              <a:buFont typeface="+mj-lt"/>
              <a:buAutoNum type="arabicPeriod"/>
            </a:pPr>
            <a:r>
              <a:rPr lang="en-GB" sz="1100" dirty="0">
                <a:latin typeface="Arial" panose="020B0604020202020204" pitchFamily="34" charset="0"/>
                <a:cs typeface="Arial" panose="020B0604020202020204" pitchFamily="34" charset="0"/>
              </a:rPr>
              <a:t>If the control software allows, run a simulation to check for errors and most importantly tool collisions.</a:t>
            </a:r>
          </a:p>
          <a:p>
            <a:pPr marL="228600" lvl="0" indent="-228600">
              <a:buFont typeface="+mj-lt"/>
              <a:buAutoNum type="arabicPeriod"/>
            </a:pPr>
            <a:r>
              <a:rPr lang="en-GB" sz="1100" dirty="0">
                <a:latin typeface="Arial" panose="020B0604020202020204" pitchFamily="34" charset="0"/>
                <a:cs typeface="Arial" panose="020B0604020202020204" pitchFamily="34" charset="0"/>
              </a:rPr>
              <a:t>Confirm tooling, any tool changes and install the first tool to be used.</a:t>
            </a:r>
          </a:p>
          <a:p>
            <a:pPr marL="228600" lvl="0" indent="-228600">
              <a:buFont typeface="+mj-lt"/>
              <a:buAutoNum type="arabicPeriod"/>
            </a:pPr>
            <a:r>
              <a:rPr lang="en-GB" sz="1100" dirty="0">
                <a:latin typeface="Arial" panose="020B0604020202020204" pitchFamily="34" charset="0"/>
                <a:cs typeface="Arial" panose="020B0604020202020204" pitchFamily="34" charset="0"/>
              </a:rPr>
              <a:t>Fix the material to the bid with any sacrificial material if needed.</a:t>
            </a:r>
          </a:p>
          <a:p>
            <a:pPr marL="228600" lvl="0" indent="-228600">
              <a:buFont typeface="+mj-lt"/>
              <a:buAutoNum type="arabicPeriod"/>
            </a:pPr>
            <a:r>
              <a:rPr lang="en-GB" sz="1100" dirty="0">
                <a:latin typeface="Arial" panose="020B0604020202020204" pitchFamily="34" charset="0"/>
                <a:cs typeface="Arial" panose="020B0604020202020204" pitchFamily="34" charset="0"/>
              </a:rPr>
              <a:t>Set/check the </a:t>
            </a:r>
            <a:r>
              <a:rPr lang="en-GB" sz="1100" dirty="0" err="1">
                <a:latin typeface="Arial" panose="020B0604020202020204" pitchFamily="34" charset="0"/>
                <a:cs typeface="Arial" panose="020B0604020202020204" pitchFamily="34" charset="0"/>
              </a:rPr>
              <a:t>x,y,z</a:t>
            </a:r>
            <a:r>
              <a:rPr lang="en-GB" sz="1100" dirty="0">
                <a:latin typeface="Arial" panose="020B0604020202020204" pitchFamily="34" charset="0"/>
                <a:cs typeface="Arial" panose="020B0604020202020204" pitchFamily="34" charset="0"/>
              </a:rPr>
              <a:t> datums to the material.</a:t>
            </a:r>
          </a:p>
          <a:p>
            <a:pPr marL="228600" lvl="0" indent="-228600">
              <a:buFont typeface="+mj-lt"/>
              <a:buAutoNum type="arabicPeriod"/>
            </a:pPr>
            <a:r>
              <a:rPr lang="en-GB" sz="1100" dirty="0">
                <a:latin typeface="Arial" panose="020B0604020202020204" pitchFamily="34" charset="0"/>
                <a:cs typeface="Arial" panose="020B0604020202020204" pitchFamily="34" charset="0"/>
              </a:rPr>
              <a:t>Run the machine cycles. On manual tool change machines, change the tools when prompted.</a:t>
            </a:r>
          </a:p>
          <a:p>
            <a:pPr marL="228600" lvl="0" indent="-228600">
              <a:buFont typeface="+mj-lt"/>
              <a:buAutoNum type="arabicPeriod"/>
            </a:pPr>
            <a:endParaRPr lang="en-GB" sz="1100" dirty="0">
              <a:latin typeface="Arial" panose="020B0604020202020204" pitchFamily="34" charset="0"/>
              <a:cs typeface="Arial" panose="020B0604020202020204" pitchFamily="34" charset="0"/>
            </a:endParaRPr>
          </a:p>
          <a:p>
            <a:pPr marL="0" lvl="0" indent="0">
              <a:buFont typeface="+mj-lt"/>
              <a:buNone/>
            </a:pPr>
            <a:r>
              <a:rPr lang="en-GB" sz="1100" dirty="0">
                <a:latin typeface="Arial" panose="020B0604020202020204" pitchFamily="34" charset="0"/>
                <a:cs typeface="Arial" panose="020B0604020202020204" pitchFamily="34" charset="0"/>
              </a:rPr>
              <a:t>The video shows a set of aircraft parts being machined.</a:t>
            </a:r>
          </a:p>
        </p:txBody>
      </p:sp>
      <p:sp>
        <p:nvSpPr>
          <p:cNvPr id="4" name="Slide Number Placeholder 3"/>
          <p:cNvSpPr>
            <a:spLocks noGrp="1"/>
          </p:cNvSpPr>
          <p:nvPr>
            <p:ph type="sldNum" sz="quarter" idx="10"/>
          </p:nvPr>
        </p:nvSpPr>
        <p:spPr/>
        <p:txBody>
          <a:bodyPr/>
          <a:lstStyle/>
          <a:p>
            <a:fld id="{922306FA-78AB-427E-9183-CD2A27DE8592}" type="slidenum">
              <a:rPr lang="en-GB" smtClean="0"/>
              <a:t>39</a:t>
            </a:fld>
            <a:endParaRPr lang="en-GB"/>
          </a:p>
        </p:txBody>
      </p:sp>
    </p:spTree>
    <p:extLst>
      <p:ext uri="{BB962C8B-B14F-4D97-AF65-F5344CB8AC3E}">
        <p14:creationId xmlns:p14="http://schemas.microsoft.com/office/powerpoint/2010/main" val="3705913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kern="1200" dirty="0">
                <a:solidFill>
                  <a:schemeClr val="tx1"/>
                </a:solidFill>
                <a:effectLst/>
                <a:latin typeface="Arial" panose="020B0604020202020204" pitchFamily="34" charset="0"/>
                <a:cs typeface="Arial" panose="020B0604020202020204" pitchFamily="34" charset="0"/>
              </a:rPr>
              <a:t>There are two key elements to this activity:</a:t>
            </a:r>
          </a:p>
          <a:p>
            <a:endParaRPr lang="en-GB" sz="1100" b="0" kern="1200" dirty="0">
              <a:solidFill>
                <a:schemeClr val="tx1"/>
              </a:solidFill>
              <a:effectLst/>
              <a:latin typeface="Arial" panose="020B0604020202020204" pitchFamily="34" charset="0"/>
              <a:cs typeface="Arial" panose="020B0604020202020204" pitchFamily="34" charset="0"/>
            </a:endParaRPr>
          </a:p>
          <a:p>
            <a:r>
              <a:rPr lang="en-GB" sz="1100" b="0" kern="1200" dirty="0">
                <a:solidFill>
                  <a:schemeClr val="tx1"/>
                </a:solidFill>
                <a:effectLst/>
                <a:latin typeface="Arial" panose="020B0604020202020204" pitchFamily="34" charset="0"/>
                <a:cs typeface="Arial" panose="020B0604020202020204" pitchFamily="34" charset="0"/>
              </a:rPr>
              <a:t>The central pylon which controls the circular flight path of the aircraft and provides power to the model. </a:t>
            </a:r>
          </a:p>
          <a:p>
            <a:endParaRPr lang="en-GB" sz="1100" b="0" kern="1200" dirty="0">
              <a:solidFill>
                <a:schemeClr val="tx1"/>
              </a:solidFill>
              <a:effectLst/>
              <a:latin typeface="Arial" panose="020B0604020202020204" pitchFamily="34" charset="0"/>
              <a:cs typeface="Arial" panose="020B0604020202020204" pitchFamily="34" charset="0"/>
            </a:endParaRPr>
          </a:p>
          <a:p>
            <a:r>
              <a:rPr lang="en-GB" sz="1100" b="0" kern="1200" dirty="0">
                <a:solidFill>
                  <a:schemeClr val="tx1"/>
                </a:solidFill>
                <a:effectLst/>
                <a:latin typeface="Arial" panose="020B0604020202020204" pitchFamily="34" charset="0"/>
                <a:cs typeface="Arial" panose="020B0604020202020204" pitchFamily="34" charset="0"/>
              </a:rPr>
              <a:t>The aircraft themselves which are tethered to the pylon by two very thin wires.</a:t>
            </a:r>
            <a:endParaRPr lang="en-GB" sz="1100"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22306FA-78AB-427E-9183-CD2A27DE8592}" type="slidenum">
              <a:rPr lang="en-GB" smtClean="0"/>
              <a:t>4</a:t>
            </a:fld>
            <a:endParaRPr lang="en-GB"/>
          </a:p>
        </p:txBody>
      </p:sp>
    </p:spTree>
    <p:extLst>
      <p:ext uri="{BB962C8B-B14F-4D97-AF65-F5344CB8AC3E}">
        <p14:creationId xmlns:p14="http://schemas.microsoft.com/office/powerpoint/2010/main" val="733614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Assembly and finishing uses the same procedures, techniques and safety considerations as those used for foam modelling in product design.</a:t>
            </a:r>
          </a:p>
        </p:txBody>
      </p:sp>
      <p:sp>
        <p:nvSpPr>
          <p:cNvPr id="4" name="Slide Number Placeholder 3"/>
          <p:cNvSpPr>
            <a:spLocks noGrp="1"/>
          </p:cNvSpPr>
          <p:nvPr>
            <p:ph type="sldNum" sz="quarter" idx="10"/>
          </p:nvPr>
        </p:nvSpPr>
        <p:spPr/>
        <p:txBody>
          <a:bodyPr/>
          <a:lstStyle/>
          <a:p>
            <a:fld id="{922306FA-78AB-427E-9183-CD2A27DE8592}" type="slidenum">
              <a:rPr lang="en-GB" smtClean="0"/>
              <a:t>40</a:t>
            </a:fld>
            <a:endParaRPr lang="en-GB"/>
          </a:p>
        </p:txBody>
      </p:sp>
    </p:spTree>
    <p:extLst>
      <p:ext uri="{BB962C8B-B14F-4D97-AF65-F5344CB8AC3E}">
        <p14:creationId xmlns:p14="http://schemas.microsoft.com/office/powerpoint/2010/main" val="33742944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Ideally the model will perform a long, gentle glide with control surfaces in the neutral positions. This is the most aerodynamic state with least drag.</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The following list describes the flight path and changes needed to achieve a long, straight, shallow flight. Adjustments should be very small and retested between each change.</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Model dives – bend elevators upwards.</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Model stalls – bend elevators downwards.</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Model turns to the left – bend right aileron up and left aileron down.</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Model turns to the right – bend the right aileron down and left aileron up.</a:t>
            </a:r>
          </a:p>
          <a:p>
            <a:pPr marL="171450" indent="-171450">
              <a:buFont typeface="Arial" panose="020B0604020202020204" pitchFamily="34" charset="0"/>
              <a:buChar char="•"/>
            </a:pPr>
            <a:endParaRPr lang="en-GB" sz="11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100" dirty="0">
                <a:latin typeface="Arial" panose="020B0604020202020204" pitchFamily="34" charset="0"/>
                <a:cs typeface="Arial" panose="020B0604020202020204" pitchFamily="34" charset="0"/>
              </a:rPr>
              <a:t>Once a long, straight, shallow flight is achieved move on to powered flights can begin.</a:t>
            </a:r>
          </a:p>
          <a:p>
            <a:pPr marL="0" indent="0">
              <a:buFont typeface="Arial" panose="020B0604020202020204" pitchFamily="34" charset="0"/>
              <a:buNone/>
            </a:pPr>
            <a:endParaRPr lang="en-GB" sz="11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100" dirty="0">
                <a:latin typeface="Arial" panose="020B0604020202020204" pitchFamily="34" charset="0"/>
                <a:cs typeface="Arial" panose="020B0604020202020204" pitchFamily="34" charset="0"/>
              </a:rPr>
              <a:t>If there is an opportunity to redesign the aircraft, the centre of gravity or centre of lift can be moved to remove the need for offset control surfaces.</a:t>
            </a:r>
          </a:p>
        </p:txBody>
      </p:sp>
      <p:sp>
        <p:nvSpPr>
          <p:cNvPr id="4" name="Slide Number Placeholder 3"/>
          <p:cNvSpPr>
            <a:spLocks noGrp="1"/>
          </p:cNvSpPr>
          <p:nvPr>
            <p:ph type="sldNum" sz="quarter" idx="10"/>
          </p:nvPr>
        </p:nvSpPr>
        <p:spPr/>
        <p:txBody>
          <a:bodyPr/>
          <a:lstStyle/>
          <a:p>
            <a:fld id="{922306FA-78AB-427E-9183-CD2A27DE8592}" type="slidenum">
              <a:rPr lang="en-GB" smtClean="0"/>
              <a:t>41</a:t>
            </a:fld>
            <a:endParaRPr lang="en-GB"/>
          </a:p>
        </p:txBody>
      </p:sp>
    </p:spTree>
    <p:extLst>
      <p:ext uri="{BB962C8B-B14F-4D97-AF65-F5344CB8AC3E}">
        <p14:creationId xmlns:p14="http://schemas.microsoft.com/office/powerpoint/2010/main" val="8679524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Powered flight is the culmination of this exciting design – make – fly challenge but needs to be carefully managed to keep students safe and avoid damage to the tower, wire tethers and aircraft.</a:t>
            </a: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Flight rules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a:latin typeface="Arial" panose="020B0604020202020204" pitchFamily="34" charset="0"/>
                <a:cs typeface="Arial" panose="020B0604020202020204" pitchFamily="34" charset="0"/>
              </a:rPr>
              <a:t>Power supply turned off and unplugged when changing aircraft.</a:t>
            </a:r>
            <a:r>
              <a:rPr lang="en-GB" sz="1100" b="0" i="0" kern="1200" dirty="0">
                <a:solidFill>
                  <a:schemeClr val="tx1"/>
                </a:solidFill>
                <a:effectLst/>
                <a:latin typeface="Arial" panose="020B0604020202020204" pitchFamily="34"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i="0" kern="1200" dirty="0">
                <a:solidFill>
                  <a:schemeClr val="tx1"/>
                </a:solidFill>
                <a:effectLst/>
                <a:latin typeface="Arial" panose="020B0604020202020204" pitchFamily="34" charset="0"/>
                <a:cs typeface="Arial" panose="020B0604020202020204" pitchFamily="34" charset="0"/>
              </a:rPr>
              <a:t>Walk the model around the circuit to check clearance.</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Only one person inside the flying circle when changing aircraft. </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All participants should wear safety goggles or safety glasses.</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Spectators in a taped off area set back from the flying circle.</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Pilots will need to stand or sit next to the power supplies, which should be set back from the flying circle.</a:t>
            </a:r>
          </a:p>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22306FA-78AB-427E-9183-CD2A27DE8592}" type="slidenum">
              <a:rPr lang="en-GB" smtClean="0"/>
              <a:t>42</a:t>
            </a:fld>
            <a:endParaRPr lang="en-GB"/>
          </a:p>
        </p:txBody>
      </p:sp>
    </p:spTree>
    <p:extLst>
      <p:ext uri="{BB962C8B-B14F-4D97-AF65-F5344CB8AC3E}">
        <p14:creationId xmlns:p14="http://schemas.microsoft.com/office/powerpoint/2010/main" val="32513286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100" b="0" i="0" kern="1200" dirty="0">
                <a:solidFill>
                  <a:schemeClr val="tx1"/>
                </a:solidFill>
                <a:effectLst/>
                <a:latin typeface="Arial" panose="020B0604020202020204" pitchFamily="34" charset="0"/>
                <a:cs typeface="Arial" panose="020B0604020202020204" pitchFamily="34" charset="0"/>
              </a:rPr>
              <a:t>Flying lines should be shortish (2-3m) with beginners to make wire management easier.</a:t>
            </a:r>
          </a:p>
          <a:p>
            <a:pPr marL="0" indent="0">
              <a:buFont typeface="Arial" panose="020B0604020202020204" pitchFamily="34" charset="0"/>
              <a:buNone/>
            </a:pPr>
            <a:r>
              <a:rPr lang="en-GB" sz="1100" b="0" i="0" kern="1200" dirty="0">
                <a:solidFill>
                  <a:schemeClr val="tx1"/>
                </a:solidFill>
                <a:effectLst/>
                <a:latin typeface="Arial" panose="020B0604020202020204" pitchFamily="34" charset="0"/>
                <a:cs typeface="Arial" panose="020B0604020202020204" pitchFamily="34" charset="0"/>
              </a:rPr>
              <a:t>Aerobatic flight should only be attempted when experienced with flight characteristics of a range of models, stable flight and height changing on demand. </a:t>
            </a:r>
          </a:p>
          <a:p>
            <a:pPr marL="0" indent="0">
              <a:buFont typeface="Arial" panose="020B0604020202020204" pitchFamily="34" charset="0"/>
              <a:buNone/>
            </a:pPr>
            <a:r>
              <a:rPr lang="en-GB" sz="1100" b="0" i="0" kern="1200" dirty="0">
                <a:solidFill>
                  <a:schemeClr val="tx1"/>
                </a:solidFill>
                <a:effectLst/>
                <a:latin typeface="Arial" panose="020B0604020202020204" pitchFamily="34" charset="0"/>
                <a:cs typeface="Arial" panose="020B0604020202020204" pitchFamily="34" charset="0"/>
              </a:rPr>
              <a:t>For aerobatic flying, lines will need to be five metres or longer.</a:t>
            </a:r>
          </a:p>
          <a:p>
            <a:pPr marL="0" indent="0">
              <a:buFont typeface="Arial" panose="020B0604020202020204" pitchFamily="34" charset="0"/>
              <a:buNone/>
            </a:pPr>
            <a:endParaRPr lang="en-GB" sz="1100" b="0" i="0" kern="1200" dirty="0">
              <a:solidFill>
                <a:schemeClr val="tx1"/>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100" b="0" i="0" kern="1200" dirty="0">
                <a:solidFill>
                  <a:schemeClr val="tx1"/>
                </a:solidFill>
                <a:effectLst/>
                <a:latin typeface="Arial" panose="020B0604020202020204" pitchFamily="34" charset="0"/>
                <a:cs typeface="Arial" panose="020B0604020202020204" pitchFamily="34" charset="0"/>
              </a:rPr>
              <a:t>Flying lines are connected to the aircraft through notches for tension and with small Molex electrical connectors.</a:t>
            </a:r>
          </a:p>
          <a:p>
            <a:pPr marL="0" indent="0">
              <a:buFont typeface="Arial" panose="020B0604020202020204" pitchFamily="34" charset="0"/>
              <a:buNone/>
            </a:pPr>
            <a:endParaRPr lang="en-GB" sz="1100" b="0" i="0" kern="1200" dirty="0">
              <a:solidFill>
                <a:schemeClr val="tx1"/>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100" b="0" i="0" kern="1200" dirty="0">
                <a:solidFill>
                  <a:schemeClr val="tx1"/>
                </a:solidFill>
                <a:effectLst/>
                <a:latin typeface="Arial" panose="020B0604020202020204" pitchFamily="34" charset="0"/>
                <a:cs typeface="Arial" panose="020B0604020202020204" pitchFamily="34" charset="0"/>
              </a:rPr>
              <a:t>Guide to trimming aircraft for flight</a:t>
            </a:r>
          </a:p>
          <a:p>
            <a:pPr marL="171450" indent="-171450">
              <a:buFont typeface="Arial" panose="020B0604020202020204" pitchFamily="34" charset="0"/>
              <a:buChar char="•"/>
            </a:pPr>
            <a:r>
              <a:rPr lang="en-GB" sz="1100" b="0" i="0" kern="1200" dirty="0">
                <a:solidFill>
                  <a:schemeClr val="tx1"/>
                </a:solidFill>
                <a:effectLst/>
                <a:latin typeface="Arial" panose="020B0604020202020204" pitchFamily="34" charset="0"/>
                <a:cs typeface="Arial" panose="020B0604020202020204" pitchFamily="34" charset="0"/>
              </a:rPr>
              <a:t>High/full power may be required to get the model rolling for take off.</a:t>
            </a:r>
          </a:p>
          <a:p>
            <a:pPr marL="171450" indent="-171450">
              <a:buFont typeface="Arial" panose="020B0604020202020204" pitchFamily="34" charset="0"/>
              <a:buChar char="•"/>
            </a:pPr>
            <a:r>
              <a:rPr lang="en-GB" sz="1100" b="0" i="0" kern="1200" dirty="0">
                <a:solidFill>
                  <a:schemeClr val="tx1"/>
                </a:solidFill>
                <a:effectLst/>
                <a:latin typeface="Arial" panose="020B0604020202020204" pitchFamily="34" charset="0"/>
                <a:cs typeface="Arial" panose="020B0604020202020204" pitchFamily="34" charset="0"/>
              </a:rPr>
              <a:t>Reduce power to prevent steep climb.</a:t>
            </a:r>
          </a:p>
          <a:p>
            <a:pPr marL="171450" indent="-171450">
              <a:buFont typeface="Arial" panose="020B0604020202020204" pitchFamily="34" charset="0"/>
              <a:buChar char="•"/>
            </a:pPr>
            <a:r>
              <a:rPr lang="en-GB" sz="1100" b="0" i="0" kern="1200" dirty="0">
                <a:solidFill>
                  <a:schemeClr val="tx1"/>
                </a:solidFill>
                <a:effectLst/>
                <a:latin typeface="Arial" panose="020B0604020202020204" pitchFamily="34" charset="0"/>
                <a:cs typeface="Arial" panose="020B0604020202020204" pitchFamily="34" charset="0"/>
              </a:rPr>
              <a:t>Models turn into circle – move attachment backwards.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i="0" kern="1200" dirty="0">
                <a:solidFill>
                  <a:schemeClr val="tx1"/>
                </a:solidFill>
                <a:effectLst/>
                <a:latin typeface="Arial" panose="020B0604020202020204" pitchFamily="34" charset="0"/>
                <a:cs typeface="Arial" panose="020B0604020202020204" pitchFamily="34" charset="0"/>
              </a:rPr>
              <a:t>Turns away from circle – move attachment forwards.</a:t>
            </a:r>
          </a:p>
          <a:p>
            <a:pPr marL="171450" indent="-171450">
              <a:buFont typeface="Arial" panose="020B0604020202020204" pitchFamily="34" charset="0"/>
              <a:buChar char="•"/>
            </a:pPr>
            <a:r>
              <a:rPr lang="en-GB" sz="1100" b="0" i="0" kern="1200" dirty="0">
                <a:solidFill>
                  <a:schemeClr val="tx1"/>
                </a:solidFill>
                <a:effectLst/>
                <a:latin typeface="Arial" panose="020B0604020202020204" pitchFamily="34" charset="0"/>
                <a:cs typeface="Arial" panose="020B0604020202020204" pitchFamily="34" charset="0"/>
              </a:rPr>
              <a:t>Trim with some up elevator may be needed for stable take-off and flight.</a:t>
            </a:r>
          </a:p>
          <a:p>
            <a:endParaRPr lang="en-GB" sz="1100"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22306FA-78AB-427E-9183-CD2A27DE8592}" type="slidenum">
              <a:rPr lang="en-GB" smtClean="0"/>
              <a:t>43</a:t>
            </a:fld>
            <a:endParaRPr lang="en-GB"/>
          </a:p>
        </p:txBody>
      </p:sp>
    </p:spTree>
    <p:extLst>
      <p:ext uri="{BB962C8B-B14F-4D97-AF65-F5344CB8AC3E}">
        <p14:creationId xmlns:p14="http://schemas.microsoft.com/office/powerpoint/2010/main" val="29322511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latin typeface="Arial" panose="020B0604020202020204" pitchFamily="34" charset="0"/>
                <a:cs typeface="Arial" panose="020B0604020202020204" pitchFamily="34" charset="0"/>
              </a:rPr>
              <a:t>Computer simulation is a very wide field covering; structural, thermal, flow, electrical, etc. In the context of flight, airflow simulation will help evaluate designs and inform improvements prior to expensive manufacture and time-consuming physical testing. </a:t>
            </a:r>
          </a:p>
          <a:p>
            <a:endParaRPr lang="en-GB" sz="1100" dirty="0">
              <a:latin typeface="Arial" panose="020B0604020202020204" pitchFamily="34" charset="0"/>
              <a:cs typeface="Arial" panose="020B0604020202020204" pitchFamily="34" charset="0"/>
            </a:endParaRPr>
          </a:p>
          <a:p>
            <a:r>
              <a:rPr lang="en-GB" sz="1100" b="1" kern="1200" dirty="0">
                <a:solidFill>
                  <a:schemeClr val="tx1"/>
                </a:solidFill>
                <a:effectLst/>
                <a:latin typeface="Arial" panose="020B0604020202020204" pitchFamily="34" charset="0"/>
                <a:cs typeface="Arial" panose="020B0604020202020204" pitchFamily="34" charset="0"/>
              </a:rPr>
              <a:t>Flow Design</a:t>
            </a:r>
          </a:p>
          <a:p>
            <a:r>
              <a:rPr lang="en-GB" sz="1100" kern="1200" dirty="0">
                <a:solidFill>
                  <a:schemeClr val="tx1"/>
                </a:solidFill>
                <a:effectLst/>
                <a:latin typeface="Arial" panose="020B0604020202020204" pitchFamily="34" charset="0"/>
                <a:cs typeface="Arial" panose="020B0604020202020204" pitchFamily="34" charset="0"/>
              </a:rPr>
              <a:t>Computational fluid dynamics or CFD is the accepted engineering term for Fluid flow simulation. </a:t>
            </a:r>
          </a:p>
          <a:p>
            <a:r>
              <a:rPr lang="en-GB" sz="1100" kern="1200" dirty="0">
                <a:solidFill>
                  <a:schemeClr val="tx1"/>
                </a:solidFill>
                <a:effectLst/>
                <a:latin typeface="Arial" panose="020B0604020202020204" pitchFamily="34" charset="0"/>
                <a:cs typeface="Arial" panose="020B0604020202020204" pitchFamily="34" charset="0"/>
              </a:rPr>
              <a:t>Autodesk CFD software </a:t>
            </a:r>
            <a:r>
              <a:rPr lang="en-GB" sz="1100" b="1" kern="1200" dirty="0">
                <a:solidFill>
                  <a:schemeClr val="tx1"/>
                </a:solidFill>
                <a:effectLst/>
                <a:latin typeface="Arial" panose="020B0604020202020204" pitchFamily="34" charset="0"/>
                <a:cs typeface="Arial" panose="020B0604020202020204" pitchFamily="34" charset="0"/>
              </a:rPr>
              <a:t>Flow Design</a:t>
            </a:r>
            <a:r>
              <a:rPr lang="en-GB" sz="1100" kern="1200" dirty="0">
                <a:solidFill>
                  <a:schemeClr val="tx1"/>
                </a:solidFill>
                <a:effectLst/>
                <a:latin typeface="Arial" panose="020B0604020202020204" pitchFamily="34" charset="0"/>
                <a:cs typeface="Arial" panose="020B0604020202020204" pitchFamily="34" charset="0"/>
              </a:rPr>
              <a:t> is shown on the right. A video introduction to Flow Design can be seen </a:t>
            </a:r>
            <a:r>
              <a:rPr lang="en-GB" sz="1100" u="sng" kern="1200" dirty="0">
                <a:solidFill>
                  <a:schemeClr val="tx1"/>
                </a:solidFill>
                <a:effectLst/>
                <a:latin typeface="Arial" panose="020B0604020202020204" pitchFamily="34" charset="0"/>
                <a:cs typeface="Arial" panose="020B0604020202020204" pitchFamily="34" charset="0"/>
                <a:hlinkClick r:id="rId3"/>
              </a:rPr>
              <a:t>here</a:t>
            </a:r>
            <a:r>
              <a:rPr lang="en-GB" sz="1100" kern="1200" dirty="0">
                <a:solidFill>
                  <a:schemeClr val="tx1"/>
                </a:solidFill>
                <a:effectLst/>
                <a:latin typeface="Arial" panose="020B0604020202020204" pitchFamily="34" charset="0"/>
                <a:cs typeface="Arial" panose="020B0604020202020204" pitchFamily="34" charset="0"/>
              </a:rPr>
              <a:t>.</a:t>
            </a: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2306FA-78AB-427E-9183-CD2A27DE8592}" type="slidenum">
              <a:rPr lang="en-GB" smtClean="0"/>
              <a:t>44</a:t>
            </a:fld>
            <a:endParaRPr lang="en-GB"/>
          </a:p>
        </p:txBody>
      </p:sp>
    </p:spTree>
    <p:extLst>
      <p:ext uri="{BB962C8B-B14F-4D97-AF65-F5344CB8AC3E}">
        <p14:creationId xmlns:p14="http://schemas.microsoft.com/office/powerpoint/2010/main" val="3151980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Arial" panose="020B0604020202020204" pitchFamily="34" charset="0"/>
                <a:cs typeface="Arial" panose="020B0604020202020204" pitchFamily="34" charset="0"/>
              </a:rPr>
              <a:t>The fuselage is another opportunity for optimising a design and can benefit from CFD analysis. The following feedback would be helpful in optimising the shape of the fuselage. </a:t>
            </a:r>
          </a:p>
          <a:p>
            <a:endParaRPr lang="en-GB" sz="1100" kern="1200" dirty="0">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100" kern="1200" dirty="0">
                <a:solidFill>
                  <a:schemeClr val="tx1"/>
                </a:solidFill>
                <a:effectLst/>
                <a:latin typeface="Arial" panose="020B0604020202020204" pitchFamily="34" charset="0"/>
                <a:cs typeface="Arial" panose="020B0604020202020204" pitchFamily="34" charset="0"/>
              </a:rPr>
              <a:t>Areas of turbulence </a:t>
            </a:r>
          </a:p>
          <a:p>
            <a:pPr marL="171450" lvl="0" indent="-171450">
              <a:buFont typeface="Arial" panose="020B0604020202020204" pitchFamily="34" charset="0"/>
              <a:buChar char="•"/>
            </a:pPr>
            <a:r>
              <a:rPr lang="en-GB" sz="1100" kern="1200" dirty="0">
                <a:solidFill>
                  <a:schemeClr val="tx1"/>
                </a:solidFill>
                <a:effectLst/>
                <a:latin typeface="Arial" panose="020B0604020202020204" pitchFamily="34" charset="0"/>
                <a:cs typeface="Arial" panose="020B0604020202020204" pitchFamily="34" charset="0"/>
              </a:rPr>
              <a:t>Drag coefficient</a:t>
            </a:r>
          </a:p>
          <a:p>
            <a:pPr marL="171450" indent="-171450">
              <a:buFont typeface="Arial" panose="020B0604020202020204" pitchFamily="34" charset="0"/>
              <a:buChar char="•"/>
            </a:pPr>
            <a:r>
              <a:rPr lang="en-GB" sz="1100" kern="1200" dirty="0">
                <a:solidFill>
                  <a:schemeClr val="tx1"/>
                </a:solidFill>
                <a:effectLst/>
                <a:latin typeface="Arial" panose="020B0604020202020204" pitchFamily="34" charset="0"/>
                <a:cs typeface="Arial" panose="020B0604020202020204" pitchFamily="34" charset="0"/>
              </a:rPr>
              <a:t>Thrust from the motor must exceed the drag force resisting movement.</a:t>
            </a: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2306FA-78AB-427E-9183-CD2A27DE8592}" type="slidenum">
              <a:rPr lang="en-GB" smtClean="0"/>
              <a:t>45</a:t>
            </a:fld>
            <a:endParaRPr lang="en-GB"/>
          </a:p>
        </p:txBody>
      </p:sp>
    </p:spTree>
    <p:extLst>
      <p:ext uri="{BB962C8B-B14F-4D97-AF65-F5344CB8AC3E}">
        <p14:creationId xmlns:p14="http://schemas.microsoft.com/office/powerpoint/2010/main" val="1546373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Arial" panose="020B0604020202020204" pitchFamily="34" charset="0"/>
                <a:cs typeface="Arial" panose="020B0604020202020204" pitchFamily="34" charset="0"/>
              </a:rPr>
              <a:t>An Excel spreadsheet is supplied listing suppliers, part numbers and costings.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latin typeface="Arial" panose="020B0604020202020204" pitchFamily="34" charset="0"/>
                <a:cs typeface="Arial" panose="020B0604020202020204" pitchFamily="34" charset="0"/>
              </a:rPr>
              <a:t>Pylon flight – Parts list.xlsx</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Prices were correct on 13</a:t>
            </a:r>
            <a:r>
              <a:rPr lang="en-GB" sz="1100" baseline="30000" dirty="0">
                <a:latin typeface="Arial" panose="020B0604020202020204" pitchFamily="34" charset="0"/>
                <a:cs typeface="Arial" panose="020B0604020202020204" pitchFamily="34" charset="0"/>
              </a:rPr>
              <a:t>th</a:t>
            </a:r>
            <a:r>
              <a:rPr lang="en-GB" sz="1100" dirty="0">
                <a:latin typeface="Arial" panose="020B0604020202020204" pitchFamily="34" charset="0"/>
                <a:cs typeface="Arial" panose="020B0604020202020204" pitchFamily="34" charset="0"/>
              </a:rPr>
              <a:t> December 2018.</a:t>
            </a:r>
          </a:p>
        </p:txBody>
      </p:sp>
      <p:sp>
        <p:nvSpPr>
          <p:cNvPr id="4" name="Slide Number Placeholder 3"/>
          <p:cNvSpPr>
            <a:spLocks noGrp="1"/>
          </p:cNvSpPr>
          <p:nvPr>
            <p:ph type="sldNum" sz="quarter" idx="10"/>
          </p:nvPr>
        </p:nvSpPr>
        <p:spPr/>
        <p:txBody>
          <a:bodyPr/>
          <a:lstStyle/>
          <a:p>
            <a:fld id="{922306FA-78AB-427E-9183-CD2A27DE8592}" type="slidenum">
              <a:rPr lang="en-GB" smtClean="0"/>
              <a:t>46</a:t>
            </a:fld>
            <a:endParaRPr lang="en-GB"/>
          </a:p>
        </p:txBody>
      </p:sp>
    </p:spTree>
    <p:extLst>
      <p:ext uri="{BB962C8B-B14F-4D97-AF65-F5344CB8AC3E}">
        <p14:creationId xmlns:p14="http://schemas.microsoft.com/office/powerpoint/2010/main" val="724961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Chris Jarman and David Eyre first developed this project while teaching at Edgecliff High School in Staffordshire, UK. The models shown here were designed and built by them and their students. </a:t>
            </a:r>
          </a:p>
        </p:txBody>
      </p:sp>
      <p:sp>
        <p:nvSpPr>
          <p:cNvPr id="4" name="Slide Number Placeholder 3"/>
          <p:cNvSpPr>
            <a:spLocks noGrp="1"/>
          </p:cNvSpPr>
          <p:nvPr>
            <p:ph type="sldNum" sz="quarter" idx="5"/>
          </p:nvPr>
        </p:nvSpPr>
        <p:spPr/>
        <p:txBody>
          <a:bodyPr/>
          <a:lstStyle/>
          <a:p>
            <a:fld id="{922306FA-78AB-427E-9183-CD2A27DE8592}" type="slidenum">
              <a:rPr lang="en-GB" smtClean="0"/>
              <a:t>47</a:t>
            </a:fld>
            <a:endParaRPr lang="en-GB"/>
          </a:p>
        </p:txBody>
      </p:sp>
    </p:spTree>
    <p:extLst>
      <p:ext uri="{BB962C8B-B14F-4D97-AF65-F5344CB8AC3E}">
        <p14:creationId xmlns:p14="http://schemas.microsoft.com/office/powerpoint/2010/main" val="21154165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The pylon shown here is a lightweight design suitable for small aircraft.</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A detailed description of this lightweight pylon design can be found in the guide for this challenge.</a:t>
            </a:r>
          </a:p>
        </p:txBody>
      </p:sp>
      <p:sp>
        <p:nvSpPr>
          <p:cNvPr id="4" name="Slide Number Placeholder 3"/>
          <p:cNvSpPr>
            <a:spLocks noGrp="1"/>
          </p:cNvSpPr>
          <p:nvPr>
            <p:ph type="sldNum" sz="quarter" idx="5"/>
          </p:nvPr>
        </p:nvSpPr>
        <p:spPr/>
        <p:txBody>
          <a:bodyPr/>
          <a:lstStyle/>
          <a:p>
            <a:fld id="{922306FA-78AB-427E-9183-CD2A27DE8592}" type="slidenum">
              <a:rPr lang="en-GB" smtClean="0"/>
              <a:t>48</a:t>
            </a:fld>
            <a:endParaRPr lang="en-GB"/>
          </a:p>
        </p:txBody>
      </p:sp>
    </p:spTree>
    <p:extLst>
      <p:ext uri="{BB962C8B-B14F-4D97-AF65-F5344CB8AC3E}">
        <p14:creationId xmlns:p14="http://schemas.microsoft.com/office/powerpoint/2010/main" val="32112668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The pylon shown here is a heavy weight version of the previous design. The solid steel upright requires some machining to accommodate the power wires.</a:t>
            </a:r>
          </a:p>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2306FA-78AB-427E-9183-CD2A27DE8592}" type="slidenum">
              <a:rPr lang="en-GB" smtClean="0"/>
              <a:t>49</a:t>
            </a:fld>
            <a:endParaRPr lang="en-GB"/>
          </a:p>
        </p:txBody>
      </p:sp>
    </p:spTree>
    <p:extLst>
      <p:ext uri="{BB962C8B-B14F-4D97-AF65-F5344CB8AC3E}">
        <p14:creationId xmlns:p14="http://schemas.microsoft.com/office/powerpoint/2010/main" val="4066883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The forces on an aircraft in flight are usually shown as here with lift opposing the weight of the aircraft and thrust opposing drag.</a:t>
            </a: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Lift/weight</a:t>
            </a:r>
          </a:p>
          <a:p>
            <a:r>
              <a:rPr lang="en-GB" sz="1100" dirty="0">
                <a:latin typeface="Arial" panose="020B0604020202020204" pitchFamily="34" charset="0"/>
                <a:cs typeface="Arial" panose="020B0604020202020204" pitchFamily="34" charset="0"/>
              </a:rPr>
              <a:t>Lift in a paper glider comes from air trapped air under the wings as the aircraft tries to descend. </a:t>
            </a:r>
          </a:p>
          <a:p>
            <a:r>
              <a:rPr lang="en-GB" sz="1100" dirty="0">
                <a:latin typeface="Arial" panose="020B0604020202020204" pitchFamily="34" charset="0"/>
                <a:cs typeface="Arial" panose="020B0604020202020204" pitchFamily="34" charset="0"/>
              </a:rPr>
              <a:t>The aerofoil section of more complex wings provides lift which opposes the weight of the aircraft.</a:t>
            </a: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Thrust/drag</a:t>
            </a:r>
          </a:p>
          <a:p>
            <a:r>
              <a:rPr lang="en-GB" sz="1100" dirty="0">
                <a:latin typeface="Arial" panose="020B0604020202020204" pitchFamily="34" charset="0"/>
                <a:cs typeface="Arial" panose="020B0604020202020204" pitchFamily="34" charset="0"/>
              </a:rPr>
              <a:t>For a paper glider, thrust is provided by a downward trajectory causing air to spill from the rear of the wings.</a:t>
            </a:r>
          </a:p>
          <a:p>
            <a:r>
              <a:rPr lang="en-GB" sz="1100" dirty="0">
                <a:latin typeface="Arial" panose="020B0604020202020204" pitchFamily="34" charset="0"/>
                <a:cs typeface="Arial" panose="020B0604020202020204" pitchFamily="34" charset="0"/>
              </a:rPr>
              <a:t>The motor/propeller combination in a powered aircraft provide the thrust to overcome drag.</a:t>
            </a:r>
          </a:p>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22306FA-78AB-427E-9183-CD2A27DE8592}" type="slidenum">
              <a:rPr lang="en-GB" smtClean="0"/>
              <a:t>5</a:t>
            </a:fld>
            <a:endParaRPr lang="en-GB"/>
          </a:p>
        </p:txBody>
      </p:sp>
    </p:spTree>
    <p:extLst>
      <p:ext uri="{BB962C8B-B14F-4D97-AF65-F5344CB8AC3E}">
        <p14:creationId xmlns:p14="http://schemas.microsoft.com/office/powerpoint/2010/main" val="21074724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The simplest arrangement has the propeller pressed onto the motor spindle.</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Scale modelling often requires a larger, slower rotating propeller. Moving the propeller to a geared axle achieves this. This arrangement has the added benefit of lowering the motor.</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The arrangement on the right in the picture allows the propeller spindle to float along it’s axis. This disengages the gear and allows the propeller to ‘windmill’ after the batteries are depleted when gliding back to earth.</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Where more power is required, two low-cost motors can be linked with gears.</a:t>
            </a:r>
          </a:p>
          <a:p>
            <a:endParaRPr lang="en-GB" sz="1100"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2306FA-78AB-427E-9183-CD2A27DE8592}" type="slidenum">
              <a:rPr lang="en-GB" smtClean="0"/>
              <a:t>50</a:t>
            </a:fld>
            <a:endParaRPr lang="en-GB"/>
          </a:p>
        </p:txBody>
      </p:sp>
    </p:spTree>
    <p:extLst>
      <p:ext uri="{BB962C8B-B14F-4D97-AF65-F5344CB8AC3E}">
        <p14:creationId xmlns:p14="http://schemas.microsoft.com/office/powerpoint/2010/main" val="36444193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The home of unlimited air racing is Reno, Nevada, USA. The photo shows an aircraft turning at one of the Reno pylons.</a:t>
            </a:r>
          </a:p>
          <a:p>
            <a:r>
              <a:rPr lang="en-GB" sz="1100" dirty="0">
                <a:latin typeface="Arial" panose="020B0604020202020204" pitchFamily="34" charset="0"/>
                <a:cs typeface="Arial" panose="020B0604020202020204" pitchFamily="34" charset="0"/>
              </a:rPr>
              <a:t> </a:t>
            </a:r>
          </a:p>
          <a:p>
            <a:r>
              <a:rPr lang="en-GB" sz="1100" dirty="0">
                <a:latin typeface="Arial" panose="020B0604020202020204" pitchFamily="34" charset="0"/>
                <a:cs typeface="Arial" panose="020B0604020202020204" pitchFamily="34" charset="0"/>
              </a:rPr>
              <a:t>A range of challenges is possible with pylon models.</a:t>
            </a:r>
          </a:p>
        </p:txBody>
      </p:sp>
      <p:sp>
        <p:nvSpPr>
          <p:cNvPr id="4" name="Slide Number Placeholder 3"/>
          <p:cNvSpPr>
            <a:spLocks noGrp="1"/>
          </p:cNvSpPr>
          <p:nvPr>
            <p:ph type="sldNum" sz="quarter" idx="10"/>
          </p:nvPr>
        </p:nvSpPr>
        <p:spPr/>
        <p:txBody>
          <a:bodyPr/>
          <a:lstStyle/>
          <a:p>
            <a:fld id="{922306FA-78AB-427E-9183-CD2A27DE8592}" type="slidenum">
              <a:rPr lang="en-GB" smtClean="0"/>
              <a:t>51</a:t>
            </a:fld>
            <a:endParaRPr lang="en-GB"/>
          </a:p>
        </p:txBody>
      </p:sp>
    </p:spTree>
    <p:extLst>
      <p:ext uri="{BB962C8B-B14F-4D97-AF65-F5344CB8AC3E}">
        <p14:creationId xmlns:p14="http://schemas.microsoft.com/office/powerpoint/2010/main" val="21600986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Links to further information suppliers and videos of pylon flying.</a:t>
            </a:r>
          </a:p>
        </p:txBody>
      </p:sp>
      <p:sp>
        <p:nvSpPr>
          <p:cNvPr id="4" name="Slide Number Placeholder 3"/>
          <p:cNvSpPr>
            <a:spLocks noGrp="1"/>
          </p:cNvSpPr>
          <p:nvPr>
            <p:ph type="sldNum" sz="quarter" idx="10"/>
          </p:nvPr>
        </p:nvSpPr>
        <p:spPr/>
        <p:txBody>
          <a:bodyPr/>
          <a:lstStyle/>
          <a:p>
            <a:fld id="{922306FA-78AB-427E-9183-CD2A27DE8592}" type="slidenum">
              <a:rPr lang="en-GB" smtClean="0"/>
              <a:t>52</a:t>
            </a:fld>
            <a:endParaRPr lang="en-GB"/>
          </a:p>
        </p:txBody>
      </p:sp>
    </p:spTree>
    <p:extLst>
      <p:ext uri="{BB962C8B-B14F-4D97-AF65-F5344CB8AC3E}">
        <p14:creationId xmlns:p14="http://schemas.microsoft.com/office/powerpoint/2010/main" val="41566791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err="1">
                <a:latin typeface="Arial" panose="020B0604020202020204" pitchFamily="34" charset="0"/>
                <a:cs typeface="Arial" panose="020B0604020202020204" pitchFamily="34" charset="0"/>
              </a:rPr>
              <a:t>Airgineers</a:t>
            </a:r>
            <a:r>
              <a:rPr lang="en-GB" sz="1100" dirty="0">
                <a:latin typeface="Arial" panose="020B0604020202020204" pitchFamily="34" charset="0"/>
                <a:cs typeface="Arial" panose="020B0604020202020204" pitchFamily="34" charset="0"/>
              </a:rPr>
              <a:t> is a STEM challenge where students design, build and fly drones.  Launched in 2018 in the UK, the challenge is expanding into new regions around the world. </a:t>
            </a: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British Model Flying Association (BMFA) </a:t>
            </a:r>
            <a:r>
              <a:rPr lang="en-GB" sz="1100" dirty="0">
                <a:latin typeface="Arial" panose="020B0604020202020204" pitchFamily="34" charset="0"/>
                <a:cs typeface="Arial" panose="020B0604020202020204" pitchFamily="34" charset="0"/>
              </a:rPr>
              <a:t>– Provide support for schools undertaking flying challenges in schools and run an annual competition called the ‘</a:t>
            </a:r>
            <a:r>
              <a:rPr lang="en-GB" sz="1100" b="1" dirty="0">
                <a:latin typeface="Arial" panose="020B0604020202020204" pitchFamily="34" charset="0"/>
                <a:cs typeface="Arial" panose="020B0604020202020204" pitchFamily="34" charset="0"/>
              </a:rPr>
              <a:t>Payload Challenge</a:t>
            </a:r>
            <a:r>
              <a:rPr lang="en-GB" sz="1100" dirty="0">
                <a:latin typeface="Arial" panose="020B0604020202020204" pitchFamily="34" charset="0"/>
                <a:cs typeface="Arial" panose="020B0604020202020204" pitchFamily="34" charset="0"/>
              </a:rPr>
              <a:t>’.</a:t>
            </a: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Flying Start Challenge </a:t>
            </a:r>
            <a:r>
              <a:rPr lang="en-GB" sz="1100" dirty="0">
                <a:latin typeface="Arial" panose="020B0604020202020204" pitchFamily="34" charset="0"/>
                <a:cs typeface="Arial" panose="020B0604020202020204" pitchFamily="34" charset="0"/>
              </a:rPr>
              <a:t>– Aerospace companies set an annual, glider based challenge for local UK  schools.</a:t>
            </a:r>
          </a:p>
        </p:txBody>
      </p:sp>
      <p:sp>
        <p:nvSpPr>
          <p:cNvPr id="4" name="Slide Number Placeholder 3"/>
          <p:cNvSpPr>
            <a:spLocks noGrp="1"/>
          </p:cNvSpPr>
          <p:nvPr>
            <p:ph type="sldNum" sz="quarter" idx="10"/>
          </p:nvPr>
        </p:nvSpPr>
        <p:spPr/>
        <p:txBody>
          <a:bodyPr/>
          <a:lstStyle/>
          <a:p>
            <a:fld id="{922306FA-78AB-427E-9183-CD2A27DE8592}" type="slidenum">
              <a:rPr lang="en-GB" smtClean="0"/>
              <a:t>53</a:t>
            </a:fld>
            <a:endParaRPr lang="en-GB"/>
          </a:p>
        </p:txBody>
      </p:sp>
    </p:spTree>
    <p:extLst>
      <p:ext uri="{BB962C8B-B14F-4D97-AF65-F5344CB8AC3E}">
        <p14:creationId xmlns:p14="http://schemas.microsoft.com/office/powerpoint/2010/main" val="30410149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2306FA-78AB-427E-9183-CD2A27DE8592}" type="slidenum">
              <a:rPr lang="en-GB" smtClean="0"/>
              <a:t>54</a:t>
            </a:fld>
            <a:endParaRPr lang="en-GB"/>
          </a:p>
        </p:txBody>
      </p:sp>
    </p:spTree>
    <p:extLst>
      <p:ext uri="{BB962C8B-B14F-4D97-AF65-F5344CB8AC3E}">
        <p14:creationId xmlns:p14="http://schemas.microsoft.com/office/powerpoint/2010/main" val="1529257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Daniel Bernoulli was the first scientist to explain how an increase in airflow will result in a decrease in air pressure.</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This can easily be shown by holding a sheet of paper with the edge horizontal in front of your mouth. Blow over the top of the paper and the paper will rise in front of you.</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Applied to an aerofoil shape wing, air flowing over the top surface of the wing has further to go so speeds up reducing the pressure over the top of the wing and causing a lifting force.</a:t>
            </a:r>
          </a:p>
        </p:txBody>
      </p:sp>
      <p:sp>
        <p:nvSpPr>
          <p:cNvPr id="4" name="Slide Number Placeholder 3"/>
          <p:cNvSpPr>
            <a:spLocks noGrp="1"/>
          </p:cNvSpPr>
          <p:nvPr>
            <p:ph type="sldNum" sz="quarter" idx="10"/>
          </p:nvPr>
        </p:nvSpPr>
        <p:spPr/>
        <p:txBody>
          <a:bodyPr/>
          <a:lstStyle/>
          <a:p>
            <a:fld id="{922306FA-78AB-427E-9183-CD2A27DE8592}" type="slidenum">
              <a:rPr lang="en-GB" smtClean="0"/>
              <a:t>6</a:t>
            </a:fld>
            <a:endParaRPr lang="en-GB"/>
          </a:p>
        </p:txBody>
      </p:sp>
    </p:spTree>
    <p:extLst>
      <p:ext uri="{BB962C8B-B14F-4D97-AF65-F5344CB8AC3E}">
        <p14:creationId xmlns:p14="http://schemas.microsoft.com/office/powerpoint/2010/main" val="120525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Looking from the side, an aircraft will be naturally stable in pitch if the centre of lift is located above the centre of gravity.</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If the centre of lift is located below the centre of gravity the aircraft will be naturally unstable in pitch.</a:t>
            </a:r>
          </a:p>
        </p:txBody>
      </p:sp>
      <p:sp>
        <p:nvSpPr>
          <p:cNvPr id="4" name="Slide Number Placeholder 3"/>
          <p:cNvSpPr>
            <a:spLocks noGrp="1"/>
          </p:cNvSpPr>
          <p:nvPr>
            <p:ph type="sldNum" sz="quarter" idx="10"/>
          </p:nvPr>
        </p:nvSpPr>
        <p:spPr/>
        <p:txBody>
          <a:bodyPr/>
          <a:lstStyle/>
          <a:p>
            <a:fld id="{922306FA-78AB-427E-9183-CD2A27DE8592}" type="slidenum">
              <a:rPr lang="en-GB" smtClean="0"/>
              <a:t>7</a:t>
            </a:fld>
            <a:endParaRPr lang="en-GB"/>
          </a:p>
        </p:txBody>
      </p:sp>
    </p:spTree>
    <p:extLst>
      <p:ext uri="{BB962C8B-B14F-4D97-AF65-F5344CB8AC3E}">
        <p14:creationId xmlns:p14="http://schemas.microsoft.com/office/powerpoint/2010/main" val="400916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Angle of attack refers to the angle the wind hits the wings as the aircraft moves through the air.</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The initial angle of attack for a thrown paper airplane is determined by the angle the dart is held as it is released.</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In flight the angle of attack is controlled by the elevators at the rear of the aircraft.</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Too large an angle of attack will cause the aircraft to climb steeply and stall before crashing.</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Too small an angle of attack and the aircraft will dive steeply, and not travel very far.</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At a shallow angle of attack and the aircraft will glide a long way.</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The optimum angle of attack for any aircraft is just below the angle it stalls at.</a:t>
            </a:r>
          </a:p>
        </p:txBody>
      </p:sp>
      <p:sp>
        <p:nvSpPr>
          <p:cNvPr id="4" name="Slide Number Placeholder 3"/>
          <p:cNvSpPr>
            <a:spLocks noGrp="1"/>
          </p:cNvSpPr>
          <p:nvPr>
            <p:ph type="sldNum" sz="quarter" idx="10"/>
          </p:nvPr>
        </p:nvSpPr>
        <p:spPr/>
        <p:txBody>
          <a:bodyPr/>
          <a:lstStyle/>
          <a:p>
            <a:fld id="{922306FA-78AB-427E-9183-CD2A27DE8592}" type="slidenum">
              <a:rPr lang="en-GB" smtClean="0"/>
              <a:t>8</a:t>
            </a:fld>
            <a:endParaRPr lang="en-GB"/>
          </a:p>
        </p:txBody>
      </p:sp>
    </p:spTree>
    <p:extLst>
      <p:ext uri="{BB962C8B-B14F-4D97-AF65-F5344CB8AC3E}">
        <p14:creationId xmlns:p14="http://schemas.microsoft.com/office/powerpoint/2010/main" val="678472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Looking from the front of the aircraft the wings are higher at the tips – this is called dihedral.</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With the C of G below the C of L the aircraft is naturally stable in roll.</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As the aircraft rolls the lower wing provides more lift than the higher wing.  </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The difference in lift causes a turning force which rolls the wings level.</a:t>
            </a:r>
          </a:p>
        </p:txBody>
      </p:sp>
      <p:sp>
        <p:nvSpPr>
          <p:cNvPr id="4" name="Slide Number Placeholder 3"/>
          <p:cNvSpPr>
            <a:spLocks noGrp="1"/>
          </p:cNvSpPr>
          <p:nvPr>
            <p:ph type="sldNum" sz="quarter" idx="10"/>
          </p:nvPr>
        </p:nvSpPr>
        <p:spPr/>
        <p:txBody>
          <a:bodyPr/>
          <a:lstStyle/>
          <a:p>
            <a:fld id="{922306FA-78AB-427E-9183-CD2A27DE8592}" type="slidenum">
              <a:rPr lang="en-GB" smtClean="0"/>
              <a:t>9</a:t>
            </a:fld>
            <a:endParaRPr lang="en-GB"/>
          </a:p>
        </p:txBody>
      </p:sp>
    </p:spTree>
    <p:extLst>
      <p:ext uri="{BB962C8B-B14F-4D97-AF65-F5344CB8AC3E}">
        <p14:creationId xmlns:p14="http://schemas.microsoft.com/office/powerpoint/2010/main" val="1565885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1673712-7BFE-4157-9684-797188A0D8AF}" type="datetimeFigureOut">
              <a:rPr lang="en-GB" smtClean="0"/>
              <a:t>04/01/2019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7C5697-BA43-402A-AF10-8C9CE92B443B}" type="slidenum">
              <a:rPr lang="en-GB" smtClean="0"/>
              <a:t>‹#›</a:t>
            </a:fld>
            <a:endParaRPr lang="en-GB"/>
          </a:p>
        </p:txBody>
      </p:sp>
    </p:spTree>
    <p:extLst>
      <p:ext uri="{BB962C8B-B14F-4D97-AF65-F5344CB8AC3E}">
        <p14:creationId xmlns:p14="http://schemas.microsoft.com/office/powerpoint/2010/main" val="4171345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673712-7BFE-4157-9684-797188A0D8AF}" type="datetimeFigureOut">
              <a:rPr lang="en-GB" smtClean="0"/>
              <a:t>04/01/2019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7C5697-BA43-402A-AF10-8C9CE92B443B}" type="slidenum">
              <a:rPr lang="en-GB" smtClean="0"/>
              <a:t>‹#›</a:t>
            </a:fld>
            <a:endParaRPr lang="en-GB"/>
          </a:p>
        </p:txBody>
      </p:sp>
    </p:spTree>
    <p:extLst>
      <p:ext uri="{BB962C8B-B14F-4D97-AF65-F5344CB8AC3E}">
        <p14:creationId xmlns:p14="http://schemas.microsoft.com/office/powerpoint/2010/main" val="2823602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4EBA6F"/>
                </a:solidFill>
                <a:latin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b="0"/>
            </a:lvl1pPr>
            <a:lvl2pPr>
              <a:defRPr b="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1060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a:solidFill>
                  <a:schemeClr val="bg1"/>
                </a:solidFill>
              </a:defRPr>
            </a:lvl1pPr>
          </a:lstStyle>
          <a:p>
            <a:endParaRPr lang="en-GB"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2560068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1673712-7BFE-4157-9684-797188A0D8AF}" type="datetimeFigureOut">
              <a:rPr lang="en-GB" smtClean="0"/>
              <a:t>04/01/2019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7C5697-BA43-402A-AF10-8C9CE92B443B}" type="slidenum">
              <a:rPr lang="en-GB" smtClean="0"/>
              <a:t>‹#›</a:t>
            </a:fld>
            <a:endParaRPr lang="en-GB"/>
          </a:p>
        </p:txBody>
      </p:sp>
    </p:spTree>
    <p:extLst>
      <p:ext uri="{BB962C8B-B14F-4D97-AF65-F5344CB8AC3E}">
        <p14:creationId xmlns:p14="http://schemas.microsoft.com/office/powerpoint/2010/main" val="19772640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4500563"/>
            <a:ext cx="9144000" cy="642938"/>
          </a:xfrm>
          <a:prstGeom prst="rect">
            <a:avLst/>
          </a:prstGeom>
          <a:solidFill>
            <a:srgbClr val="318A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7" descr="DATA07whitesmall.eps"/>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010525" y="4633915"/>
            <a:ext cx="771146" cy="357188"/>
          </a:xfrm>
          <a:prstGeom prst="rect">
            <a:avLst/>
          </a:prstGeom>
        </p:spPr>
      </p:pic>
      <p:sp>
        <p:nvSpPr>
          <p:cNvPr id="2" name="Title Placeholder 1"/>
          <p:cNvSpPr>
            <a:spLocks noGrp="1"/>
          </p:cNvSpPr>
          <p:nvPr>
            <p:ph type="title"/>
          </p:nvPr>
        </p:nvSpPr>
        <p:spPr>
          <a:xfrm>
            <a:off x="457200" y="205978"/>
            <a:ext cx="8229600" cy="517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0"/>
            <a:ext cx="4114800" cy="31169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txBox="1">
            <a:spLocks/>
          </p:cNvSpPr>
          <p:nvPr/>
        </p:nvSpPr>
        <p:spPr>
          <a:xfrm>
            <a:off x="457201" y="4747330"/>
            <a:ext cx="1554749" cy="24331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900" b="1" dirty="0">
                <a:solidFill>
                  <a:srgbClr val="FFFFFF"/>
                </a:solidFill>
                <a:latin typeface="Arial"/>
                <a:cs typeface="Arial"/>
              </a:rPr>
              <a:t>www.data.org.uk</a:t>
            </a:r>
          </a:p>
        </p:txBody>
      </p:sp>
      <p:sp>
        <p:nvSpPr>
          <p:cNvPr id="14" name="Title 1">
            <a:extLst>
              <a:ext uri="{FF2B5EF4-FFF2-40B4-BE49-F238E27FC236}">
                <a16:creationId xmlns:a16="http://schemas.microsoft.com/office/drawing/2014/main" id="{FDDA929E-36D7-4ADE-BCE6-DDA1AAB540F5}"/>
              </a:ext>
            </a:extLst>
          </p:cNvPr>
          <p:cNvSpPr txBox="1">
            <a:spLocks/>
          </p:cNvSpPr>
          <p:nvPr userDrawn="1"/>
        </p:nvSpPr>
        <p:spPr>
          <a:xfrm>
            <a:off x="4067944" y="4747330"/>
            <a:ext cx="1554749" cy="24331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900" b="1" dirty="0">
                <a:solidFill>
                  <a:srgbClr val="FFFFFF"/>
                </a:solidFill>
                <a:latin typeface="Arial"/>
                <a:cs typeface="Arial"/>
              </a:rPr>
              <a:t>Pylon flight</a:t>
            </a:r>
          </a:p>
        </p:txBody>
      </p:sp>
    </p:spTree>
    <p:extLst>
      <p:ext uri="{BB962C8B-B14F-4D97-AF65-F5344CB8AC3E}">
        <p14:creationId xmlns:p14="http://schemas.microsoft.com/office/powerpoint/2010/main" val="37182350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3" r:id="rId3"/>
    <p:sldLayoutId id="2147483674" r:id="rId4"/>
    <p:sldLayoutId id="2147483675" r:id="rId5"/>
  </p:sldLayoutIdLst>
  <p:txStyles>
    <p:titleStyle>
      <a:lvl1pPr algn="l" defTabSz="342900" rtl="0" eaLnBrk="1" latinLnBrk="0" hangingPunct="1">
        <a:spcBef>
          <a:spcPct val="0"/>
        </a:spcBef>
        <a:buNone/>
        <a:defRPr sz="3300" b="1" kern="1200">
          <a:solidFill>
            <a:srgbClr val="4EBA6F"/>
          </a:solidFill>
          <a:latin typeface="Cambria" panose="02040503050406030204" pitchFamily="18" charset="0"/>
          <a:ea typeface="+mj-ea"/>
          <a:cs typeface="Arial"/>
        </a:defRPr>
      </a:lvl1pPr>
    </p:titleStyle>
    <p:bodyStyle>
      <a:lvl1pPr marL="257175" indent="-257175" algn="l" defTabSz="342900" rtl="0" eaLnBrk="1" latinLnBrk="0" hangingPunct="1">
        <a:spcBef>
          <a:spcPct val="20000"/>
        </a:spcBef>
        <a:buFont typeface="Arial"/>
        <a:buChar char="•"/>
        <a:defRPr sz="2100" b="1" kern="1200">
          <a:solidFill>
            <a:srgbClr val="318AAC"/>
          </a:solidFill>
          <a:latin typeface="Cambria" panose="02040503050406030204" pitchFamily="18" charset="0"/>
          <a:ea typeface="+mn-ea"/>
          <a:cs typeface="Arial"/>
        </a:defRPr>
      </a:lvl1pPr>
      <a:lvl2pPr marL="342900" indent="0" algn="l" defTabSz="342900" rtl="0" eaLnBrk="1" latinLnBrk="0" hangingPunct="1">
        <a:spcBef>
          <a:spcPct val="20000"/>
        </a:spcBef>
        <a:buFont typeface="Arial"/>
        <a:buNone/>
        <a:defRPr sz="1800" kern="1200">
          <a:solidFill>
            <a:schemeClr val="tx1"/>
          </a:solidFill>
          <a:latin typeface="Arial"/>
          <a:ea typeface="+mn-ea"/>
          <a:cs typeface="Arial"/>
        </a:defRPr>
      </a:lvl2pPr>
      <a:lvl3pPr marL="857250" indent="-171450" algn="l" defTabSz="342900" rtl="0" eaLnBrk="1" latinLnBrk="0" hangingPunct="1">
        <a:spcBef>
          <a:spcPct val="20000"/>
        </a:spcBef>
        <a:buFont typeface="Arial"/>
        <a:buChar char="•"/>
        <a:defRPr sz="150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35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35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www.thertphut.co.uk/index.php/store/product/114-flying-wire-70-metre-roll"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8.jpe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hyperlink" Target="https://www.pitsco.com/Parachutes-Elementary-STEM-Activity-Guide" TargetMode="External"/><Relationship Id="rId3" Type="http://schemas.openxmlformats.org/officeDocument/2006/relationships/image" Target="../media/image3.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academy.autodesk.com/curriculum/airgineers-micro-drone" TargetMode="External"/><Relationship Id="rId11" Type="http://schemas.openxmlformats.org/officeDocument/2006/relationships/image" Target="../media/image8.png"/><Relationship Id="rId5" Type="http://schemas.openxmlformats.org/officeDocument/2006/relationships/image" Target="../media/image4.jpeg"/><Relationship Id="rId10" Type="http://schemas.openxmlformats.org/officeDocument/2006/relationships/image" Target="../media/image7.png"/><Relationship Id="rId4" Type="http://schemas.openxmlformats.org/officeDocument/2006/relationships/hyperlink" Target="https://www.poweruptoys.com/products/powerup-v3" TargetMode="External"/><Relationship Id="rId9"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hyperlink" Target="http://myhub.autodesk360.com/"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https://www.youtube.com/watch?v=9L7W_BfNcEQ" TargetMode="External"/><Relationship Id="rId4" Type="http://schemas.openxmlformats.org/officeDocument/2006/relationships/hyperlink" Target="https://1drv.ms/f/s!Av9FFm7Ll5GbgYt_Ed9Wruo1sDqDCw"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help.autodesk.com/view/fusion360/ENU/?guid=GUID-A192BC98-9845-40B6-A442-BCC5DEF97219"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VPpbaKqTS2c"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hyperlink" Target="http://airfoiltools.com/"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www.boxford.co.uk/software/milling-routing/"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7.jpeg"/><Relationship Id="rId5" Type="http://schemas.openxmlformats.org/officeDocument/2006/relationships/hyperlink" Target="http://www.boxford.co.uk/equipment/cad-cam-cnc/routers/" TargetMode="Externa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2.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4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88.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www.thertphut.co.uk/"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hyperlink" Target="https://www.youtube.com/watch?v=LaAhHLFerRc" TargetMode="External"/><Relationship Id="rId5" Type="http://schemas.openxmlformats.org/officeDocument/2006/relationships/hyperlink" Target="http://www.ctie.monash.edu.au/hargrave/mccarthy_rtp.html" TargetMode="External"/><Relationship Id="rId4" Type="http://schemas.openxmlformats.org/officeDocument/2006/relationships/hyperlink" Target="http://www.southcom.com.au/~rtpelectrix/"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airgineers.co.uk/"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hyperlink" Target="http://www.flyingstartchallenge.co.uk/" TargetMode="External"/><Relationship Id="rId4" Type="http://schemas.openxmlformats.org/officeDocument/2006/relationships/hyperlink" Target="http://payloadchallenge.bmfa.org/"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069BB8-E0ED-4029-8105-57C1AF8F54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73726" y="483518"/>
            <a:ext cx="5470273" cy="3294366"/>
          </a:xfrm>
          <a:prstGeom prst="rect">
            <a:avLst/>
          </a:prstGeom>
        </p:spPr>
      </p:pic>
      <p:sp>
        <p:nvSpPr>
          <p:cNvPr id="4" name="Title 1"/>
          <p:cNvSpPr>
            <a:spLocks noGrp="1"/>
          </p:cNvSpPr>
          <p:nvPr>
            <p:ph type="ctrTitle"/>
          </p:nvPr>
        </p:nvSpPr>
        <p:spPr>
          <a:xfrm>
            <a:off x="323528" y="598884"/>
            <a:ext cx="8134672" cy="820738"/>
          </a:xfrm>
          <a:prstGeom prst="rect">
            <a:avLst/>
          </a:prstGeom>
        </p:spPr>
        <p:txBody>
          <a:bodyPr>
            <a:normAutofit/>
          </a:bodyPr>
          <a:lstStyle/>
          <a:p>
            <a:r>
              <a:rPr lang="en-GB" sz="4000" dirty="0"/>
              <a:t>Pylon Flight</a:t>
            </a:r>
            <a:endParaRPr lang="en-US" sz="4000" b="1" dirty="0">
              <a:solidFill>
                <a:schemeClr val="tx1">
                  <a:lumMod val="65000"/>
                  <a:lumOff val="35000"/>
                </a:schemeClr>
              </a:solidFill>
              <a:latin typeface="Lato" panose="020F0502020204030203" pitchFamily="34" charset="0"/>
            </a:endParaRPr>
          </a:p>
        </p:txBody>
      </p:sp>
      <p:sp>
        <p:nvSpPr>
          <p:cNvPr id="3" name="Subtitle 2">
            <a:extLst>
              <a:ext uri="{FF2B5EF4-FFF2-40B4-BE49-F238E27FC236}">
                <a16:creationId xmlns:a16="http://schemas.microsoft.com/office/drawing/2014/main" id="{C4A81D9F-208D-4342-8791-A7DF55D32A30}"/>
              </a:ext>
            </a:extLst>
          </p:cNvPr>
          <p:cNvSpPr>
            <a:spLocks noGrp="1"/>
          </p:cNvSpPr>
          <p:nvPr>
            <p:ph type="subTitle" idx="1"/>
          </p:nvPr>
        </p:nvSpPr>
        <p:spPr>
          <a:xfrm>
            <a:off x="467544" y="3363838"/>
            <a:ext cx="8424936" cy="972108"/>
          </a:xfrm>
        </p:spPr>
        <p:txBody>
          <a:bodyPr>
            <a:normAutofit/>
          </a:bodyPr>
          <a:lstStyle/>
          <a:p>
            <a:pPr algn="l"/>
            <a:r>
              <a:rPr lang="en-GB" sz="2000" b="0" dirty="0"/>
              <a:t>Pupils will learn how aircraft fly and have the opportunity use digital design and manufacture tools to design, make and fly their own powered aircraft.</a:t>
            </a:r>
          </a:p>
          <a:p>
            <a:pPr algn="l"/>
            <a:endParaRPr lang="en-GB" b="0" dirty="0"/>
          </a:p>
        </p:txBody>
      </p:sp>
      <p:sp>
        <p:nvSpPr>
          <p:cNvPr id="6" name="Subtitle 2">
            <a:extLst>
              <a:ext uri="{FF2B5EF4-FFF2-40B4-BE49-F238E27FC236}">
                <a16:creationId xmlns:a16="http://schemas.microsoft.com/office/drawing/2014/main" id="{E964B28D-1BEA-4B15-9961-7C330A9F99B9}"/>
              </a:ext>
            </a:extLst>
          </p:cNvPr>
          <p:cNvSpPr txBox="1">
            <a:spLocks/>
          </p:cNvSpPr>
          <p:nvPr/>
        </p:nvSpPr>
        <p:spPr>
          <a:xfrm>
            <a:off x="467544" y="1608993"/>
            <a:ext cx="2959968" cy="1116124"/>
          </a:xfrm>
          <a:prstGeom prst="rect">
            <a:avLst/>
          </a:prstGeom>
        </p:spPr>
        <p:txBody>
          <a:bodyPr vert="horz" lIns="91440" tIns="45720" rIns="91440" bIns="45720" rtlCol="0">
            <a:normAutofit fontScale="92500" lnSpcReduction="20000"/>
          </a:bodyPr>
          <a:lstStyle>
            <a:lvl1pPr marL="0" indent="0" algn="ctr" defTabSz="342900" rtl="0" eaLnBrk="1" latinLnBrk="0" hangingPunct="1">
              <a:spcBef>
                <a:spcPct val="20000"/>
              </a:spcBef>
              <a:buFont typeface="Arial"/>
              <a:buNone/>
              <a:defRPr sz="2100" b="1" kern="1200">
                <a:solidFill>
                  <a:schemeClr val="tx1">
                    <a:tint val="75000"/>
                  </a:schemeClr>
                </a:solidFill>
                <a:latin typeface="Cambria" panose="02040503050406030204" pitchFamily="18" charset="0"/>
                <a:ea typeface="+mn-ea"/>
                <a:cs typeface="Arial"/>
              </a:defRPr>
            </a:lvl1pPr>
            <a:lvl2pPr marL="342900" indent="0" algn="ctr" defTabSz="342900" rtl="0" eaLnBrk="1" latinLnBrk="0" hangingPunct="1">
              <a:spcBef>
                <a:spcPct val="20000"/>
              </a:spcBef>
              <a:buFont typeface="Arial"/>
              <a:buNone/>
              <a:defRPr sz="1800" kern="1200">
                <a:solidFill>
                  <a:schemeClr val="tx1">
                    <a:tint val="75000"/>
                  </a:schemeClr>
                </a:solidFill>
                <a:latin typeface="Arial"/>
                <a:ea typeface="+mn-ea"/>
                <a:cs typeface="Arial"/>
              </a:defRPr>
            </a:lvl2pPr>
            <a:lvl3pPr marL="685800" indent="0" algn="ctr" defTabSz="342900" rtl="0" eaLnBrk="1" latinLnBrk="0" hangingPunct="1">
              <a:spcBef>
                <a:spcPct val="20000"/>
              </a:spcBef>
              <a:buFont typeface="Arial"/>
              <a:buNone/>
              <a:defRPr sz="1500" kern="1200">
                <a:solidFill>
                  <a:schemeClr val="tx1">
                    <a:tint val="75000"/>
                  </a:schemeClr>
                </a:solidFill>
                <a:latin typeface="Arial"/>
                <a:ea typeface="+mn-ea"/>
                <a:cs typeface="Arial"/>
              </a:defRPr>
            </a:lvl3pPr>
            <a:lvl4pPr marL="1028700" indent="0" algn="ctr" defTabSz="342900" rtl="0" eaLnBrk="1" latinLnBrk="0" hangingPunct="1">
              <a:spcBef>
                <a:spcPct val="20000"/>
              </a:spcBef>
              <a:buFont typeface="Arial"/>
              <a:buNone/>
              <a:defRPr sz="1350" kern="1200">
                <a:solidFill>
                  <a:schemeClr val="tx1">
                    <a:tint val="75000"/>
                  </a:schemeClr>
                </a:solidFill>
                <a:latin typeface="Arial"/>
                <a:ea typeface="+mn-ea"/>
                <a:cs typeface="Arial"/>
              </a:defRPr>
            </a:lvl4pPr>
            <a:lvl5pPr marL="1371600" indent="0" algn="ctr" defTabSz="342900" rtl="0" eaLnBrk="1" latinLnBrk="0" hangingPunct="1">
              <a:spcBef>
                <a:spcPct val="20000"/>
              </a:spcBef>
              <a:buFont typeface="Arial"/>
              <a:buNone/>
              <a:defRPr sz="1350" kern="1200">
                <a:solidFill>
                  <a:schemeClr val="tx1">
                    <a:tint val="75000"/>
                  </a:schemeClr>
                </a:solidFill>
                <a:latin typeface="Arial"/>
                <a:ea typeface="+mn-ea"/>
                <a:cs typeface="Arial"/>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algn="l"/>
            <a:r>
              <a:rPr lang="en-GB" b="0" dirty="0"/>
              <a:t>A </a:t>
            </a:r>
            <a:r>
              <a:rPr lang="en-GB" dirty="0">
                <a:solidFill>
                  <a:srgbClr val="FF0000"/>
                </a:solidFill>
              </a:rPr>
              <a:t>S</a:t>
            </a:r>
            <a:r>
              <a:rPr lang="en-GB" dirty="0">
                <a:solidFill>
                  <a:srgbClr val="00B050"/>
                </a:solidFill>
              </a:rPr>
              <a:t>T</a:t>
            </a:r>
            <a:r>
              <a:rPr lang="en-GB" dirty="0">
                <a:solidFill>
                  <a:srgbClr val="7030A0"/>
                </a:solidFill>
              </a:rPr>
              <a:t>E</a:t>
            </a:r>
            <a:r>
              <a:rPr lang="en-GB" dirty="0">
                <a:solidFill>
                  <a:srgbClr val="0070C0"/>
                </a:solidFill>
              </a:rPr>
              <a:t>M</a:t>
            </a:r>
            <a:r>
              <a:rPr lang="en-GB" dirty="0"/>
              <a:t> into Action </a:t>
            </a:r>
            <a:r>
              <a:rPr lang="en-GB" b="0" dirty="0"/>
              <a:t>resource from </a:t>
            </a:r>
            <a:br>
              <a:rPr lang="en-GB" b="0" dirty="0"/>
            </a:br>
            <a:r>
              <a:rPr lang="en-GB" b="0" dirty="0"/>
              <a:t>The Design and Technology Association.</a:t>
            </a:r>
          </a:p>
        </p:txBody>
      </p:sp>
    </p:spTree>
    <p:extLst>
      <p:ext uri="{BB962C8B-B14F-4D97-AF65-F5344CB8AC3E}">
        <p14:creationId xmlns:p14="http://schemas.microsoft.com/office/powerpoint/2010/main" val="3717988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FAFAC2-4E34-49C6-A2F9-1B165D444530}"/>
              </a:ext>
            </a:extLst>
          </p:cNvPr>
          <p:cNvGrpSpPr/>
          <p:nvPr/>
        </p:nvGrpSpPr>
        <p:grpSpPr>
          <a:xfrm>
            <a:off x="4085227" y="1059582"/>
            <a:ext cx="5023277" cy="3168686"/>
            <a:chOff x="6769463" y="122502"/>
            <a:chExt cx="5252113" cy="3313036"/>
          </a:xfrm>
        </p:grpSpPr>
        <p:pic>
          <p:nvPicPr>
            <p:cNvPr id="7" name="Picture 6">
              <a:extLst>
                <a:ext uri="{FF2B5EF4-FFF2-40B4-BE49-F238E27FC236}">
                  <a16:creationId xmlns:a16="http://schemas.microsoft.com/office/drawing/2014/main" id="{84D79CC7-308F-4B62-9D30-8C3AD054B9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9463" y="122502"/>
              <a:ext cx="4718566" cy="3313036"/>
            </a:xfrm>
            <a:prstGeom prst="rect">
              <a:avLst/>
            </a:prstGeom>
          </p:spPr>
        </p:pic>
        <p:sp>
          <p:nvSpPr>
            <p:cNvPr id="8" name="Rectangle 7">
              <a:extLst>
                <a:ext uri="{FF2B5EF4-FFF2-40B4-BE49-F238E27FC236}">
                  <a16:creationId xmlns:a16="http://schemas.microsoft.com/office/drawing/2014/main" id="{14E0E89E-EAAC-41FD-93DD-E7DD829FB4D9}"/>
                </a:ext>
              </a:extLst>
            </p:cNvPr>
            <p:cNvSpPr/>
            <p:nvPr/>
          </p:nvSpPr>
          <p:spPr>
            <a:xfrm>
              <a:off x="7505646" y="1506661"/>
              <a:ext cx="1793311" cy="646331"/>
            </a:xfrm>
            <a:prstGeom prst="rect">
              <a:avLst/>
            </a:prstGeom>
          </p:spPr>
          <p:txBody>
            <a:bodyPr wrap="none">
              <a:spAutoFit/>
            </a:bodyPr>
            <a:lstStyle/>
            <a:p>
              <a:pPr algn="ctr"/>
              <a:r>
                <a:rPr lang="en-GB" b="1" dirty="0">
                  <a:solidFill>
                    <a:srgbClr val="318AAC"/>
                  </a:solidFill>
                </a:rPr>
                <a:t>20:1</a:t>
              </a:r>
            </a:p>
            <a:p>
              <a:pPr algn="ctr"/>
              <a:r>
                <a:rPr lang="en-GB" b="1" dirty="0">
                  <a:solidFill>
                    <a:srgbClr val="318AAC"/>
                  </a:solidFill>
                </a:rPr>
                <a:t>High aspect ratio</a:t>
              </a:r>
              <a:endParaRPr lang="en-GB" dirty="0">
                <a:solidFill>
                  <a:srgbClr val="318AAC"/>
                </a:solidFill>
              </a:endParaRPr>
            </a:p>
          </p:txBody>
        </p:sp>
        <p:sp>
          <p:nvSpPr>
            <p:cNvPr id="9" name="Rectangle 8">
              <a:extLst>
                <a:ext uri="{FF2B5EF4-FFF2-40B4-BE49-F238E27FC236}">
                  <a16:creationId xmlns:a16="http://schemas.microsoft.com/office/drawing/2014/main" id="{39428907-7A49-47E2-9417-37EB4C7D44B0}"/>
                </a:ext>
              </a:extLst>
            </p:cNvPr>
            <p:cNvSpPr/>
            <p:nvPr/>
          </p:nvSpPr>
          <p:spPr>
            <a:xfrm>
              <a:off x="10270391" y="405869"/>
              <a:ext cx="1751185" cy="646331"/>
            </a:xfrm>
            <a:prstGeom prst="rect">
              <a:avLst/>
            </a:prstGeom>
          </p:spPr>
          <p:txBody>
            <a:bodyPr wrap="none">
              <a:spAutoFit/>
            </a:bodyPr>
            <a:lstStyle/>
            <a:p>
              <a:pPr algn="ctr"/>
              <a:r>
                <a:rPr lang="en-GB" b="1" dirty="0">
                  <a:solidFill>
                    <a:srgbClr val="318AAC"/>
                  </a:solidFill>
                </a:rPr>
                <a:t>2:1</a:t>
              </a:r>
            </a:p>
            <a:p>
              <a:pPr algn="ctr"/>
              <a:r>
                <a:rPr lang="en-GB" b="1" dirty="0">
                  <a:solidFill>
                    <a:srgbClr val="318AAC"/>
                  </a:solidFill>
                </a:rPr>
                <a:t>Low aspect ratio</a:t>
              </a:r>
              <a:endParaRPr lang="en-GB" dirty="0">
                <a:solidFill>
                  <a:srgbClr val="318AAC"/>
                </a:solidFill>
              </a:endParaRPr>
            </a:p>
          </p:txBody>
        </p:sp>
      </p:grpSp>
      <p:sp>
        <p:nvSpPr>
          <p:cNvPr id="2" name="Title 1">
            <a:extLst>
              <a:ext uri="{FF2B5EF4-FFF2-40B4-BE49-F238E27FC236}">
                <a16:creationId xmlns:a16="http://schemas.microsoft.com/office/drawing/2014/main" id="{4EDC487B-DD8F-45D8-8361-22F668CF5599}"/>
              </a:ext>
            </a:extLst>
          </p:cNvPr>
          <p:cNvSpPr>
            <a:spLocks noGrp="1"/>
          </p:cNvSpPr>
          <p:nvPr>
            <p:ph type="title"/>
          </p:nvPr>
        </p:nvSpPr>
        <p:spPr/>
        <p:txBody>
          <a:bodyPr>
            <a:normAutofit fontScale="90000"/>
          </a:bodyPr>
          <a:lstStyle/>
          <a:p>
            <a:r>
              <a:rPr lang="en-GB" dirty="0"/>
              <a:t>Aspect ratio</a:t>
            </a:r>
          </a:p>
        </p:txBody>
      </p:sp>
      <p:sp>
        <p:nvSpPr>
          <p:cNvPr id="3" name="Content Placeholder 2">
            <a:extLst>
              <a:ext uri="{FF2B5EF4-FFF2-40B4-BE49-F238E27FC236}">
                <a16:creationId xmlns:a16="http://schemas.microsoft.com/office/drawing/2014/main" id="{493B4796-68EB-422C-BFBD-BC2482349033}"/>
              </a:ext>
            </a:extLst>
          </p:cNvPr>
          <p:cNvSpPr>
            <a:spLocks noGrp="1"/>
          </p:cNvSpPr>
          <p:nvPr>
            <p:ph idx="1"/>
          </p:nvPr>
        </p:nvSpPr>
        <p:spPr>
          <a:xfrm>
            <a:off x="457200" y="1200151"/>
            <a:ext cx="3970784" cy="3394472"/>
          </a:xfrm>
        </p:spPr>
        <p:txBody>
          <a:bodyPr/>
          <a:lstStyle/>
          <a:p>
            <a:pPr marL="0" indent="0">
              <a:buNone/>
            </a:pPr>
            <a:r>
              <a:rPr lang="en-GB" b="1" dirty="0"/>
              <a:t>Ratio of wing length to width</a:t>
            </a:r>
          </a:p>
          <a:p>
            <a:r>
              <a:rPr lang="en-GB" b="1" dirty="0"/>
              <a:t>Low aspect ratio</a:t>
            </a:r>
          </a:p>
          <a:p>
            <a:pPr marL="265113" lvl="1"/>
            <a:r>
              <a:rPr lang="en-GB" dirty="0"/>
              <a:t>Low drag – High speed flight</a:t>
            </a:r>
          </a:p>
          <a:p>
            <a:pPr marL="265113" lvl="1"/>
            <a:endParaRPr lang="en-GB" dirty="0"/>
          </a:p>
          <a:p>
            <a:r>
              <a:rPr lang="en-GB" b="1" dirty="0"/>
              <a:t>High aspect ratio</a:t>
            </a:r>
          </a:p>
          <a:p>
            <a:pPr marL="265113" lvl="1"/>
            <a:r>
              <a:rPr lang="en-GB" dirty="0"/>
              <a:t>High drag – Low speed flight</a:t>
            </a:r>
          </a:p>
        </p:txBody>
      </p:sp>
      <p:sp>
        <p:nvSpPr>
          <p:cNvPr id="5" name="Rectangle 4">
            <a:extLst>
              <a:ext uri="{FF2B5EF4-FFF2-40B4-BE49-F238E27FC236}">
                <a16:creationId xmlns:a16="http://schemas.microsoft.com/office/drawing/2014/main" id="{1D6B39D8-4B2A-4382-9919-CDEE6725578C}"/>
              </a:ext>
            </a:extLst>
          </p:cNvPr>
          <p:cNvSpPr/>
          <p:nvPr/>
        </p:nvSpPr>
        <p:spPr>
          <a:xfrm>
            <a:off x="8099615" y="233845"/>
            <a:ext cx="899798" cy="461665"/>
          </a:xfrm>
          <a:prstGeom prst="rect">
            <a:avLst/>
          </a:prstGeom>
        </p:spPr>
        <p:txBody>
          <a:bodyPr wrap="none">
            <a:spAutoFit/>
          </a:bodyPr>
          <a:lstStyle/>
          <a:p>
            <a:r>
              <a:rPr lang="en-GB" sz="2400" b="1" dirty="0">
                <a:solidFill>
                  <a:srgbClr val="FF0000"/>
                </a:solidFill>
              </a:rPr>
              <a:t>S</a:t>
            </a:r>
            <a:r>
              <a:rPr lang="en-GB" sz="2400" dirty="0">
                <a:solidFill>
                  <a:srgbClr val="00B050"/>
                </a:solidFill>
              </a:rPr>
              <a:t>T</a:t>
            </a:r>
            <a:r>
              <a:rPr lang="en-GB" sz="2400"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3517600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Aft>
                <a:spcPts val="0"/>
              </a:spcAft>
              <a:buFont typeface="+mj-lt"/>
              <a:buNone/>
            </a:pPr>
            <a:r>
              <a:rPr lang="en-GB" dirty="0"/>
              <a:t>Control</a:t>
            </a:r>
          </a:p>
        </p:txBody>
      </p:sp>
      <p:sp>
        <p:nvSpPr>
          <p:cNvPr id="3" name="Content Placeholder 2"/>
          <p:cNvSpPr>
            <a:spLocks noGrp="1"/>
          </p:cNvSpPr>
          <p:nvPr>
            <p:ph idx="1"/>
          </p:nvPr>
        </p:nvSpPr>
        <p:spPr>
          <a:xfrm>
            <a:off x="457200" y="987574"/>
            <a:ext cx="4186808" cy="3607049"/>
          </a:xfrm>
        </p:spPr>
        <p:txBody>
          <a:bodyPr>
            <a:normAutofit/>
          </a:bodyPr>
          <a:lstStyle/>
          <a:p>
            <a:r>
              <a:rPr lang="en-GB" b="1" dirty="0"/>
              <a:t>Glidepath</a:t>
            </a:r>
          </a:p>
          <a:p>
            <a:pPr marL="261938" lvl="1"/>
            <a:r>
              <a:rPr lang="en-GB" dirty="0"/>
              <a:t>Stall</a:t>
            </a:r>
          </a:p>
          <a:p>
            <a:pPr marL="261938" lvl="1"/>
            <a:r>
              <a:rPr lang="en-GB" dirty="0"/>
              <a:t>Dive</a:t>
            </a:r>
          </a:p>
          <a:p>
            <a:pPr marL="261938" lvl="1"/>
            <a:r>
              <a:rPr lang="en-GB" dirty="0"/>
              <a:t>Glide</a:t>
            </a:r>
          </a:p>
        </p:txBody>
      </p:sp>
      <p:pic>
        <p:nvPicPr>
          <p:cNvPr id="9" name="Picture 8">
            <a:extLst>
              <a:ext uri="{FF2B5EF4-FFF2-40B4-BE49-F238E27FC236}">
                <a16:creationId xmlns:a16="http://schemas.microsoft.com/office/drawing/2014/main" id="{9B389C51-83F3-4C1C-A248-8418757141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4549" y="-2230800"/>
            <a:ext cx="3730565" cy="1932212"/>
          </a:xfrm>
          <a:prstGeom prst="rect">
            <a:avLst/>
          </a:prstGeom>
        </p:spPr>
      </p:pic>
      <p:pic>
        <p:nvPicPr>
          <p:cNvPr id="4" name="Picture 3">
            <a:extLst>
              <a:ext uri="{FF2B5EF4-FFF2-40B4-BE49-F238E27FC236}">
                <a16:creationId xmlns:a16="http://schemas.microsoft.com/office/drawing/2014/main" id="{F53B623C-E262-4338-AD0B-330A033E4F3B}"/>
              </a:ext>
            </a:extLst>
          </p:cNvPr>
          <p:cNvPicPr>
            <a:picLocks noChangeAspect="1"/>
          </p:cNvPicPr>
          <p:nvPr/>
        </p:nvPicPr>
        <p:blipFill>
          <a:blip r:embed="rId4"/>
          <a:stretch>
            <a:fillRect/>
          </a:stretch>
        </p:blipFill>
        <p:spPr>
          <a:xfrm>
            <a:off x="3371639" y="51470"/>
            <a:ext cx="4753655" cy="4266482"/>
          </a:xfrm>
          <a:prstGeom prst="rect">
            <a:avLst/>
          </a:prstGeom>
        </p:spPr>
      </p:pic>
      <p:sp>
        <p:nvSpPr>
          <p:cNvPr id="15" name="TextBox 14">
            <a:extLst>
              <a:ext uri="{FF2B5EF4-FFF2-40B4-BE49-F238E27FC236}">
                <a16:creationId xmlns:a16="http://schemas.microsoft.com/office/drawing/2014/main" id="{B2FF96A5-AAB5-452A-970C-F18EB15EB85A}"/>
              </a:ext>
            </a:extLst>
          </p:cNvPr>
          <p:cNvSpPr txBox="1"/>
          <p:nvPr/>
        </p:nvSpPr>
        <p:spPr>
          <a:xfrm rot="20991143">
            <a:off x="3363189" y="1147107"/>
            <a:ext cx="2022721" cy="338554"/>
          </a:xfrm>
          <a:prstGeom prst="rect">
            <a:avLst/>
          </a:prstGeom>
          <a:noFill/>
        </p:spPr>
        <p:txBody>
          <a:bodyPr wrap="square" rtlCol="0">
            <a:spAutoFit/>
          </a:bodyPr>
          <a:lstStyle/>
          <a:p>
            <a:pPr algn="ctr"/>
            <a:r>
              <a:rPr lang="en-GB" sz="1600" dirty="0">
                <a:solidFill>
                  <a:schemeClr val="accent1">
                    <a:lumMod val="75000"/>
                  </a:schemeClr>
                </a:solidFill>
                <a:latin typeface="Arial" panose="020B0604020202020204" pitchFamily="34" charset="0"/>
                <a:cs typeface="Arial" panose="020B0604020202020204" pitchFamily="34" charset="0"/>
              </a:rPr>
              <a:t>Stalling flight path</a:t>
            </a:r>
          </a:p>
        </p:txBody>
      </p:sp>
      <p:sp>
        <p:nvSpPr>
          <p:cNvPr id="16" name="TextBox 15">
            <a:extLst>
              <a:ext uri="{FF2B5EF4-FFF2-40B4-BE49-F238E27FC236}">
                <a16:creationId xmlns:a16="http://schemas.microsoft.com/office/drawing/2014/main" id="{CCCF63BF-F146-4D45-89A5-F1D84858663C}"/>
              </a:ext>
            </a:extLst>
          </p:cNvPr>
          <p:cNvSpPr txBox="1"/>
          <p:nvPr/>
        </p:nvSpPr>
        <p:spPr>
          <a:xfrm rot="21252914">
            <a:off x="3913400" y="1953504"/>
            <a:ext cx="2022721" cy="338554"/>
          </a:xfrm>
          <a:prstGeom prst="rect">
            <a:avLst/>
          </a:prstGeom>
          <a:noFill/>
        </p:spPr>
        <p:txBody>
          <a:bodyPr wrap="square" rtlCol="0">
            <a:spAutoFit/>
          </a:bodyPr>
          <a:lstStyle/>
          <a:p>
            <a:pPr algn="ctr"/>
            <a:r>
              <a:rPr lang="en-GB" sz="1600" dirty="0">
                <a:solidFill>
                  <a:schemeClr val="accent1">
                    <a:lumMod val="75000"/>
                  </a:schemeClr>
                </a:solidFill>
                <a:latin typeface="Arial" panose="020B0604020202020204" pitchFamily="34" charset="0"/>
                <a:cs typeface="Arial" panose="020B0604020202020204" pitchFamily="34" charset="0"/>
              </a:rPr>
              <a:t>Optimum glide</a:t>
            </a:r>
          </a:p>
        </p:txBody>
      </p:sp>
      <p:sp>
        <p:nvSpPr>
          <p:cNvPr id="17" name="TextBox 16">
            <a:extLst>
              <a:ext uri="{FF2B5EF4-FFF2-40B4-BE49-F238E27FC236}">
                <a16:creationId xmlns:a16="http://schemas.microsoft.com/office/drawing/2014/main" id="{477A5873-7E61-4007-9027-1DA6EBACABDE}"/>
              </a:ext>
            </a:extLst>
          </p:cNvPr>
          <p:cNvSpPr txBox="1"/>
          <p:nvPr/>
        </p:nvSpPr>
        <p:spPr>
          <a:xfrm rot="20581843">
            <a:off x="4189322" y="3529568"/>
            <a:ext cx="2022721" cy="338554"/>
          </a:xfrm>
          <a:prstGeom prst="rect">
            <a:avLst/>
          </a:prstGeom>
          <a:noFill/>
        </p:spPr>
        <p:txBody>
          <a:bodyPr wrap="square" rtlCol="0">
            <a:spAutoFit/>
          </a:bodyPr>
          <a:lstStyle/>
          <a:p>
            <a:pPr algn="ctr"/>
            <a:r>
              <a:rPr lang="en-GB" sz="1600" dirty="0">
                <a:solidFill>
                  <a:schemeClr val="accent1">
                    <a:lumMod val="75000"/>
                  </a:schemeClr>
                </a:solidFill>
                <a:latin typeface="Arial" panose="020B0604020202020204" pitchFamily="34" charset="0"/>
                <a:cs typeface="Arial" panose="020B0604020202020204" pitchFamily="34" charset="0"/>
              </a:rPr>
              <a:t>Diving flight path</a:t>
            </a:r>
          </a:p>
        </p:txBody>
      </p:sp>
    </p:spTree>
    <p:extLst>
      <p:ext uri="{BB962C8B-B14F-4D97-AF65-F5344CB8AC3E}">
        <p14:creationId xmlns:p14="http://schemas.microsoft.com/office/powerpoint/2010/main" val="1616434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Aft>
                <a:spcPts val="0"/>
              </a:spcAft>
              <a:buFont typeface="+mj-lt"/>
              <a:buNone/>
            </a:pPr>
            <a:r>
              <a:rPr lang="en-GB" dirty="0"/>
              <a:t>Control</a:t>
            </a:r>
          </a:p>
        </p:txBody>
      </p:sp>
      <p:sp>
        <p:nvSpPr>
          <p:cNvPr id="3" name="Content Placeholder 2"/>
          <p:cNvSpPr>
            <a:spLocks noGrp="1"/>
          </p:cNvSpPr>
          <p:nvPr>
            <p:ph idx="1"/>
          </p:nvPr>
        </p:nvSpPr>
        <p:spPr>
          <a:xfrm>
            <a:off x="457200" y="987574"/>
            <a:ext cx="4186808" cy="3607049"/>
          </a:xfrm>
        </p:spPr>
        <p:txBody>
          <a:bodyPr>
            <a:normAutofit/>
          </a:bodyPr>
          <a:lstStyle/>
          <a:p>
            <a:r>
              <a:rPr lang="en-GB" b="1" dirty="0"/>
              <a:t>Power settings</a:t>
            </a:r>
          </a:p>
          <a:p>
            <a:pPr marL="261938" lvl="1" indent="4763"/>
            <a:r>
              <a:rPr lang="en-GB" dirty="0"/>
              <a:t>Low power – descending</a:t>
            </a:r>
          </a:p>
          <a:p>
            <a:pPr marL="261938" lvl="1" indent="4763"/>
            <a:r>
              <a:rPr lang="en-GB" dirty="0"/>
              <a:t>High power – climbing</a:t>
            </a:r>
          </a:p>
        </p:txBody>
      </p:sp>
      <p:sp>
        <p:nvSpPr>
          <p:cNvPr id="6" name="TextBox 5">
            <a:extLst>
              <a:ext uri="{FF2B5EF4-FFF2-40B4-BE49-F238E27FC236}">
                <a16:creationId xmlns:a16="http://schemas.microsoft.com/office/drawing/2014/main" id="{03D12F2A-B98A-415F-A6CF-A60F0F152B03}"/>
              </a:ext>
            </a:extLst>
          </p:cNvPr>
          <p:cNvSpPr txBox="1"/>
          <p:nvPr/>
        </p:nvSpPr>
        <p:spPr>
          <a:xfrm>
            <a:off x="3903985" y="2385074"/>
            <a:ext cx="2879700" cy="338554"/>
          </a:xfrm>
          <a:prstGeom prst="rect">
            <a:avLst/>
          </a:prstGeom>
          <a:noFill/>
        </p:spPr>
        <p:txBody>
          <a:bodyPr wrap="square" rtlCol="0">
            <a:spAutoFit/>
          </a:bodyPr>
          <a:lstStyle/>
          <a:p>
            <a:pPr algn="ctr"/>
            <a:r>
              <a:rPr lang="en-GB" sz="1600" dirty="0">
                <a:solidFill>
                  <a:schemeClr val="accent1">
                    <a:lumMod val="75000"/>
                  </a:schemeClr>
                </a:solidFill>
                <a:latin typeface="Arial" panose="020B0604020202020204" pitchFamily="34" charset="0"/>
                <a:cs typeface="Arial" panose="020B0604020202020204" pitchFamily="34" charset="0"/>
              </a:rPr>
              <a:t>High power = climbing</a:t>
            </a:r>
          </a:p>
        </p:txBody>
      </p:sp>
      <p:pic>
        <p:nvPicPr>
          <p:cNvPr id="10" name="Picture 9">
            <a:extLst>
              <a:ext uri="{FF2B5EF4-FFF2-40B4-BE49-F238E27FC236}">
                <a16:creationId xmlns:a16="http://schemas.microsoft.com/office/drawing/2014/main" id="{8A98C969-F88D-45B6-892A-1B2E18BDD9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4200" y="2628907"/>
            <a:ext cx="1743766" cy="840464"/>
          </a:xfrm>
          <a:prstGeom prst="rect">
            <a:avLst/>
          </a:prstGeom>
        </p:spPr>
      </p:pic>
      <p:sp>
        <p:nvSpPr>
          <p:cNvPr id="12" name="Freeform: Shape 11">
            <a:extLst>
              <a:ext uri="{FF2B5EF4-FFF2-40B4-BE49-F238E27FC236}">
                <a16:creationId xmlns:a16="http://schemas.microsoft.com/office/drawing/2014/main" id="{C73F4934-E8C5-4ECF-A998-7EE2633254D5}"/>
              </a:ext>
            </a:extLst>
          </p:cNvPr>
          <p:cNvSpPr/>
          <p:nvPr/>
        </p:nvSpPr>
        <p:spPr>
          <a:xfrm>
            <a:off x="3851920" y="2594372"/>
            <a:ext cx="2237478" cy="393452"/>
          </a:xfrm>
          <a:custGeom>
            <a:avLst/>
            <a:gdLst>
              <a:gd name="connsiteX0" fmla="*/ 2048256 w 2048256"/>
              <a:gd name="connsiteY0" fmla="*/ 384048 h 384048"/>
              <a:gd name="connsiteX1" fmla="*/ 0 w 2048256"/>
              <a:gd name="connsiteY1" fmla="*/ 0 h 384048"/>
              <a:gd name="connsiteX0" fmla="*/ 2048256 w 2048256"/>
              <a:gd name="connsiteY0" fmla="*/ 384048 h 384048"/>
              <a:gd name="connsiteX1" fmla="*/ 0 w 2048256"/>
              <a:gd name="connsiteY1" fmla="*/ 0 h 384048"/>
              <a:gd name="connsiteX0" fmla="*/ 2048256 w 2048256"/>
              <a:gd name="connsiteY0" fmla="*/ 384048 h 384048"/>
              <a:gd name="connsiteX1" fmla="*/ 0 w 2048256"/>
              <a:gd name="connsiteY1" fmla="*/ 0 h 384048"/>
            </a:gdLst>
            <a:ahLst/>
            <a:cxnLst>
              <a:cxn ang="0">
                <a:pos x="connsiteX0" y="connsiteY0"/>
              </a:cxn>
              <a:cxn ang="0">
                <a:pos x="connsiteX1" y="connsiteY1"/>
              </a:cxn>
            </a:cxnLst>
            <a:rect l="l" t="t" r="r" b="b"/>
            <a:pathLst>
              <a:path w="2048256" h="384048">
                <a:moveTo>
                  <a:pt x="2048256" y="384048"/>
                </a:moveTo>
                <a:cubicBezTo>
                  <a:pt x="1283208" y="384048"/>
                  <a:pt x="536448" y="192024"/>
                  <a:pt x="0" y="0"/>
                </a:cubicBezTo>
              </a:path>
            </a:pathLst>
          </a:custGeom>
          <a:ln w="22225">
            <a:solidFill>
              <a:schemeClr val="accent1">
                <a:lumMod val="75000"/>
              </a:schemeClr>
            </a:solidFill>
            <a:headEnd type="none"/>
            <a:tailEnd type="triangle" w="sm"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accent1">
                  <a:lumMod val="75000"/>
                </a:schemeClr>
              </a:solidFill>
            </a:endParaRPr>
          </a:p>
        </p:txBody>
      </p:sp>
      <p:sp>
        <p:nvSpPr>
          <p:cNvPr id="13" name="Freeform: Shape 12">
            <a:extLst>
              <a:ext uri="{FF2B5EF4-FFF2-40B4-BE49-F238E27FC236}">
                <a16:creationId xmlns:a16="http://schemas.microsoft.com/office/drawing/2014/main" id="{CF4424ED-DC31-4FBE-B35E-B6E68E076A14}"/>
              </a:ext>
            </a:extLst>
          </p:cNvPr>
          <p:cNvSpPr/>
          <p:nvPr/>
        </p:nvSpPr>
        <p:spPr>
          <a:xfrm flipV="1">
            <a:off x="3851920" y="3079373"/>
            <a:ext cx="2237478" cy="393452"/>
          </a:xfrm>
          <a:custGeom>
            <a:avLst/>
            <a:gdLst>
              <a:gd name="connsiteX0" fmla="*/ 2048256 w 2048256"/>
              <a:gd name="connsiteY0" fmla="*/ 384048 h 384048"/>
              <a:gd name="connsiteX1" fmla="*/ 0 w 2048256"/>
              <a:gd name="connsiteY1" fmla="*/ 0 h 384048"/>
              <a:gd name="connsiteX0" fmla="*/ 2048256 w 2048256"/>
              <a:gd name="connsiteY0" fmla="*/ 384048 h 384048"/>
              <a:gd name="connsiteX1" fmla="*/ 0 w 2048256"/>
              <a:gd name="connsiteY1" fmla="*/ 0 h 384048"/>
              <a:gd name="connsiteX0" fmla="*/ 2048256 w 2048256"/>
              <a:gd name="connsiteY0" fmla="*/ 384048 h 384048"/>
              <a:gd name="connsiteX1" fmla="*/ 0 w 2048256"/>
              <a:gd name="connsiteY1" fmla="*/ 0 h 384048"/>
            </a:gdLst>
            <a:ahLst/>
            <a:cxnLst>
              <a:cxn ang="0">
                <a:pos x="connsiteX0" y="connsiteY0"/>
              </a:cxn>
              <a:cxn ang="0">
                <a:pos x="connsiteX1" y="connsiteY1"/>
              </a:cxn>
            </a:cxnLst>
            <a:rect l="l" t="t" r="r" b="b"/>
            <a:pathLst>
              <a:path w="2048256" h="384048">
                <a:moveTo>
                  <a:pt x="2048256" y="384048"/>
                </a:moveTo>
                <a:cubicBezTo>
                  <a:pt x="1283208" y="384048"/>
                  <a:pt x="536448" y="192024"/>
                  <a:pt x="0" y="0"/>
                </a:cubicBezTo>
              </a:path>
            </a:pathLst>
          </a:custGeom>
          <a:ln w="22225">
            <a:solidFill>
              <a:schemeClr val="accent1">
                <a:lumMod val="75000"/>
              </a:schemeClr>
            </a:solidFill>
            <a:headEnd type="none"/>
            <a:tailEnd type="triangle" w="sm"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accent1">
                  <a:lumMod val="75000"/>
                </a:schemeClr>
              </a:solidFill>
            </a:endParaRPr>
          </a:p>
        </p:txBody>
      </p:sp>
      <p:sp>
        <p:nvSpPr>
          <p:cNvPr id="14" name="TextBox 13">
            <a:extLst>
              <a:ext uri="{FF2B5EF4-FFF2-40B4-BE49-F238E27FC236}">
                <a16:creationId xmlns:a16="http://schemas.microsoft.com/office/drawing/2014/main" id="{1C75376C-8E8F-496A-AD50-BF2718BAE45E}"/>
              </a:ext>
            </a:extLst>
          </p:cNvPr>
          <p:cNvSpPr txBox="1"/>
          <p:nvPr/>
        </p:nvSpPr>
        <p:spPr>
          <a:xfrm>
            <a:off x="3975683" y="3320158"/>
            <a:ext cx="2736304" cy="338554"/>
          </a:xfrm>
          <a:prstGeom prst="rect">
            <a:avLst/>
          </a:prstGeom>
          <a:noFill/>
        </p:spPr>
        <p:txBody>
          <a:bodyPr wrap="square" rtlCol="0">
            <a:spAutoFit/>
          </a:bodyPr>
          <a:lstStyle/>
          <a:p>
            <a:pPr algn="ctr"/>
            <a:r>
              <a:rPr lang="en-GB" sz="1600" dirty="0">
                <a:solidFill>
                  <a:schemeClr val="accent1">
                    <a:lumMod val="75000"/>
                  </a:schemeClr>
                </a:solidFill>
                <a:latin typeface="Arial" panose="020B0604020202020204" pitchFamily="34" charset="0"/>
                <a:cs typeface="Arial" panose="020B0604020202020204" pitchFamily="34" charset="0"/>
              </a:rPr>
              <a:t>low power = descending</a:t>
            </a:r>
          </a:p>
        </p:txBody>
      </p:sp>
    </p:spTree>
    <p:extLst>
      <p:ext uri="{BB962C8B-B14F-4D97-AF65-F5344CB8AC3E}">
        <p14:creationId xmlns:p14="http://schemas.microsoft.com/office/powerpoint/2010/main" val="2921157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57371-2897-4E06-8C85-818B68689DC8}"/>
              </a:ext>
            </a:extLst>
          </p:cNvPr>
          <p:cNvSpPr>
            <a:spLocks noGrp="1"/>
          </p:cNvSpPr>
          <p:nvPr>
            <p:ph type="title"/>
          </p:nvPr>
        </p:nvSpPr>
        <p:spPr/>
        <p:txBody>
          <a:bodyPr>
            <a:normAutofit fontScale="90000"/>
          </a:bodyPr>
          <a:lstStyle/>
          <a:p>
            <a:r>
              <a:rPr lang="en-GB" dirty="0"/>
              <a:t>Flying wires</a:t>
            </a:r>
          </a:p>
        </p:txBody>
      </p:sp>
      <p:sp>
        <p:nvSpPr>
          <p:cNvPr id="3" name="Content Placeholder 2">
            <a:extLst>
              <a:ext uri="{FF2B5EF4-FFF2-40B4-BE49-F238E27FC236}">
                <a16:creationId xmlns:a16="http://schemas.microsoft.com/office/drawing/2014/main" id="{D9EF3C51-B0B4-4EDC-8C5C-56105DB1DF87}"/>
              </a:ext>
            </a:extLst>
          </p:cNvPr>
          <p:cNvSpPr>
            <a:spLocks noGrp="1"/>
          </p:cNvSpPr>
          <p:nvPr>
            <p:ph idx="1"/>
          </p:nvPr>
        </p:nvSpPr>
        <p:spPr>
          <a:xfrm>
            <a:off x="457200" y="1200150"/>
            <a:ext cx="4690864" cy="3116981"/>
          </a:xfrm>
        </p:spPr>
        <p:txBody>
          <a:bodyPr>
            <a:normAutofit/>
          </a:bodyPr>
          <a:lstStyle/>
          <a:p>
            <a:r>
              <a:rPr lang="en-GB" sz="2400" b="1" dirty="0"/>
              <a:t>Insulated</a:t>
            </a:r>
          </a:p>
          <a:p>
            <a:r>
              <a:rPr lang="en-GB" sz="2400" b="1" dirty="0"/>
              <a:t>Thin</a:t>
            </a:r>
          </a:p>
          <a:p>
            <a:r>
              <a:rPr lang="en-GB" sz="2400" b="1" dirty="0"/>
              <a:t>Light</a:t>
            </a:r>
          </a:p>
          <a:p>
            <a:endParaRPr lang="en-GB" sz="2400" b="1" dirty="0"/>
          </a:p>
          <a:p>
            <a:r>
              <a:rPr lang="en-GB" sz="2400" b="1" u="sng" dirty="0">
                <a:hlinkClick r:id="rId3"/>
              </a:rPr>
              <a:t>RTP Hut – Reel of flying wire</a:t>
            </a:r>
            <a:endParaRPr lang="en-GB" sz="1400" b="1" dirty="0"/>
          </a:p>
        </p:txBody>
      </p:sp>
      <p:pic>
        <p:nvPicPr>
          <p:cNvPr id="4" name="Picture 3">
            <a:hlinkClick r:id="rId3"/>
            <a:extLst>
              <a:ext uri="{FF2B5EF4-FFF2-40B4-BE49-F238E27FC236}">
                <a16:creationId xmlns:a16="http://schemas.microsoft.com/office/drawing/2014/main" id="{3ECA5F64-79E0-4566-A015-FAA53BEF9020}"/>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4942007" y="1370274"/>
            <a:ext cx="3744793" cy="19442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4764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Aft>
                <a:spcPts val="0"/>
              </a:spcAft>
              <a:buFont typeface="+mj-lt"/>
              <a:buNone/>
            </a:pPr>
            <a:r>
              <a:rPr lang="en-GB" dirty="0"/>
              <a:t>Motors</a:t>
            </a:r>
          </a:p>
        </p:txBody>
      </p:sp>
      <p:sp>
        <p:nvSpPr>
          <p:cNvPr id="3" name="Content Placeholder 2"/>
          <p:cNvSpPr>
            <a:spLocks noGrp="1"/>
          </p:cNvSpPr>
          <p:nvPr>
            <p:ph idx="1"/>
          </p:nvPr>
        </p:nvSpPr>
        <p:spPr>
          <a:xfrm>
            <a:off x="457200" y="1044046"/>
            <a:ext cx="4402832" cy="3394472"/>
          </a:xfrm>
        </p:spPr>
        <p:txBody>
          <a:bodyPr>
            <a:normAutofit/>
          </a:bodyPr>
          <a:lstStyle/>
          <a:p>
            <a:r>
              <a:rPr lang="en-GB" dirty="0"/>
              <a:t>Small DC motors</a:t>
            </a:r>
          </a:p>
          <a:p>
            <a:r>
              <a:rPr lang="en-GB" dirty="0"/>
              <a:t>Inexpensive</a:t>
            </a:r>
          </a:p>
          <a:p>
            <a:r>
              <a:rPr lang="en-GB" dirty="0"/>
              <a:t>Efficient at high RPM</a:t>
            </a:r>
          </a:p>
          <a:p>
            <a:r>
              <a:rPr lang="en-GB" dirty="0"/>
              <a:t>Low torque</a:t>
            </a:r>
          </a:p>
          <a:p>
            <a:endParaRPr lang="en-GB" dirty="0"/>
          </a:p>
        </p:txBody>
      </p:sp>
      <p:sp>
        <p:nvSpPr>
          <p:cNvPr id="5" name="Rectangle 4">
            <a:extLst>
              <a:ext uri="{FF2B5EF4-FFF2-40B4-BE49-F238E27FC236}">
                <a16:creationId xmlns:a16="http://schemas.microsoft.com/office/drawing/2014/main" id="{C9D3AF4C-01E3-467F-8F4C-A929903BAC54}"/>
              </a:ext>
            </a:extLst>
          </p:cNvPr>
          <p:cNvSpPr/>
          <p:nvPr/>
        </p:nvSpPr>
        <p:spPr>
          <a:xfrm>
            <a:off x="8099615" y="233845"/>
            <a:ext cx="899798" cy="461665"/>
          </a:xfrm>
          <a:prstGeom prst="rect">
            <a:avLst/>
          </a:prstGeom>
        </p:spPr>
        <p:txBody>
          <a:bodyPr wrap="none">
            <a:spAutoFit/>
          </a:bodyPr>
          <a:lstStyle/>
          <a:p>
            <a:r>
              <a:rPr lang="en-GB" sz="2400" b="1" dirty="0">
                <a:solidFill>
                  <a:srgbClr val="FF0000"/>
                </a:solidFill>
              </a:rPr>
              <a:t>S</a:t>
            </a:r>
            <a:r>
              <a:rPr lang="en-GB" sz="2400" dirty="0">
                <a:solidFill>
                  <a:srgbClr val="00B050"/>
                </a:solidFill>
              </a:rPr>
              <a:t>T</a:t>
            </a:r>
            <a:r>
              <a:rPr lang="en-GB" sz="2400" dirty="0">
                <a:solidFill>
                  <a:srgbClr val="7030A0"/>
                </a:solidFill>
              </a:rPr>
              <a:t>E</a:t>
            </a:r>
            <a:r>
              <a:rPr lang="en-GB" sz="2400" dirty="0">
                <a:solidFill>
                  <a:srgbClr val="0070C0"/>
                </a:solidFill>
              </a:rPr>
              <a:t>M</a:t>
            </a:r>
          </a:p>
        </p:txBody>
      </p:sp>
      <p:pic>
        <p:nvPicPr>
          <p:cNvPr id="6" name="Picture 5">
            <a:extLst>
              <a:ext uri="{FF2B5EF4-FFF2-40B4-BE49-F238E27FC236}">
                <a16:creationId xmlns:a16="http://schemas.microsoft.com/office/drawing/2014/main" id="{61F05B57-DD2B-4084-9635-1B9B7E0D3F52}"/>
              </a:ext>
            </a:extLst>
          </p:cNvPr>
          <p:cNvPicPr/>
          <p:nvPr/>
        </p:nvPicPr>
        <p:blipFill>
          <a:blip r:embed="rId3" cstate="screen">
            <a:extLst>
              <a:ext uri="{28A0092B-C50C-407E-A947-70E740481C1C}">
                <a14:useLocalDpi xmlns:a14="http://schemas.microsoft.com/office/drawing/2010/main"/>
              </a:ext>
            </a:extLst>
          </a:blip>
          <a:stretch>
            <a:fillRect/>
          </a:stretch>
        </p:blipFill>
        <p:spPr>
          <a:xfrm>
            <a:off x="924216" y="2909147"/>
            <a:ext cx="1296144" cy="1168394"/>
          </a:xfrm>
          <a:prstGeom prst="rect">
            <a:avLst/>
          </a:prstGeom>
        </p:spPr>
      </p:pic>
      <p:pic>
        <p:nvPicPr>
          <p:cNvPr id="1026" name="Picture 2" descr="2543_large_miniature_low_torque_flat_dc_motor">
            <a:extLst>
              <a:ext uri="{FF2B5EF4-FFF2-40B4-BE49-F238E27FC236}">
                <a16:creationId xmlns:a16="http://schemas.microsoft.com/office/drawing/2014/main" id="{D241C613-76BA-4E8A-8A25-9DACC14835D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14548" y="2721658"/>
            <a:ext cx="1682851" cy="16828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C2D42EA-7C7F-45F3-92FF-9970B1D2F7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8529" y="803731"/>
            <a:ext cx="4306560" cy="3536038"/>
          </a:xfrm>
          <a:prstGeom prst="rect">
            <a:avLst/>
          </a:prstGeom>
        </p:spPr>
      </p:pic>
    </p:spTree>
    <p:extLst>
      <p:ext uri="{BB962C8B-B14F-4D97-AF65-F5344CB8AC3E}">
        <p14:creationId xmlns:p14="http://schemas.microsoft.com/office/powerpoint/2010/main" val="705715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Aft>
                <a:spcPts val="0"/>
              </a:spcAft>
              <a:buFont typeface="+mj-lt"/>
              <a:buNone/>
            </a:pPr>
            <a:r>
              <a:rPr lang="en-GB" dirty="0"/>
              <a:t>Propellers</a:t>
            </a:r>
          </a:p>
        </p:txBody>
      </p:sp>
      <p:sp>
        <p:nvSpPr>
          <p:cNvPr id="3" name="Content Placeholder 2"/>
          <p:cNvSpPr>
            <a:spLocks noGrp="1"/>
          </p:cNvSpPr>
          <p:nvPr>
            <p:ph idx="1"/>
          </p:nvPr>
        </p:nvSpPr>
        <p:spPr>
          <a:xfrm>
            <a:off x="457200" y="1044046"/>
            <a:ext cx="4402832" cy="2463808"/>
          </a:xfrm>
        </p:spPr>
        <p:txBody>
          <a:bodyPr>
            <a:normAutofit/>
          </a:bodyPr>
          <a:lstStyle/>
          <a:p>
            <a:r>
              <a:rPr lang="en-GB" b="1" dirty="0"/>
              <a:t>Matching prop to motor </a:t>
            </a:r>
          </a:p>
          <a:p>
            <a:pPr marL="265113" lvl="1"/>
            <a:r>
              <a:rPr lang="en-GB" dirty="0"/>
              <a:t>Aim for motor RPM between </a:t>
            </a:r>
            <a:br>
              <a:rPr lang="en-GB" dirty="0"/>
            </a:br>
            <a:r>
              <a:rPr lang="en-GB" dirty="0"/>
              <a:t>max efficiency and max power.</a:t>
            </a:r>
          </a:p>
          <a:p>
            <a:pPr lvl="0"/>
            <a:r>
              <a:rPr lang="en-GB" b="1" dirty="0">
                <a:solidFill>
                  <a:srgbClr val="FF0000"/>
                </a:solidFill>
              </a:rPr>
              <a:t>WARNING</a:t>
            </a:r>
            <a:r>
              <a:rPr lang="en-GB" dirty="0">
                <a:solidFill>
                  <a:srgbClr val="FF0000"/>
                </a:solidFill>
              </a:rPr>
              <a:t>!</a:t>
            </a:r>
            <a:r>
              <a:rPr lang="en-GB" dirty="0"/>
              <a:t> </a:t>
            </a:r>
          </a:p>
          <a:p>
            <a:pPr marL="265113" lvl="1"/>
            <a:r>
              <a:rPr lang="en-GB" dirty="0"/>
              <a:t>Avoid 3D printed props – If the layers don’t bond properly, blades can separate at very high speed.</a:t>
            </a:r>
          </a:p>
          <a:p>
            <a:endParaRPr lang="en-GB" dirty="0"/>
          </a:p>
        </p:txBody>
      </p:sp>
      <p:sp>
        <p:nvSpPr>
          <p:cNvPr id="5" name="Rectangle 4">
            <a:extLst>
              <a:ext uri="{FF2B5EF4-FFF2-40B4-BE49-F238E27FC236}">
                <a16:creationId xmlns:a16="http://schemas.microsoft.com/office/drawing/2014/main" id="{C9D3AF4C-01E3-467F-8F4C-A929903BAC54}"/>
              </a:ext>
            </a:extLst>
          </p:cNvPr>
          <p:cNvSpPr/>
          <p:nvPr/>
        </p:nvSpPr>
        <p:spPr>
          <a:xfrm>
            <a:off x="8099615" y="233845"/>
            <a:ext cx="899798" cy="461665"/>
          </a:xfrm>
          <a:prstGeom prst="rect">
            <a:avLst/>
          </a:prstGeom>
        </p:spPr>
        <p:txBody>
          <a:bodyPr wrap="none">
            <a:spAutoFit/>
          </a:bodyPr>
          <a:lstStyle/>
          <a:p>
            <a:r>
              <a:rPr lang="en-GB" sz="2400" b="1" dirty="0">
                <a:solidFill>
                  <a:srgbClr val="FF0000"/>
                </a:solidFill>
              </a:rPr>
              <a:t>S</a:t>
            </a:r>
            <a:r>
              <a:rPr lang="en-GB" sz="2400" dirty="0">
                <a:solidFill>
                  <a:srgbClr val="00B050"/>
                </a:solidFill>
              </a:rPr>
              <a:t>T</a:t>
            </a:r>
            <a:r>
              <a:rPr lang="en-GB" sz="2400" dirty="0">
                <a:solidFill>
                  <a:srgbClr val="7030A0"/>
                </a:solidFill>
              </a:rPr>
              <a:t>E</a:t>
            </a:r>
            <a:r>
              <a:rPr lang="en-GB" sz="2400" dirty="0">
                <a:solidFill>
                  <a:srgbClr val="0070C0"/>
                </a:solidFill>
              </a:rPr>
              <a:t>M</a:t>
            </a:r>
          </a:p>
        </p:txBody>
      </p:sp>
      <p:pic>
        <p:nvPicPr>
          <p:cNvPr id="8" name="Picture 7">
            <a:extLst>
              <a:ext uri="{FF2B5EF4-FFF2-40B4-BE49-F238E27FC236}">
                <a16:creationId xmlns:a16="http://schemas.microsoft.com/office/drawing/2014/main" id="{9AABE08E-16C1-4694-81A4-65D0C347A75F}"/>
              </a:ext>
            </a:extLst>
          </p:cNvPr>
          <p:cNvPicPr/>
          <p:nvPr/>
        </p:nvPicPr>
        <p:blipFill>
          <a:blip r:embed="rId3"/>
          <a:stretch>
            <a:fillRect/>
          </a:stretch>
        </p:blipFill>
        <p:spPr>
          <a:xfrm>
            <a:off x="5413199" y="1107374"/>
            <a:ext cx="3136315" cy="1824416"/>
          </a:xfrm>
          <a:prstGeom prst="rect">
            <a:avLst/>
          </a:prstGeom>
        </p:spPr>
      </p:pic>
    </p:spTree>
    <p:extLst>
      <p:ext uri="{BB962C8B-B14F-4D97-AF65-F5344CB8AC3E}">
        <p14:creationId xmlns:p14="http://schemas.microsoft.com/office/powerpoint/2010/main" val="2982742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4CB53-3E14-446D-9E70-07026560C1BB}"/>
              </a:ext>
            </a:extLst>
          </p:cNvPr>
          <p:cNvSpPr>
            <a:spLocks noGrp="1"/>
          </p:cNvSpPr>
          <p:nvPr>
            <p:ph type="title"/>
          </p:nvPr>
        </p:nvSpPr>
        <p:spPr/>
        <p:txBody>
          <a:bodyPr>
            <a:normAutofit fontScale="90000"/>
          </a:bodyPr>
          <a:lstStyle/>
          <a:p>
            <a:r>
              <a:rPr lang="en-GB" dirty="0"/>
              <a:t>Testing – Propeller thrust</a:t>
            </a:r>
          </a:p>
        </p:txBody>
      </p:sp>
      <p:sp>
        <p:nvSpPr>
          <p:cNvPr id="3" name="Content Placeholder 2">
            <a:extLst>
              <a:ext uri="{FF2B5EF4-FFF2-40B4-BE49-F238E27FC236}">
                <a16:creationId xmlns:a16="http://schemas.microsoft.com/office/drawing/2014/main" id="{BBEB67D3-A160-4F43-A2D9-3D8DB6D6AC30}"/>
              </a:ext>
            </a:extLst>
          </p:cNvPr>
          <p:cNvSpPr>
            <a:spLocks noGrp="1"/>
          </p:cNvSpPr>
          <p:nvPr>
            <p:ph idx="1"/>
          </p:nvPr>
        </p:nvSpPr>
        <p:spPr>
          <a:xfrm>
            <a:off x="457201" y="969761"/>
            <a:ext cx="3322712" cy="3380952"/>
          </a:xfrm>
        </p:spPr>
        <p:txBody>
          <a:bodyPr>
            <a:normAutofit/>
          </a:bodyPr>
          <a:lstStyle/>
          <a:p>
            <a:r>
              <a:rPr lang="en-GB" dirty="0"/>
              <a:t>Motor/propeller mounted on a pendulum</a:t>
            </a:r>
          </a:p>
          <a:p>
            <a:r>
              <a:rPr lang="en-GB" dirty="0"/>
              <a:t>Power up the motor</a:t>
            </a:r>
          </a:p>
          <a:p>
            <a:r>
              <a:rPr lang="en-GB" dirty="0"/>
              <a:t>Allow the pendulum to settle</a:t>
            </a:r>
          </a:p>
          <a:p>
            <a:r>
              <a:rPr lang="en-GB" dirty="0"/>
              <a:t>Measure the angle</a:t>
            </a:r>
          </a:p>
          <a:p>
            <a:r>
              <a:rPr lang="en-GB" dirty="0"/>
              <a:t>Calculate thrust</a:t>
            </a:r>
          </a:p>
        </p:txBody>
      </p:sp>
      <p:pic>
        <p:nvPicPr>
          <p:cNvPr id="4" name="Picture 3">
            <a:extLst>
              <a:ext uri="{FF2B5EF4-FFF2-40B4-BE49-F238E27FC236}">
                <a16:creationId xmlns:a16="http://schemas.microsoft.com/office/drawing/2014/main" id="{9A0EBE80-3254-4148-8A5A-6C98422D8BB5}"/>
              </a:ext>
            </a:extLst>
          </p:cNvPr>
          <p:cNvPicPr>
            <a:picLocks noChangeAspect="1"/>
          </p:cNvPicPr>
          <p:nvPr/>
        </p:nvPicPr>
        <p:blipFill>
          <a:blip r:embed="rId3"/>
          <a:stretch>
            <a:fillRect/>
          </a:stretch>
        </p:blipFill>
        <p:spPr>
          <a:xfrm>
            <a:off x="3995936" y="733453"/>
            <a:ext cx="2161905" cy="3380952"/>
          </a:xfrm>
          <a:prstGeom prst="rect">
            <a:avLst/>
          </a:prstGeom>
        </p:spPr>
      </p:pic>
      <p:pic>
        <p:nvPicPr>
          <p:cNvPr id="5" name="Picture 4">
            <a:extLst>
              <a:ext uri="{FF2B5EF4-FFF2-40B4-BE49-F238E27FC236}">
                <a16:creationId xmlns:a16="http://schemas.microsoft.com/office/drawing/2014/main" id="{A4663E9F-EE40-4001-BD56-9552D5A50D33}"/>
              </a:ext>
            </a:extLst>
          </p:cNvPr>
          <p:cNvPicPr>
            <a:picLocks noChangeAspect="1"/>
          </p:cNvPicPr>
          <p:nvPr/>
        </p:nvPicPr>
        <p:blipFill>
          <a:blip r:embed="rId4"/>
          <a:stretch>
            <a:fillRect/>
          </a:stretch>
        </p:blipFill>
        <p:spPr>
          <a:xfrm>
            <a:off x="6198061" y="232544"/>
            <a:ext cx="2704762" cy="1990476"/>
          </a:xfrm>
          <a:prstGeom prst="rect">
            <a:avLst/>
          </a:prstGeom>
        </p:spPr>
      </p:pic>
      <p:pic>
        <p:nvPicPr>
          <p:cNvPr id="6" name="Picture 5">
            <a:extLst>
              <a:ext uri="{FF2B5EF4-FFF2-40B4-BE49-F238E27FC236}">
                <a16:creationId xmlns:a16="http://schemas.microsoft.com/office/drawing/2014/main" id="{0055E90B-0E65-400B-B479-92BCE4B15343}"/>
              </a:ext>
            </a:extLst>
          </p:cNvPr>
          <p:cNvPicPr>
            <a:picLocks noChangeAspect="1"/>
          </p:cNvPicPr>
          <p:nvPr/>
        </p:nvPicPr>
        <p:blipFill>
          <a:blip r:embed="rId5"/>
          <a:stretch>
            <a:fillRect/>
          </a:stretch>
        </p:blipFill>
        <p:spPr>
          <a:xfrm>
            <a:off x="6804248" y="2660237"/>
            <a:ext cx="704762" cy="1180952"/>
          </a:xfrm>
          <a:prstGeom prst="rect">
            <a:avLst/>
          </a:prstGeom>
        </p:spPr>
      </p:pic>
      <p:pic>
        <p:nvPicPr>
          <p:cNvPr id="7" name="Picture 6">
            <a:extLst>
              <a:ext uri="{FF2B5EF4-FFF2-40B4-BE49-F238E27FC236}">
                <a16:creationId xmlns:a16="http://schemas.microsoft.com/office/drawing/2014/main" id="{A70270D3-B1DA-42DA-B4E2-9C01565A10CC}"/>
              </a:ext>
            </a:extLst>
          </p:cNvPr>
          <p:cNvPicPr>
            <a:picLocks noChangeAspect="1"/>
          </p:cNvPicPr>
          <p:nvPr/>
        </p:nvPicPr>
        <p:blipFill>
          <a:blip r:embed="rId6"/>
          <a:stretch>
            <a:fillRect/>
          </a:stretch>
        </p:blipFill>
        <p:spPr>
          <a:xfrm>
            <a:off x="8029656" y="2774522"/>
            <a:ext cx="657143" cy="1066667"/>
          </a:xfrm>
          <a:prstGeom prst="rect">
            <a:avLst/>
          </a:prstGeom>
        </p:spPr>
      </p:pic>
    </p:spTree>
    <p:extLst>
      <p:ext uri="{BB962C8B-B14F-4D97-AF65-F5344CB8AC3E}">
        <p14:creationId xmlns:p14="http://schemas.microsoft.com/office/powerpoint/2010/main" val="2486637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1D63D-84E6-4B0C-B928-E978D498C8E4}"/>
              </a:ext>
            </a:extLst>
          </p:cNvPr>
          <p:cNvSpPr>
            <a:spLocks noGrp="1"/>
          </p:cNvSpPr>
          <p:nvPr>
            <p:ph type="title"/>
          </p:nvPr>
        </p:nvSpPr>
        <p:spPr/>
        <p:txBody>
          <a:bodyPr>
            <a:normAutofit fontScale="90000"/>
          </a:bodyPr>
          <a:lstStyle/>
          <a:p>
            <a:r>
              <a:rPr lang="en-GB" dirty="0"/>
              <a:t>Motor/undercarriage mount</a:t>
            </a:r>
          </a:p>
        </p:txBody>
      </p:sp>
      <p:sp>
        <p:nvSpPr>
          <p:cNvPr id="3" name="Content Placeholder 2">
            <a:extLst>
              <a:ext uri="{FF2B5EF4-FFF2-40B4-BE49-F238E27FC236}">
                <a16:creationId xmlns:a16="http://schemas.microsoft.com/office/drawing/2014/main" id="{420343DA-4567-4F72-9AA0-EF7F200705D2}"/>
              </a:ext>
            </a:extLst>
          </p:cNvPr>
          <p:cNvSpPr>
            <a:spLocks noGrp="1"/>
          </p:cNvSpPr>
          <p:nvPr>
            <p:ph sz="half" idx="1"/>
          </p:nvPr>
        </p:nvSpPr>
        <p:spPr/>
        <p:txBody>
          <a:bodyPr/>
          <a:lstStyle/>
          <a:p>
            <a:pPr marL="0" indent="0">
              <a:buNone/>
            </a:pPr>
            <a:r>
              <a:rPr lang="en-GB" dirty="0"/>
              <a:t>Fabricated motor mount</a:t>
            </a:r>
          </a:p>
        </p:txBody>
      </p:sp>
      <p:sp>
        <p:nvSpPr>
          <p:cNvPr id="7" name="Content Placeholder 6">
            <a:extLst>
              <a:ext uri="{FF2B5EF4-FFF2-40B4-BE49-F238E27FC236}">
                <a16:creationId xmlns:a16="http://schemas.microsoft.com/office/drawing/2014/main" id="{0A8130F4-1318-4869-8C99-3314F174A53A}"/>
              </a:ext>
            </a:extLst>
          </p:cNvPr>
          <p:cNvSpPr>
            <a:spLocks noGrp="1"/>
          </p:cNvSpPr>
          <p:nvPr>
            <p:ph sz="half" idx="2"/>
          </p:nvPr>
        </p:nvSpPr>
        <p:spPr>
          <a:xfrm>
            <a:off x="4648199" y="1200151"/>
            <a:ext cx="3451415" cy="788543"/>
          </a:xfrm>
        </p:spPr>
        <p:txBody>
          <a:bodyPr/>
          <a:lstStyle/>
          <a:p>
            <a:pPr marL="0" indent="0">
              <a:buNone/>
            </a:pPr>
            <a:r>
              <a:rPr lang="en-GB" dirty="0"/>
              <a:t>3D printed motor mount</a:t>
            </a:r>
          </a:p>
          <a:p>
            <a:pPr marL="0" indent="0">
              <a:buNone/>
            </a:pPr>
            <a:endParaRPr lang="en-GB" dirty="0"/>
          </a:p>
        </p:txBody>
      </p:sp>
      <p:pic>
        <p:nvPicPr>
          <p:cNvPr id="6" name="Picture 5">
            <a:extLst>
              <a:ext uri="{FF2B5EF4-FFF2-40B4-BE49-F238E27FC236}">
                <a16:creationId xmlns:a16="http://schemas.microsoft.com/office/drawing/2014/main" id="{F0FF384A-69BA-4782-AA59-390F1DB5A5AC}"/>
              </a:ext>
            </a:extLst>
          </p:cNvPr>
          <p:cNvPicPr>
            <a:picLocks noChangeAspect="1"/>
          </p:cNvPicPr>
          <p:nvPr/>
        </p:nvPicPr>
        <p:blipFill>
          <a:blip r:embed="rId3"/>
          <a:stretch>
            <a:fillRect/>
          </a:stretch>
        </p:blipFill>
        <p:spPr>
          <a:xfrm>
            <a:off x="4494664" y="1988694"/>
            <a:ext cx="1388008" cy="1936357"/>
          </a:xfrm>
          <a:prstGeom prst="rect">
            <a:avLst/>
          </a:prstGeom>
        </p:spPr>
      </p:pic>
      <p:pic>
        <p:nvPicPr>
          <p:cNvPr id="8" name="Picture 7">
            <a:extLst>
              <a:ext uri="{FF2B5EF4-FFF2-40B4-BE49-F238E27FC236}">
                <a16:creationId xmlns:a16="http://schemas.microsoft.com/office/drawing/2014/main" id="{6ED9E803-2F5B-48B3-8CDD-7261FAB2E1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77049" y="2181159"/>
            <a:ext cx="1566919" cy="1432455"/>
          </a:xfrm>
          <a:prstGeom prst="rect">
            <a:avLst/>
          </a:prstGeom>
        </p:spPr>
      </p:pic>
      <p:sp>
        <p:nvSpPr>
          <p:cNvPr id="9" name="Oval 8">
            <a:extLst>
              <a:ext uri="{FF2B5EF4-FFF2-40B4-BE49-F238E27FC236}">
                <a16:creationId xmlns:a16="http://schemas.microsoft.com/office/drawing/2014/main" id="{7BC7760A-E86C-4BE3-BC44-7F9DF7F979AE}"/>
              </a:ext>
            </a:extLst>
          </p:cNvPr>
          <p:cNvSpPr/>
          <p:nvPr/>
        </p:nvSpPr>
        <p:spPr>
          <a:xfrm>
            <a:off x="8028384" y="2715767"/>
            <a:ext cx="793654" cy="793654"/>
          </a:xfrm>
          <a:prstGeom prst="ellipse">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2905C44-6107-4E0B-807F-EDAC0D367B8B}"/>
              </a:ext>
            </a:extLst>
          </p:cNvPr>
          <p:cNvSpPr/>
          <p:nvPr/>
        </p:nvSpPr>
        <p:spPr>
          <a:xfrm>
            <a:off x="4142420" y="1810136"/>
            <a:ext cx="2201774" cy="2201774"/>
          </a:xfrm>
          <a:prstGeom prst="ellipse">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F5DD6CB7-F60F-4262-9E4B-7D79E9304344}"/>
              </a:ext>
            </a:extLst>
          </p:cNvPr>
          <p:cNvCxnSpPr>
            <a:cxnSpLocks/>
            <a:endCxn id="9" idx="0"/>
          </p:cNvCxnSpPr>
          <p:nvPr/>
        </p:nvCxnSpPr>
        <p:spPr>
          <a:xfrm>
            <a:off x="5580112" y="1858517"/>
            <a:ext cx="2845099" cy="857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529F19-1697-4E4A-B20B-3A1D407969DA}"/>
              </a:ext>
            </a:extLst>
          </p:cNvPr>
          <p:cNvCxnSpPr>
            <a:cxnSpLocks/>
          </p:cNvCxnSpPr>
          <p:nvPr/>
        </p:nvCxnSpPr>
        <p:spPr>
          <a:xfrm flipV="1">
            <a:off x="5385816" y="3502152"/>
            <a:ext cx="3145536" cy="50292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718442BA-BB14-4530-B57F-DE54A146B2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085" y="1834121"/>
            <a:ext cx="2031889" cy="2153803"/>
          </a:xfrm>
          <a:prstGeom prst="rect">
            <a:avLst/>
          </a:prstGeom>
        </p:spPr>
      </p:pic>
      <p:sp>
        <p:nvSpPr>
          <p:cNvPr id="13" name="Rectangle 12">
            <a:extLst>
              <a:ext uri="{FF2B5EF4-FFF2-40B4-BE49-F238E27FC236}">
                <a16:creationId xmlns:a16="http://schemas.microsoft.com/office/drawing/2014/main" id="{5A992699-CBA8-46C1-8DFE-F4939CED8823}"/>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dirty="0">
                <a:solidFill>
                  <a:srgbClr val="00B050"/>
                </a:solidFill>
              </a:rPr>
              <a:t>T</a:t>
            </a:r>
            <a:r>
              <a:rPr lang="en-GB" sz="2400" b="1"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2793772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Aft>
                <a:spcPts val="0"/>
              </a:spcAft>
              <a:buFont typeface="+mj-lt"/>
              <a:buNone/>
            </a:pPr>
            <a:r>
              <a:rPr lang="en-GB" dirty="0"/>
              <a:t>2D profiles</a:t>
            </a:r>
          </a:p>
        </p:txBody>
      </p:sp>
      <p:sp>
        <p:nvSpPr>
          <p:cNvPr id="3" name="Content Placeholder 2"/>
          <p:cNvSpPr>
            <a:spLocks noGrp="1"/>
          </p:cNvSpPr>
          <p:nvPr>
            <p:ph idx="1"/>
          </p:nvPr>
        </p:nvSpPr>
        <p:spPr/>
        <p:txBody>
          <a:bodyPr>
            <a:normAutofit/>
          </a:bodyPr>
          <a:lstStyle/>
          <a:p>
            <a:pPr lvl="0"/>
            <a:r>
              <a:rPr lang="en-GB" b="1" dirty="0"/>
              <a:t>Slot together construction</a:t>
            </a:r>
          </a:p>
          <a:p>
            <a:pPr lvl="0"/>
            <a:r>
              <a:rPr lang="en-GB" b="1" dirty="0" err="1"/>
              <a:t>Depron</a:t>
            </a:r>
            <a:endParaRPr lang="en-GB" b="1" dirty="0"/>
          </a:p>
          <a:p>
            <a:pPr lvl="0"/>
            <a:r>
              <a:rPr lang="en-GB" b="1" dirty="0"/>
              <a:t>Curved profiles</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55977" y="868866"/>
            <a:ext cx="4607608" cy="3455705"/>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B689370F-78DC-4D79-8B13-DFF9AA165A42}"/>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1043608" y="2715766"/>
            <a:ext cx="2741109" cy="1519018"/>
          </a:xfrm>
          <a:prstGeom prst="rect">
            <a:avLst/>
          </a:prstGeom>
        </p:spPr>
      </p:pic>
      <p:sp>
        <p:nvSpPr>
          <p:cNvPr id="7" name="Rectangle 6">
            <a:extLst>
              <a:ext uri="{FF2B5EF4-FFF2-40B4-BE49-F238E27FC236}">
                <a16:creationId xmlns:a16="http://schemas.microsoft.com/office/drawing/2014/main" id="{371C92F0-57E6-4047-BC12-FCCE7730C597}"/>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b="1" dirty="0">
                <a:solidFill>
                  <a:srgbClr val="00B050"/>
                </a:solidFill>
              </a:rPr>
              <a:t>T</a:t>
            </a:r>
            <a:r>
              <a:rPr lang="en-GB" sz="2400"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1023845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A72E1-4333-4AC6-96A0-FC46854FAA8D}"/>
              </a:ext>
            </a:extLst>
          </p:cNvPr>
          <p:cNvSpPr>
            <a:spLocks noGrp="1"/>
          </p:cNvSpPr>
          <p:nvPr>
            <p:ph type="title"/>
          </p:nvPr>
        </p:nvSpPr>
        <p:spPr/>
        <p:txBody>
          <a:bodyPr>
            <a:normAutofit fontScale="90000"/>
          </a:bodyPr>
          <a:lstStyle/>
          <a:p>
            <a:r>
              <a:rPr lang="en-GB" dirty="0"/>
              <a:t>Digital design</a:t>
            </a:r>
          </a:p>
        </p:txBody>
      </p:sp>
      <p:sp>
        <p:nvSpPr>
          <p:cNvPr id="3" name="Content Placeholder 2">
            <a:extLst>
              <a:ext uri="{FF2B5EF4-FFF2-40B4-BE49-F238E27FC236}">
                <a16:creationId xmlns:a16="http://schemas.microsoft.com/office/drawing/2014/main" id="{53B20708-5A34-48B9-9041-C686C26D0B02}"/>
              </a:ext>
            </a:extLst>
          </p:cNvPr>
          <p:cNvSpPr>
            <a:spLocks noGrp="1"/>
          </p:cNvSpPr>
          <p:nvPr>
            <p:ph idx="1"/>
          </p:nvPr>
        </p:nvSpPr>
        <p:spPr>
          <a:xfrm>
            <a:off x="457200" y="1063229"/>
            <a:ext cx="8229600" cy="3531394"/>
          </a:xfrm>
        </p:spPr>
        <p:txBody>
          <a:bodyPr/>
          <a:lstStyle/>
          <a:p>
            <a:r>
              <a:rPr lang="en-GB" b="1" dirty="0"/>
              <a:t>Precise geometry</a:t>
            </a:r>
          </a:p>
          <a:p>
            <a:r>
              <a:rPr lang="en-GB" b="1" dirty="0"/>
              <a:t>Mirrored parts</a:t>
            </a:r>
          </a:p>
          <a:p>
            <a:r>
              <a:rPr lang="en-GB" b="1" dirty="0"/>
              <a:t>Editable</a:t>
            </a:r>
          </a:p>
          <a:p>
            <a:r>
              <a:rPr lang="en-GB" b="1" dirty="0"/>
              <a:t>Wind tunnel analysis (CFD)</a:t>
            </a:r>
          </a:p>
          <a:p>
            <a:r>
              <a:rPr lang="en-GB" b="1" dirty="0"/>
              <a:t>Repeatable parts using CNC</a:t>
            </a:r>
          </a:p>
          <a:p>
            <a:r>
              <a:rPr lang="en-GB" b="1" dirty="0"/>
              <a:t>Assembly simulation</a:t>
            </a:r>
          </a:p>
          <a:p>
            <a:r>
              <a:rPr lang="en-GB" b="1" dirty="0"/>
              <a:t>Manufacture</a:t>
            </a:r>
          </a:p>
        </p:txBody>
      </p:sp>
      <p:pic>
        <p:nvPicPr>
          <p:cNvPr id="4" name="Picture 3">
            <a:extLst>
              <a:ext uri="{FF2B5EF4-FFF2-40B4-BE49-F238E27FC236}">
                <a16:creationId xmlns:a16="http://schemas.microsoft.com/office/drawing/2014/main" id="{57466980-D15E-491C-8369-6730F7135037}"/>
              </a:ext>
            </a:extLst>
          </p:cNvPr>
          <p:cNvPicPr/>
          <p:nvPr/>
        </p:nvPicPr>
        <p:blipFill>
          <a:blip r:embed="rId3" cstate="screen">
            <a:extLst>
              <a:ext uri="{28A0092B-C50C-407E-A947-70E740481C1C}">
                <a14:useLocalDpi xmlns:a14="http://schemas.microsoft.com/office/drawing/2010/main"/>
              </a:ext>
            </a:extLst>
          </a:blip>
          <a:stretch>
            <a:fillRect/>
          </a:stretch>
        </p:blipFill>
        <p:spPr>
          <a:xfrm>
            <a:off x="5563472" y="566143"/>
            <a:ext cx="3219611" cy="1508522"/>
          </a:xfrm>
          <a:prstGeom prst="rect">
            <a:avLst/>
          </a:prstGeom>
        </p:spPr>
      </p:pic>
      <p:pic>
        <p:nvPicPr>
          <p:cNvPr id="5" name="Picture 4">
            <a:extLst>
              <a:ext uri="{FF2B5EF4-FFF2-40B4-BE49-F238E27FC236}">
                <a16:creationId xmlns:a16="http://schemas.microsoft.com/office/drawing/2014/main" id="{CAFD1CAE-D374-4871-A88A-8A87FA4B053B}"/>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12615" y="2283718"/>
            <a:ext cx="2774185" cy="2144054"/>
          </a:xfrm>
          <a:prstGeom prst="rect">
            <a:avLst/>
          </a:prstGeom>
        </p:spPr>
      </p:pic>
      <p:sp>
        <p:nvSpPr>
          <p:cNvPr id="6" name="Rectangle 5">
            <a:extLst>
              <a:ext uri="{FF2B5EF4-FFF2-40B4-BE49-F238E27FC236}">
                <a16:creationId xmlns:a16="http://schemas.microsoft.com/office/drawing/2014/main" id="{502A547A-6117-49E9-B135-43A76D2EAB6C}"/>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b="1" dirty="0">
                <a:solidFill>
                  <a:srgbClr val="00B050"/>
                </a:solidFill>
              </a:rPr>
              <a:t>T</a:t>
            </a:r>
            <a:r>
              <a:rPr lang="en-GB" sz="2400"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132795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15914" y="943719"/>
            <a:ext cx="976414" cy="1412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pPr lvl="0">
              <a:spcAft>
                <a:spcPts val="0"/>
              </a:spcAft>
            </a:pPr>
            <a:r>
              <a:rPr lang="en-GB" dirty="0"/>
              <a:t>Flight – Overview</a:t>
            </a:r>
          </a:p>
        </p:txBody>
      </p:sp>
      <p:sp>
        <p:nvSpPr>
          <p:cNvPr id="3" name="Content Placeholder 2"/>
          <p:cNvSpPr>
            <a:spLocks noGrp="1"/>
          </p:cNvSpPr>
          <p:nvPr>
            <p:ph idx="1"/>
          </p:nvPr>
        </p:nvSpPr>
        <p:spPr>
          <a:xfrm>
            <a:off x="457200" y="1200151"/>
            <a:ext cx="2098576" cy="1947664"/>
          </a:xfrm>
        </p:spPr>
        <p:txBody>
          <a:bodyPr>
            <a:normAutofit/>
          </a:bodyPr>
          <a:lstStyle/>
          <a:p>
            <a:r>
              <a:rPr lang="en-GB" b="1" dirty="0"/>
              <a:t>Falling seeds</a:t>
            </a:r>
          </a:p>
          <a:p>
            <a:r>
              <a:rPr lang="en-GB" b="1" dirty="0"/>
              <a:t>Parachutes</a:t>
            </a:r>
          </a:p>
          <a:p>
            <a:r>
              <a:rPr lang="en-GB" b="1" dirty="0"/>
              <a:t>Gliders</a:t>
            </a:r>
          </a:p>
          <a:p>
            <a:r>
              <a:rPr lang="en-GB" b="1" dirty="0"/>
              <a:t>Free flight</a:t>
            </a:r>
          </a:p>
        </p:txBody>
      </p:sp>
      <p:sp>
        <p:nvSpPr>
          <p:cNvPr id="4" name="Content Placeholder 3"/>
          <p:cNvSpPr>
            <a:spLocks noGrp="1"/>
          </p:cNvSpPr>
          <p:nvPr>
            <p:ph sz="half" idx="4294967295"/>
          </p:nvPr>
        </p:nvSpPr>
        <p:spPr>
          <a:xfrm>
            <a:off x="5105400" y="1200150"/>
            <a:ext cx="4038600" cy="1947863"/>
          </a:xfrm>
        </p:spPr>
        <p:txBody>
          <a:bodyPr>
            <a:normAutofit/>
          </a:bodyPr>
          <a:lstStyle/>
          <a:p>
            <a:r>
              <a:rPr lang="en-GB" dirty="0"/>
              <a:t>Round the pole (RTP)</a:t>
            </a:r>
          </a:p>
          <a:p>
            <a:r>
              <a:rPr lang="en-GB" dirty="0"/>
              <a:t>Control line</a:t>
            </a:r>
          </a:p>
          <a:p>
            <a:r>
              <a:rPr lang="en-GB" dirty="0"/>
              <a:t>Remote control</a:t>
            </a:r>
          </a:p>
          <a:p>
            <a:r>
              <a:rPr lang="en-GB" dirty="0"/>
              <a:t>Drones</a:t>
            </a:r>
          </a:p>
          <a:p>
            <a:endParaRPr lang="en-GB" dirty="0"/>
          </a:p>
        </p:txBody>
      </p:sp>
      <p:pic>
        <p:nvPicPr>
          <p:cNvPr id="6" name="Picture 5" descr="PowerUp 3.0">
            <a:hlinkClick r:id="rId4"/>
            <a:extLst>
              <a:ext uri="{FF2B5EF4-FFF2-40B4-BE49-F238E27FC236}">
                <a16:creationId xmlns:a16="http://schemas.microsoft.com/office/drawing/2014/main" id="{F5430FBB-27AA-4122-9721-975BCBAAFDEE}"/>
              </a:ext>
            </a:extLst>
          </p:cNvPr>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124700" y="2355726"/>
            <a:ext cx="1823120" cy="1186222"/>
          </a:xfrm>
          <a:prstGeom prst="rect">
            <a:avLst/>
          </a:prstGeom>
          <a:noFill/>
          <a:ln>
            <a:noFill/>
          </a:ln>
          <a:extLst>
            <a:ext uri="{53640926-AAD7-44D8-BBD7-CCE9431645EC}">
              <a14:shadowObscured xmlns:a14="http://schemas.microsoft.com/office/drawing/2010/main"/>
            </a:ext>
          </a:extLst>
        </p:spPr>
      </p:pic>
      <p:pic>
        <p:nvPicPr>
          <p:cNvPr id="5" name="Picture 2" descr="Image result for airgineers">
            <a:hlinkClick r:id="rId6"/>
            <a:extLst>
              <a:ext uri="{FF2B5EF4-FFF2-40B4-BE49-F238E27FC236}">
                <a16:creationId xmlns:a16="http://schemas.microsoft.com/office/drawing/2014/main" id="{261F93B6-6871-44A3-8B66-0ECD3B7B16F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09217" y="2858373"/>
            <a:ext cx="1765576" cy="11350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arachute project elementary">
            <a:hlinkClick r:id="rId8"/>
            <a:extLst>
              <a:ext uri="{FF2B5EF4-FFF2-40B4-BE49-F238E27FC236}">
                <a16:creationId xmlns:a16="http://schemas.microsoft.com/office/drawing/2014/main" id="{9BFC4A5B-9372-4A4C-AAE2-F56FCBCF1AB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215066" y="1352197"/>
            <a:ext cx="1537306" cy="15373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sky, plane&#10;&#10;Description generated with very high confidence">
            <a:extLst>
              <a:ext uri="{FF2B5EF4-FFF2-40B4-BE49-F238E27FC236}">
                <a16:creationId xmlns:a16="http://schemas.microsoft.com/office/drawing/2014/main" id="{E35334A2-3787-464C-B999-4564CE8A5422}"/>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59574" y="2958031"/>
            <a:ext cx="2571014" cy="1412008"/>
          </a:xfrm>
          <a:prstGeom prst="rect">
            <a:avLst/>
          </a:prstGeom>
        </p:spPr>
      </p:pic>
      <p:pic>
        <p:nvPicPr>
          <p:cNvPr id="1030" name="Picture 6" descr="C:\Users\TimB\AppData\Local\Temp\SNAGHTMLa4c4e97.PNG">
            <a:extLst>
              <a:ext uri="{FF2B5EF4-FFF2-40B4-BE49-F238E27FC236}">
                <a16:creationId xmlns:a16="http://schemas.microsoft.com/office/drawing/2014/main" id="{DD3B6861-2A6A-48A5-9B85-421658294C8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flipH="1">
            <a:off x="8244407" y="1025147"/>
            <a:ext cx="743079" cy="119040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61FD84D-A198-456D-9F3E-B2B1BC0C78FC}"/>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b="1" dirty="0">
                <a:solidFill>
                  <a:srgbClr val="00B050"/>
                </a:solidFill>
              </a:rPr>
              <a:t>T</a:t>
            </a:r>
            <a:r>
              <a:rPr lang="en-GB" sz="2400"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1655125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DD47C-04A0-438B-94B0-77A28EF056BD}"/>
              </a:ext>
            </a:extLst>
          </p:cNvPr>
          <p:cNvSpPr>
            <a:spLocks noGrp="1"/>
          </p:cNvSpPr>
          <p:nvPr>
            <p:ph type="title"/>
          </p:nvPr>
        </p:nvSpPr>
        <p:spPr/>
        <p:txBody>
          <a:bodyPr>
            <a:normAutofit fontScale="90000"/>
          </a:bodyPr>
          <a:lstStyle/>
          <a:p>
            <a:r>
              <a:rPr lang="en-GB" dirty="0"/>
              <a:t>Sharing F360 files for this project</a:t>
            </a:r>
          </a:p>
        </p:txBody>
      </p:sp>
      <p:sp>
        <p:nvSpPr>
          <p:cNvPr id="3" name="Content Placeholder 2">
            <a:extLst>
              <a:ext uri="{FF2B5EF4-FFF2-40B4-BE49-F238E27FC236}">
                <a16:creationId xmlns:a16="http://schemas.microsoft.com/office/drawing/2014/main" id="{75A7A506-39B1-4EFF-88F9-C4DE053610F4}"/>
              </a:ext>
            </a:extLst>
          </p:cNvPr>
          <p:cNvSpPr>
            <a:spLocks noGrp="1"/>
          </p:cNvSpPr>
          <p:nvPr>
            <p:ph idx="1"/>
          </p:nvPr>
        </p:nvSpPr>
        <p:spPr>
          <a:xfrm>
            <a:off x="457200" y="1200150"/>
            <a:ext cx="4546848" cy="3116981"/>
          </a:xfrm>
        </p:spPr>
        <p:txBody>
          <a:bodyPr>
            <a:normAutofit fontScale="92500" lnSpcReduction="20000"/>
          </a:bodyPr>
          <a:lstStyle/>
          <a:p>
            <a:r>
              <a:rPr lang="en-GB" dirty="0">
                <a:solidFill>
                  <a:srgbClr val="FF0000"/>
                </a:solidFill>
                <a:sym typeface="Wingdings 2" panose="05020102010507070707" pitchFamily="18" charset="2"/>
              </a:rPr>
              <a:t> </a:t>
            </a:r>
            <a:r>
              <a:rPr lang="en-GB" dirty="0"/>
              <a:t>Share a public link – data protection</a:t>
            </a:r>
          </a:p>
          <a:p>
            <a:r>
              <a:rPr lang="en-GB" dirty="0">
                <a:solidFill>
                  <a:srgbClr val="FF0000"/>
                </a:solidFill>
                <a:sym typeface="Wingdings 2" panose="05020102010507070707" pitchFamily="18" charset="2"/>
              </a:rPr>
              <a:t> </a:t>
            </a:r>
            <a:r>
              <a:rPr lang="en-GB" dirty="0"/>
              <a:t>Invite another into a Fusion 360 project – data protection</a:t>
            </a:r>
          </a:p>
          <a:p>
            <a:r>
              <a:rPr lang="en-GB" dirty="0">
                <a:solidFill>
                  <a:srgbClr val="00B050"/>
                </a:solidFill>
                <a:sym typeface="Wingdings 2" panose="05020102010507070707" pitchFamily="18" charset="2"/>
              </a:rPr>
              <a:t> </a:t>
            </a:r>
            <a:r>
              <a:rPr lang="en-GB" dirty="0"/>
              <a:t>Share an archive file - </a:t>
            </a:r>
            <a:r>
              <a:rPr lang="en-GB" sz="1600" dirty="0">
                <a:hlinkClick r:id="rId3"/>
              </a:rPr>
              <a:t>http://myhub.autodesk360.com</a:t>
            </a:r>
            <a:endParaRPr lang="en-GB" sz="1600" dirty="0"/>
          </a:p>
          <a:p>
            <a:pPr lvl="1"/>
            <a:r>
              <a:rPr lang="en-GB" dirty="0"/>
              <a:t>Copy folder from the USB memory cards</a:t>
            </a:r>
          </a:p>
          <a:p>
            <a:pPr lvl="1"/>
            <a:r>
              <a:rPr lang="en-GB" dirty="0"/>
              <a:t>or</a:t>
            </a:r>
          </a:p>
          <a:p>
            <a:pPr lvl="1"/>
            <a:r>
              <a:rPr lang="en-GB" dirty="0"/>
              <a:t>Download from: </a:t>
            </a:r>
            <a:r>
              <a:rPr lang="en-GB" sz="1600" dirty="0">
                <a:hlinkClick r:id="rId4"/>
              </a:rPr>
              <a:t>https://1drv.ms/f/s!Av9FFm7Ll5GbgYt_Ed9Wruo1sDqDCw</a:t>
            </a:r>
            <a:endParaRPr lang="en-GB" sz="1600" dirty="0"/>
          </a:p>
          <a:p>
            <a:pPr lvl="1"/>
            <a:endParaRPr lang="en-GB" sz="1600" dirty="0"/>
          </a:p>
          <a:p>
            <a:pPr lvl="1" algn="r"/>
            <a:r>
              <a:rPr lang="en-GB" sz="1600" dirty="0">
                <a:hlinkClick r:id="rId5"/>
              </a:rPr>
              <a:t>Archiving F360 designs</a:t>
            </a:r>
            <a:endParaRPr lang="en-GB" sz="1600" dirty="0"/>
          </a:p>
          <a:p>
            <a:endParaRPr lang="en-GB" dirty="0"/>
          </a:p>
        </p:txBody>
      </p:sp>
      <p:sp>
        <p:nvSpPr>
          <p:cNvPr id="4" name="Rectangle 3">
            <a:extLst>
              <a:ext uri="{FF2B5EF4-FFF2-40B4-BE49-F238E27FC236}">
                <a16:creationId xmlns:a16="http://schemas.microsoft.com/office/drawing/2014/main" id="{3F138543-D902-43FF-AB13-3120A9001982}"/>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b="1" dirty="0">
                <a:solidFill>
                  <a:srgbClr val="00B050"/>
                </a:solidFill>
              </a:rPr>
              <a:t>T</a:t>
            </a:r>
            <a:r>
              <a:rPr lang="en-GB" sz="2400"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317509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Aft>
                <a:spcPts val="0"/>
              </a:spcAft>
            </a:pPr>
            <a:r>
              <a:rPr lang="en-GB" dirty="0"/>
              <a:t>Fuselage – Introduction</a:t>
            </a:r>
          </a:p>
        </p:txBody>
      </p:sp>
      <p:sp>
        <p:nvSpPr>
          <p:cNvPr id="3" name="Content Placeholder 2"/>
          <p:cNvSpPr>
            <a:spLocks noGrp="1"/>
          </p:cNvSpPr>
          <p:nvPr>
            <p:ph idx="1"/>
          </p:nvPr>
        </p:nvSpPr>
        <p:spPr>
          <a:xfrm>
            <a:off x="457201" y="1200151"/>
            <a:ext cx="3034680" cy="3171799"/>
          </a:xfrm>
        </p:spPr>
        <p:txBody>
          <a:bodyPr>
            <a:normAutofit/>
          </a:bodyPr>
          <a:lstStyle/>
          <a:p>
            <a:pPr lvl="0"/>
            <a:r>
              <a:rPr lang="en-GB" b="1" dirty="0"/>
              <a:t>Geometric shapes</a:t>
            </a:r>
          </a:p>
          <a:p>
            <a:pPr marL="266700" lvl="1"/>
            <a:r>
              <a:rPr lang="en-GB" dirty="0">
                <a:hlinkClick r:id="rId3"/>
              </a:rPr>
              <a:t>Extrude</a:t>
            </a:r>
            <a:endParaRPr lang="en-GB" dirty="0"/>
          </a:p>
          <a:p>
            <a:pPr marL="266700" lvl="1"/>
            <a:r>
              <a:rPr lang="en-GB" dirty="0"/>
              <a:t>Rounds</a:t>
            </a:r>
          </a:p>
          <a:p>
            <a:pPr marL="266700" lvl="1"/>
            <a:r>
              <a:rPr lang="en-GB" dirty="0"/>
              <a:t>Loft</a:t>
            </a:r>
          </a:p>
          <a:p>
            <a:pPr marL="266700" lvl="1"/>
            <a:r>
              <a:rPr lang="en-GB" dirty="0"/>
              <a:t>Sweep</a:t>
            </a:r>
          </a:p>
        </p:txBody>
      </p:sp>
      <p:pic>
        <p:nvPicPr>
          <p:cNvPr id="7" name="Picture 6">
            <a:extLst>
              <a:ext uri="{FF2B5EF4-FFF2-40B4-BE49-F238E27FC236}">
                <a16:creationId xmlns:a16="http://schemas.microsoft.com/office/drawing/2014/main" id="{FF6FF3D7-BB68-4293-AEB6-F6C04613C9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96371" y="929306"/>
            <a:ext cx="5716488" cy="3442644"/>
          </a:xfrm>
          <a:prstGeom prst="rect">
            <a:avLst/>
          </a:prstGeom>
        </p:spPr>
      </p:pic>
      <p:sp>
        <p:nvSpPr>
          <p:cNvPr id="5" name="Rectangle 4">
            <a:extLst>
              <a:ext uri="{FF2B5EF4-FFF2-40B4-BE49-F238E27FC236}">
                <a16:creationId xmlns:a16="http://schemas.microsoft.com/office/drawing/2014/main" id="{7440F2FD-FEB3-4537-BD5E-B03CCBC88265}"/>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b="1" dirty="0">
                <a:solidFill>
                  <a:srgbClr val="00B050"/>
                </a:solidFill>
              </a:rPr>
              <a:t>T</a:t>
            </a:r>
            <a:r>
              <a:rPr lang="en-GB" sz="2400"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565203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Aft>
                <a:spcPts val="0"/>
              </a:spcAft>
            </a:pPr>
            <a:r>
              <a:rPr lang="en-GB" dirty="0"/>
              <a:t>Fuselage – Sculpt</a:t>
            </a:r>
          </a:p>
        </p:txBody>
      </p:sp>
      <p:sp>
        <p:nvSpPr>
          <p:cNvPr id="3" name="Content Placeholder 2"/>
          <p:cNvSpPr>
            <a:spLocks noGrp="1"/>
          </p:cNvSpPr>
          <p:nvPr>
            <p:ph idx="1"/>
          </p:nvPr>
        </p:nvSpPr>
        <p:spPr>
          <a:xfrm>
            <a:off x="457201" y="1200151"/>
            <a:ext cx="3034680" cy="3171799"/>
          </a:xfrm>
        </p:spPr>
        <p:txBody>
          <a:bodyPr>
            <a:normAutofit/>
          </a:bodyPr>
          <a:lstStyle/>
          <a:p>
            <a:pPr lvl="0"/>
            <a:r>
              <a:rPr lang="en-GB" b="1" dirty="0"/>
              <a:t>Complex curves</a:t>
            </a:r>
            <a:endParaRPr lang="en-GB" b="1" dirty="0">
              <a:hlinkClick r:id="rId3"/>
            </a:endParaRPr>
          </a:p>
          <a:p>
            <a:pPr marL="266700" lvl="1"/>
            <a:r>
              <a:rPr lang="en-GB" dirty="0">
                <a:hlinkClick r:id="rId3"/>
              </a:rPr>
              <a:t>Sculpt T-spline</a:t>
            </a:r>
            <a:endParaRPr lang="en-GB" dirty="0"/>
          </a:p>
        </p:txBody>
      </p:sp>
      <p:pic>
        <p:nvPicPr>
          <p:cNvPr id="6" name="Picture 5">
            <a:extLst>
              <a:ext uri="{FF2B5EF4-FFF2-40B4-BE49-F238E27FC236}">
                <a16:creationId xmlns:a16="http://schemas.microsoft.com/office/drawing/2014/main" id="{09B8302C-1EB8-409C-A149-E1E1BE1729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75856" y="1203598"/>
            <a:ext cx="5846077" cy="2808312"/>
          </a:xfrm>
          <a:prstGeom prst="rect">
            <a:avLst/>
          </a:prstGeom>
        </p:spPr>
      </p:pic>
      <p:sp>
        <p:nvSpPr>
          <p:cNvPr id="5" name="Rectangle 4">
            <a:extLst>
              <a:ext uri="{FF2B5EF4-FFF2-40B4-BE49-F238E27FC236}">
                <a16:creationId xmlns:a16="http://schemas.microsoft.com/office/drawing/2014/main" id="{D0B041CE-FFF3-43A6-BB6A-5B3DC9C91B50}"/>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b="1" dirty="0">
                <a:solidFill>
                  <a:srgbClr val="00B050"/>
                </a:solidFill>
              </a:rPr>
              <a:t>T</a:t>
            </a:r>
            <a:r>
              <a:rPr lang="en-GB" sz="2400"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2177121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BAED28-807E-4E46-8754-96B2A63CBD1D}"/>
              </a:ext>
            </a:extLst>
          </p:cNvPr>
          <p:cNvPicPr>
            <a:picLocks noChangeAspect="1"/>
          </p:cNvPicPr>
          <p:nvPr/>
        </p:nvPicPr>
        <p:blipFill>
          <a:blip r:embed="rId3"/>
          <a:stretch>
            <a:fillRect/>
          </a:stretch>
        </p:blipFill>
        <p:spPr>
          <a:xfrm>
            <a:off x="3923928" y="1281115"/>
            <a:ext cx="4859713" cy="2951406"/>
          </a:xfrm>
          <a:prstGeom prst="rect">
            <a:avLst/>
          </a:prstGeom>
        </p:spPr>
      </p:pic>
      <p:sp>
        <p:nvSpPr>
          <p:cNvPr id="2" name="Title 1"/>
          <p:cNvSpPr>
            <a:spLocks noGrp="1"/>
          </p:cNvSpPr>
          <p:nvPr>
            <p:ph type="title"/>
          </p:nvPr>
        </p:nvSpPr>
        <p:spPr/>
        <p:txBody>
          <a:bodyPr>
            <a:normAutofit fontScale="90000"/>
          </a:bodyPr>
          <a:lstStyle/>
          <a:p>
            <a:pPr lvl="0">
              <a:spcAft>
                <a:spcPts val="0"/>
              </a:spcAft>
            </a:pPr>
            <a:r>
              <a:rPr lang="en-GB" dirty="0"/>
              <a:t>Wing sections</a:t>
            </a:r>
          </a:p>
        </p:txBody>
      </p:sp>
      <p:sp>
        <p:nvSpPr>
          <p:cNvPr id="3" name="Content Placeholder 2"/>
          <p:cNvSpPr>
            <a:spLocks noGrp="1"/>
          </p:cNvSpPr>
          <p:nvPr>
            <p:ph sz="half" idx="1"/>
          </p:nvPr>
        </p:nvSpPr>
        <p:spPr>
          <a:xfrm>
            <a:off x="457200" y="1059582"/>
            <a:ext cx="4038600" cy="3394472"/>
          </a:xfrm>
        </p:spPr>
        <p:txBody>
          <a:bodyPr>
            <a:normAutofit/>
          </a:bodyPr>
          <a:lstStyle/>
          <a:p>
            <a:pPr lvl="0"/>
            <a:r>
              <a:rPr lang="en-GB" dirty="0"/>
              <a:t>3D modelling aerofoils</a:t>
            </a:r>
          </a:p>
          <a:p>
            <a:pPr lvl="0"/>
            <a:r>
              <a:rPr lang="en-GB" dirty="0"/>
              <a:t>Published profiles (NACA)</a:t>
            </a:r>
          </a:p>
          <a:p>
            <a:pPr lvl="0"/>
            <a:r>
              <a:rPr lang="en-GB" dirty="0"/>
              <a:t>Sketching profiles</a:t>
            </a:r>
          </a:p>
          <a:p>
            <a:pPr lvl="0"/>
            <a:r>
              <a:rPr lang="en-GB" dirty="0"/>
              <a:t>Importing profiles</a:t>
            </a:r>
          </a:p>
        </p:txBody>
      </p:sp>
      <p:sp>
        <p:nvSpPr>
          <p:cNvPr id="4" name="Content Placeholder 3"/>
          <p:cNvSpPr>
            <a:spLocks noGrp="1"/>
          </p:cNvSpPr>
          <p:nvPr>
            <p:ph sz="half" idx="2"/>
          </p:nvPr>
        </p:nvSpPr>
        <p:spPr>
          <a:xfrm>
            <a:off x="4648200" y="1059582"/>
            <a:ext cx="4038600" cy="3394472"/>
          </a:xfrm>
        </p:spPr>
        <p:txBody>
          <a:bodyPr>
            <a:normAutofit/>
          </a:bodyPr>
          <a:lstStyle/>
          <a:p>
            <a:pPr marR="0" lvl="0" algn="l" defTabSz="685800" rtl="0" eaLnBrk="1" fontAlgn="auto" latinLnBrk="0" hangingPunct="1">
              <a:lnSpc>
                <a:spcPct val="100000"/>
              </a:lnSpc>
              <a:spcBef>
                <a:spcPct val="20000"/>
              </a:spcBef>
              <a:spcAft>
                <a:spcPts val="0"/>
              </a:spcAft>
              <a:buClrTx/>
              <a:buSzTx/>
              <a:tabLst/>
              <a:defRPr/>
            </a:pPr>
            <a:r>
              <a:rPr lang="en-GB" dirty="0"/>
              <a:t>Extrude</a:t>
            </a:r>
          </a:p>
          <a:p>
            <a:pPr marR="0" lvl="0" algn="l" defTabSz="685800" rtl="0" eaLnBrk="1" fontAlgn="auto" latinLnBrk="0" hangingPunct="1">
              <a:lnSpc>
                <a:spcPct val="100000"/>
              </a:lnSpc>
              <a:spcBef>
                <a:spcPct val="20000"/>
              </a:spcBef>
              <a:spcAft>
                <a:spcPts val="0"/>
              </a:spcAft>
              <a:buClrTx/>
              <a:buSzTx/>
              <a:tabLst/>
              <a:defRPr/>
            </a:pPr>
            <a:r>
              <a:rPr lang="en-GB" dirty="0"/>
              <a:t>Loft</a:t>
            </a:r>
          </a:p>
          <a:p>
            <a:pPr marR="0" lvl="0" algn="l" defTabSz="685800" rtl="0" eaLnBrk="1" fontAlgn="auto" latinLnBrk="0" hangingPunct="1">
              <a:lnSpc>
                <a:spcPct val="100000"/>
              </a:lnSpc>
              <a:spcBef>
                <a:spcPct val="20000"/>
              </a:spcBef>
              <a:spcAft>
                <a:spcPts val="0"/>
              </a:spcAft>
              <a:buClrTx/>
              <a:buSzTx/>
              <a:tabLst/>
              <a:defRPr/>
            </a:pPr>
            <a:r>
              <a:rPr lang="en-GB" dirty="0"/>
              <a:t>Sweep</a:t>
            </a:r>
          </a:p>
        </p:txBody>
      </p:sp>
      <p:pic>
        <p:nvPicPr>
          <p:cNvPr id="5" name="Picture 4">
            <a:extLst>
              <a:ext uri="{FF2B5EF4-FFF2-40B4-BE49-F238E27FC236}">
                <a16:creationId xmlns:a16="http://schemas.microsoft.com/office/drawing/2014/main" id="{572BEAE7-4DE8-44F7-9E90-A09758B02B0C}"/>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306438">
            <a:off x="606388" y="2978603"/>
            <a:ext cx="2592288" cy="1292016"/>
          </a:xfrm>
          <a:prstGeom prst="rect">
            <a:avLst/>
          </a:prstGeom>
        </p:spPr>
      </p:pic>
      <p:sp>
        <p:nvSpPr>
          <p:cNvPr id="7" name="Rectangle 6">
            <a:extLst>
              <a:ext uri="{FF2B5EF4-FFF2-40B4-BE49-F238E27FC236}">
                <a16:creationId xmlns:a16="http://schemas.microsoft.com/office/drawing/2014/main" id="{D7A4949F-813F-4C09-B2BD-D4C70E7385A4}"/>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b="1" dirty="0">
                <a:solidFill>
                  <a:srgbClr val="00B050"/>
                </a:solidFill>
              </a:rPr>
              <a:t>T</a:t>
            </a:r>
            <a:r>
              <a:rPr lang="en-GB" sz="2400"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4143158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209C8-EBE9-4421-99EF-3B0C2F5860B2}"/>
              </a:ext>
            </a:extLst>
          </p:cNvPr>
          <p:cNvSpPr>
            <a:spLocks noGrp="1"/>
          </p:cNvSpPr>
          <p:nvPr>
            <p:ph type="title"/>
          </p:nvPr>
        </p:nvSpPr>
        <p:spPr/>
        <p:txBody>
          <a:bodyPr>
            <a:normAutofit fontScale="90000"/>
          </a:bodyPr>
          <a:lstStyle/>
          <a:p>
            <a:r>
              <a:rPr lang="en-GB" dirty="0"/>
              <a:t>Wing sections – Published profiles</a:t>
            </a:r>
          </a:p>
        </p:txBody>
      </p:sp>
      <p:sp>
        <p:nvSpPr>
          <p:cNvPr id="3" name="Content Placeholder 2">
            <a:extLst>
              <a:ext uri="{FF2B5EF4-FFF2-40B4-BE49-F238E27FC236}">
                <a16:creationId xmlns:a16="http://schemas.microsoft.com/office/drawing/2014/main" id="{C4C0882D-82E3-4C0E-86E7-1EEE7D0E968E}"/>
              </a:ext>
            </a:extLst>
          </p:cNvPr>
          <p:cNvSpPr>
            <a:spLocks noGrp="1"/>
          </p:cNvSpPr>
          <p:nvPr>
            <p:ph sz="half" idx="1"/>
          </p:nvPr>
        </p:nvSpPr>
        <p:spPr>
          <a:xfrm>
            <a:off x="457200" y="1059582"/>
            <a:ext cx="8363272" cy="2880320"/>
          </a:xfrm>
        </p:spPr>
        <p:txBody>
          <a:bodyPr>
            <a:normAutofit/>
          </a:bodyPr>
          <a:lstStyle/>
          <a:p>
            <a:pPr marL="0" indent="0">
              <a:buNone/>
            </a:pPr>
            <a:r>
              <a:rPr lang="en-GB" dirty="0"/>
              <a:t>Clark Y</a:t>
            </a:r>
          </a:p>
          <a:p>
            <a:pPr marL="0" indent="0">
              <a:buNone/>
            </a:pPr>
            <a:endParaRPr lang="en-GB" dirty="0"/>
          </a:p>
          <a:p>
            <a:pPr marL="0" indent="0">
              <a:buNone/>
            </a:pPr>
            <a:r>
              <a:rPr lang="en-GB" dirty="0"/>
              <a:t>NACA</a:t>
            </a:r>
          </a:p>
          <a:p>
            <a:pPr marL="0" indent="0">
              <a:buNone/>
            </a:pPr>
            <a:r>
              <a:rPr lang="en-GB" sz="1800" dirty="0"/>
              <a:t>2412</a:t>
            </a:r>
          </a:p>
          <a:p>
            <a:pPr marL="0" indent="0">
              <a:buNone/>
              <a:tabLst>
                <a:tab pos="806450" algn="l"/>
              </a:tabLst>
            </a:pPr>
            <a:r>
              <a:rPr lang="en-GB" sz="1800" dirty="0"/>
              <a:t>      12	% ratio thickness and chord</a:t>
            </a:r>
          </a:p>
          <a:p>
            <a:pPr marL="0" indent="0">
              <a:buNone/>
              <a:tabLst>
                <a:tab pos="806450" algn="l"/>
              </a:tabLst>
            </a:pPr>
            <a:r>
              <a:rPr lang="en-GB" sz="1800" dirty="0"/>
              <a:t>   4	Maximum camber = 0.4 of the chord length from the leading edge.</a:t>
            </a:r>
          </a:p>
          <a:p>
            <a:pPr marL="0" indent="0">
              <a:buNone/>
              <a:tabLst>
                <a:tab pos="806450" algn="l"/>
              </a:tabLst>
            </a:pPr>
            <a:r>
              <a:rPr lang="en-GB" sz="1800" dirty="0"/>
              <a:t>2	Maximum % for camber = 2%</a:t>
            </a:r>
          </a:p>
          <a:p>
            <a:pPr marL="0" indent="0" algn="r">
              <a:buNone/>
            </a:pPr>
            <a:r>
              <a:rPr lang="en-US" sz="1600" u="sng" dirty="0">
                <a:hlinkClick r:id="rId3"/>
              </a:rPr>
              <a:t>http://airfoiltools.com/</a:t>
            </a:r>
            <a:r>
              <a:rPr lang="en-US" sz="1600" dirty="0"/>
              <a:t> </a:t>
            </a:r>
            <a:endParaRPr lang="en-GB" sz="1600" dirty="0"/>
          </a:p>
        </p:txBody>
      </p:sp>
      <p:pic>
        <p:nvPicPr>
          <p:cNvPr id="5" name="Picture 4">
            <a:extLst>
              <a:ext uri="{FF2B5EF4-FFF2-40B4-BE49-F238E27FC236}">
                <a16:creationId xmlns:a16="http://schemas.microsoft.com/office/drawing/2014/main" id="{7B803BBC-C5C5-4ABF-AAA0-3C7EE9BCE815}"/>
              </a:ext>
            </a:extLst>
          </p:cNvPr>
          <p:cNvPicPr/>
          <p:nvPr/>
        </p:nvPicPr>
        <p:blipFill>
          <a:blip r:embed="rId4" cstate="screen">
            <a:extLst>
              <a:ext uri="{28A0092B-C50C-407E-A947-70E740481C1C}">
                <a14:useLocalDpi xmlns:a14="http://schemas.microsoft.com/office/drawing/2010/main"/>
              </a:ext>
            </a:extLst>
          </a:blip>
          <a:stretch>
            <a:fillRect/>
          </a:stretch>
        </p:blipFill>
        <p:spPr>
          <a:xfrm>
            <a:off x="1907704" y="987574"/>
            <a:ext cx="2808312" cy="457200"/>
          </a:xfrm>
          <a:prstGeom prst="rect">
            <a:avLst/>
          </a:prstGeom>
        </p:spPr>
      </p:pic>
      <p:sp>
        <p:nvSpPr>
          <p:cNvPr id="9" name="Rectangle 4">
            <a:extLst>
              <a:ext uri="{FF2B5EF4-FFF2-40B4-BE49-F238E27FC236}">
                <a16:creationId xmlns:a16="http://schemas.microsoft.com/office/drawing/2014/main" id="{77A10E77-130F-43BF-A961-17DB8849BBC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a:extLst>
              <a:ext uri="{FF2B5EF4-FFF2-40B4-BE49-F238E27FC236}">
                <a16:creationId xmlns:a16="http://schemas.microsoft.com/office/drawing/2014/main" id="{1E46A6C6-801D-4140-9E52-6B93A6EE6BDC}"/>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b="1" dirty="0">
                <a:solidFill>
                  <a:srgbClr val="00B050"/>
                </a:solidFill>
              </a:rPr>
              <a:t>T</a:t>
            </a:r>
            <a:r>
              <a:rPr lang="en-GB" sz="2400" dirty="0">
                <a:solidFill>
                  <a:srgbClr val="7030A0"/>
                </a:solidFill>
              </a:rPr>
              <a:t>E</a:t>
            </a:r>
            <a:r>
              <a:rPr lang="en-GB" sz="2400" dirty="0">
                <a:solidFill>
                  <a:srgbClr val="0070C0"/>
                </a:solidFill>
              </a:rPr>
              <a:t>M</a:t>
            </a:r>
          </a:p>
        </p:txBody>
      </p:sp>
      <p:pic>
        <p:nvPicPr>
          <p:cNvPr id="4" name="Picture 3">
            <a:extLst>
              <a:ext uri="{FF2B5EF4-FFF2-40B4-BE49-F238E27FC236}">
                <a16:creationId xmlns:a16="http://schemas.microsoft.com/office/drawing/2014/main" id="{D97533D8-0F23-46F2-ADBB-B82F6453A65B}"/>
              </a:ext>
            </a:extLst>
          </p:cNvPr>
          <p:cNvPicPr>
            <a:picLocks noChangeAspect="1"/>
          </p:cNvPicPr>
          <p:nvPr/>
        </p:nvPicPr>
        <p:blipFill>
          <a:blip r:embed="rId5"/>
          <a:stretch>
            <a:fillRect/>
          </a:stretch>
        </p:blipFill>
        <p:spPr>
          <a:xfrm>
            <a:off x="1907704" y="1890188"/>
            <a:ext cx="2808312" cy="476562"/>
          </a:xfrm>
          <a:prstGeom prst="rect">
            <a:avLst/>
          </a:prstGeom>
        </p:spPr>
      </p:pic>
    </p:spTree>
    <p:extLst>
      <p:ext uri="{BB962C8B-B14F-4D97-AF65-F5344CB8AC3E}">
        <p14:creationId xmlns:p14="http://schemas.microsoft.com/office/powerpoint/2010/main" val="2502814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1A16B4-5B7F-4621-A874-747E6BFF5160}"/>
              </a:ext>
            </a:extLst>
          </p:cNvPr>
          <p:cNvPicPr>
            <a:picLocks noChangeAspect="1"/>
          </p:cNvPicPr>
          <p:nvPr/>
        </p:nvPicPr>
        <p:blipFill>
          <a:blip r:embed="rId3"/>
          <a:stretch>
            <a:fillRect/>
          </a:stretch>
        </p:blipFill>
        <p:spPr>
          <a:xfrm>
            <a:off x="6526517" y="3377676"/>
            <a:ext cx="2581987" cy="1076378"/>
          </a:xfrm>
          <a:prstGeom prst="rect">
            <a:avLst/>
          </a:prstGeom>
        </p:spPr>
      </p:pic>
      <p:sp>
        <p:nvSpPr>
          <p:cNvPr id="2" name="Title 1">
            <a:extLst>
              <a:ext uri="{FF2B5EF4-FFF2-40B4-BE49-F238E27FC236}">
                <a16:creationId xmlns:a16="http://schemas.microsoft.com/office/drawing/2014/main" id="{18B47EBC-040F-4654-9DE0-2F9912F749BE}"/>
              </a:ext>
            </a:extLst>
          </p:cNvPr>
          <p:cNvSpPr>
            <a:spLocks noGrp="1"/>
          </p:cNvSpPr>
          <p:nvPr>
            <p:ph type="title"/>
          </p:nvPr>
        </p:nvSpPr>
        <p:spPr/>
        <p:txBody>
          <a:bodyPr>
            <a:normAutofit fontScale="90000"/>
          </a:bodyPr>
          <a:lstStyle/>
          <a:p>
            <a:r>
              <a:rPr lang="en-GB" dirty="0"/>
              <a:t>Wing profiles – F360</a:t>
            </a:r>
          </a:p>
        </p:txBody>
      </p:sp>
      <p:sp>
        <p:nvSpPr>
          <p:cNvPr id="3" name="Content Placeholder 2">
            <a:extLst>
              <a:ext uri="{FF2B5EF4-FFF2-40B4-BE49-F238E27FC236}">
                <a16:creationId xmlns:a16="http://schemas.microsoft.com/office/drawing/2014/main" id="{91B7E2B4-4E84-483A-A6DD-E15A96756D8F}"/>
              </a:ext>
            </a:extLst>
          </p:cNvPr>
          <p:cNvSpPr>
            <a:spLocks noGrp="1"/>
          </p:cNvSpPr>
          <p:nvPr>
            <p:ph sz="half" idx="1"/>
          </p:nvPr>
        </p:nvSpPr>
        <p:spPr>
          <a:xfrm>
            <a:off x="457200" y="1059582"/>
            <a:ext cx="5122912" cy="3394472"/>
          </a:xfrm>
        </p:spPr>
        <p:txBody>
          <a:bodyPr/>
          <a:lstStyle/>
          <a:p>
            <a:r>
              <a:rPr lang="en-GB" dirty="0"/>
              <a:t>Single series of coordinates</a:t>
            </a:r>
          </a:p>
          <a:p>
            <a:pPr marL="266700" lvl="1"/>
            <a:r>
              <a:rPr lang="en-GB" dirty="0"/>
              <a:t>Online tools create two sets of </a:t>
            </a:r>
            <a:br>
              <a:rPr lang="en-GB" dirty="0"/>
            </a:br>
            <a:r>
              <a:rPr lang="en-GB" dirty="0"/>
              <a:t>coordinates</a:t>
            </a:r>
          </a:p>
          <a:p>
            <a:pPr lvl="1"/>
            <a:endParaRPr lang="en-GB" dirty="0"/>
          </a:p>
          <a:p>
            <a:r>
              <a:rPr lang="en-GB" dirty="0"/>
              <a:t>New F360 model</a:t>
            </a:r>
          </a:p>
          <a:p>
            <a:pPr marL="266700" lvl="1"/>
            <a:r>
              <a:rPr lang="en-GB" b="1" dirty="0"/>
              <a:t>Add-ins</a:t>
            </a:r>
            <a:r>
              <a:rPr lang="en-GB" dirty="0"/>
              <a:t> &gt; </a:t>
            </a:r>
            <a:r>
              <a:rPr lang="en-GB" b="1" dirty="0"/>
              <a:t>Scripts and Add-ins</a:t>
            </a:r>
          </a:p>
          <a:p>
            <a:pPr marL="266700" lvl="1"/>
            <a:r>
              <a:rPr lang="en-GB" b="1" dirty="0" err="1"/>
              <a:t>ImportSplineCSV</a:t>
            </a:r>
            <a:r>
              <a:rPr lang="en-GB" dirty="0"/>
              <a:t> &gt; select file </a:t>
            </a:r>
            <a:r>
              <a:rPr lang="en-GB" b="1" dirty="0"/>
              <a:t>Clark Y.csv</a:t>
            </a:r>
          </a:p>
          <a:p>
            <a:pPr marL="266700" lvl="1"/>
            <a:r>
              <a:rPr lang="en-GB" dirty="0"/>
              <a:t>A sketch is created with spline through points.</a:t>
            </a:r>
          </a:p>
          <a:p>
            <a:pPr marL="266700" lvl="1"/>
            <a:r>
              <a:rPr lang="en-GB" dirty="0"/>
              <a:t>Create a solid (extrude) from the spline.</a:t>
            </a:r>
          </a:p>
        </p:txBody>
      </p:sp>
      <p:pic>
        <p:nvPicPr>
          <p:cNvPr id="5" name="Picture 4">
            <a:extLst>
              <a:ext uri="{FF2B5EF4-FFF2-40B4-BE49-F238E27FC236}">
                <a16:creationId xmlns:a16="http://schemas.microsoft.com/office/drawing/2014/main" id="{2AE6BF04-26A0-4EE3-8B6D-3CBF20F75D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9124" y="758762"/>
            <a:ext cx="3736662" cy="2173027"/>
          </a:xfrm>
          <a:prstGeom prst="rect">
            <a:avLst/>
          </a:prstGeom>
        </p:spPr>
      </p:pic>
      <p:pic>
        <p:nvPicPr>
          <p:cNvPr id="6" name="Picture 5">
            <a:extLst>
              <a:ext uri="{FF2B5EF4-FFF2-40B4-BE49-F238E27FC236}">
                <a16:creationId xmlns:a16="http://schemas.microsoft.com/office/drawing/2014/main" id="{711C432F-FC0B-44E0-9ECE-17440C4E75A0}"/>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29252" y="3052153"/>
            <a:ext cx="1807044" cy="505508"/>
          </a:xfrm>
          <a:prstGeom prst="rect">
            <a:avLst/>
          </a:prstGeom>
        </p:spPr>
      </p:pic>
      <p:pic>
        <p:nvPicPr>
          <p:cNvPr id="8" name="Picture 7">
            <a:extLst>
              <a:ext uri="{FF2B5EF4-FFF2-40B4-BE49-F238E27FC236}">
                <a16:creationId xmlns:a16="http://schemas.microsoft.com/office/drawing/2014/main" id="{1D2564C8-7A8E-4561-9750-8D946C8008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67623" y="758763"/>
            <a:ext cx="2170143" cy="1617203"/>
          </a:xfrm>
          <a:prstGeom prst="rect">
            <a:avLst/>
          </a:prstGeom>
        </p:spPr>
      </p:pic>
      <p:sp>
        <p:nvSpPr>
          <p:cNvPr id="9" name="Rectangle 8">
            <a:extLst>
              <a:ext uri="{FF2B5EF4-FFF2-40B4-BE49-F238E27FC236}">
                <a16:creationId xmlns:a16="http://schemas.microsoft.com/office/drawing/2014/main" id="{EBA8985C-6CB9-4DA0-BA88-5DD8431B6B12}"/>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dirty="0">
                <a:solidFill>
                  <a:srgbClr val="00B050"/>
                </a:solidFill>
              </a:rPr>
              <a:t>T</a:t>
            </a:r>
            <a:r>
              <a:rPr lang="en-GB" sz="2400" dirty="0">
                <a:solidFill>
                  <a:srgbClr val="7030A0"/>
                </a:solidFill>
              </a:rPr>
              <a:t>E</a:t>
            </a:r>
            <a:r>
              <a:rPr lang="en-GB" sz="2400" b="1" dirty="0">
                <a:solidFill>
                  <a:srgbClr val="0070C0"/>
                </a:solidFill>
              </a:rPr>
              <a:t>M</a:t>
            </a:r>
          </a:p>
        </p:txBody>
      </p:sp>
    </p:spTree>
    <p:extLst>
      <p:ext uri="{BB962C8B-B14F-4D97-AF65-F5344CB8AC3E}">
        <p14:creationId xmlns:p14="http://schemas.microsoft.com/office/powerpoint/2010/main" val="377313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016C99-0EBA-45F7-96C1-BB7E6C92D469}"/>
              </a:ext>
            </a:extLst>
          </p:cNvPr>
          <p:cNvPicPr>
            <a:picLocks noChangeAspect="1"/>
          </p:cNvPicPr>
          <p:nvPr/>
        </p:nvPicPr>
        <p:blipFill>
          <a:blip r:embed="rId3"/>
          <a:stretch>
            <a:fillRect/>
          </a:stretch>
        </p:blipFill>
        <p:spPr>
          <a:xfrm>
            <a:off x="1543655" y="1105083"/>
            <a:ext cx="5647619" cy="2933333"/>
          </a:xfrm>
          <a:prstGeom prst="rect">
            <a:avLst/>
          </a:prstGeom>
        </p:spPr>
      </p:pic>
      <p:sp>
        <p:nvSpPr>
          <p:cNvPr id="2" name="Title 1">
            <a:extLst>
              <a:ext uri="{FF2B5EF4-FFF2-40B4-BE49-F238E27FC236}">
                <a16:creationId xmlns:a16="http://schemas.microsoft.com/office/drawing/2014/main" id="{12E06CC0-4FB8-4298-B66D-F79784CCDEF3}"/>
              </a:ext>
            </a:extLst>
          </p:cNvPr>
          <p:cNvSpPr>
            <a:spLocks noGrp="1"/>
          </p:cNvSpPr>
          <p:nvPr>
            <p:ph type="title"/>
          </p:nvPr>
        </p:nvSpPr>
        <p:spPr/>
        <p:txBody>
          <a:bodyPr>
            <a:normAutofit fontScale="90000"/>
          </a:bodyPr>
          <a:lstStyle/>
          <a:p>
            <a:r>
              <a:rPr lang="en-GB" dirty="0"/>
              <a:t>Digital manufacture</a:t>
            </a:r>
          </a:p>
        </p:txBody>
      </p:sp>
      <p:sp>
        <p:nvSpPr>
          <p:cNvPr id="10" name="Content Placeholder 9">
            <a:extLst>
              <a:ext uri="{FF2B5EF4-FFF2-40B4-BE49-F238E27FC236}">
                <a16:creationId xmlns:a16="http://schemas.microsoft.com/office/drawing/2014/main" id="{8D881970-6BF3-448A-A1F3-C8A1CDEE206B}"/>
              </a:ext>
            </a:extLst>
          </p:cNvPr>
          <p:cNvSpPr>
            <a:spLocks noGrp="1"/>
          </p:cNvSpPr>
          <p:nvPr>
            <p:ph sz="half" idx="1"/>
          </p:nvPr>
        </p:nvSpPr>
        <p:spPr/>
        <p:txBody>
          <a:bodyPr>
            <a:normAutofit/>
          </a:bodyPr>
          <a:lstStyle/>
          <a:p>
            <a:r>
              <a:rPr lang="en-GB" dirty="0"/>
              <a:t>Create ‘flat’ assembly</a:t>
            </a:r>
          </a:p>
          <a:p>
            <a:r>
              <a:rPr lang="en-GB" dirty="0"/>
              <a:t>Export</a:t>
            </a:r>
          </a:p>
          <a:p>
            <a:r>
              <a:rPr lang="en-GB" dirty="0"/>
              <a:t>Import STL file</a:t>
            </a:r>
          </a:p>
          <a:p>
            <a:pPr lvl="0"/>
            <a:r>
              <a:rPr lang="en-GB" dirty="0"/>
              <a:t>Post process</a:t>
            </a:r>
          </a:p>
          <a:p>
            <a:pPr lvl="0"/>
            <a:r>
              <a:rPr lang="en-GB" dirty="0"/>
              <a:t>Foam block</a:t>
            </a:r>
          </a:p>
        </p:txBody>
      </p:sp>
      <p:sp>
        <p:nvSpPr>
          <p:cNvPr id="3" name="Content Placeholder 2">
            <a:extLst>
              <a:ext uri="{FF2B5EF4-FFF2-40B4-BE49-F238E27FC236}">
                <a16:creationId xmlns:a16="http://schemas.microsoft.com/office/drawing/2014/main" id="{B4A7AFA1-F719-47AB-9480-421C3A665733}"/>
              </a:ext>
            </a:extLst>
          </p:cNvPr>
          <p:cNvSpPr>
            <a:spLocks noGrp="1"/>
          </p:cNvSpPr>
          <p:nvPr>
            <p:ph sz="half" idx="2"/>
          </p:nvPr>
        </p:nvSpPr>
        <p:spPr>
          <a:xfrm>
            <a:off x="5652120" y="1200151"/>
            <a:ext cx="3034680" cy="3394472"/>
          </a:xfrm>
        </p:spPr>
        <p:txBody>
          <a:bodyPr/>
          <a:lstStyle/>
          <a:p>
            <a:pPr lvl="0"/>
            <a:r>
              <a:rPr lang="en-GB" dirty="0"/>
              <a:t>Define tooling</a:t>
            </a:r>
          </a:p>
          <a:p>
            <a:pPr lvl="0"/>
            <a:r>
              <a:rPr lang="en-GB" dirty="0"/>
              <a:t>Choose machining cycles</a:t>
            </a:r>
          </a:p>
          <a:p>
            <a:pPr lvl="0"/>
            <a:r>
              <a:rPr lang="en-GB" dirty="0"/>
              <a:t>Simulate machining</a:t>
            </a:r>
          </a:p>
          <a:p>
            <a:pPr lvl="0"/>
            <a:r>
              <a:rPr lang="en-GB" dirty="0"/>
              <a:t>Machine foam</a:t>
            </a:r>
          </a:p>
          <a:p>
            <a:pPr lvl="0"/>
            <a:r>
              <a:rPr lang="en-GB" dirty="0"/>
              <a:t>Assemble</a:t>
            </a:r>
          </a:p>
          <a:p>
            <a:pPr lvl="0"/>
            <a:r>
              <a:rPr lang="en-GB" dirty="0"/>
              <a:t>Test</a:t>
            </a:r>
          </a:p>
          <a:p>
            <a:endParaRPr lang="en-GB" dirty="0"/>
          </a:p>
        </p:txBody>
      </p:sp>
      <p:sp>
        <p:nvSpPr>
          <p:cNvPr id="6" name="Rectangle 5">
            <a:extLst>
              <a:ext uri="{FF2B5EF4-FFF2-40B4-BE49-F238E27FC236}">
                <a16:creationId xmlns:a16="http://schemas.microsoft.com/office/drawing/2014/main" id="{017A3C08-CA12-4E3B-8B34-9547CB3452F2}"/>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dirty="0">
                <a:solidFill>
                  <a:srgbClr val="00B050"/>
                </a:solidFill>
              </a:rPr>
              <a:t>T</a:t>
            </a:r>
            <a:r>
              <a:rPr lang="en-GB" sz="2400" b="1"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2035508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43ECA7-6345-4FEF-AD47-A909EA146C36}"/>
              </a:ext>
            </a:extLst>
          </p:cNvPr>
          <p:cNvPicPr/>
          <p:nvPr/>
        </p:nvPicPr>
        <p:blipFill>
          <a:blip r:embed="rId3"/>
          <a:stretch>
            <a:fillRect/>
          </a:stretch>
        </p:blipFill>
        <p:spPr>
          <a:xfrm>
            <a:off x="3466524" y="634604"/>
            <a:ext cx="5666363" cy="3662617"/>
          </a:xfrm>
          <a:prstGeom prst="rect">
            <a:avLst/>
          </a:prstGeom>
        </p:spPr>
      </p:pic>
      <p:sp>
        <p:nvSpPr>
          <p:cNvPr id="2" name="Title 1"/>
          <p:cNvSpPr>
            <a:spLocks noGrp="1"/>
          </p:cNvSpPr>
          <p:nvPr>
            <p:ph type="title"/>
          </p:nvPr>
        </p:nvSpPr>
        <p:spPr/>
        <p:txBody>
          <a:bodyPr>
            <a:normAutofit fontScale="90000"/>
          </a:bodyPr>
          <a:lstStyle/>
          <a:p>
            <a:pPr lvl="0">
              <a:spcAft>
                <a:spcPts val="0"/>
              </a:spcAft>
            </a:pPr>
            <a:r>
              <a:rPr lang="en-GB" dirty="0"/>
              <a:t>Exporting STL</a:t>
            </a:r>
          </a:p>
        </p:txBody>
      </p:sp>
      <p:sp>
        <p:nvSpPr>
          <p:cNvPr id="3" name="Content Placeholder 2"/>
          <p:cNvSpPr>
            <a:spLocks noGrp="1"/>
          </p:cNvSpPr>
          <p:nvPr>
            <p:ph idx="1"/>
          </p:nvPr>
        </p:nvSpPr>
        <p:spPr>
          <a:xfrm>
            <a:off x="457200" y="1200151"/>
            <a:ext cx="3538736" cy="3394472"/>
          </a:xfrm>
        </p:spPr>
        <p:txBody>
          <a:bodyPr>
            <a:normAutofit/>
          </a:bodyPr>
          <a:lstStyle/>
          <a:p>
            <a:r>
              <a:rPr lang="en-GB" b="1" dirty="0"/>
              <a:t>STL export varies </a:t>
            </a:r>
            <a:br>
              <a:rPr lang="en-GB" b="1" dirty="0"/>
            </a:br>
            <a:r>
              <a:rPr lang="en-GB" b="1" dirty="0"/>
              <a:t>across CAD software</a:t>
            </a:r>
          </a:p>
          <a:p>
            <a:r>
              <a:rPr lang="en-GB" b="1" dirty="0"/>
              <a:t>Specify the quality </a:t>
            </a:r>
            <a:br>
              <a:rPr lang="en-GB" b="1" dirty="0"/>
            </a:br>
            <a:r>
              <a:rPr lang="en-GB" b="1" dirty="0"/>
              <a:t>of the STL file</a:t>
            </a:r>
          </a:p>
          <a:p>
            <a:r>
              <a:rPr lang="en-GB" b="1" dirty="0"/>
              <a:t>Smaller facets result in a  smoother machined part</a:t>
            </a:r>
          </a:p>
        </p:txBody>
      </p:sp>
      <p:sp>
        <p:nvSpPr>
          <p:cNvPr id="6" name="Rectangle 5">
            <a:extLst>
              <a:ext uri="{FF2B5EF4-FFF2-40B4-BE49-F238E27FC236}">
                <a16:creationId xmlns:a16="http://schemas.microsoft.com/office/drawing/2014/main" id="{9128AA74-D9EE-4506-88BC-ECF1CA29454F}"/>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dirty="0">
                <a:solidFill>
                  <a:srgbClr val="00B050"/>
                </a:solidFill>
              </a:rPr>
              <a:t>T</a:t>
            </a:r>
            <a:r>
              <a:rPr lang="en-GB" sz="2400" b="1"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285376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Aft>
                <a:spcPts val="0"/>
              </a:spcAft>
            </a:pPr>
            <a:r>
              <a:rPr lang="en-GB" dirty="0"/>
              <a:t>Tooling and offsets</a:t>
            </a:r>
          </a:p>
        </p:txBody>
      </p:sp>
      <p:sp>
        <p:nvSpPr>
          <p:cNvPr id="3" name="Content Placeholder 2"/>
          <p:cNvSpPr>
            <a:spLocks noGrp="1"/>
          </p:cNvSpPr>
          <p:nvPr>
            <p:ph idx="1"/>
          </p:nvPr>
        </p:nvSpPr>
        <p:spPr/>
        <p:txBody>
          <a:bodyPr/>
          <a:lstStyle/>
          <a:p>
            <a:pPr lvl="0">
              <a:spcAft>
                <a:spcPts val="0"/>
              </a:spcAft>
            </a:pPr>
            <a:r>
              <a:rPr lang="en-GB" b="1" dirty="0"/>
              <a:t>Tool type</a:t>
            </a:r>
          </a:p>
          <a:p>
            <a:pPr lvl="0">
              <a:spcAft>
                <a:spcPts val="0"/>
              </a:spcAft>
            </a:pPr>
            <a:r>
              <a:rPr lang="en-GB" b="1" dirty="0"/>
              <a:t>Diameter</a:t>
            </a:r>
          </a:p>
          <a:p>
            <a:pPr lvl="0">
              <a:spcAft>
                <a:spcPts val="0"/>
              </a:spcAft>
            </a:pPr>
            <a:r>
              <a:rPr lang="en-GB" b="1" dirty="0"/>
              <a:t>Length/flute length</a:t>
            </a:r>
          </a:p>
          <a:p>
            <a:pPr lvl="0">
              <a:spcAft>
                <a:spcPts val="0"/>
              </a:spcAft>
            </a:pPr>
            <a:r>
              <a:rPr lang="en-GB" b="1" dirty="0"/>
              <a:t>Feed</a:t>
            </a:r>
          </a:p>
          <a:p>
            <a:pPr lvl="0">
              <a:spcAft>
                <a:spcPts val="0"/>
              </a:spcAft>
            </a:pPr>
            <a:r>
              <a:rPr lang="en-GB" b="1" dirty="0"/>
              <a:t>Depth of cut</a:t>
            </a:r>
          </a:p>
          <a:p>
            <a:pPr lvl="0">
              <a:spcAft>
                <a:spcPts val="0"/>
              </a:spcAft>
            </a:pPr>
            <a:r>
              <a:rPr lang="en-GB" b="1" dirty="0"/>
              <a:t>Stepover/down</a:t>
            </a:r>
          </a:p>
        </p:txBody>
      </p:sp>
      <p:pic>
        <p:nvPicPr>
          <p:cNvPr id="5" name="Picture 4">
            <a:extLst>
              <a:ext uri="{FF2B5EF4-FFF2-40B4-BE49-F238E27FC236}">
                <a16:creationId xmlns:a16="http://schemas.microsoft.com/office/drawing/2014/main" id="{4CB5772D-2BE9-4B0F-9CF5-1B9FC46EC03B}"/>
              </a:ext>
            </a:extLst>
          </p:cNvPr>
          <p:cNvPicPr>
            <a:picLocks noChangeAspect="1"/>
          </p:cNvPicPr>
          <p:nvPr/>
        </p:nvPicPr>
        <p:blipFill>
          <a:blip r:embed="rId3"/>
          <a:stretch>
            <a:fillRect/>
          </a:stretch>
        </p:blipFill>
        <p:spPr>
          <a:xfrm>
            <a:off x="4283968" y="1200151"/>
            <a:ext cx="4602318" cy="2621188"/>
          </a:xfrm>
          <a:prstGeom prst="rect">
            <a:avLst/>
          </a:prstGeom>
        </p:spPr>
      </p:pic>
      <p:sp>
        <p:nvSpPr>
          <p:cNvPr id="6" name="Rectangle 5">
            <a:extLst>
              <a:ext uri="{FF2B5EF4-FFF2-40B4-BE49-F238E27FC236}">
                <a16:creationId xmlns:a16="http://schemas.microsoft.com/office/drawing/2014/main" id="{8687065A-64BD-4398-BD95-4F3CA7F08532}"/>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dirty="0">
                <a:solidFill>
                  <a:srgbClr val="00B050"/>
                </a:solidFill>
              </a:rPr>
              <a:t>T</a:t>
            </a:r>
            <a:r>
              <a:rPr lang="en-GB" sz="2400" b="1"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397553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Aft>
                <a:spcPts val="0"/>
              </a:spcAft>
            </a:pPr>
            <a:r>
              <a:rPr lang="en-GB" dirty="0"/>
              <a:t>Post processing – Import STL</a:t>
            </a:r>
          </a:p>
        </p:txBody>
      </p:sp>
      <p:sp>
        <p:nvSpPr>
          <p:cNvPr id="3" name="Content Placeholder 2"/>
          <p:cNvSpPr>
            <a:spLocks noGrp="1"/>
          </p:cNvSpPr>
          <p:nvPr>
            <p:ph idx="1"/>
          </p:nvPr>
        </p:nvSpPr>
        <p:spPr>
          <a:xfrm>
            <a:off x="457200" y="1200151"/>
            <a:ext cx="3466728" cy="3099791"/>
          </a:xfrm>
        </p:spPr>
        <p:txBody>
          <a:bodyPr/>
          <a:lstStyle/>
          <a:p>
            <a:pPr lvl="0">
              <a:spcAft>
                <a:spcPts val="0"/>
              </a:spcAft>
            </a:pPr>
            <a:r>
              <a:rPr lang="en-GB" b="1" dirty="0"/>
              <a:t>Boxford 3D GeoCAM</a:t>
            </a:r>
          </a:p>
        </p:txBody>
      </p:sp>
      <p:pic>
        <p:nvPicPr>
          <p:cNvPr id="4" name="Picture 3">
            <a:hlinkClick r:id="rId3"/>
            <a:extLst>
              <a:ext uri="{FF2B5EF4-FFF2-40B4-BE49-F238E27FC236}">
                <a16:creationId xmlns:a16="http://schemas.microsoft.com/office/drawing/2014/main" id="{A26A16D0-55B3-4C5E-A8E2-1E8431E66468}"/>
              </a:ext>
            </a:extLst>
          </p:cNvPr>
          <p:cNvPicPr>
            <a:picLocks noChangeAspect="1"/>
          </p:cNvPicPr>
          <p:nvPr/>
        </p:nvPicPr>
        <p:blipFill>
          <a:blip r:embed="rId4"/>
          <a:stretch>
            <a:fillRect/>
          </a:stretch>
        </p:blipFill>
        <p:spPr>
          <a:xfrm>
            <a:off x="3870494" y="1063229"/>
            <a:ext cx="5058522" cy="3338369"/>
          </a:xfrm>
          <a:prstGeom prst="rect">
            <a:avLst/>
          </a:prstGeom>
        </p:spPr>
      </p:pic>
      <p:sp>
        <p:nvSpPr>
          <p:cNvPr id="5" name="AutoShape 2" descr="Image result for Boxford A3HSR">
            <a:extLst>
              <a:ext uri="{FF2B5EF4-FFF2-40B4-BE49-F238E27FC236}">
                <a16:creationId xmlns:a16="http://schemas.microsoft.com/office/drawing/2014/main" id="{D51C8930-AD31-4306-B067-A7C4E93FA445}"/>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descr="A close up of a device&#10;&#10;Description generated with high confidence">
            <a:hlinkClick r:id="rId5"/>
            <a:extLst>
              <a:ext uri="{FF2B5EF4-FFF2-40B4-BE49-F238E27FC236}">
                <a16:creationId xmlns:a16="http://schemas.microsoft.com/office/drawing/2014/main" id="{0D60FB33-69A6-47C8-8BCB-FCDB1AE6FA5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4984" y="1923678"/>
            <a:ext cx="3289548" cy="1864077"/>
          </a:xfrm>
          <a:prstGeom prst="rect">
            <a:avLst/>
          </a:prstGeom>
        </p:spPr>
      </p:pic>
      <p:sp>
        <p:nvSpPr>
          <p:cNvPr id="8" name="Rectangle 7">
            <a:extLst>
              <a:ext uri="{FF2B5EF4-FFF2-40B4-BE49-F238E27FC236}">
                <a16:creationId xmlns:a16="http://schemas.microsoft.com/office/drawing/2014/main" id="{05221829-4303-4A58-83D0-DC1C3AAE0766}"/>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dirty="0">
                <a:solidFill>
                  <a:srgbClr val="00B050"/>
                </a:solidFill>
              </a:rPr>
              <a:t>T</a:t>
            </a:r>
            <a:r>
              <a:rPr lang="en-GB" sz="2400" b="1"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1253238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fontScale="90000"/>
          </a:bodyPr>
          <a:lstStyle/>
          <a:p>
            <a:r>
              <a:rPr lang="en-GB" altLang="en-US" dirty="0"/>
              <a:t>Pylon flight – Round the pole (RTP)</a:t>
            </a:r>
          </a:p>
        </p:txBody>
      </p:sp>
      <p:sp>
        <p:nvSpPr>
          <p:cNvPr id="2" name="Content Placeholder 1">
            <a:extLst>
              <a:ext uri="{FF2B5EF4-FFF2-40B4-BE49-F238E27FC236}">
                <a16:creationId xmlns:a16="http://schemas.microsoft.com/office/drawing/2014/main" id="{3BC57813-E442-4D2F-9CC4-583C15A5948C}"/>
              </a:ext>
            </a:extLst>
          </p:cNvPr>
          <p:cNvSpPr>
            <a:spLocks noGrp="1"/>
          </p:cNvSpPr>
          <p:nvPr>
            <p:ph idx="1"/>
          </p:nvPr>
        </p:nvSpPr>
        <p:spPr>
          <a:xfrm>
            <a:off x="457200" y="1200151"/>
            <a:ext cx="3106688" cy="1371599"/>
          </a:xfrm>
        </p:spPr>
        <p:txBody>
          <a:bodyPr/>
          <a:lstStyle/>
          <a:p>
            <a:r>
              <a:rPr lang="en-GB" altLang="en-US" b="1" dirty="0">
                <a:ea typeface="MS PGothic" pitchFamily="34" charset="-128"/>
                <a:cs typeface="Arial" charset="0"/>
              </a:rPr>
              <a:t>Edgecliff High School</a:t>
            </a:r>
          </a:p>
          <a:p>
            <a:pPr marL="268288" lvl="1"/>
            <a:r>
              <a:rPr lang="en-GB" altLang="en-US" dirty="0">
                <a:ea typeface="MS PGothic" pitchFamily="34" charset="-128"/>
                <a:cs typeface="Arial" charset="0"/>
              </a:rPr>
              <a:t>Teachers Chris </a:t>
            </a:r>
            <a:r>
              <a:rPr lang="en-GB" altLang="en-US" dirty="0" err="1">
                <a:ea typeface="MS PGothic" pitchFamily="34" charset="-128"/>
                <a:cs typeface="Arial" charset="0"/>
              </a:rPr>
              <a:t>Jarman</a:t>
            </a:r>
            <a:r>
              <a:rPr lang="en-GB" altLang="en-US" dirty="0">
                <a:ea typeface="MS PGothic" pitchFamily="34" charset="-128"/>
                <a:cs typeface="Arial" charset="0"/>
              </a:rPr>
              <a:t> and David Eyre</a:t>
            </a:r>
          </a:p>
          <a:p>
            <a:endParaRPr lang="en-GB" altLang="en-US" dirty="0">
              <a:ea typeface="MS PGothic" pitchFamily="34" charset="-128"/>
              <a:cs typeface="Arial" charset="0"/>
            </a:endParaRPr>
          </a:p>
        </p:txBody>
      </p:sp>
      <p:pic>
        <p:nvPicPr>
          <p:cNvPr id="3" name="RTP_Extra_in_classroom">
            <a:hlinkClick r:id="" action="ppaction://media"/>
            <a:extLst>
              <a:ext uri="{FF2B5EF4-FFF2-40B4-BE49-F238E27FC236}">
                <a16:creationId xmlns:a16="http://schemas.microsoft.com/office/drawing/2014/main" id="{45B62673-FB0F-4B8A-B7C8-C265C3B543F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99992" y="893685"/>
            <a:ext cx="4474840" cy="3356130"/>
          </a:xfrm>
          <a:prstGeom prst="rect">
            <a:avLst/>
          </a:prstGeom>
        </p:spPr>
      </p:pic>
      <p:pic>
        <p:nvPicPr>
          <p:cNvPr id="6" name="Picture 5" descr="C:\Users\TimB\AppData\Local\Microsoft\Windows\INetCache\Content.Word\IMG_8340.jpg">
            <a:extLst>
              <a:ext uri="{FF2B5EF4-FFF2-40B4-BE49-F238E27FC236}">
                <a16:creationId xmlns:a16="http://schemas.microsoft.com/office/drawing/2014/main" id="{535F70CE-C975-4FDE-A00C-461B53878B0E}"/>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79712" y="2662315"/>
            <a:ext cx="2381250" cy="1587500"/>
          </a:xfrm>
          <a:prstGeom prst="rect">
            <a:avLst/>
          </a:prstGeom>
          <a:noFill/>
          <a:ln>
            <a:noFill/>
          </a:ln>
        </p:spPr>
      </p:pic>
      <p:sp>
        <p:nvSpPr>
          <p:cNvPr id="7" name="Rectangle 6">
            <a:extLst>
              <a:ext uri="{FF2B5EF4-FFF2-40B4-BE49-F238E27FC236}">
                <a16:creationId xmlns:a16="http://schemas.microsoft.com/office/drawing/2014/main" id="{323BADDB-E9C4-46A7-AD34-F2555E783369}"/>
              </a:ext>
            </a:extLst>
          </p:cNvPr>
          <p:cNvSpPr/>
          <p:nvPr/>
        </p:nvSpPr>
        <p:spPr>
          <a:xfrm>
            <a:off x="8099615" y="237877"/>
            <a:ext cx="899798" cy="461665"/>
          </a:xfrm>
          <a:prstGeom prst="rect">
            <a:avLst/>
          </a:prstGeom>
        </p:spPr>
        <p:txBody>
          <a:bodyPr wrap="none">
            <a:spAutoFit/>
          </a:bodyPr>
          <a:lstStyle/>
          <a:p>
            <a:r>
              <a:rPr lang="en-GB" sz="2400" dirty="0">
                <a:solidFill>
                  <a:srgbClr val="FF0000"/>
                </a:solidFill>
              </a:rPr>
              <a:t>S</a:t>
            </a:r>
            <a:r>
              <a:rPr lang="en-GB" sz="2400" b="1" dirty="0">
                <a:solidFill>
                  <a:srgbClr val="00B050"/>
                </a:solidFill>
              </a:rPr>
              <a:t>T</a:t>
            </a:r>
            <a:r>
              <a:rPr lang="en-GB" sz="2400"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22201800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Aft>
                <a:spcPts val="0"/>
              </a:spcAft>
            </a:pPr>
            <a:r>
              <a:rPr lang="en-GB" dirty="0"/>
              <a:t>Post processing – Cut direction</a:t>
            </a:r>
          </a:p>
        </p:txBody>
      </p:sp>
      <p:sp>
        <p:nvSpPr>
          <p:cNvPr id="7" name="Content Placeholder 6">
            <a:extLst>
              <a:ext uri="{FF2B5EF4-FFF2-40B4-BE49-F238E27FC236}">
                <a16:creationId xmlns:a16="http://schemas.microsoft.com/office/drawing/2014/main" id="{1A199D4E-D81A-4B66-B8AC-898174F5EEE8}"/>
              </a:ext>
            </a:extLst>
          </p:cNvPr>
          <p:cNvSpPr>
            <a:spLocks noGrp="1"/>
          </p:cNvSpPr>
          <p:nvPr>
            <p:ph idx="1"/>
          </p:nvPr>
        </p:nvSpPr>
        <p:spPr>
          <a:xfrm>
            <a:off x="457200" y="1200151"/>
            <a:ext cx="3106688" cy="3394472"/>
          </a:xfrm>
        </p:spPr>
        <p:txBody>
          <a:bodyPr/>
          <a:lstStyle/>
          <a:p>
            <a:r>
              <a:rPr lang="en-GB" b="1" dirty="0"/>
              <a:t>Cutting direction</a:t>
            </a:r>
          </a:p>
          <a:p>
            <a:r>
              <a:rPr lang="en-GB" b="1" dirty="0"/>
              <a:t>Cut plane</a:t>
            </a:r>
          </a:p>
        </p:txBody>
      </p:sp>
      <p:pic>
        <p:nvPicPr>
          <p:cNvPr id="6" name="Picture 5">
            <a:extLst>
              <a:ext uri="{FF2B5EF4-FFF2-40B4-BE49-F238E27FC236}">
                <a16:creationId xmlns:a16="http://schemas.microsoft.com/office/drawing/2014/main" id="{06ED9466-3541-4B21-8E3B-C594EAE6CE18}"/>
              </a:ext>
            </a:extLst>
          </p:cNvPr>
          <p:cNvPicPr>
            <a:picLocks noChangeAspect="1"/>
          </p:cNvPicPr>
          <p:nvPr/>
        </p:nvPicPr>
        <p:blipFill>
          <a:blip r:embed="rId3"/>
          <a:stretch>
            <a:fillRect/>
          </a:stretch>
        </p:blipFill>
        <p:spPr>
          <a:xfrm>
            <a:off x="3851920" y="1063229"/>
            <a:ext cx="5077096" cy="3350627"/>
          </a:xfrm>
          <a:prstGeom prst="rect">
            <a:avLst/>
          </a:prstGeom>
        </p:spPr>
      </p:pic>
      <p:sp>
        <p:nvSpPr>
          <p:cNvPr id="5" name="Rectangle 4">
            <a:extLst>
              <a:ext uri="{FF2B5EF4-FFF2-40B4-BE49-F238E27FC236}">
                <a16:creationId xmlns:a16="http://schemas.microsoft.com/office/drawing/2014/main" id="{9E6ADE7B-8DF4-453E-A753-4FFC24B2FADC}"/>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dirty="0">
                <a:solidFill>
                  <a:srgbClr val="00B050"/>
                </a:solidFill>
              </a:rPr>
              <a:t>T</a:t>
            </a:r>
            <a:r>
              <a:rPr lang="en-GB" sz="2400" b="1"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3203801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Aft>
                <a:spcPts val="0"/>
              </a:spcAft>
            </a:pPr>
            <a:r>
              <a:rPr lang="en-GB" dirty="0"/>
              <a:t>Post processing – Material/billet</a:t>
            </a:r>
          </a:p>
        </p:txBody>
      </p:sp>
      <p:sp>
        <p:nvSpPr>
          <p:cNvPr id="3" name="Content Placeholder 2"/>
          <p:cNvSpPr>
            <a:spLocks noGrp="1"/>
          </p:cNvSpPr>
          <p:nvPr>
            <p:ph idx="1"/>
          </p:nvPr>
        </p:nvSpPr>
        <p:spPr>
          <a:xfrm>
            <a:off x="457200" y="1200151"/>
            <a:ext cx="3322712" cy="3394472"/>
          </a:xfrm>
        </p:spPr>
        <p:txBody>
          <a:bodyPr/>
          <a:lstStyle/>
          <a:p>
            <a:pPr lvl="0">
              <a:spcAft>
                <a:spcPts val="0"/>
              </a:spcAft>
            </a:pPr>
            <a:r>
              <a:rPr lang="en-GB" b="1" dirty="0"/>
              <a:t>Material</a:t>
            </a:r>
          </a:p>
          <a:p>
            <a:pPr marL="266700" lvl="1"/>
            <a:r>
              <a:rPr lang="en-GB" dirty="0"/>
              <a:t>Cutting parameters</a:t>
            </a:r>
          </a:p>
          <a:p>
            <a:pPr lvl="0">
              <a:spcAft>
                <a:spcPts val="0"/>
              </a:spcAft>
            </a:pPr>
            <a:r>
              <a:rPr lang="en-GB" b="1" dirty="0"/>
              <a:t>Billet size</a:t>
            </a:r>
          </a:p>
          <a:p>
            <a:pPr marL="266700" lvl="1"/>
            <a:r>
              <a:rPr lang="en-GB" dirty="0"/>
              <a:t>Larger than shape to cut</a:t>
            </a:r>
          </a:p>
          <a:p>
            <a:pPr lvl="0">
              <a:spcAft>
                <a:spcPts val="0"/>
              </a:spcAft>
            </a:pPr>
            <a:endParaRPr lang="en-GB" dirty="0"/>
          </a:p>
        </p:txBody>
      </p:sp>
      <p:pic>
        <p:nvPicPr>
          <p:cNvPr id="4" name="Picture 3">
            <a:extLst>
              <a:ext uri="{FF2B5EF4-FFF2-40B4-BE49-F238E27FC236}">
                <a16:creationId xmlns:a16="http://schemas.microsoft.com/office/drawing/2014/main" id="{1C538A01-7CC9-4B55-9751-CF6CCE03D151}"/>
              </a:ext>
            </a:extLst>
          </p:cNvPr>
          <p:cNvPicPr>
            <a:picLocks noChangeAspect="1"/>
          </p:cNvPicPr>
          <p:nvPr/>
        </p:nvPicPr>
        <p:blipFill>
          <a:blip r:embed="rId3"/>
          <a:stretch>
            <a:fillRect/>
          </a:stretch>
        </p:blipFill>
        <p:spPr>
          <a:xfrm>
            <a:off x="3851920" y="1063229"/>
            <a:ext cx="5046816" cy="3330644"/>
          </a:xfrm>
          <a:prstGeom prst="rect">
            <a:avLst/>
          </a:prstGeom>
        </p:spPr>
      </p:pic>
      <p:sp>
        <p:nvSpPr>
          <p:cNvPr id="5" name="Rectangle 4">
            <a:extLst>
              <a:ext uri="{FF2B5EF4-FFF2-40B4-BE49-F238E27FC236}">
                <a16:creationId xmlns:a16="http://schemas.microsoft.com/office/drawing/2014/main" id="{67618D0D-1249-4C6B-A992-90B61E3BAF60}"/>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dirty="0">
                <a:solidFill>
                  <a:srgbClr val="00B050"/>
                </a:solidFill>
              </a:rPr>
              <a:t>T</a:t>
            </a:r>
            <a:r>
              <a:rPr lang="en-GB" sz="2400" b="1"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2390316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Aft>
                <a:spcPts val="0"/>
              </a:spcAft>
            </a:pPr>
            <a:r>
              <a:rPr lang="en-GB" dirty="0"/>
              <a:t>Post processing – Model resize</a:t>
            </a:r>
          </a:p>
        </p:txBody>
      </p:sp>
      <p:sp>
        <p:nvSpPr>
          <p:cNvPr id="3" name="Content Placeholder 2"/>
          <p:cNvSpPr>
            <a:spLocks noGrp="1"/>
          </p:cNvSpPr>
          <p:nvPr>
            <p:ph idx="1"/>
          </p:nvPr>
        </p:nvSpPr>
        <p:spPr>
          <a:xfrm>
            <a:off x="457200" y="1063229"/>
            <a:ext cx="2602632" cy="1292497"/>
          </a:xfrm>
        </p:spPr>
        <p:txBody>
          <a:bodyPr/>
          <a:lstStyle/>
          <a:p>
            <a:pPr lvl="0">
              <a:spcAft>
                <a:spcPts val="0"/>
              </a:spcAft>
            </a:pPr>
            <a:r>
              <a:rPr lang="en-GB" b="1" dirty="0"/>
              <a:t>Full size - 100%</a:t>
            </a:r>
          </a:p>
          <a:p>
            <a:pPr lvl="0">
              <a:spcAft>
                <a:spcPts val="0"/>
              </a:spcAft>
            </a:pPr>
            <a:r>
              <a:rPr lang="en-GB" b="1" dirty="0"/>
              <a:t>Model Work shift</a:t>
            </a:r>
          </a:p>
        </p:txBody>
      </p:sp>
      <p:pic>
        <p:nvPicPr>
          <p:cNvPr id="4" name="Picture 3">
            <a:extLst>
              <a:ext uri="{FF2B5EF4-FFF2-40B4-BE49-F238E27FC236}">
                <a16:creationId xmlns:a16="http://schemas.microsoft.com/office/drawing/2014/main" id="{488FAC49-D081-4A34-9EC9-02EC1D3C7235}"/>
              </a:ext>
            </a:extLst>
          </p:cNvPr>
          <p:cNvPicPr>
            <a:picLocks noChangeAspect="1"/>
          </p:cNvPicPr>
          <p:nvPr/>
        </p:nvPicPr>
        <p:blipFill>
          <a:blip r:embed="rId3"/>
          <a:stretch>
            <a:fillRect/>
          </a:stretch>
        </p:blipFill>
        <p:spPr>
          <a:xfrm>
            <a:off x="3851920" y="1063230"/>
            <a:ext cx="5046816" cy="3330644"/>
          </a:xfrm>
          <a:prstGeom prst="rect">
            <a:avLst/>
          </a:prstGeom>
        </p:spPr>
      </p:pic>
      <p:pic>
        <p:nvPicPr>
          <p:cNvPr id="5" name="Picture 4">
            <a:extLst>
              <a:ext uri="{FF2B5EF4-FFF2-40B4-BE49-F238E27FC236}">
                <a16:creationId xmlns:a16="http://schemas.microsoft.com/office/drawing/2014/main" id="{82CB07E7-DAB9-4399-B621-58884C3FE7F4}"/>
              </a:ext>
            </a:extLst>
          </p:cNvPr>
          <p:cNvPicPr>
            <a:picLocks noChangeAspect="1"/>
          </p:cNvPicPr>
          <p:nvPr/>
        </p:nvPicPr>
        <p:blipFill>
          <a:blip r:embed="rId4"/>
          <a:stretch>
            <a:fillRect/>
          </a:stretch>
        </p:blipFill>
        <p:spPr>
          <a:xfrm>
            <a:off x="1979712" y="2035899"/>
            <a:ext cx="1678669" cy="2357975"/>
          </a:xfrm>
          <a:prstGeom prst="rect">
            <a:avLst/>
          </a:prstGeom>
        </p:spPr>
      </p:pic>
      <p:sp>
        <p:nvSpPr>
          <p:cNvPr id="6" name="Rectangle 5">
            <a:extLst>
              <a:ext uri="{FF2B5EF4-FFF2-40B4-BE49-F238E27FC236}">
                <a16:creationId xmlns:a16="http://schemas.microsoft.com/office/drawing/2014/main" id="{30DE7863-D0A0-48A7-BFCB-4A29597BB60F}"/>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dirty="0">
                <a:solidFill>
                  <a:srgbClr val="00B050"/>
                </a:solidFill>
              </a:rPr>
              <a:t>T</a:t>
            </a:r>
            <a:r>
              <a:rPr lang="en-GB" sz="2400" b="1"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549021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Aft>
                <a:spcPts val="0"/>
              </a:spcAft>
            </a:pPr>
            <a:r>
              <a:rPr lang="en-GB" dirty="0"/>
              <a:t>Post processing – Tooling – Allowances</a:t>
            </a:r>
          </a:p>
        </p:txBody>
      </p:sp>
      <p:sp>
        <p:nvSpPr>
          <p:cNvPr id="3" name="Content Placeholder 2"/>
          <p:cNvSpPr>
            <a:spLocks noGrp="1"/>
          </p:cNvSpPr>
          <p:nvPr>
            <p:ph idx="1"/>
          </p:nvPr>
        </p:nvSpPr>
        <p:spPr>
          <a:xfrm>
            <a:off x="457200" y="1200151"/>
            <a:ext cx="3034680" cy="3394472"/>
          </a:xfrm>
        </p:spPr>
        <p:txBody>
          <a:bodyPr/>
          <a:lstStyle/>
          <a:p>
            <a:pPr lvl="0">
              <a:spcAft>
                <a:spcPts val="0"/>
              </a:spcAft>
            </a:pPr>
            <a:r>
              <a:rPr lang="en-GB" b="1" dirty="0"/>
              <a:t>Select tooling</a:t>
            </a:r>
          </a:p>
          <a:p>
            <a:pPr marL="266700" lvl="1"/>
            <a:r>
              <a:rPr lang="en-GB" dirty="0"/>
              <a:t>Roughing</a:t>
            </a:r>
          </a:p>
          <a:p>
            <a:pPr marL="266700" lvl="1"/>
            <a:r>
              <a:rPr lang="en-GB" dirty="0"/>
              <a:t>Finishing</a:t>
            </a:r>
          </a:p>
          <a:p>
            <a:pPr lvl="0">
              <a:spcAft>
                <a:spcPts val="0"/>
              </a:spcAft>
            </a:pPr>
            <a:r>
              <a:rPr lang="en-GB" b="1" dirty="0"/>
              <a:t>Allowances</a:t>
            </a:r>
          </a:p>
          <a:p>
            <a:pPr marL="266700" lvl="1"/>
            <a:r>
              <a:rPr lang="en-GB" dirty="0"/>
              <a:t>Material depth for finishing</a:t>
            </a:r>
          </a:p>
        </p:txBody>
      </p:sp>
      <p:pic>
        <p:nvPicPr>
          <p:cNvPr id="4" name="Picture 3">
            <a:extLst>
              <a:ext uri="{FF2B5EF4-FFF2-40B4-BE49-F238E27FC236}">
                <a16:creationId xmlns:a16="http://schemas.microsoft.com/office/drawing/2014/main" id="{EDD3C2BC-9B44-45F3-9571-338E124FB603}"/>
              </a:ext>
            </a:extLst>
          </p:cNvPr>
          <p:cNvPicPr>
            <a:picLocks noChangeAspect="1"/>
          </p:cNvPicPr>
          <p:nvPr/>
        </p:nvPicPr>
        <p:blipFill>
          <a:blip r:embed="rId3"/>
          <a:stretch>
            <a:fillRect/>
          </a:stretch>
        </p:blipFill>
        <p:spPr>
          <a:xfrm>
            <a:off x="3851920" y="1063229"/>
            <a:ext cx="2297742" cy="3227568"/>
          </a:xfrm>
          <a:prstGeom prst="rect">
            <a:avLst/>
          </a:prstGeom>
        </p:spPr>
      </p:pic>
      <p:pic>
        <p:nvPicPr>
          <p:cNvPr id="5" name="Picture 4">
            <a:extLst>
              <a:ext uri="{FF2B5EF4-FFF2-40B4-BE49-F238E27FC236}">
                <a16:creationId xmlns:a16="http://schemas.microsoft.com/office/drawing/2014/main" id="{D6F0A3A4-F14E-474B-B13A-4B5BB7995AC7}"/>
              </a:ext>
            </a:extLst>
          </p:cNvPr>
          <p:cNvPicPr>
            <a:picLocks noChangeAspect="1"/>
          </p:cNvPicPr>
          <p:nvPr/>
        </p:nvPicPr>
        <p:blipFill>
          <a:blip r:embed="rId4"/>
          <a:stretch>
            <a:fillRect/>
          </a:stretch>
        </p:blipFill>
        <p:spPr>
          <a:xfrm>
            <a:off x="6616768" y="1063229"/>
            <a:ext cx="2297742" cy="3227568"/>
          </a:xfrm>
          <a:prstGeom prst="rect">
            <a:avLst/>
          </a:prstGeom>
        </p:spPr>
      </p:pic>
      <p:sp>
        <p:nvSpPr>
          <p:cNvPr id="6" name="Rectangle 5">
            <a:extLst>
              <a:ext uri="{FF2B5EF4-FFF2-40B4-BE49-F238E27FC236}">
                <a16:creationId xmlns:a16="http://schemas.microsoft.com/office/drawing/2014/main" id="{496B5DD5-0E67-4953-9E8B-CB864C84D1D6}"/>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dirty="0">
                <a:solidFill>
                  <a:srgbClr val="00B050"/>
                </a:solidFill>
              </a:rPr>
              <a:t>T</a:t>
            </a:r>
            <a:r>
              <a:rPr lang="en-GB" sz="2400" b="1"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510010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Aft>
                <a:spcPts val="0"/>
              </a:spcAft>
            </a:pPr>
            <a:r>
              <a:rPr lang="en-GB" dirty="0"/>
              <a:t>Post processing – Footprint control</a:t>
            </a:r>
          </a:p>
        </p:txBody>
      </p:sp>
      <p:sp>
        <p:nvSpPr>
          <p:cNvPr id="3" name="Content Placeholder 2"/>
          <p:cNvSpPr>
            <a:spLocks noGrp="1"/>
          </p:cNvSpPr>
          <p:nvPr>
            <p:ph idx="1"/>
          </p:nvPr>
        </p:nvSpPr>
        <p:spPr>
          <a:xfrm>
            <a:off x="457200" y="1200151"/>
            <a:ext cx="3034680" cy="3193723"/>
          </a:xfrm>
        </p:spPr>
        <p:txBody>
          <a:bodyPr/>
          <a:lstStyle/>
          <a:p>
            <a:pPr lvl="0">
              <a:spcAft>
                <a:spcPts val="0"/>
              </a:spcAft>
            </a:pPr>
            <a:r>
              <a:rPr lang="en-GB" b="1" dirty="0"/>
              <a:t>Border allowance</a:t>
            </a:r>
          </a:p>
          <a:p>
            <a:pPr marL="266700" lvl="1"/>
            <a:r>
              <a:rPr lang="en-GB" dirty="0"/>
              <a:t>Adjust (</a:t>
            </a:r>
            <a:r>
              <a:rPr lang="en-GB" dirty="0" err="1"/>
              <a:t>dist</a:t>
            </a:r>
            <a:r>
              <a:rPr lang="en-GB" dirty="0"/>
              <a:t>)</a:t>
            </a:r>
          </a:p>
          <a:p>
            <a:pPr marL="625475" lvl="2"/>
            <a:r>
              <a:rPr lang="en-GB" sz="1800" dirty="0"/>
              <a:t>Zero</a:t>
            </a:r>
          </a:p>
          <a:p>
            <a:pPr marL="266700" lvl="1"/>
            <a:r>
              <a:rPr lang="en-GB" dirty="0"/>
              <a:t>Rough entire material</a:t>
            </a:r>
          </a:p>
        </p:txBody>
      </p:sp>
      <p:pic>
        <p:nvPicPr>
          <p:cNvPr id="4" name="Picture 3">
            <a:extLst>
              <a:ext uri="{FF2B5EF4-FFF2-40B4-BE49-F238E27FC236}">
                <a16:creationId xmlns:a16="http://schemas.microsoft.com/office/drawing/2014/main" id="{A4390FA3-60A1-4345-8156-3127B982056A}"/>
              </a:ext>
            </a:extLst>
          </p:cNvPr>
          <p:cNvPicPr>
            <a:picLocks noChangeAspect="1"/>
          </p:cNvPicPr>
          <p:nvPr/>
        </p:nvPicPr>
        <p:blipFill>
          <a:blip r:embed="rId3"/>
          <a:stretch>
            <a:fillRect/>
          </a:stretch>
        </p:blipFill>
        <p:spPr>
          <a:xfrm>
            <a:off x="3923928" y="1066656"/>
            <a:ext cx="5041625" cy="3327218"/>
          </a:xfrm>
          <a:prstGeom prst="rect">
            <a:avLst/>
          </a:prstGeom>
        </p:spPr>
      </p:pic>
      <p:sp>
        <p:nvSpPr>
          <p:cNvPr id="5" name="Rectangle 4">
            <a:extLst>
              <a:ext uri="{FF2B5EF4-FFF2-40B4-BE49-F238E27FC236}">
                <a16:creationId xmlns:a16="http://schemas.microsoft.com/office/drawing/2014/main" id="{68C5D491-8DB5-41DE-AC0B-E16CF7601C4F}"/>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dirty="0">
                <a:solidFill>
                  <a:srgbClr val="00B050"/>
                </a:solidFill>
              </a:rPr>
              <a:t>T</a:t>
            </a:r>
            <a:r>
              <a:rPr lang="en-GB" sz="2400" b="1"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3101657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Aft>
                <a:spcPts val="0"/>
              </a:spcAft>
            </a:pPr>
            <a:r>
              <a:rPr lang="en-GB" dirty="0"/>
              <a:t>Post processing – Roughing/finishing</a:t>
            </a:r>
          </a:p>
        </p:txBody>
      </p:sp>
      <p:sp>
        <p:nvSpPr>
          <p:cNvPr id="3" name="Content Placeholder 2"/>
          <p:cNvSpPr>
            <a:spLocks noGrp="1"/>
          </p:cNvSpPr>
          <p:nvPr>
            <p:ph idx="1"/>
          </p:nvPr>
        </p:nvSpPr>
        <p:spPr/>
        <p:txBody>
          <a:bodyPr/>
          <a:lstStyle/>
          <a:p>
            <a:pPr lvl="0">
              <a:spcAft>
                <a:spcPts val="0"/>
              </a:spcAft>
            </a:pPr>
            <a:r>
              <a:rPr lang="en-GB" b="1" dirty="0"/>
              <a:t>Roughing</a:t>
            </a:r>
          </a:p>
          <a:p>
            <a:pPr marL="266700" lvl="1"/>
            <a:r>
              <a:rPr lang="en-GB" dirty="0"/>
              <a:t>Large diameter cutter</a:t>
            </a:r>
          </a:p>
          <a:p>
            <a:pPr marL="266700" lvl="1"/>
            <a:r>
              <a:rPr lang="en-GB" dirty="0"/>
              <a:t>Fast material removal</a:t>
            </a:r>
          </a:p>
          <a:p>
            <a:pPr lvl="0">
              <a:spcAft>
                <a:spcPts val="0"/>
              </a:spcAft>
            </a:pPr>
            <a:r>
              <a:rPr lang="en-GB" b="1" dirty="0"/>
              <a:t>Finishing</a:t>
            </a:r>
          </a:p>
          <a:p>
            <a:pPr marL="266700" lvl="1"/>
            <a:r>
              <a:rPr lang="en-GB" dirty="0"/>
              <a:t>Small diameter cutter</a:t>
            </a:r>
          </a:p>
          <a:p>
            <a:pPr marL="266700" lvl="1"/>
            <a:r>
              <a:rPr lang="en-GB" dirty="0"/>
              <a:t>Fine detail</a:t>
            </a:r>
          </a:p>
        </p:txBody>
      </p:sp>
      <p:pic>
        <p:nvPicPr>
          <p:cNvPr id="4" name="Picture 3">
            <a:extLst>
              <a:ext uri="{FF2B5EF4-FFF2-40B4-BE49-F238E27FC236}">
                <a16:creationId xmlns:a16="http://schemas.microsoft.com/office/drawing/2014/main" id="{1D15EDF2-6296-4447-A42A-2A9F2E80B276}"/>
              </a:ext>
            </a:extLst>
          </p:cNvPr>
          <p:cNvPicPr>
            <a:picLocks noChangeAspect="1"/>
          </p:cNvPicPr>
          <p:nvPr/>
        </p:nvPicPr>
        <p:blipFill>
          <a:blip r:embed="rId3"/>
          <a:stretch>
            <a:fillRect/>
          </a:stretch>
        </p:blipFill>
        <p:spPr>
          <a:xfrm>
            <a:off x="3763253" y="1058812"/>
            <a:ext cx="2320262" cy="3259201"/>
          </a:xfrm>
          <a:prstGeom prst="rect">
            <a:avLst/>
          </a:prstGeom>
        </p:spPr>
      </p:pic>
      <p:pic>
        <p:nvPicPr>
          <p:cNvPr id="5" name="Picture 4">
            <a:extLst>
              <a:ext uri="{FF2B5EF4-FFF2-40B4-BE49-F238E27FC236}">
                <a16:creationId xmlns:a16="http://schemas.microsoft.com/office/drawing/2014/main" id="{64DE71C7-4ABF-4F1B-9508-4EF61998B553}"/>
              </a:ext>
            </a:extLst>
          </p:cNvPr>
          <p:cNvPicPr>
            <a:picLocks noChangeAspect="1"/>
          </p:cNvPicPr>
          <p:nvPr/>
        </p:nvPicPr>
        <p:blipFill>
          <a:blip r:embed="rId4"/>
          <a:stretch>
            <a:fillRect/>
          </a:stretch>
        </p:blipFill>
        <p:spPr>
          <a:xfrm>
            <a:off x="6588224" y="1063177"/>
            <a:ext cx="2320262" cy="3259201"/>
          </a:xfrm>
          <a:prstGeom prst="rect">
            <a:avLst/>
          </a:prstGeom>
        </p:spPr>
      </p:pic>
      <p:sp>
        <p:nvSpPr>
          <p:cNvPr id="6" name="Rectangle 5">
            <a:extLst>
              <a:ext uri="{FF2B5EF4-FFF2-40B4-BE49-F238E27FC236}">
                <a16:creationId xmlns:a16="http://schemas.microsoft.com/office/drawing/2014/main" id="{6098F50D-4E1B-4D7B-8088-5FFE401D3240}"/>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dirty="0">
                <a:solidFill>
                  <a:srgbClr val="00B050"/>
                </a:solidFill>
              </a:rPr>
              <a:t>T</a:t>
            </a:r>
            <a:r>
              <a:rPr lang="en-GB" sz="2400" b="1"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765245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Aft>
                <a:spcPts val="0"/>
              </a:spcAft>
            </a:pPr>
            <a:r>
              <a:rPr lang="en-GB" dirty="0"/>
              <a:t>Post processing – Generate tool paths</a:t>
            </a:r>
          </a:p>
        </p:txBody>
      </p:sp>
      <p:sp>
        <p:nvSpPr>
          <p:cNvPr id="3" name="Content Placeholder 2"/>
          <p:cNvSpPr>
            <a:spLocks noGrp="1"/>
          </p:cNvSpPr>
          <p:nvPr>
            <p:ph idx="1"/>
          </p:nvPr>
        </p:nvSpPr>
        <p:spPr>
          <a:xfrm>
            <a:off x="457200" y="1200151"/>
            <a:ext cx="2458616" cy="3394472"/>
          </a:xfrm>
        </p:spPr>
        <p:txBody>
          <a:bodyPr/>
          <a:lstStyle/>
          <a:p>
            <a:pPr lvl="0">
              <a:spcAft>
                <a:spcPts val="0"/>
              </a:spcAft>
            </a:pPr>
            <a:r>
              <a:rPr lang="en-GB" b="1" dirty="0"/>
              <a:t>Compute</a:t>
            </a:r>
          </a:p>
          <a:p>
            <a:pPr lvl="0">
              <a:spcAft>
                <a:spcPts val="0"/>
              </a:spcAft>
            </a:pPr>
            <a:r>
              <a:rPr lang="en-GB" b="1" dirty="0"/>
              <a:t>Simulate</a:t>
            </a:r>
          </a:p>
        </p:txBody>
      </p:sp>
      <p:pic>
        <p:nvPicPr>
          <p:cNvPr id="4" name="Picture 3">
            <a:extLst>
              <a:ext uri="{FF2B5EF4-FFF2-40B4-BE49-F238E27FC236}">
                <a16:creationId xmlns:a16="http://schemas.microsoft.com/office/drawing/2014/main" id="{1C5D5426-AFD9-4AFA-9F89-128A4DEDC93A}"/>
              </a:ext>
            </a:extLst>
          </p:cNvPr>
          <p:cNvPicPr>
            <a:picLocks noChangeAspect="1"/>
          </p:cNvPicPr>
          <p:nvPr/>
        </p:nvPicPr>
        <p:blipFill>
          <a:blip r:embed="rId3"/>
          <a:stretch>
            <a:fillRect/>
          </a:stretch>
        </p:blipFill>
        <p:spPr>
          <a:xfrm>
            <a:off x="3779912" y="1057587"/>
            <a:ext cx="5113633" cy="3374740"/>
          </a:xfrm>
          <a:prstGeom prst="rect">
            <a:avLst/>
          </a:prstGeom>
        </p:spPr>
      </p:pic>
      <p:sp>
        <p:nvSpPr>
          <p:cNvPr id="5" name="Rectangle 4">
            <a:extLst>
              <a:ext uri="{FF2B5EF4-FFF2-40B4-BE49-F238E27FC236}">
                <a16:creationId xmlns:a16="http://schemas.microsoft.com/office/drawing/2014/main" id="{AD260BAB-5010-49A9-9B51-5D0F744793C7}"/>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dirty="0">
                <a:solidFill>
                  <a:srgbClr val="00B050"/>
                </a:solidFill>
              </a:rPr>
              <a:t>T</a:t>
            </a:r>
            <a:r>
              <a:rPr lang="en-GB" sz="2400" b="1"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700935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Aft>
                <a:spcPts val="0"/>
              </a:spcAft>
            </a:pPr>
            <a:r>
              <a:rPr lang="en-GB" dirty="0"/>
              <a:t>Post processing – Simulate</a:t>
            </a:r>
          </a:p>
        </p:txBody>
      </p:sp>
      <p:sp>
        <p:nvSpPr>
          <p:cNvPr id="3" name="Content Placeholder 2"/>
          <p:cNvSpPr>
            <a:spLocks noGrp="1"/>
          </p:cNvSpPr>
          <p:nvPr>
            <p:ph idx="1"/>
          </p:nvPr>
        </p:nvSpPr>
        <p:spPr>
          <a:xfrm>
            <a:off x="457200" y="1200151"/>
            <a:ext cx="3322712" cy="3394472"/>
          </a:xfrm>
        </p:spPr>
        <p:txBody>
          <a:bodyPr/>
          <a:lstStyle/>
          <a:p>
            <a:pPr lvl="0">
              <a:spcAft>
                <a:spcPts val="0"/>
              </a:spcAft>
            </a:pPr>
            <a:r>
              <a:rPr lang="en-GB" b="1" dirty="0"/>
              <a:t>Simulation controls</a:t>
            </a:r>
          </a:p>
          <a:p>
            <a:pPr marL="266700" lvl="1"/>
            <a:r>
              <a:rPr lang="en-GB" dirty="0"/>
              <a:t>Started, stopped and stepped through</a:t>
            </a:r>
          </a:p>
          <a:p>
            <a:r>
              <a:rPr lang="en-GB" b="1" dirty="0"/>
              <a:t>Displays</a:t>
            </a:r>
          </a:p>
          <a:p>
            <a:pPr marL="266700" lvl="1"/>
            <a:r>
              <a:rPr lang="en-GB" dirty="0"/>
              <a:t>Estimated time</a:t>
            </a:r>
          </a:p>
          <a:p>
            <a:pPr marL="266700" lvl="1"/>
            <a:r>
              <a:rPr lang="en-GB" dirty="0"/>
              <a:t>Collisions!</a:t>
            </a:r>
          </a:p>
        </p:txBody>
      </p:sp>
      <p:pic>
        <p:nvPicPr>
          <p:cNvPr id="4" name="Picture 3">
            <a:extLst>
              <a:ext uri="{FF2B5EF4-FFF2-40B4-BE49-F238E27FC236}">
                <a16:creationId xmlns:a16="http://schemas.microsoft.com/office/drawing/2014/main" id="{A53EAC08-D03B-489B-BD90-283A540D2F9E}"/>
              </a:ext>
            </a:extLst>
          </p:cNvPr>
          <p:cNvPicPr>
            <a:picLocks noChangeAspect="1"/>
          </p:cNvPicPr>
          <p:nvPr/>
        </p:nvPicPr>
        <p:blipFill>
          <a:blip r:embed="rId3"/>
          <a:stretch>
            <a:fillRect/>
          </a:stretch>
        </p:blipFill>
        <p:spPr>
          <a:xfrm>
            <a:off x="3851920" y="1066656"/>
            <a:ext cx="5041625" cy="3327218"/>
          </a:xfrm>
          <a:prstGeom prst="rect">
            <a:avLst/>
          </a:prstGeom>
        </p:spPr>
      </p:pic>
      <p:sp>
        <p:nvSpPr>
          <p:cNvPr id="5" name="Rectangle 4">
            <a:extLst>
              <a:ext uri="{FF2B5EF4-FFF2-40B4-BE49-F238E27FC236}">
                <a16:creationId xmlns:a16="http://schemas.microsoft.com/office/drawing/2014/main" id="{BB0D77FE-DF46-45EA-98E0-BF14C9BEDED3}"/>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dirty="0">
                <a:solidFill>
                  <a:srgbClr val="00B050"/>
                </a:solidFill>
              </a:rPr>
              <a:t>T</a:t>
            </a:r>
            <a:r>
              <a:rPr lang="en-GB" sz="2400" b="1"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1790768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Aft>
                <a:spcPts val="0"/>
              </a:spcAft>
            </a:pPr>
            <a:r>
              <a:rPr lang="en-GB" dirty="0"/>
              <a:t>Post processing – Export machine file</a:t>
            </a:r>
          </a:p>
        </p:txBody>
      </p:sp>
      <p:sp>
        <p:nvSpPr>
          <p:cNvPr id="3" name="Content Placeholder 2"/>
          <p:cNvSpPr>
            <a:spLocks noGrp="1"/>
          </p:cNvSpPr>
          <p:nvPr>
            <p:ph idx="1"/>
          </p:nvPr>
        </p:nvSpPr>
        <p:spPr>
          <a:xfrm>
            <a:off x="457200" y="1200151"/>
            <a:ext cx="4114800" cy="3394472"/>
          </a:xfrm>
        </p:spPr>
        <p:txBody>
          <a:bodyPr/>
          <a:lstStyle/>
          <a:p>
            <a:pPr lvl="0">
              <a:spcAft>
                <a:spcPts val="0"/>
              </a:spcAft>
            </a:pPr>
            <a:r>
              <a:rPr lang="en-GB" b="1" dirty="0"/>
              <a:t>Computer Numerical </a:t>
            </a:r>
            <a:br>
              <a:rPr lang="en-GB" b="1" dirty="0"/>
            </a:br>
            <a:r>
              <a:rPr lang="en-GB" b="1" dirty="0"/>
              <a:t>Control (CNC)</a:t>
            </a:r>
          </a:p>
          <a:p>
            <a:pPr marL="266700" lvl="1"/>
            <a:r>
              <a:rPr lang="en-GB" dirty="0"/>
              <a:t>File format</a:t>
            </a:r>
          </a:p>
          <a:p>
            <a:pPr marL="266700" lvl="1"/>
            <a:r>
              <a:rPr lang="en-GB" dirty="0"/>
              <a:t>G&amp;M code</a:t>
            </a:r>
          </a:p>
        </p:txBody>
      </p:sp>
      <p:pic>
        <p:nvPicPr>
          <p:cNvPr id="4" name="Picture 3">
            <a:extLst>
              <a:ext uri="{FF2B5EF4-FFF2-40B4-BE49-F238E27FC236}">
                <a16:creationId xmlns:a16="http://schemas.microsoft.com/office/drawing/2014/main" id="{871DBCDE-9A88-45E2-881C-303EFB7D7E68}"/>
              </a:ext>
            </a:extLst>
          </p:cNvPr>
          <p:cNvPicPr>
            <a:picLocks noChangeAspect="1"/>
          </p:cNvPicPr>
          <p:nvPr/>
        </p:nvPicPr>
        <p:blipFill>
          <a:blip r:embed="rId3"/>
          <a:stretch>
            <a:fillRect/>
          </a:stretch>
        </p:blipFill>
        <p:spPr>
          <a:xfrm>
            <a:off x="3923928" y="1063229"/>
            <a:ext cx="4969617" cy="3279697"/>
          </a:xfrm>
          <a:prstGeom prst="rect">
            <a:avLst/>
          </a:prstGeom>
        </p:spPr>
      </p:pic>
      <p:sp>
        <p:nvSpPr>
          <p:cNvPr id="5" name="Rectangle 4">
            <a:extLst>
              <a:ext uri="{FF2B5EF4-FFF2-40B4-BE49-F238E27FC236}">
                <a16:creationId xmlns:a16="http://schemas.microsoft.com/office/drawing/2014/main" id="{6C7AA2EB-25D2-4167-B661-B98205F88EF9}"/>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dirty="0">
                <a:solidFill>
                  <a:srgbClr val="00B050"/>
                </a:solidFill>
              </a:rPr>
              <a:t>T</a:t>
            </a:r>
            <a:r>
              <a:rPr lang="en-GB" sz="2400" b="1"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26244019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Aft>
                <a:spcPts val="0"/>
              </a:spcAft>
            </a:pPr>
            <a:r>
              <a:rPr lang="en-GB" dirty="0"/>
              <a:t>CNC machining </a:t>
            </a:r>
          </a:p>
        </p:txBody>
      </p:sp>
      <p:sp>
        <p:nvSpPr>
          <p:cNvPr id="3" name="Content Placeholder 2"/>
          <p:cNvSpPr>
            <a:spLocks noGrp="1"/>
          </p:cNvSpPr>
          <p:nvPr>
            <p:ph idx="1"/>
          </p:nvPr>
        </p:nvSpPr>
        <p:spPr/>
        <p:txBody>
          <a:bodyPr>
            <a:normAutofit/>
          </a:bodyPr>
          <a:lstStyle/>
          <a:p>
            <a:pPr lvl="0">
              <a:spcAft>
                <a:spcPts val="0"/>
              </a:spcAft>
            </a:pPr>
            <a:r>
              <a:rPr lang="en-GB" b="1" dirty="0"/>
              <a:t>3 axis router/mill</a:t>
            </a:r>
          </a:p>
          <a:p>
            <a:pPr lvl="0">
              <a:spcAft>
                <a:spcPts val="0"/>
              </a:spcAft>
            </a:pPr>
            <a:r>
              <a:rPr lang="en-GB" b="1" dirty="0"/>
              <a:t>Sharp high speed steel cutter</a:t>
            </a:r>
          </a:p>
          <a:p>
            <a:pPr lvl="0">
              <a:spcAft>
                <a:spcPts val="0"/>
              </a:spcAft>
            </a:pPr>
            <a:r>
              <a:rPr lang="en-GB" b="1" dirty="0"/>
              <a:t>Fast feeds</a:t>
            </a:r>
          </a:p>
        </p:txBody>
      </p:sp>
      <p:pic>
        <p:nvPicPr>
          <p:cNvPr id="4" name="Picture 3" descr="C:\Users\TimB\AppData\Local\Microsoft\Windows\INetCache\Content.Word\RTP_Extra_CNC.JPG">
            <a:extLst>
              <a:ext uri="{FF2B5EF4-FFF2-40B4-BE49-F238E27FC236}">
                <a16:creationId xmlns:a16="http://schemas.microsoft.com/office/drawing/2014/main" id="{3B92CEFC-BFFE-4552-8483-BF9E4A2A3353}"/>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 y="2516965"/>
            <a:ext cx="1522512" cy="1142088"/>
          </a:xfrm>
          <a:prstGeom prst="rect">
            <a:avLst/>
          </a:prstGeom>
          <a:noFill/>
          <a:ln>
            <a:noFill/>
          </a:ln>
        </p:spPr>
      </p:pic>
      <p:pic>
        <p:nvPicPr>
          <p:cNvPr id="5" name="CNC foam body &amp; wings">
            <a:hlinkClick r:id="" action="ppaction://media"/>
            <a:extLst>
              <a:ext uri="{FF2B5EF4-FFF2-40B4-BE49-F238E27FC236}">
                <a16:creationId xmlns:a16="http://schemas.microsoft.com/office/drawing/2014/main" id="{C4771C7C-2310-4DB6-9A83-535FF14B4E2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75623" y="751245"/>
            <a:ext cx="4197957" cy="3148468"/>
          </a:xfrm>
          <a:prstGeom prst="rect">
            <a:avLst/>
          </a:prstGeom>
        </p:spPr>
      </p:pic>
      <p:pic>
        <p:nvPicPr>
          <p:cNvPr id="6" name="Picture 5" descr="C:\Users\TimB\AppData\Local\Microsoft\Windows\INetCache\Content.Word\IMG_8340.jpg">
            <a:extLst>
              <a:ext uri="{FF2B5EF4-FFF2-40B4-BE49-F238E27FC236}">
                <a16:creationId xmlns:a16="http://schemas.microsoft.com/office/drawing/2014/main" id="{F5E3E71A-89E9-4E11-A234-0714BB6736F3}"/>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2113777" y="2516965"/>
            <a:ext cx="2464727" cy="1673364"/>
          </a:xfrm>
          <a:prstGeom prst="rect">
            <a:avLst/>
          </a:prstGeom>
          <a:noFill/>
          <a:ln>
            <a:noFill/>
          </a:ln>
        </p:spPr>
      </p:pic>
      <p:sp>
        <p:nvSpPr>
          <p:cNvPr id="7" name="Rectangle 6">
            <a:extLst>
              <a:ext uri="{FF2B5EF4-FFF2-40B4-BE49-F238E27FC236}">
                <a16:creationId xmlns:a16="http://schemas.microsoft.com/office/drawing/2014/main" id="{A109E02C-1BAA-45FE-9B4B-8DDF31440807}"/>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dirty="0">
                <a:solidFill>
                  <a:srgbClr val="00B050"/>
                </a:solidFill>
              </a:rPr>
              <a:t>T</a:t>
            </a:r>
            <a:r>
              <a:rPr lang="en-GB" sz="2400" b="1"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4345477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26F72B-08CC-4EEE-86B2-89A2C921AA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51172" y="1275606"/>
            <a:ext cx="1836430" cy="3177378"/>
          </a:xfrm>
          <a:prstGeom prst="rect">
            <a:avLst/>
          </a:prstGeom>
        </p:spPr>
      </p:pic>
      <p:pic>
        <p:nvPicPr>
          <p:cNvPr id="7" name="Picture 6" descr="http://www.thertphut.co.uk/media/com_hikashop/upload/thumbnails/300x300f/assembled-pole-unit.png">
            <a:extLst>
              <a:ext uri="{FF2B5EF4-FFF2-40B4-BE49-F238E27FC236}">
                <a16:creationId xmlns:a16="http://schemas.microsoft.com/office/drawing/2014/main" id="{356FE586-6A18-435B-BD8E-794B5559BAEC}"/>
              </a:ext>
            </a:extLst>
          </p:cNvPr>
          <p:cNvPicPr/>
          <p:nvPr/>
        </p:nvPicPr>
        <p:blipFill rotWithShape="1">
          <a:blip r:embed="rId4"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26768" r="28233"/>
          <a:stretch/>
        </p:blipFill>
        <p:spPr bwMode="auto">
          <a:xfrm>
            <a:off x="2104502" y="2052684"/>
            <a:ext cx="1080120" cy="2400300"/>
          </a:xfrm>
          <a:prstGeom prst="rect">
            <a:avLst/>
          </a:prstGeom>
          <a:noFill/>
          <a:ln>
            <a:noFill/>
          </a:ln>
        </p:spPr>
      </p:pic>
      <p:sp>
        <p:nvSpPr>
          <p:cNvPr id="2" name="Title 1"/>
          <p:cNvSpPr>
            <a:spLocks noGrp="1"/>
          </p:cNvSpPr>
          <p:nvPr>
            <p:ph type="title"/>
          </p:nvPr>
        </p:nvSpPr>
        <p:spPr/>
        <p:txBody>
          <a:bodyPr>
            <a:normAutofit fontScale="90000"/>
          </a:bodyPr>
          <a:lstStyle/>
          <a:p>
            <a:r>
              <a:rPr lang="en-GB" dirty="0"/>
              <a:t>Pylon racing – Round the pole (RTP)</a:t>
            </a:r>
          </a:p>
        </p:txBody>
      </p:sp>
      <p:sp>
        <p:nvSpPr>
          <p:cNvPr id="3" name="Content Placeholder 2"/>
          <p:cNvSpPr>
            <a:spLocks noGrp="1"/>
          </p:cNvSpPr>
          <p:nvPr>
            <p:ph sz="half" idx="1"/>
          </p:nvPr>
        </p:nvSpPr>
        <p:spPr>
          <a:xfrm>
            <a:off x="457200" y="1200151"/>
            <a:ext cx="2613243" cy="1587623"/>
          </a:xfrm>
        </p:spPr>
        <p:txBody>
          <a:bodyPr/>
          <a:lstStyle/>
          <a:p>
            <a:r>
              <a:rPr lang="en-GB" dirty="0"/>
              <a:t>Pylon provides:</a:t>
            </a:r>
          </a:p>
          <a:p>
            <a:pPr marL="273050" lvl="1"/>
            <a:r>
              <a:rPr lang="en-GB" dirty="0"/>
              <a:t>Power</a:t>
            </a:r>
          </a:p>
          <a:p>
            <a:pPr marL="273050" lvl="1"/>
            <a:r>
              <a:rPr lang="en-GB" dirty="0"/>
              <a:t>Speed control</a:t>
            </a:r>
          </a:p>
          <a:p>
            <a:pPr marL="273050" lvl="1"/>
            <a:r>
              <a:rPr lang="en-GB" dirty="0"/>
              <a:t>Trajectory</a:t>
            </a:r>
          </a:p>
          <a:p>
            <a:pPr lvl="1"/>
            <a:endParaRPr lang="en-GB" dirty="0"/>
          </a:p>
        </p:txBody>
      </p:sp>
      <p:sp>
        <p:nvSpPr>
          <p:cNvPr id="4" name="Content Placeholder 3"/>
          <p:cNvSpPr>
            <a:spLocks noGrp="1"/>
          </p:cNvSpPr>
          <p:nvPr>
            <p:ph sz="half" idx="2"/>
          </p:nvPr>
        </p:nvSpPr>
        <p:spPr>
          <a:xfrm>
            <a:off x="4648200" y="1200151"/>
            <a:ext cx="2016224" cy="1206134"/>
          </a:xfrm>
        </p:spPr>
        <p:txBody>
          <a:bodyPr/>
          <a:lstStyle/>
          <a:p>
            <a:r>
              <a:rPr lang="en-GB" dirty="0"/>
              <a:t>Aircraft</a:t>
            </a:r>
          </a:p>
          <a:p>
            <a:pPr marL="273050" lvl="1"/>
            <a:r>
              <a:rPr lang="en-GB" dirty="0"/>
              <a:t>Low-cost </a:t>
            </a:r>
          </a:p>
          <a:p>
            <a:pPr marL="273050" lvl="1"/>
            <a:r>
              <a:rPr lang="en-GB" dirty="0"/>
              <a:t>Fixed wing</a:t>
            </a:r>
          </a:p>
          <a:p>
            <a:endParaRPr lang="en-GB" dirty="0"/>
          </a:p>
        </p:txBody>
      </p:sp>
      <p:pic>
        <p:nvPicPr>
          <p:cNvPr id="5" name="Picture 4" descr="C:\Users\TimB\AppData\Local\Microsoft\Windows\INetCache\Content.Word\RTP_Extra_CNC.JPG">
            <a:extLst>
              <a:ext uri="{FF2B5EF4-FFF2-40B4-BE49-F238E27FC236}">
                <a16:creationId xmlns:a16="http://schemas.microsoft.com/office/drawing/2014/main" id="{CCA943E2-478E-48F6-9F47-9466D0A326FC}"/>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18444" y="2571750"/>
            <a:ext cx="2420755" cy="1729005"/>
          </a:xfrm>
          <a:prstGeom prst="rect">
            <a:avLst/>
          </a:prstGeom>
          <a:noFill/>
          <a:ln>
            <a:noFill/>
          </a:ln>
        </p:spPr>
      </p:pic>
      <p:sp>
        <p:nvSpPr>
          <p:cNvPr id="8" name="Rectangle 7">
            <a:extLst>
              <a:ext uri="{FF2B5EF4-FFF2-40B4-BE49-F238E27FC236}">
                <a16:creationId xmlns:a16="http://schemas.microsoft.com/office/drawing/2014/main" id="{36BCCBAF-61F7-43B2-8745-2A8CB96827E2}"/>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b="1" dirty="0">
                <a:solidFill>
                  <a:srgbClr val="00B050"/>
                </a:solidFill>
              </a:rPr>
              <a:t>T</a:t>
            </a:r>
            <a:r>
              <a:rPr lang="en-GB" sz="2400" dirty="0">
                <a:solidFill>
                  <a:srgbClr val="7030A0"/>
                </a:solidFill>
              </a:rPr>
              <a:t>E</a:t>
            </a:r>
            <a:r>
              <a:rPr lang="en-GB" sz="2400" dirty="0">
                <a:solidFill>
                  <a:srgbClr val="0070C0"/>
                </a:solidFill>
              </a:rPr>
              <a:t>M</a:t>
            </a:r>
          </a:p>
        </p:txBody>
      </p:sp>
      <p:pic>
        <p:nvPicPr>
          <p:cNvPr id="9" name="Picture 8">
            <a:extLst>
              <a:ext uri="{FF2B5EF4-FFF2-40B4-BE49-F238E27FC236}">
                <a16:creationId xmlns:a16="http://schemas.microsoft.com/office/drawing/2014/main" id="{DB7F5A85-683B-452A-BC54-93B88E7B4A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94288" y="888843"/>
            <a:ext cx="2794456" cy="1682907"/>
          </a:xfrm>
          <a:prstGeom prst="rect">
            <a:avLst/>
          </a:prstGeom>
        </p:spPr>
      </p:pic>
      <p:pic>
        <p:nvPicPr>
          <p:cNvPr id="10" name="Picture 9" descr="C:\Users\TimB\AppData\Local\Temp\SNAGHTMLb170c82.PNG">
            <a:extLst>
              <a:ext uri="{FF2B5EF4-FFF2-40B4-BE49-F238E27FC236}">
                <a16:creationId xmlns:a16="http://schemas.microsoft.com/office/drawing/2014/main" id="{08F57899-13DE-4877-BE31-F579C37448A5}"/>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9685" y="2657455"/>
            <a:ext cx="1583882" cy="1763430"/>
          </a:xfrm>
          <a:prstGeom prst="rect">
            <a:avLst/>
          </a:prstGeom>
          <a:noFill/>
          <a:ln>
            <a:noFill/>
          </a:ln>
        </p:spPr>
      </p:pic>
    </p:spTree>
    <p:extLst>
      <p:ext uri="{BB962C8B-B14F-4D97-AF65-F5344CB8AC3E}">
        <p14:creationId xmlns:p14="http://schemas.microsoft.com/office/powerpoint/2010/main" val="3870443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Aft>
                <a:spcPts val="0"/>
              </a:spcAft>
            </a:pPr>
            <a:r>
              <a:rPr lang="en-GB" dirty="0"/>
              <a:t>Assembly and finishing</a:t>
            </a:r>
          </a:p>
        </p:txBody>
      </p:sp>
      <p:sp>
        <p:nvSpPr>
          <p:cNvPr id="3" name="Content Placeholder 2"/>
          <p:cNvSpPr>
            <a:spLocks noGrp="1"/>
          </p:cNvSpPr>
          <p:nvPr>
            <p:ph sz="half" idx="1"/>
          </p:nvPr>
        </p:nvSpPr>
        <p:spPr>
          <a:xfrm>
            <a:off x="457200" y="1200151"/>
            <a:ext cx="4038600" cy="1875655"/>
          </a:xfrm>
        </p:spPr>
        <p:txBody>
          <a:bodyPr/>
          <a:lstStyle/>
          <a:p>
            <a:pPr lvl="0">
              <a:spcAft>
                <a:spcPts val="0"/>
              </a:spcAft>
            </a:pPr>
            <a:r>
              <a:rPr lang="en-GB" dirty="0"/>
              <a:t>Adhesives</a:t>
            </a:r>
          </a:p>
          <a:p>
            <a:pPr marL="269875" lvl="1"/>
            <a:r>
              <a:rPr lang="en-GB" dirty="0"/>
              <a:t>Solvent free – foam friendly</a:t>
            </a:r>
          </a:p>
        </p:txBody>
      </p:sp>
      <p:sp>
        <p:nvSpPr>
          <p:cNvPr id="4" name="Content Placeholder 3">
            <a:extLst>
              <a:ext uri="{FF2B5EF4-FFF2-40B4-BE49-F238E27FC236}">
                <a16:creationId xmlns:a16="http://schemas.microsoft.com/office/drawing/2014/main" id="{E3EF8643-1264-44DA-88D0-6A6A46EF64F5}"/>
              </a:ext>
            </a:extLst>
          </p:cNvPr>
          <p:cNvSpPr>
            <a:spLocks noGrp="1"/>
          </p:cNvSpPr>
          <p:nvPr>
            <p:ph sz="half" idx="2"/>
          </p:nvPr>
        </p:nvSpPr>
        <p:spPr>
          <a:xfrm>
            <a:off x="4648200" y="1200151"/>
            <a:ext cx="4038600" cy="1875655"/>
          </a:xfrm>
        </p:spPr>
        <p:txBody>
          <a:bodyPr/>
          <a:lstStyle/>
          <a:p>
            <a:pPr lvl="0">
              <a:spcAft>
                <a:spcPts val="0"/>
              </a:spcAft>
            </a:pPr>
            <a:r>
              <a:rPr lang="en-GB" dirty="0"/>
              <a:t>Finishing</a:t>
            </a:r>
          </a:p>
          <a:p>
            <a:pPr marL="269875" lvl="1"/>
            <a:r>
              <a:rPr lang="en-GB" dirty="0"/>
              <a:t>Light sanding</a:t>
            </a:r>
          </a:p>
          <a:p>
            <a:pPr marL="269875" lvl="1"/>
            <a:r>
              <a:rPr lang="en-GB" dirty="0"/>
              <a:t>Sealer</a:t>
            </a:r>
          </a:p>
          <a:p>
            <a:pPr marL="269875" lvl="1"/>
            <a:r>
              <a:rPr lang="en-GB" dirty="0"/>
              <a:t>Paint</a:t>
            </a:r>
          </a:p>
          <a:p>
            <a:endParaRPr lang="en-GB" dirty="0"/>
          </a:p>
        </p:txBody>
      </p:sp>
      <p:pic>
        <p:nvPicPr>
          <p:cNvPr id="5" name="Picture 4">
            <a:extLst>
              <a:ext uri="{FF2B5EF4-FFF2-40B4-BE49-F238E27FC236}">
                <a16:creationId xmlns:a16="http://schemas.microsoft.com/office/drawing/2014/main" id="{D243A157-99B3-4738-9F96-83D5FC3C48CE}"/>
              </a:ext>
            </a:extLst>
          </p:cNvPr>
          <p:cNvPicPr>
            <a:picLocks noChangeAspect="1"/>
          </p:cNvPicPr>
          <p:nvPr/>
        </p:nvPicPr>
        <p:blipFill>
          <a:blip r:embed="rId3"/>
          <a:stretch>
            <a:fillRect/>
          </a:stretch>
        </p:blipFill>
        <p:spPr>
          <a:xfrm>
            <a:off x="1466858" y="2859782"/>
            <a:ext cx="6362684" cy="1335961"/>
          </a:xfrm>
          <a:prstGeom prst="rect">
            <a:avLst/>
          </a:prstGeom>
        </p:spPr>
      </p:pic>
      <p:sp>
        <p:nvSpPr>
          <p:cNvPr id="6" name="Rectangle 5">
            <a:extLst>
              <a:ext uri="{FF2B5EF4-FFF2-40B4-BE49-F238E27FC236}">
                <a16:creationId xmlns:a16="http://schemas.microsoft.com/office/drawing/2014/main" id="{C34BA4BF-9E68-474C-B15D-1A280FF2D05B}"/>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dirty="0">
                <a:solidFill>
                  <a:srgbClr val="00B050"/>
                </a:solidFill>
              </a:rPr>
              <a:t>T</a:t>
            </a:r>
            <a:r>
              <a:rPr lang="en-GB" sz="2400" b="1"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594455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701C8C-CC69-474D-BEF5-858356BC4F33}"/>
              </a:ext>
            </a:extLst>
          </p:cNvPr>
          <p:cNvPicPr>
            <a:picLocks noChangeAspect="1"/>
          </p:cNvPicPr>
          <p:nvPr/>
        </p:nvPicPr>
        <p:blipFill>
          <a:blip r:embed="rId3"/>
          <a:stretch>
            <a:fillRect/>
          </a:stretch>
        </p:blipFill>
        <p:spPr>
          <a:xfrm>
            <a:off x="5004048" y="2025583"/>
            <a:ext cx="3946589" cy="2044100"/>
          </a:xfrm>
          <a:prstGeom prst="rect">
            <a:avLst/>
          </a:prstGeom>
        </p:spPr>
      </p:pic>
      <p:sp>
        <p:nvSpPr>
          <p:cNvPr id="2" name="Title 1"/>
          <p:cNvSpPr>
            <a:spLocks noGrp="1"/>
          </p:cNvSpPr>
          <p:nvPr>
            <p:ph type="title"/>
          </p:nvPr>
        </p:nvSpPr>
        <p:spPr/>
        <p:txBody>
          <a:bodyPr>
            <a:normAutofit fontScale="90000"/>
          </a:bodyPr>
          <a:lstStyle/>
          <a:p>
            <a:pPr lvl="0">
              <a:spcAft>
                <a:spcPts val="0"/>
              </a:spcAft>
            </a:pPr>
            <a:r>
              <a:rPr lang="en-GB" dirty="0"/>
              <a:t>Gliding flight</a:t>
            </a:r>
          </a:p>
        </p:txBody>
      </p:sp>
      <p:sp>
        <p:nvSpPr>
          <p:cNvPr id="3" name="Content Placeholder 2"/>
          <p:cNvSpPr>
            <a:spLocks noGrp="1"/>
          </p:cNvSpPr>
          <p:nvPr>
            <p:ph idx="1"/>
          </p:nvPr>
        </p:nvSpPr>
        <p:spPr>
          <a:xfrm>
            <a:off x="457199" y="1203598"/>
            <a:ext cx="5315639" cy="3394472"/>
          </a:xfrm>
        </p:spPr>
        <p:txBody>
          <a:bodyPr/>
          <a:lstStyle/>
          <a:p>
            <a:pPr lvl="0"/>
            <a:r>
              <a:rPr lang="en-GB" b="1" dirty="0"/>
              <a:t>Trim for the glide when hand launched</a:t>
            </a:r>
          </a:p>
          <a:p>
            <a:pPr marL="269875" lvl="1"/>
            <a:r>
              <a:rPr lang="en-GB" dirty="0"/>
              <a:t>Slight up elevator</a:t>
            </a:r>
          </a:p>
          <a:p>
            <a:pPr marL="269875" lvl="1"/>
            <a:r>
              <a:rPr lang="en-GB" dirty="0"/>
              <a:t>Large space – no wind!</a:t>
            </a:r>
          </a:p>
          <a:p>
            <a:pPr marL="269875" lvl="1"/>
            <a:r>
              <a:rPr lang="en-GB" dirty="0"/>
              <a:t>Indoors </a:t>
            </a:r>
          </a:p>
          <a:p>
            <a:pPr marL="269875" lvl="1"/>
            <a:r>
              <a:rPr lang="en-GB" dirty="0"/>
              <a:t>No obstructions</a:t>
            </a:r>
          </a:p>
          <a:p>
            <a:pPr marL="269875" lvl="1"/>
            <a:r>
              <a:rPr lang="en-GB" dirty="0"/>
              <a:t>Small adjustments then re-test</a:t>
            </a:r>
          </a:p>
          <a:p>
            <a:pPr marL="269875" lvl="1"/>
            <a:r>
              <a:rPr lang="en-GB" dirty="0"/>
              <a:t>Aim for long, straight, shallow glide</a:t>
            </a:r>
          </a:p>
          <a:p>
            <a:pPr lvl="1"/>
            <a:endParaRPr lang="en-GB" dirty="0"/>
          </a:p>
        </p:txBody>
      </p:sp>
      <p:pic>
        <p:nvPicPr>
          <p:cNvPr id="6" name="Picture 5">
            <a:extLst>
              <a:ext uri="{FF2B5EF4-FFF2-40B4-BE49-F238E27FC236}">
                <a16:creationId xmlns:a16="http://schemas.microsoft.com/office/drawing/2014/main" id="{455AFF46-E8D9-4B21-8A3F-9BE02DD5FC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8104" y="465859"/>
            <a:ext cx="2376264" cy="1882344"/>
          </a:xfrm>
          <a:prstGeom prst="rect">
            <a:avLst/>
          </a:prstGeom>
        </p:spPr>
      </p:pic>
      <p:sp>
        <p:nvSpPr>
          <p:cNvPr id="7" name="TextBox 6">
            <a:extLst>
              <a:ext uri="{FF2B5EF4-FFF2-40B4-BE49-F238E27FC236}">
                <a16:creationId xmlns:a16="http://schemas.microsoft.com/office/drawing/2014/main" id="{7BD0F77B-B821-4D9C-855D-9F032F38FAE5}"/>
              </a:ext>
            </a:extLst>
          </p:cNvPr>
          <p:cNvSpPr txBox="1"/>
          <p:nvPr/>
        </p:nvSpPr>
        <p:spPr>
          <a:xfrm>
            <a:off x="7407941" y="1423686"/>
            <a:ext cx="1052232" cy="369332"/>
          </a:xfrm>
          <a:prstGeom prst="rect">
            <a:avLst/>
          </a:prstGeom>
          <a:noFill/>
        </p:spPr>
        <p:txBody>
          <a:bodyPr wrap="square" rtlCol="0">
            <a:spAutoFit/>
          </a:bodyPr>
          <a:lstStyle/>
          <a:p>
            <a:pPr algn="ctr"/>
            <a:r>
              <a:rPr lang="en-GB" dirty="0">
                <a:solidFill>
                  <a:srgbClr val="FF0000"/>
                </a:solidFill>
              </a:rPr>
              <a:t>Elevators</a:t>
            </a:r>
          </a:p>
        </p:txBody>
      </p:sp>
      <p:sp>
        <p:nvSpPr>
          <p:cNvPr id="8" name="TextBox 7">
            <a:extLst>
              <a:ext uri="{FF2B5EF4-FFF2-40B4-BE49-F238E27FC236}">
                <a16:creationId xmlns:a16="http://schemas.microsoft.com/office/drawing/2014/main" id="{5E0ABA22-0784-4B7F-B6BC-5B5BA4CB8836}"/>
              </a:ext>
            </a:extLst>
          </p:cNvPr>
          <p:cNvSpPr txBox="1"/>
          <p:nvPr/>
        </p:nvSpPr>
        <p:spPr>
          <a:xfrm>
            <a:off x="6482010" y="195486"/>
            <a:ext cx="1186334" cy="369332"/>
          </a:xfrm>
          <a:prstGeom prst="rect">
            <a:avLst/>
          </a:prstGeom>
          <a:noFill/>
        </p:spPr>
        <p:txBody>
          <a:bodyPr wrap="square" rtlCol="0">
            <a:spAutoFit/>
          </a:bodyPr>
          <a:lstStyle/>
          <a:p>
            <a:pPr algn="ctr"/>
            <a:r>
              <a:rPr lang="en-GB" dirty="0">
                <a:solidFill>
                  <a:srgbClr val="FF0000"/>
                </a:solidFill>
              </a:rPr>
              <a:t>Ailerons</a:t>
            </a:r>
          </a:p>
        </p:txBody>
      </p:sp>
      <p:sp>
        <p:nvSpPr>
          <p:cNvPr id="9" name="TextBox 8">
            <a:extLst>
              <a:ext uri="{FF2B5EF4-FFF2-40B4-BE49-F238E27FC236}">
                <a16:creationId xmlns:a16="http://schemas.microsoft.com/office/drawing/2014/main" id="{3DA99D16-DF36-405F-B3FE-640849CA748B}"/>
              </a:ext>
            </a:extLst>
          </p:cNvPr>
          <p:cNvSpPr txBox="1"/>
          <p:nvPr/>
        </p:nvSpPr>
        <p:spPr>
          <a:xfrm>
            <a:off x="7906821" y="616744"/>
            <a:ext cx="1152128" cy="369332"/>
          </a:xfrm>
          <a:prstGeom prst="rect">
            <a:avLst/>
          </a:prstGeom>
          <a:noFill/>
        </p:spPr>
        <p:txBody>
          <a:bodyPr wrap="square" rtlCol="0">
            <a:spAutoFit/>
          </a:bodyPr>
          <a:lstStyle/>
          <a:p>
            <a:pPr algn="ctr"/>
            <a:r>
              <a:rPr lang="en-GB" dirty="0">
                <a:solidFill>
                  <a:srgbClr val="FF0000"/>
                </a:solidFill>
              </a:rPr>
              <a:t>Rudder</a:t>
            </a:r>
          </a:p>
        </p:txBody>
      </p:sp>
      <p:cxnSp>
        <p:nvCxnSpPr>
          <p:cNvPr id="11" name="Straight Arrow Connector 10">
            <a:extLst>
              <a:ext uri="{FF2B5EF4-FFF2-40B4-BE49-F238E27FC236}">
                <a16:creationId xmlns:a16="http://schemas.microsoft.com/office/drawing/2014/main" id="{EFBA02B4-CAAB-44E2-B545-B325117AD133}"/>
              </a:ext>
            </a:extLst>
          </p:cNvPr>
          <p:cNvCxnSpPr>
            <a:cxnSpLocks/>
            <a:stCxn id="8" idx="2"/>
          </p:cNvCxnSpPr>
          <p:nvPr/>
        </p:nvCxnSpPr>
        <p:spPr>
          <a:xfrm flipH="1">
            <a:off x="6137282" y="564818"/>
            <a:ext cx="937895" cy="133241"/>
          </a:xfrm>
          <a:prstGeom prst="straightConnector1">
            <a:avLst/>
          </a:prstGeom>
          <a:ln>
            <a:solidFill>
              <a:srgbClr val="FF0000"/>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EA7CB63-9956-47DC-9967-B5808D5B56E9}"/>
              </a:ext>
            </a:extLst>
          </p:cNvPr>
          <p:cNvCxnSpPr>
            <a:cxnSpLocks/>
            <a:stCxn id="8" idx="2"/>
          </p:cNvCxnSpPr>
          <p:nvPr/>
        </p:nvCxnSpPr>
        <p:spPr>
          <a:xfrm>
            <a:off x="7075177" y="564818"/>
            <a:ext cx="255447" cy="1359142"/>
          </a:xfrm>
          <a:prstGeom prst="straightConnector1">
            <a:avLst/>
          </a:prstGeom>
          <a:ln>
            <a:solidFill>
              <a:srgbClr val="FF0000"/>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9B579FC-D4DF-493D-B218-5CA6AA65FC59}"/>
              </a:ext>
            </a:extLst>
          </p:cNvPr>
          <p:cNvCxnSpPr>
            <a:cxnSpLocks/>
          </p:cNvCxnSpPr>
          <p:nvPr/>
        </p:nvCxnSpPr>
        <p:spPr>
          <a:xfrm flipH="1" flipV="1">
            <a:off x="7763528" y="644855"/>
            <a:ext cx="313567" cy="137739"/>
          </a:xfrm>
          <a:prstGeom prst="straightConnector1">
            <a:avLst/>
          </a:prstGeom>
          <a:ln>
            <a:solidFill>
              <a:srgbClr val="FF0000"/>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DCA3DDB-7F18-4F5A-A956-804BCE0E9276}"/>
              </a:ext>
            </a:extLst>
          </p:cNvPr>
          <p:cNvCxnSpPr>
            <a:cxnSpLocks/>
          </p:cNvCxnSpPr>
          <p:nvPr/>
        </p:nvCxnSpPr>
        <p:spPr>
          <a:xfrm flipH="1" flipV="1">
            <a:off x="7380313" y="764729"/>
            <a:ext cx="302932" cy="700354"/>
          </a:xfrm>
          <a:prstGeom prst="straightConnector1">
            <a:avLst/>
          </a:prstGeom>
          <a:ln>
            <a:solidFill>
              <a:srgbClr val="FF0000"/>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7C081C1-7CB3-4E5A-91CC-06FB7DCDF4B0}"/>
              </a:ext>
            </a:extLst>
          </p:cNvPr>
          <p:cNvCxnSpPr>
            <a:cxnSpLocks/>
            <a:endCxn id="44" idx="1"/>
          </p:cNvCxnSpPr>
          <p:nvPr/>
        </p:nvCxnSpPr>
        <p:spPr>
          <a:xfrm flipV="1">
            <a:off x="7683245" y="1153755"/>
            <a:ext cx="85643" cy="311328"/>
          </a:xfrm>
          <a:prstGeom prst="straightConnector1">
            <a:avLst/>
          </a:prstGeom>
          <a:ln>
            <a:solidFill>
              <a:srgbClr val="FF0000"/>
            </a:solidFill>
            <a:tailEnd type="triangle" w="sm" len="lg"/>
          </a:ln>
        </p:spPr>
        <p:style>
          <a:lnRef idx="1">
            <a:schemeClr val="accent1"/>
          </a:lnRef>
          <a:fillRef idx="0">
            <a:schemeClr val="accent1"/>
          </a:fillRef>
          <a:effectRef idx="0">
            <a:schemeClr val="accent1"/>
          </a:effectRef>
          <a:fontRef idx="minor">
            <a:schemeClr val="tx1"/>
          </a:fontRef>
        </p:style>
      </p:cxnSp>
      <p:sp>
        <p:nvSpPr>
          <p:cNvPr id="42" name="Freeform: Shape 41">
            <a:extLst>
              <a:ext uri="{FF2B5EF4-FFF2-40B4-BE49-F238E27FC236}">
                <a16:creationId xmlns:a16="http://schemas.microsoft.com/office/drawing/2014/main" id="{8C58C6F6-3DDE-4448-8819-340DC000C621}"/>
              </a:ext>
            </a:extLst>
          </p:cNvPr>
          <p:cNvSpPr/>
          <p:nvPr/>
        </p:nvSpPr>
        <p:spPr>
          <a:xfrm>
            <a:off x="5700831" y="502590"/>
            <a:ext cx="561860" cy="359884"/>
          </a:xfrm>
          <a:custGeom>
            <a:avLst/>
            <a:gdLst>
              <a:gd name="connsiteX0" fmla="*/ 0 w 598583"/>
              <a:gd name="connsiteY0" fmla="*/ 29378 h 370901"/>
              <a:gd name="connsiteX1" fmla="*/ 470053 w 598583"/>
              <a:gd name="connsiteY1" fmla="*/ 370901 h 370901"/>
              <a:gd name="connsiteX2" fmla="*/ 598583 w 598583"/>
              <a:gd name="connsiteY2" fmla="*/ 312145 h 370901"/>
              <a:gd name="connsiteX3" fmla="*/ 110168 w 598583"/>
              <a:gd name="connsiteY3" fmla="*/ 0 h 370901"/>
              <a:gd name="connsiteX4" fmla="*/ 0 w 598583"/>
              <a:gd name="connsiteY4" fmla="*/ 29378 h 370901"/>
              <a:gd name="connsiteX0" fmla="*/ 0 w 576549"/>
              <a:gd name="connsiteY0" fmla="*/ 47740 h 370901"/>
              <a:gd name="connsiteX1" fmla="*/ 448019 w 576549"/>
              <a:gd name="connsiteY1" fmla="*/ 370901 h 370901"/>
              <a:gd name="connsiteX2" fmla="*/ 576549 w 576549"/>
              <a:gd name="connsiteY2" fmla="*/ 312145 h 370901"/>
              <a:gd name="connsiteX3" fmla="*/ 88134 w 576549"/>
              <a:gd name="connsiteY3" fmla="*/ 0 h 370901"/>
              <a:gd name="connsiteX4" fmla="*/ 0 w 576549"/>
              <a:gd name="connsiteY4" fmla="*/ 47740 h 370901"/>
              <a:gd name="connsiteX0" fmla="*/ 0 w 576549"/>
              <a:gd name="connsiteY0" fmla="*/ 36723 h 359884"/>
              <a:gd name="connsiteX1" fmla="*/ 448019 w 576549"/>
              <a:gd name="connsiteY1" fmla="*/ 359884 h 359884"/>
              <a:gd name="connsiteX2" fmla="*/ 576549 w 576549"/>
              <a:gd name="connsiteY2" fmla="*/ 301128 h 359884"/>
              <a:gd name="connsiteX3" fmla="*/ 84461 w 576549"/>
              <a:gd name="connsiteY3" fmla="*/ 0 h 359884"/>
              <a:gd name="connsiteX4" fmla="*/ 0 w 576549"/>
              <a:gd name="connsiteY4" fmla="*/ 36723 h 359884"/>
              <a:gd name="connsiteX0" fmla="*/ 0 w 561860"/>
              <a:gd name="connsiteY0" fmla="*/ 36723 h 359884"/>
              <a:gd name="connsiteX1" fmla="*/ 448019 w 561860"/>
              <a:gd name="connsiteY1" fmla="*/ 359884 h 359884"/>
              <a:gd name="connsiteX2" fmla="*/ 561860 w 561860"/>
              <a:gd name="connsiteY2" fmla="*/ 312145 h 359884"/>
              <a:gd name="connsiteX3" fmla="*/ 84461 w 561860"/>
              <a:gd name="connsiteY3" fmla="*/ 0 h 359884"/>
              <a:gd name="connsiteX4" fmla="*/ 0 w 561860"/>
              <a:gd name="connsiteY4" fmla="*/ 36723 h 35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860" h="359884">
                <a:moveTo>
                  <a:pt x="0" y="36723"/>
                </a:moveTo>
                <a:lnTo>
                  <a:pt x="448019" y="359884"/>
                </a:lnTo>
                <a:lnTo>
                  <a:pt x="561860" y="312145"/>
                </a:lnTo>
                <a:lnTo>
                  <a:pt x="84461" y="0"/>
                </a:lnTo>
                <a:lnTo>
                  <a:pt x="0" y="36723"/>
                </a:lnTo>
                <a:close/>
              </a:path>
            </a:pathLst>
          </a:custGeom>
          <a:solidFill>
            <a:srgbClr val="FF0000"/>
          </a:solidFill>
          <a:ln>
            <a:noFill/>
            <a:tailEnd type="triangle" w="sm"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3" name="Freeform: Shape 42">
            <a:extLst>
              <a:ext uri="{FF2B5EF4-FFF2-40B4-BE49-F238E27FC236}">
                <a16:creationId xmlns:a16="http://schemas.microsoft.com/office/drawing/2014/main" id="{DD7F6605-A0C9-4E4A-98C9-E66D375452B1}"/>
              </a:ext>
            </a:extLst>
          </p:cNvPr>
          <p:cNvSpPr/>
          <p:nvPr/>
        </p:nvSpPr>
        <p:spPr>
          <a:xfrm>
            <a:off x="7109256" y="1762885"/>
            <a:ext cx="374573" cy="473724"/>
          </a:xfrm>
          <a:custGeom>
            <a:avLst/>
            <a:gdLst>
              <a:gd name="connsiteX0" fmla="*/ 0 w 598583"/>
              <a:gd name="connsiteY0" fmla="*/ 29378 h 370901"/>
              <a:gd name="connsiteX1" fmla="*/ 470053 w 598583"/>
              <a:gd name="connsiteY1" fmla="*/ 370901 h 370901"/>
              <a:gd name="connsiteX2" fmla="*/ 598583 w 598583"/>
              <a:gd name="connsiteY2" fmla="*/ 312145 h 370901"/>
              <a:gd name="connsiteX3" fmla="*/ 110168 w 598583"/>
              <a:gd name="connsiteY3" fmla="*/ 0 h 370901"/>
              <a:gd name="connsiteX4" fmla="*/ 0 w 598583"/>
              <a:gd name="connsiteY4" fmla="*/ 29378 h 370901"/>
              <a:gd name="connsiteX0" fmla="*/ 0 w 576549"/>
              <a:gd name="connsiteY0" fmla="*/ 47740 h 370901"/>
              <a:gd name="connsiteX1" fmla="*/ 448019 w 576549"/>
              <a:gd name="connsiteY1" fmla="*/ 370901 h 370901"/>
              <a:gd name="connsiteX2" fmla="*/ 576549 w 576549"/>
              <a:gd name="connsiteY2" fmla="*/ 312145 h 370901"/>
              <a:gd name="connsiteX3" fmla="*/ 88134 w 576549"/>
              <a:gd name="connsiteY3" fmla="*/ 0 h 370901"/>
              <a:gd name="connsiteX4" fmla="*/ 0 w 576549"/>
              <a:gd name="connsiteY4" fmla="*/ 47740 h 370901"/>
              <a:gd name="connsiteX0" fmla="*/ 0 w 576549"/>
              <a:gd name="connsiteY0" fmla="*/ 36723 h 359884"/>
              <a:gd name="connsiteX1" fmla="*/ 448019 w 576549"/>
              <a:gd name="connsiteY1" fmla="*/ 359884 h 359884"/>
              <a:gd name="connsiteX2" fmla="*/ 576549 w 576549"/>
              <a:gd name="connsiteY2" fmla="*/ 301128 h 359884"/>
              <a:gd name="connsiteX3" fmla="*/ 84461 w 576549"/>
              <a:gd name="connsiteY3" fmla="*/ 0 h 359884"/>
              <a:gd name="connsiteX4" fmla="*/ 0 w 576549"/>
              <a:gd name="connsiteY4" fmla="*/ 36723 h 359884"/>
              <a:gd name="connsiteX0" fmla="*/ 0 w 561860"/>
              <a:gd name="connsiteY0" fmla="*/ 36723 h 359884"/>
              <a:gd name="connsiteX1" fmla="*/ 448019 w 561860"/>
              <a:gd name="connsiteY1" fmla="*/ 359884 h 359884"/>
              <a:gd name="connsiteX2" fmla="*/ 561860 w 561860"/>
              <a:gd name="connsiteY2" fmla="*/ 312145 h 359884"/>
              <a:gd name="connsiteX3" fmla="*/ 84461 w 561860"/>
              <a:gd name="connsiteY3" fmla="*/ 0 h 359884"/>
              <a:gd name="connsiteX4" fmla="*/ 0 w 561860"/>
              <a:gd name="connsiteY4" fmla="*/ 36723 h 359884"/>
              <a:gd name="connsiteX0" fmla="*/ 0 w 561860"/>
              <a:gd name="connsiteY0" fmla="*/ 165253 h 488414"/>
              <a:gd name="connsiteX1" fmla="*/ 448019 w 561860"/>
              <a:gd name="connsiteY1" fmla="*/ 488414 h 488414"/>
              <a:gd name="connsiteX2" fmla="*/ 561860 w 561860"/>
              <a:gd name="connsiteY2" fmla="*/ 440675 h 488414"/>
              <a:gd name="connsiteX3" fmla="*/ 301126 w 561860"/>
              <a:gd name="connsiteY3" fmla="*/ 0 h 488414"/>
              <a:gd name="connsiteX4" fmla="*/ 0 w 561860"/>
              <a:gd name="connsiteY4" fmla="*/ 165253 h 488414"/>
              <a:gd name="connsiteX0" fmla="*/ 0 w 356212"/>
              <a:gd name="connsiteY0" fmla="*/ 55084 h 488414"/>
              <a:gd name="connsiteX1" fmla="*/ 242371 w 356212"/>
              <a:gd name="connsiteY1" fmla="*/ 488414 h 488414"/>
              <a:gd name="connsiteX2" fmla="*/ 356212 w 356212"/>
              <a:gd name="connsiteY2" fmla="*/ 440675 h 488414"/>
              <a:gd name="connsiteX3" fmla="*/ 95478 w 356212"/>
              <a:gd name="connsiteY3" fmla="*/ 0 h 488414"/>
              <a:gd name="connsiteX4" fmla="*/ 0 w 356212"/>
              <a:gd name="connsiteY4" fmla="*/ 55084 h 488414"/>
              <a:gd name="connsiteX0" fmla="*/ 0 w 356212"/>
              <a:gd name="connsiteY0" fmla="*/ 55084 h 466380"/>
              <a:gd name="connsiteX1" fmla="*/ 286439 w 356212"/>
              <a:gd name="connsiteY1" fmla="*/ 466380 h 466380"/>
              <a:gd name="connsiteX2" fmla="*/ 356212 w 356212"/>
              <a:gd name="connsiteY2" fmla="*/ 440675 h 466380"/>
              <a:gd name="connsiteX3" fmla="*/ 95478 w 356212"/>
              <a:gd name="connsiteY3" fmla="*/ 0 h 466380"/>
              <a:gd name="connsiteX4" fmla="*/ 0 w 356212"/>
              <a:gd name="connsiteY4" fmla="*/ 55084 h 466380"/>
              <a:gd name="connsiteX0" fmla="*/ 0 w 374573"/>
              <a:gd name="connsiteY0" fmla="*/ 51411 h 466380"/>
              <a:gd name="connsiteX1" fmla="*/ 304800 w 374573"/>
              <a:gd name="connsiteY1" fmla="*/ 466380 h 466380"/>
              <a:gd name="connsiteX2" fmla="*/ 374573 w 374573"/>
              <a:gd name="connsiteY2" fmla="*/ 440675 h 466380"/>
              <a:gd name="connsiteX3" fmla="*/ 113839 w 374573"/>
              <a:gd name="connsiteY3" fmla="*/ 0 h 466380"/>
              <a:gd name="connsiteX4" fmla="*/ 0 w 374573"/>
              <a:gd name="connsiteY4" fmla="*/ 51411 h 466380"/>
              <a:gd name="connsiteX0" fmla="*/ 0 w 374573"/>
              <a:gd name="connsiteY0" fmla="*/ 51411 h 473724"/>
              <a:gd name="connsiteX1" fmla="*/ 315817 w 374573"/>
              <a:gd name="connsiteY1" fmla="*/ 473724 h 473724"/>
              <a:gd name="connsiteX2" fmla="*/ 374573 w 374573"/>
              <a:gd name="connsiteY2" fmla="*/ 440675 h 473724"/>
              <a:gd name="connsiteX3" fmla="*/ 113839 w 374573"/>
              <a:gd name="connsiteY3" fmla="*/ 0 h 473724"/>
              <a:gd name="connsiteX4" fmla="*/ 0 w 374573"/>
              <a:gd name="connsiteY4" fmla="*/ 51411 h 473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573" h="473724">
                <a:moveTo>
                  <a:pt x="0" y="51411"/>
                </a:moveTo>
                <a:lnTo>
                  <a:pt x="315817" y="473724"/>
                </a:lnTo>
                <a:lnTo>
                  <a:pt x="374573" y="440675"/>
                </a:lnTo>
                <a:lnTo>
                  <a:pt x="113839" y="0"/>
                </a:lnTo>
                <a:lnTo>
                  <a:pt x="0" y="51411"/>
                </a:lnTo>
                <a:close/>
              </a:path>
            </a:pathLst>
          </a:custGeom>
          <a:solidFill>
            <a:srgbClr val="FF0000"/>
          </a:solidFill>
          <a:ln>
            <a:noFill/>
            <a:tailEnd type="triangle" w="sm"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Freeform: Shape 43">
            <a:extLst>
              <a:ext uri="{FF2B5EF4-FFF2-40B4-BE49-F238E27FC236}">
                <a16:creationId xmlns:a16="http://schemas.microsoft.com/office/drawing/2014/main" id="{A5E1CF8E-1E1C-4804-BD1E-3BCF211CE138}"/>
              </a:ext>
            </a:extLst>
          </p:cNvPr>
          <p:cNvSpPr/>
          <p:nvPr/>
        </p:nvSpPr>
        <p:spPr>
          <a:xfrm>
            <a:off x="7535496" y="857759"/>
            <a:ext cx="294724" cy="295996"/>
          </a:xfrm>
          <a:custGeom>
            <a:avLst/>
            <a:gdLst>
              <a:gd name="connsiteX0" fmla="*/ 0 w 598583"/>
              <a:gd name="connsiteY0" fmla="*/ 29378 h 370901"/>
              <a:gd name="connsiteX1" fmla="*/ 470053 w 598583"/>
              <a:gd name="connsiteY1" fmla="*/ 370901 h 370901"/>
              <a:gd name="connsiteX2" fmla="*/ 598583 w 598583"/>
              <a:gd name="connsiteY2" fmla="*/ 312145 h 370901"/>
              <a:gd name="connsiteX3" fmla="*/ 110168 w 598583"/>
              <a:gd name="connsiteY3" fmla="*/ 0 h 370901"/>
              <a:gd name="connsiteX4" fmla="*/ 0 w 598583"/>
              <a:gd name="connsiteY4" fmla="*/ 29378 h 370901"/>
              <a:gd name="connsiteX0" fmla="*/ 0 w 576549"/>
              <a:gd name="connsiteY0" fmla="*/ 47740 h 370901"/>
              <a:gd name="connsiteX1" fmla="*/ 448019 w 576549"/>
              <a:gd name="connsiteY1" fmla="*/ 370901 h 370901"/>
              <a:gd name="connsiteX2" fmla="*/ 576549 w 576549"/>
              <a:gd name="connsiteY2" fmla="*/ 312145 h 370901"/>
              <a:gd name="connsiteX3" fmla="*/ 88134 w 576549"/>
              <a:gd name="connsiteY3" fmla="*/ 0 h 370901"/>
              <a:gd name="connsiteX4" fmla="*/ 0 w 576549"/>
              <a:gd name="connsiteY4" fmla="*/ 47740 h 370901"/>
              <a:gd name="connsiteX0" fmla="*/ 0 w 576549"/>
              <a:gd name="connsiteY0" fmla="*/ 36723 h 359884"/>
              <a:gd name="connsiteX1" fmla="*/ 448019 w 576549"/>
              <a:gd name="connsiteY1" fmla="*/ 359884 h 359884"/>
              <a:gd name="connsiteX2" fmla="*/ 576549 w 576549"/>
              <a:gd name="connsiteY2" fmla="*/ 301128 h 359884"/>
              <a:gd name="connsiteX3" fmla="*/ 84461 w 576549"/>
              <a:gd name="connsiteY3" fmla="*/ 0 h 359884"/>
              <a:gd name="connsiteX4" fmla="*/ 0 w 576549"/>
              <a:gd name="connsiteY4" fmla="*/ 36723 h 359884"/>
              <a:gd name="connsiteX0" fmla="*/ 0 w 561860"/>
              <a:gd name="connsiteY0" fmla="*/ 36723 h 359884"/>
              <a:gd name="connsiteX1" fmla="*/ 448019 w 561860"/>
              <a:gd name="connsiteY1" fmla="*/ 359884 h 359884"/>
              <a:gd name="connsiteX2" fmla="*/ 561860 w 561860"/>
              <a:gd name="connsiteY2" fmla="*/ 312145 h 359884"/>
              <a:gd name="connsiteX3" fmla="*/ 84461 w 561860"/>
              <a:gd name="connsiteY3" fmla="*/ 0 h 359884"/>
              <a:gd name="connsiteX4" fmla="*/ 0 w 561860"/>
              <a:gd name="connsiteY4" fmla="*/ 36723 h 359884"/>
              <a:gd name="connsiteX0" fmla="*/ 0 w 561860"/>
              <a:gd name="connsiteY0" fmla="*/ 165253 h 488414"/>
              <a:gd name="connsiteX1" fmla="*/ 448019 w 561860"/>
              <a:gd name="connsiteY1" fmla="*/ 488414 h 488414"/>
              <a:gd name="connsiteX2" fmla="*/ 561860 w 561860"/>
              <a:gd name="connsiteY2" fmla="*/ 440675 h 488414"/>
              <a:gd name="connsiteX3" fmla="*/ 301126 w 561860"/>
              <a:gd name="connsiteY3" fmla="*/ 0 h 488414"/>
              <a:gd name="connsiteX4" fmla="*/ 0 w 561860"/>
              <a:gd name="connsiteY4" fmla="*/ 165253 h 488414"/>
              <a:gd name="connsiteX0" fmla="*/ 0 w 356212"/>
              <a:gd name="connsiteY0" fmla="*/ 55084 h 488414"/>
              <a:gd name="connsiteX1" fmla="*/ 242371 w 356212"/>
              <a:gd name="connsiteY1" fmla="*/ 488414 h 488414"/>
              <a:gd name="connsiteX2" fmla="*/ 356212 w 356212"/>
              <a:gd name="connsiteY2" fmla="*/ 440675 h 488414"/>
              <a:gd name="connsiteX3" fmla="*/ 95478 w 356212"/>
              <a:gd name="connsiteY3" fmla="*/ 0 h 488414"/>
              <a:gd name="connsiteX4" fmla="*/ 0 w 356212"/>
              <a:gd name="connsiteY4" fmla="*/ 55084 h 488414"/>
              <a:gd name="connsiteX0" fmla="*/ 0 w 356212"/>
              <a:gd name="connsiteY0" fmla="*/ 55084 h 466380"/>
              <a:gd name="connsiteX1" fmla="*/ 286439 w 356212"/>
              <a:gd name="connsiteY1" fmla="*/ 466380 h 466380"/>
              <a:gd name="connsiteX2" fmla="*/ 356212 w 356212"/>
              <a:gd name="connsiteY2" fmla="*/ 440675 h 466380"/>
              <a:gd name="connsiteX3" fmla="*/ 95478 w 356212"/>
              <a:gd name="connsiteY3" fmla="*/ 0 h 466380"/>
              <a:gd name="connsiteX4" fmla="*/ 0 w 356212"/>
              <a:gd name="connsiteY4" fmla="*/ 55084 h 466380"/>
              <a:gd name="connsiteX0" fmla="*/ 0 w 374573"/>
              <a:gd name="connsiteY0" fmla="*/ 51411 h 466380"/>
              <a:gd name="connsiteX1" fmla="*/ 304800 w 374573"/>
              <a:gd name="connsiteY1" fmla="*/ 466380 h 466380"/>
              <a:gd name="connsiteX2" fmla="*/ 374573 w 374573"/>
              <a:gd name="connsiteY2" fmla="*/ 440675 h 466380"/>
              <a:gd name="connsiteX3" fmla="*/ 113839 w 374573"/>
              <a:gd name="connsiteY3" fmla="*/ 0 h 466380"/>
              <a:gd name="connsiteX4" fmla="*/ 0 w 374573"/>
              <a:gd name="connsiteY4" fmla="*/ 51411 h 466380"/>
              <a:gd name="connsiteX0" fmla="*/ 0 w 374573"/>
              <a:gd name="connsiteY0" fmla="*/ 51411 h 473724"/>
              <a:gd name="connsiteX1" fmla="*/ 315817 w 374573"/>
              <a:gd name="connsiteY1" fmla="*/ 473724 h 473724"/>
              <a:gd name="connsiteX2" fmla="*/ 374573 w 374573"/>
              <a:gd name="connsiteY2" fmla="*/ 440675 h 473724"/>
              <a:gd name="connsiteX3" fmla="*/ 113839 w 374573"/>
              <a:gd name="connsiteY3" fmla="*/ 0 h 473724"/>
              <a:gd name="connsiteX4" fmla="*/ 0 w 374573"/>
              <a:gd name="connsiteY4" fmla="*/ 51411 h 473724"/>
              <a:gd name="connsiteX0" fmla="*/ 0 w 315817"/>
              <a:gd name="connsiteY0" fmla="*/ 51411 h 473724"/>
              <a:gd name="connsiteX1" fmla="*/ 315817 w 315817"/>
              <a:gd name="connsiteY1" fmla="*/ 473724 h 473724"/>
              <a:gd name="connsiteX2" fmla="*/ 284421 w 315817"/>
              <a:gd name="connsiteY2" fmla="*/ 265522 h 473724"/>
              <a:gd name="connsiteX3" fmla="*/ 113839 w 315817"/>
              <a:gd name="connsiteY3" fmla="*/ 0 h 473724"/>
              <a:gd name="connsiteX4" fmla="*/ 0 w 315817"/>
              <a:gd name="connsiteY4" fmla="*/ 51411 h 473724"/>
              <a:gd name="connsiteX0" fmla="*/ 0 w 284421"/>
              <a:gd name="connsiteY0" fmla="*/ 51411 h 306299"/>
              <a:gd name="connsiteX1" fmla="*/ 223089 w 284421"/>
              <a:gd name="connsiteY1" fmla="*/ 306299 h 306299"/>
              <a:gd name="connsiteX2" fmla="*/ 284421 w 284421"/>
              <a:gd name="connsiteY2" fmla="*/ 265522 h 306299"/>
              <a:gd name="connsiteX3" fmla="*/ 113839 w 284421"/>
              <a:gd name="connsiteY3" fmla="*/ 0 h 306299"/>
              <a:gd name="connsiteX4" fmla="*/ 0 w 284421"/>
              <a:gd name="connsiteY4" fmla="*/ 51411 h 306299"/>
              <a:gd name="connsiteX0" fmla="*/ 0 w 294724"/>
              <a:gd name="connsiteY0" fmla="*/ 30805 h 306299"/>
              <a:gd name="connsiteX1" fmla="*/ 233392 w 294724"/>
              <a:gd name="connsiteY1" fmla="*/ 306299 h 306299"/>
              <a:gd name="connsiteX2" fmla="*/ 294724 w 294724"/>
              <a:gd name="connsiteY2" fmla="*/ 265522 h 306299"/>
              <a:gd name="connsiteX3" fmla="*/ 124142 w 294724"/>
              <a:gd name="connsiteY3" fmla="*/ 0 h 306299"/>
              <a:gd name="connsiteX4" fmla="*/ 0 w 294724"/>
              <a:gd name="connsiteY4" fmla="*/ 30805 h 306299"/>
              <a:gd name="connsiteX0" fmla="*/ 0 w 294724"/>
              <a:gd name="connsiteY0" fmla="*/ 0 h 275494"/>
              <a:gd name="connsiteX1" fmla="*/ 233392 w 294724"/>
              <a:gd name="connsiteY1" fmla="*/ 275494 h 275494"/>
              <a:gd name="connsiteX2" fmla="*/ 294724 w 294724"/>
              <a:gd name="connsiteY2" fmla="*/ 234717 h 275494"/>
              <a:gd name="connsiteX3" fmla="*/ 129293 w 294724"/>
              <a:gd name="connsiteY3" fmla="*/ 31013 h 275494"/>
              <a:gd name="connsiteX4" fmla="*/ 0 w 294724"/>
              <a:gd name="connsiteY4" fmla="*/ 0 h 275494"/>
              <a:gd name="connsiteX0" fmla="*/ 0 w 294724"/>
              <a:gd name="connsiteY0" fmla="*/ 0 h 275494"/>
              <a:gd name="connsiteX1" fmla="*/ 233392 w 294724"/>
              <a:gd name="connsiteY1" fmla="*/ 275494 h 275494"/>
              <a:gd name="connsiteX2" fmla="*/ 294724 w 294724"/>
              <a:gd name="connsiteY2" fmla="*/ 234717 h 275494"/>
              <a:gd name="connsiteX3" fmla="*/ 129293 w 294724"/>
              <a:gd name="connsiteY3" fmla="*/ 31013 h 275494"/>
              <a:gd name="connsiteX4" fmla="*/ 0 w 294724"/>
              <a:gd name="connsiteY4" fmla="*/ 0 h 275494"/>
              <a:gd name="connsiteX0" fmla="*/ 0 w 294724"/>
              <a:gd name="connsiteY0" fmla="*/ 12775 h 288269"/>
              <a:gd name="connsiteX1" fmla="*/ 233392 w 294724"/>
              <a:gd name="connsiteY1" fmla="*/ 288269 h 288269"/>
              <a:gd name="connsiteX2" fmla="*/ 294724 w 294724"/>
              <a:gd name="connsiteY2" fmla="*/ 247492 h 288269"/>
              <a:gd name="connsiteX3" fmla="*/ 124142 w 294724"/>
              <a:gd name="connsiteY3" fmla="*/ 0 h 288269"/>
              <a:gd name="connsiteX4" fmla="*/ 0 w 294724"/>
              <a:gd name="connsiteY4" fmla="*/ 12775 h 288269"/>
              <a:gd name="connsiteX0" fmla="*/ 0 w 294724"/>
              <a:gd name="connsiteY0" fmla="*/ 20502 h 295996"/>
              <a:gd name="connsiteX1" fmla="*/ 233392 w 294724"/>
              <a:gd name="connsiteY1" fmla="*/ 295996 h 295996"/>
              <a:gd name="connsiteX2" fmla="*/ 294724 w 294724"/>
              <a:gd name="connsiteY2" fmla="*/ 255219 h 295996"/>
              <a:gd name="connsiteX3" fmla="*/ 121566 w 294724"/>
              <a:gd name="connsiteY3" fmla="*/ 0 h 295996"/>
              <a:gd name="connsiteX4" fmla="*/ 0 w 294724"/>
              <a:gd name="connsiteY4" fmla="*/ 20502 h 295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724" h="295996">
                <a:moveTo>
                  <a:pt x="0" y="20502"/>
                </a:moveTo>
                <a:lnTo>
                  <a:pt x="233392" y="295996"/>
                </a:lnTo>
                <a:lnTo>
                  <a:pt x="294724" y="255219"/>
                </a:lnTo>
                <a:lnTo>
                  <a:pt x="121566" y="0"/>
                </a:lnTo>
                <a:lnTo>
                  <a:pt x="0" y="20502"/>
                </a:lnTo>
                <a:close/>
              </a:path>
            </a:pathLst>
          </a:custGeom>
          <a:solidFill>
            <a:srgbClr val="FF0000"/>
          </a:solidFill>
          <a:ln>
            <a:noFill/>
            <a:tailEnd type="triangle" w="sm"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Freeform: Shape 44">
            <a:extLst>
              <a:ext uri="{FF2B5EF4-FFF2-40B4-BE49-F238E27FC236}">
                <a16:creationId xmlns:a16="http://schemas.microsoft.com/office/drawing/2014/main" id="{F54DE99A-6378-4634-8865-1551E7579A80}"/>
              </a:ext>
            </a:extLst>
          </p:cNvPr>
          <p:cNvSpPr/>
          <p:nvPr/>
        </p:nvSpPr>
        <p:spPr>
          <a:xfrm>
            <a:off x="7223718" y="573255"/>
            <a:ext cx="250936" cy="229026"/>
          </a:xfrm>
          <a:custGeom>
            <a:avLst/>
            <a:gdLst>
              <a:gd name="connsiteX0" fmla="*/ 0 w 598583"/>
              <a:gd name="connsiteY0" fmla="*/ 29378 h 370901"/>
              <a:gd name="connsiteX1" fmla="*/ 470053 w 598583"/>
              <a:gd name="connsiteY1" fmla="*/ 370901 h 370901"/>
              <a:gd name="connsiteX2" fmla="*/ 598583 w 598583"/>
              <a:gd name="connsiteY2" fmla="*/ 312145 h 370901"/>
              <a:gd name="connsiteX3" fmla="*/ 110168 w 598583"/>
              <a:gd name="connsiteY3" fmla="*/ 0 h 370901"/>
              <a:gd name="connsiteX4" fmla="*/ 0 w 598583"/>
              <a:gd name="connsiteY4" fmla="*/ 29378 h 370901"/>
              <a:gd name="connsiteX0" fmla="*/ 0 w 576549"/>
              <a:gd name="connsiteY0" fmla="*/ 47740 h 370901"/>
              <a:gd name="connsiteX1" fmla="*/ 448019 w 576549"/>
              <a:gd name="connsiteY1" fmla="*/ 370901 h 370901"/>
              <a:gd name="connsiteX2" fmla="*/ 576549 w 576549"/>
              <a:gd name="connsiteY2" fmla="*/ 312145 h 370901"/>
              <a:gd name="connsiteX3" fmla="*/ 88134 w 576549"/>
              <a:gd name="connsiteY3" fmla="*/ 0 h 370901"/>
              <a:gd name="connsiteX4" fmla="*/ 0 w 576549"/>
              <a:gd name="connsiteY4" fmla="*/ 47740 h 370901"/>
              <a:gd name="connsiteX0" fmla="*/ 0 w 576549"/>
              <a:gd name="connsiteY0" fmla="*/ 36723 h 359884"/>
              <a:gd name="connsiteX1" fmla="*/ 448019 w 576549"/>
              <a:gd name="connsiteY1" fmla="*/ 359884 h 359884"/>
              <a:gd name="connsiteX2" fmla="*/ 576549 w 576549"/>
              <a:gd name="connsiteY2" fmla="*/ 301128 h 359884"/>
              <a:gd name="connsiteX3" fmla="*/ 84461 w 576549"/>
              <a:gd name="connsiteY3" fmla="*/ 0 h 359884"/>
              <a:gd name="connsiteX4" fmla="*/ 0 w 576549"/>
              <a:gd name="connsiteY4" fmla="*/ 36723 h 359884"/>
              <a:gd name="connsiteX0" fmla="*/ 0 w 561860"/>
              <a:gd name="connsiteY0" fmla="*/ 36723 h 359884"/>
              <a:gd name="connsiteX1" fmla="*/ 448019 w 561860"/>
              <a:gd name="connsiteY1" fmla="*/ 359884 h 359884"/>
              <a:gd name="connsiteX2" fmla="*/ 561860 w 561860"/>
              <a:gd name="connsiteY2" fmla="*/ 312145 h 359884"/>
              <a:gd name="connsiteX3" fmla="*/ 84461 w 561860"/>
              <a:gd name="connsiteY3" fmla="*/ 0 h 359884"/>
              <a:gd name="connsiteX4" fmla="*/ 0 w 561860"/>
              <a:gd name="connsiteY4" fmla="*/ 36723 h 359884"/>
              <a:gd name="connsiteX0" fmla="*/ 0 w 561860"/>
              <a:gd name="connsiteY0" fmla="*/ 165253 h 488414"/>
              <a:gd name="connsiteX1" fmla="*/ 448019 w 561860"/>
              <a:gd name="connsiteY1" fmla="*/ 488414 h 488414"/>
              <a:gd name="connsiteX2" fmla="*/ 561860 w 561860"/>
              <a:gd name="connsiteY2" fmla="*/ 440675 h 488414"/>
              <a:gd name="connsiteX3" fmla="*/ 301126 w 561860"/>
              <a:gd name="connsiteY3" fmla="*/ 0 h 488414"/>
              <a:gd name="connsiteX4" fmla="*/ 0 w 561860"/>
              <a:gd name="connsiteY4" fmla="*/ 165253 h 488414"/>
              <a:gd name="connsiteX0" fmla="*/ 0 w 356212"/>
              <a:gd name="connsiteY0" fmla="*/ 55084 h 488414"/>
              <a:gd name="connsiteX1" fmla="*/ 242371 w 356212"/>
              <a:gd name="connsiteY1" fmla="*/ 488414 h 488414"/>
              <a:gd name="connsiteX2" fmla="*/ 356212 w 356212"/>
              <a:gd name="connsiteY2" fmla="*/ 440675 h 488414"/>
              <a:gd name="connsiteX3" fmla="*/ 95478 w 356212"/>
              <a:gd name="connsiteY3" fmla="*/ 0 h 488414"/>
              <a:gd name="connsiteX4" fmla="*/ 0 w 356212"/>
              <a:gd name="connsiteY4" fmla="*/ 55084 h 488414"/>
              <a:gd name="connsiteX0" fmla="*/ 0 w 356212"/>
              <a:gd name="connsiteY0" fmla="*/ 55084 h 466380"/>
              <a:gd name="connsiteX1" fmla="*/ 286439 w 356212"/>
              <a:gd name="connsiteY1" fmla="*/ 466380 h 466380"/>
              <a:gd name="connsiteX2" fmla="*/ 356212 w 356212"/>
              <a:gd name="connsiteY2" fmla="*/ 440675 h 466380"/>
              <a:gd name="connsiteX3" fmla="*/ 95478 w 356212"/>
              <a:gd name="connsiteY3" fmla="*/ 0 h 466380"/>
              <a:gd name="connsiteX4" fmla="*/ 0 w 356212"/>
              <a:gd name="connsiteY4" fmla="*/ 55084 h 466380"/>
              <a:gd name="connsiteX0" fmla="*/ 0 w 374573"/>
              <a:gd name="connsiteY0" fmla="*/ 51411 h 466380"/>
              <a:gd name="connsiteX1" fmla="*/ 304800 w 374573"/>
              <a:gd name="connsiteY1" fmla="*/ 466380 h 466380"/>
              <a:gd name="connsiteX2" fmla="*/ 374573 w 374573"/>
              <a:gd name="connsiteY2" fmla="*/ 440675 h 466380"/>
              <a:gd name="connsiteX3" fmla="*/ 113839 w 374573"/>
              <a:gd name="connsiteY3" fmla="*/ 0 h 466380"/>
              <a:gd name="connsiteX4" fmla="*/ 0 w 374573"/>
              <a:gd name="connsiteY4" fmla="*/ 51411 h 466380"/>
              <a:gd name="connsiteX0" fmla="*/ 0 w 374573"/>
              <a:gd name="connsiteY0" fmla="*/ 51411 h 473724"/>
              <a:gd name="connsiteX1" fmla="*/ 315817 w 374573"/>
              <a:gd name="connsiteY1" fmla="*/ 473724 h 473724"/>
              <a:gd name="connsiteX2" fmla="*/ 374573 w 374573"/>
              <a:gd name="connsiteY2" fmla="*/ 440675 h 473724"/>
              <a:gd name="connsiteX3" fmla="*/ 113839 w 374573"/>
              <a:gd name="connsiteY3" fmla="*/ 0 h 473724"/>
              <a:gd name="connsiteX4" fmla="*/ 0 w 374573"/>
              <a:gd name="connsiteY4" fmla="*/ 51411 h 473724"/>
              <a:gd name="connsiteX0" fmla="*/ 0 w 315817"/>
              <a:gd name="connsiteY0" fmla="*/ 51411 h 473724"/>
              <a:gd name="connsiteX1" fmla="*/ 315817 w 315817"/>
              <a:gd name="connsiteY1" fmla="*/ 473724 h 473724"/>
              <a:gd name="connsiteX2" fmla="*/ 284421 w 315817"/>
              <a:gd name="connsiteY2" fmla="*/ 265522 h 473724"/>
              <a:gd name="connsiteX3" fmla="*/ 113839 w 315817"/>
              <a:gd name="connsiteY3" fmla="*/ 0 h 473724"/>
              <a:gd name="connsiteX4" fmla="*/ 0 w 315817"/>
              <a:gd name="connsiteY4" fmla="*/ 51411 h 473724"/>
              <a:gd name="connsiteX0" fmla="*/ 0 w 284421"/>
              <a:gd name="connsiteY0" fmla="*/ 51411 h 306299"/>
              <a:gd name="connsiteX1" fmla="*/ 223089 w 284421"/>
              <a:gd name="connsiteY1" fmla="*/ 306299 h 306299"/>
              <a:gd name="connsiteX2" fmla="*/ 284421 w 284421"/>
              <a:gd name="connsiteY2" fmla="*/ 265522 h 306299"/>
              <a:gd name="connsiteX3" fmla="*/ 113839 w 284421"/>
              <a:gd name="connsiteY3" fmla="*/ 0 h 306299"/>
              <a:gd name="connsiteX4" fmla="*/ 0 w 284421"/>
              <a:gd name="connsiteY4" fmla="*/ 51411 h 306299"/>
              <a:gd name="connsiteX0" fmla="*/ 0 w 294724"/>
              <a:gd name="connsiteY0" fmla="*/ 30805 h 306299"/>
              <a:gd name="connsiteX1" fmla="*/ 233392 w 294724"/>
              <a:gd name="connsiteY1" fmla="*/ 306299 h 306299"/>
              <a:gd name="connsiteX2" fmla="*/ 294724 w 294724"/>
              <a:gd name="connsiteY2" fmla="*/ 265522 h 306299"/>
              <a:gd name="connsiteX3" fmla="*/ 124142 w 294724"/>
              <a:gd name="connsiteY3" fmla="*/ 0 h 306299"/>
              <a:gd name="connsiteX4" fmla="*/ 0 w 294724"/>
              <a:gd name="connsiteY4" fmla="*/ 30805 h 306299"/>
              <a:gd name="connsiteX0" fmla="*/ 0 w 294724"/>
              <a:gd name="connsiteY0" fmla="*/ 0 h 275494"/>
              <a:gd name="connsiteX1" fmla="*/ 233392 w 294724"/>
              <a:gd name="connsiteY1" fmla="*/ 275494 h 275494"/>
              <a:gd name="connsiteX2" fmla="*/ 294724 w 294724"/>
              <a:gd name="connsiteY2" fmla="*/ 234717 h 275494"/>
              <a:gd name="connsiteX3" fmla="*/ 129293 w 294724"/>
              <a:gd name="connsiteY3" fmla="*/ 31013 h 275494"/>
              <a:gd name="connsiteX4" fmla="*/ 0 w 294724"/>
              <a:gd name="connsiteY4" fmla="*/ 0 h 275494"/>
              <a:gd name="connsiteX0" fmla="*/ 0 w 294724"/>
              <a:gd name="connsiteY0" fmla="*/ 0 h 275494"/>
              <a:gd name="connsiteX1" fmla="*/ 233392 w 294724"/>
              <a:gd name="connsiteY1" fmla="*/ 275494 h 275494"/>
              <a:gd name="connsiteX2" fmla="*/ 294724 w 294724"/>
              <a:gd name="connsiteY2" fmla="*/ 234717 h 275494"/>
              <a:gd name="connsiteX3" fmla="*/ 129293 w 294724"/>
              <a:gd name="connsiteY3" fmla="*/ 31013 h 275494"/>
              <a:gd name="connsiteX4" fmla="*/ 0 w 294724"/>
              <a:gd name="connsiteY4" fmla="*/ 0 h 275494"/>
              <a:gd name="connsiteX0" fmla="*/ 0 w 294724"/>
              <a:gd name="connsiteY0" fmla="*/ 12775 h 288269"/>
              <a:gd name="connsiteX1" fmla="*/ 233392 w 294724"/>
              <a:gd name="connsiteY1" fmla="*/ 288269 h 288269"/>
              <a:gd name="connsiteX2" fmla="*/ 294724 w 294724"/>
              <a:gd name="connsiteY2" fmla="*/ 247492 h 288269"/>
              <a:gd name="connsiteX3" fmla="*/ 124142 w 294724"/>
              <a:gd name="connsiteY3" fmla="*/ 0 h 288269"/>
              <a:gd name="connsiteX4" fmla="*/ 0 w 294724"/>
              <a:gd name="connsiteY4" fmla="*/ 12775 h 288269"/>
              <a:gd name="connsiteX0" fmla="*/ 0 w 292148"/>
              <a:gd name="connsiteY0" fmla="*/ 12775 h 288269"/>
              <a:gd name="connsiteX1" fmla="*/ 233392 w 292148"/>
              <a:gd name="connsiteY1" fmla="*/ 288269 h 288269"/>
              <a:gd name="connsiteX2" fmla="*/ 292148 w 292148"/>
              <a:gd name="connsiteY2" fmla="*/ 134158 h 288269"/>
              <a:gd name="connsiteX3" fmla="*/ 124142 w 292148"/>
              <a:gd name="connsiteY3" fmla="*/ 0 h 288269"/>
              <a:gd name="connsiteX4" fmla="*/ 0 w 292148"/>
              <a:gd name="connsiteY4" fmla="*/ 12775 h 288269"/>
              <a:gd name="connsiteX0" fmla="*/ 0 w 292148"/>
              <a:gd name="connsiteY0" fmla="*/ 12775 h 244480"/>
              <a:gd name="connsiteX1" fmla="*/ 248846 w 292148"/>
              <a:gd name="connsiteY1" fmla="*/ 244480 h 244480"/>
              <a:gd name="connsiteX2" fmla="*/ 292148 w 292148"/>
              <a:gd name="connsiteY2" fmla="*/ 134158 h 244480"/>
              <a:gd name="connsiteX3" fmla="*/ 124142 w 292148"/>
              <a:gd name="connsiteY3" fmla="*/ 0 h 244480"/>
              <a:gd name="connsiteX4" fmla="*/ 0 w 292148"/>
              <a:gd name="connsiteY4" fmla="*/ 12775 h 244480"/>
              <a:gd name="connsiteX0" fmla="*/ 0 w 292148"/>
              <a:gd name="connsiteY0" fmla="*/ 12775 h 231601"/>
              <a:gd name="connsiteX1" fmla="*/ 243694 w 292148"/>
              <a:gd name="connsiteY1" fmla="*/ 231601 h 231601"/>
              <a:gd name="connsiteX2" fmla="*/ 292148 w 292148"/>
              <a:gd name="connsiteY2" fmla="*/ 134158 h 231601"/>
              <a:gd name="connsiteX3" fmla="*/ 124142 w 292148"/>
              <a:gd name="connsiteY3" fmla="*/ 0 h 231601"/>
              <a:gd name="connsiteX4" fmla="*/ 0 w 292148"/>
              <a:gd name="connsiteY4" fmla="*/ 12775 h 231601"/>
              <a:gd name="connsiteX0" fmla="*/ 0 w 243208"/>
              <a:gd name="connsiteY0" fmla="*/ 46260 h 231601"/>
              <a:gd name="connsiteX1" fmla="*/ 194754 w 243208"/>
              <a:gd name="connsiteY1" fmla="*/ 231601 h 231601"/>
              <a:gd name="connsiteX2" fmla="*/ 243208 w 243208"/>
              <a:gd name="connsiteY2" fmla="*/ 134158 h 231601"/>
              <a:gd name="connsiteX3" fmla="*/ 75202 w 243208"/>
              <a:gd name="connsiteY3" fmla="*/ 0 h 231601"/>
              <a:gd name="connsiteX4" fmla="*/ 0 w 243208"/>
              <a:gd name="connsiteY4" fmla="*/ 46260 h 231601"/>
              <a:gd name="connsiteX0" fmla="*/ 0 w 243208"/>
              <a:gd name="connsiteY0" fmla="*/ 41108 h 231601"/>
              <a:gd name="connsiteX1" fmla="*/ 194754 w 243208"/>
              <a:gd name="connsiteY1" fmla="*/ 231601 h 231601"/>
              <a:gd name="connsiteX2" fmla="*/ 243208 w 243208"/>
              <a:gd name="connsiteY2" fmla="*/ 134158 h 231601"/>
              <a:gd name="connsiteX3" fmla="*/ 75202 w 243208"/>
              <a:gd name="connsiteY3" fmla="*/ 0 h 231601"/>
              <a:gd name="connsiteX4" fmla="*/ 0 w 243208"/>
              <a:gd name="connsiteY4" fmla="*/ 41108 h 231601"/>
              <a:gd name="connsiteX0" fmla="*/ 0 w 243208"/>
              <a:gd name="connsiteY0" fmla="*/ 23078 h 213571"/>
              <a:gd name="connsiteX1" fmla="*/ 194754 w 243208"/>
              <a:gd name="connsiteY1" fmla="*/ 213571 h 213571"/>
              <a:gd name="connsiteX2" fmla="*/ 243208 w 243208"/>
              <a:gd name="connsiteY2" fmla="*/ 116128 h 213571"/>
              <a:gd name="connsiteX3" fmla="*/ 88081 w 243208"/>
              <a:gd name="connsiteY3" fmla="*/ 0 h 213571"/>
              <a:gd name="connsiteX4" fmla="*/ 0 w 243208"/>
              <a:gd name="connsiteY4" fmla="*/ 23078 h 213571"/>
              <a:gd name="connsiteX0" fmla="*/ 0 w 243208"/>
              <a:gd name="connsiteY0" fmla="*/ 35957 h 226450"/>
              <a:gd name="connsiteX1" fmla="*/ 194754 w 243208"/>
              <a:gd name="connsiteY1" fmla="*/ 226450 h 226450"/>
              <a:gd name="connsiteX2" fmla="*/ 243208 w 243208"/>
              <a:gd name="connsiteY2" fmla="*/ 129007 h 226450"/>
              <a:gd name="connsiteX3" fmla="*/ 64899 w 243208"/>
              <a:gd name="connsiteY3" fmla="*/ 0 h 226450"/>
              <a:gd name="connsiteX4" fmla="*/ 0 w 243208"/>
              <a:gd name="connsiteY4" fmla="*/ 35957 h 226450"/>
              <a:gd name="connsiteX0" fmla="*/ 0 w 243208"/>
              <a:gd name="connsiteY0" fmla="*/ 35957 h 229026"/>
              <a:gd name="connsiteX1" fmla="*/ 202482 w 243208"/>
              <a:gd name="connsiteY1" fmla="*/ 229026 h 229026"/>
              <a:gd name="connsiteX2" fmla="*/ 243208 w 243208"/>
              <a:gd name="connsiteY2" fmla="*/ 129007 h 229026"/>
              <a:gd name="connsiteX3" fmla="*/ 64899 w 243208"/>
              <a:gd name="connsiteY3" fmla="*/ 0 h 229026"/>
              <a:gd name="connsiteX4" fmla="*/ 0 w 243208"/>
              <a:gd name="connsiteY4" fmla="*/ 35957 h 229026"/>
              <a:gd name="connsiteX0" fmla="*/ 0 w 250936"/>
              <a:gd name="connsiteY0" fmla="*/ 35957 h 229026"/>
              <a:gd name="connsiteX1" fmla="*/ 202482 w 250936"/>
              <a:gd name="connsiteY1" fmla="*/ 229026 h 229026"/>
              <a:gd name="connsiteX2" fmla="*/ 250936 w 250936"/>
              <a:gd name="connsiteY2" fmla="*/ 134159 h 229026"/>
              <a:gd name="connsiteX3" fmla="*/ 64899 w 250936"/>
              <a:gd name="connsiteY3" fmla="*/ 0 h 229026"/>
              <a:gd name="connsiteX4" fmla="*/ 0 w 250936"/>
              <a:gd name="connsiteY4" fmla="*/ 35957 h 229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936" h="229026">
                <a:moveTo>
                  <a:pt x="0" y="35957"/>
                </a:moveTo>
                <a:lnTo>
                  <a:pt x="202482" y="229026"/>
                </a:lnTo>
                <a:lnTo>
                  <a:pt x="250936" y="134159"/>
                </a:lnTo>
                <a:lnTo>
                  <a:pt x="64899" y="0"/>
                </a:lnTo>
                <a:lnTo>
                  <a:pt x="0" y="35957"/>
                </a:lnTo>
                <a:close/>
              </a:path>
            </a:pathLst>
          </a:custGeom>
          <a:solidFill>
            <a:srgbClr val="FF0000"/>
          </a:solidFill>
          <a:ln>
            <a:noFill/>
            <a:tailEnd type="triangle" w="sm"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2" name="Freeform: Shape 61">
            <a:extLst>
              <a:ext uri="{FF2B5EF4-FFF2-40B4-BE49-F238E27FC236}">
                <a16:creationId xmlns:a16="http://schemas.microsoft.com/office/drawing/2014/main" id="{2C9DA84E-F1F6-4092-9905-8AB970F82D1C}"/>
              </a:ext>
            </a:extLst>
          </p:cNvPr>
          <p:cNvSpPr/>
          <p:nvPr/>
        </p:nvSpPr>
        <p:spPr>
          <a:xfrm>
            <a:off x="7603801" y="485932"/>
            <a:ext cx="176869" cy="345040"/>
          </a:xfrm>
          <a:custGeom>
            <a:avLst/>
            <a:gdLst>
              <a:gd name="connsiteX0" fmla="*/ 0 w 598583"/>
              <a:gd name="connsiteY0" fmla="*/ 29378 h 370901"/>
              <a:gd name="connsiteX1" fmla="*/ 470053 w 598583"/>
              <a:gd name="connsiteY1" fmla="*/ 370901 h 370901"/>
              <a:gd name="connsiteX2" fmla="*/ 598583 w 598583"/>
              <a:gd name="connsiteY2" fmla="*/ 312145 h 370901"/>
              <a:gd name="connsiteX3" fmla="*/ 110168 w 598583"/>
              <a:gd name="connsiteY3" fmla="*/ 0 h 370901"/>
              <a:gd name="connsiteX4" fmla="*/ 0 w 598583"/>
              <a:gd name="connsiteY4" fmla="*/ 29378 h 370901"/>
              <a:gd name="connsiteX0" fmla="*/ 0 w 576549"/>
              <a:gd name="connsiteY0" fmla="*/ 47740 h 370901"/>
              <a:gd name="connsiteX1" fmla="*/ 448019 w 576549"/>
              <a:gd name="connsiteY1" fmla="*/ 370901 h 370901"/>
              <a:gd name="connsiteX2" fmla="*/ 576549 w 576549"/>
              <a:gd name="connsiteY2" fmla="*/ 312145 h 370901"/>
              <a:gd name="connsiteX3" fmla="*/ 88134 w 576549"/>
              <a:gd name="connsiteY3" fmla="*/ 0 h 370901"/>
              <a:gd name="connsiteX4" fmla="*/ 0 w 576549"/>
              <a:gd name="connsiteY4" fmla="*/ 47740 h 370901"/>
              <a:gd name="connsiteX0" fmla="*/ 0 w 576549"/>
              <a:gd name="connsiteY0" fmla="*/ 36723 h 359884"/>
              <a:gd name="connsiteX1" fmla="*/ 448019 w 576549"/>
              <a:gd name="connsiteY1" fmla="*/ 359884 h 359884"/>
              <a:gd name="connsiteX2" fmla="*/ 576549 w 576549"/>
              <a:gd name="connsiteY2" fmla="*/ 301128 h 359884"/>
              <a:gd name="connsiteX3" fmla="*/ 84461 w 576549"/>
              <a:gd name="connsiteY3" fmla="*/ 0 h 359884"/>
              <a:gd name="connsiteX4" fmla="*/ 0 w 576549"/>
              <a:gd name="connsiteY4" fmla="*/ 36723 h 359884"/>
              <a:gd name="connsiteX0" fmla="*/ 0 w 561860"/>
              <a:gd name="connsiteY0" fmla="*/ 36723 h 359884"/>
              <a:gd name="connsiteX1" fmla="*/ 448019 w 561860"/>
              <a:gd name="connsiteY1" fmla="*/ 359884 h 359884"/>
              <a:gd name="connsiteX2" fmla="*/ 561860 w 561860"/>
              <a:gd name="connsiteY2" fmla="*/ 312145 h 359884"/>
              <a:gd name="connsiteX3" fmla="*/ 84461 w 561860"/>
              <a:gd name="connsiteY3" fmla="*/ 0 h 359884"/>
              <a:gd name="connsiteX4" fmla="*/ 0 w 561860"/>
              <a:gd name="connsiteY4" fmla="*/ 36723 h 359884"/>
              <a:gd name="connsiteX0" fmla="*/ 0 w 561860"/>
              <a:gd name="connsiteY0" fmla="*/ 165253 h 488414"/>
              <a:gd name="connsiteX1" fmla="*/ 448019 w 561860"/>
              <a:gd name="connsiteY1" fmla="*/ 488414 h 488414"/>
              <a:gd name="connsiteX2" fmla="*/ 561860 w 561860"/>
              <a:gd name="connsiteY2" fmla="*/ 440675 h 488414"/>
              <a:gd name="connsiteX3" fmla="*/ 301126 w 561860"/>
              <a:gd name="connsiteY3" fmla="*/ 0 h 488414"/>
              <a:gd name="connsiteX4" fmla="*/ 0 w 561860"/>
              <a:gd name="connsiteY4" fmla="*/ 165253 h 488414"/>
              <a:gd name="connsiteX0" fmla="*/ 0 w 356212"/>
              <a:gd name="connsiteY0" fmla="*/ 55084 h 488414"/>
              <a:gd name="connsiteX1" fmla="*/ 242371 w 356212"/>
              <a:gd name="connsiteY1" fmla="*/ 488414 h 488414"/>
              <a:gd name="connsiteX2" fmla="*/ 356212 w 356212"/>
              <a:gd name="connsiteY2" fmla="*/ 440675 h 488414"/>
              <a:gd name="connsiteX3" fmla="*/ 95478 w 356212"/>
              <a:gd name="connsiteY3" fmla="*/ 0 h 488414"/>
              <a:gd name="connsiteX4" fmla="*/ 0 w 356212"/>
              <a:gd name="connsiteY4" fmla="*/ 55084 h 488414"/>
              <a:gd name="connsiteX0" fmla="*/ 0 w 356212"/>
              <a:gd name="connsiteY0" fmla="*/ 55084 h 466380"/>
              <a:gd name="connsiteX1" fmla="*/ 286439 w 356212"/>
              <a:gd name="connsiteY1" fmla="*/ 466380 h 466380"/>
              <a:gd name="connsiteX2" fmla="*/ 356212 w 356212"/>
              <a:gd name="connsiteY2" fmla="*/ 440675 h 466380"/>
              <a:gd name="connsiteX3" fmla="*/ 95478 w 356212"/>
              <a:gd name="connsiteY3" fmla="*/ 0 h 466380"/>
              <a:gd name="connsiteX4" fmla="*/ 0 w 356212"/>
              <a:gd name="connsiteY4" fmla="*/ 55084 h 466380"/>
              <a:gd name="connsiteX0" fmla="*/ 0 w 374573"/>
              <a:gd name="connsiteY0" fmla="*/ 51411 h 466380"/>
              <a:gd name="connsiteX1" fmla="*/ 304800 w 374573"/>
              <a:gd name="connsiteY1" fmla="*/ 466380 h 466380"/>
              <a:gd name="connsiteX2" fmla="*/ 374573 w 374573"/>
              <a:gd name="connsiteY2" fmla="*/ 440675 h 466380"/>
              <a:gd name="connsiteX3" fmla="*/ 113839 w 374573"/>
              <a:gd name="connsiteY3" fmla="*/ 0 h 466380"/>
              <a:gd name="connsiteX4" fmla="*/ 0 w 374573"/>
              <a:gd name="connsiteY4" fmla="*/ 51411 h 466380"/>
              <a:gd name="connsiteX0" fmla="*/ 0 w 374573"/>
              <a:gd name="connsiteY0" fmla="*/ 51411 h 473724"/>
              <a:gd name="connsiteX1" fmla="*/ 315817 w 374573"/>
              <a:gd name="connsiteY1" fmla="*/ 473724 h 473724"/>
              <a:gd name="connsiteX2" fmla="*/ 374573 w 374573"/>
              <a:gd name="connsiteY2" fmla="*/ 440675 h 473724"/>
              <a:gd name="connsiteX3" fmla="*/ 113839 w 374573"/>
              <a:gd name="connsiteY3" fmla="*/ 0 h 473724"/>
              <a:gd name="connsiteX4" fmla="*/ 0 w 374573"/>
              <a:gd name="connsiteY4" fmla="*/ 51411 h 473724"/>
              <a:gd name="connsiteX0" fmla="*/ 0 w 315817"/>
              <a:gd name="connsiteY0" fmla="*/ 51411 h 473724"/>
              <a:gd name="connsiteX1" fmla="*/ 315817 w 315817"/>
              <a:gd name="connsiteY1" fmla="*/ 473724 h 473724"/>
              <a:gd name="connsiteX2" fmla="*/ 284421 w 315817"/>
              <a:gd name="connsiteY2" fmla="*/ 265522 h 473724"/>
              <a:gd name="connsiteX3" fmla="*/ 113839 w 315817"/>
              <a:gd name="connsiteY3" fmla="*/ 0 h 473724"/>
              <a:gd name="connsiteX4" fmla="*/ 0 w 315817"/>
              <a:gd name="connsiteY4" fmla="*/ 51411 h 473724"/>
              <a:gd name="connsiteX0" fmla="*/ 0 w 284421"/>
              <a:gd name="connsiteY0" fmla="*/ 51411 h 306299"/>
              <a:gd name="connsiteX1" fmla="*/ 223089 w 284421"/>
              <a:gd name="connsiteY1" fmla="*/ 306299 h 306299"/>
              <a:gd name="connsiteX2" fmla="*/ 284421 w 284421"/>
              <a:gd name="connsiteY2" fmla="*/ 265522 h 306299"/>
              <a:gd name="connsiteX3" fmla="*/ 113839 w 284421"/>
              <a:gd name="connsiteY3" fmla="*/ 0 h 306299"/>
              <a:gd name="connsiteX4" fmla="*/ 0 w 284421"/>
              <a:gd name="connsiteY4" fmla="*/ 51411 h 306299"/>
              <a:gd name="connsiteX0" fmla="*/ 0 w 294724"/>
              <a:gd name="connsiteY0" fmla="*/ 30805 h 306299"/>
              <a:gd name="connsiteX1" fmla="*/ 233392 w 294724"/>
              <a:gd name="connsiteY1" fmla="*/ 306299 h 306299"/>
              <a:gd name="connsiteX2" fmla="*/ 294724 w 294724"/>
              <a:gd name="connsiteY2" fmla="*/ 265522 h 306299"/>
              <a:gd name="connsiteX3" fmla="*/ 124142 w 294724"/>
              <a:gd name="connsiteY3" fmla="*/ 0 h 306299"/>
              <a:gd name="connsiteX4" fmla="*/ 0 w 294724"/>
              <a:gd name="connsiteY4" fmla="*/ 30805 h 306299"/>
              <a:gd name="connsiteX0" fmla="*/ 0 w 294724"/>
              <a:gd name="connsiteY0" fmla="*/ 0 h 275494"/>
              <a:gd name="connsiteX1" fmla="*/ 233392 w 294724"/>
              <a:gd name="connsiteY1" fmla="*/ 275494 h 275494"/>
              <a:gd name="connsiteX2" fmla="*/ 294724 w 294724"/>
              <a:gd name="connsiteY2" fmla="*/ 234717 h 275494"/>
              <a:gd name="connsiteX3" fmla="*/ 129293 w 294724"/>
              <a:gd name="connsiteY3" fmla="*/ 31013 h 275494"/>
              <a:gd name="connsiteX4" fmla="*/ 0 w 294724"/>
              <a:gd name="connsiteY4" fmla="*/ 0 h 275494"/>
              <a:gd name="connsiteX0" fmla="*/ 0 w 294724"/>
              <a:gd name="connsiteY0" fmla="*/ 0 h 275494"/>
              <a:gd name="connsiteX1" fmla="*/ 233392 w 294724"/>
              <a:gd name="connsiteY1" fmla="*/ 275494 h 275494"/>
              <a:gd name="connsiteX2" fmla="*/ 294724 w 294724"/>
              <a:gd name="connsiteY2" fmla="*/ 234717 h 275494"/>
              <a:gd name="connsiteX3" fmla="*/ 129293 w 294724"/>
              <a:gd name="connsiteY3" fmla="*/ 31013 h 275494"/>
              <a:gd name="connsiteX4" fmla="*/ 0 w 294724"/>
              <a:gd name="connsiteY4" fmla="*/ 0 h 275494"/>
              <a:gd name="connsiteX0" fmla="*/ 0 w 294724"/>
              <a:gd name="connsiteY0" fmla="*/ 12775 h 288269"/>
              <a:gd name="connsiteX1" fmla="*/ 233392 w 294724"/>
              <a:gd name="connsiteY1" fmla="*/ 288269 h 288269"/>
              <a:gd name="connsiteX2" fmla="*/ 294724 w 294724"/>
              <a:gd name="connsiteY2" fmla="*/ 247492 h 288269"/>
              <a:gd name="connsiteX3" fmla="*/ 124142 w 294724"/>
              <a:gd name="connsiteY3" fmla="*/ 0 h 288269"/>
              <a:gd name="connsiteX4" fmla="*/ 0 w 294724"/>
              <a:gd name="connsiteY4" fmla="*/ 12775 h 288269"/>
              <a:gd name="connsiteX0" fmla="*/ 0 w 294724"/>
              <a:gd name="connsiteY0" fmla="*/ 20502 h 295996"/>
              <a:gd name="connsiteX1" fmla="*/ 233392 w 294724"/>
              <a:gd name="connsiteY1" fmla="*/ 295996 h 295996"/>
              <a:gd name="connsiteX2" fmla="*/ 294724 w 294724"/>
              <a:gd name="connsiteY2" fmla="*/ 255219 h 295996"/>
              <a:gd name="connsiteX3" fmla="*/ 121566 w 294724"/>
              <a:gd name="connsiteY3" fmla="*/ 0 h 295996"/>
              <a:gd name="connsiteX4" fmla="*/ 0 w 294724"/>
              <a:gd name="connsiteY4" fmla="*/ 20502 h 295996"/>
              <a:gd name="connsiteX0" fmla="*/ 0 w 294724"/>
              <a:gd name="connsiteY0" fmla="*/ 43684 h 319178"/>
              <a:gd name="connsiteX1" fmla="*/ 233392 w 294724"/>
              <a:gd name="connsiteY1" fmla="*/ 319178 h 319178"/>
              <a:gd name="connsiteX2" fmla="*/ 294724 w 294724"/>
              <a:gd name="connsiteY2" fmla="*/ 278401 h 319178"/>
              <a:gd name="connsiteX3" fmla="*/ 214294 w 294724"/>
              <a:gd name="connsiteY3" fmla="*/ 0 h 319178"/>
              <a:gd name="connsiteX4" fmla="*/ 0 w 294724"/>
              <a:gd name="connsiteY4" fmla="*/ 43684 h 319178"/>
              <a:gd name="connsiteX0" fmla="*/ 0 w 176238"/>
              <a:gd name="connsiteY0" fmla="*/ 97775 h 319178"/>
              <a:gd name="connsiteX1" fmla="*/ 114906 w 176238"/>
              <a:gd name="connsiteY1" fmla="*/ 319178 h 319178"/>
              <a:gd name="connsiteX2" fmla="*/ 176238 w 176238"/>
              <a:gd name="connsiteY2" fmla="*/ 278401 h 319178"/>
              <a:gd name="connsiteX3" fmla="*/ 95808 w 176238"/>
              <a:gd name="connsiteY3" fmla="*/ 0 h 319178"/>
              <a:gd name="connsiteX4" fmla="*/ 0 w 176238"/>
              <a:gd name="connsiteY4" fmla="*/ 97775 h 319178"/>
              <a:gd name="connsiteX0" fmla="*/ 0 w 176238"/>
              <a:gd name="connsiteY0" fmla="*/ 43684 h 319178"/>
              <a:gd name="connsiteX1" fmla="*/ 114906 w 176238"/>
              <a:gd name="connsiteY1" fmla="*/ 319178 h 319178"/>
              <a:gd name="connsiteX2" fmla="*/ 176238 w 176238"/>
              <a:gd name="connsiteY2" fmla="*/ 278401 h 319178"/>
              <a:gd name="connsiteX3" fmla="*/ 95808 w 176238"/>
              <a:gd name="connsiteY3" fmla="*/ 0 h 319178"/>
              <a:gd name="connsiteX4" fmla="*/ 0 w 176238"/>
              <a:gd name="connsiteY4" fmla="*/ 43684 h 319178"/>
              <a:gd name="connsiteX0" fmla="*/ 0 w 111844"/>
              <a:gd name="connsiteY0" fmla="*/ 0 h 352767"/>
              <a:gd name="connsiteX1" fmla="*/ 50512 w 111844"/>
              <a:gd name="connsiteY1" fmla="*/ 352767 h 352767"/>
              <a:gd name="connsiteX2" fmla="*/ 111844 w 111844"/>
              <a:gd name="connsiteY2" fmla="*/ 311990 h 352767"/>
              <a:gd name="connsiteX3" fmla="*/ 31414 w 111844"/>
              <a:gd name="connsiteY3" fmla="*/ 33589 h 352767"/>
              <a:gd name="connsiteX4" fmla="*/ 0 w 111844"/>
              <a:gd name="connsiteY4" fmla="*/ 0 h 352767"/>
              <a:gd name="connsiteX0" fmla="*/ 0 w 111844"/>
              <a:gd name="connsiteY0" fmla="*/ 0 h 352767"/>
              <a:gd name="connsiteX1" fmla="*/ 9672 w 111844"/>
              <a:gd name="connsiteY1" fmla="*/ 63219 h 352767"/>
              <a:gd name="connsiteX2" fmla="*/ 50512 w 111844"/>
              <a:gd name="connsiteY2" fmla="*/ 352767 h 352767"/>
              <a:gd name="connsiteX3" fmla="*/ 111844 w 111844"/>
              <a:gd name="connsiteY3" fmla="*/ 311990 h 352767"/>
              <a:gd name="connsiteX4" fmla="*/ 31414 w 111844"/>
              <a:gd name="connsiteY4" fmla="*/ 33589 h 352767"/>
              <a:gd name="connsiteX5" fmla="*/ 0 w 111844"/>
              <a:gd name="connsiteY5" fmla="*/ 0 h 352767"/>
              <a:gd name="connsiteX0" fmla="*/ 103662 w 215506"/>
              <a:gd name="connsiteY0" fmla="*/ 0 h 352767"/>
              <a:gd name="connsiteX1" fmla="*/ 0 w 215506"/>
              <a:gd name="connsiteY1" fmla="*/ 68371 h 352767"/>
              <a:gd name="connsiteX2" fmla="*/ 154174 w 215506"/>
              <a:gd name="connsiteY2" fmla="*/ 352767 h 352767"/>
              <a:gd name="connsiteX3" fmla="*/ 215506 w 215506"/>
              <a:gd name="connsiteY3" fmla="*/ 311990 h 352767"/>
              <a:gd name="connsiteX4" fmla="*/ 135076 w 215506"/>
              <a:gd name="connsiteY4" fmla="*/ 33589 h 352767"/>
              <a:gd name="connsiteX5" fmla="*/ 103662 w 215506"/>
              <a:gd name="connsiteY5" fmla="*/ 0 h 352767"/>
              <a:gd name="connsiteX0" fmla="*/ 113965 w 215506"/>
              <a:gd name="connsiteY0" fmla="*/ 0 h 339888"/>
              <a:gd name="connsiteX1" fmla="*/ 0 w 215506"/>
              <a:gd name="connsiteY1" fmla="*/ 55492 h 339888"/>
              <a:gd name="connsiteX2" fmla="*/ 154174 w 215506"/>
              <a:gd name="connsiteY2" fmla="*/ 339888 h 339888"/>
              <a:gd name="connsiteX3" fmla="*/ 215506 w 215506"/>
              <a:gd name="connsiteY3" fmla="*/ 299111 h 339888"/>
              <a:gd name="connsiteX4" fmla="*/ 135076 w 215506"/>
              <a:gd name="connsiteY4" fmla="*/ 20710 h 339888"/>
              <a:gd name="connsiteX5" fmla="*/ 113965 w 215506"/>
              <a:gd name="connsiteY5" fmla="*/ 0 h 339888"/>
              <a:gd name="connsiteX0" fmla="*/ 75328 w 176869"/>
              <a:gd name="connsiteY0" fmla="*/ 0 h 339888"/>
              <a:gd name="connsiteX1" fmla="*/ 0 w 176869"/>
              <a:gd name="connsiteY1" fmla="*/ 40038 h 339888"/>
              <a:gd name="connsiteX2" fmla="*/ 115537 w 176869"/>
              <a:gd name="connsiteY2" fmla="*/ 339888 h 339888"/>
              <a:gd name="connsiteX3" fmla="*/ 176869 w 176869"/>
              <a:gd name="connsiteY3" fmla="*/ 299111 h 339888"/>
              <a:gd name="connsiteX4" fmla="*/ 96439 w 176869"/>
              <a:gd name="connsiteY4" fmla="*/ 20710 h 339888"/>
              <a:gd name="connsiteX5" fmla="*/ 75328 w 176869"/>
              <a:gd name="connsiteY5" fmla="*/ 0 h 339888"/>
              <a:gd name="connsiteX0" fmla="*/ 75328 w 176869"/>
              <a:gd name="connsiteY0" fmla="*/ 0 h 352767"/>
              <a:gd name="connsiteX1" fmla="*/ 0 w 176869"/>
              <a:gd name="connsiteY1" fmla="*/ 40038 h 352767"/>
              <a:gd name="connsiteX2" fmla="*/ 79476 w 176869"/>
              <a:gd name="connsiteY2" fmla="*/ 352767 h 352767"/>
              <a:gd name="connsiteX3" fmla="*/ 176869 w 176869"/>
              <a:gd name="connsiteY3" fmla="*/ 299111 h 352767"/>
              <a:gd name="connsiteX4" fmla="*/ 96439 w 176869"/>
              <a:gd name="connsiteY4" fmla="*/ 20710 h 352767"/>
              <a:gd name="connsiteX5" fmla="*/ 75328 w 176869"/>
              <a:gd name="connsiteY5" fmla="*/ 0 h 352767"/>
              <a:gd name="connsiteX0" fmla="*/ 75328 w 176869"/>
              <a:gd name="connsiteY0" fmla="*/ 0 h 345040"/>
              <a:gd name="connsiteX1" fmla="*/ 0 w 176869"/>
              <a:gd name="connsiteY1" fmla="*/ 40038 h 345040"/>
              <a:gd name="connsiteX2" fmla="*/ 89779 w 176869"/>
              <a:gd name="connsiteY2" fmla="*/ 345040 h 345040"/>
              <a:gd name="connsiteX3" fmla="*/ 176869 w 176869"/>
              <a:gd name="connsiteY3" fmla="*/ 299111 h 345040"/>
              <a:gd name="connsiteX4" fmla="*/ 96439 w 176869"/>
              <a:gd name="connsiteY4" fmla="*/ 20710 h 345040"/>
              <a:gd name="connsiteX5" fmla="*/ 75328 w 176869"/>
              <a:gd name="connsiteY5" fmla="*/ 0 h 34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869" h="345040">
                <a:moveTo>
                  <a:pt x="75328" y="0"/>
                </a:moveTo>
                <a:lnTo>
                  <a:pt x="0" y="40038"/>
                </a:lnTo>
                <a:lnTo>
                  <a:pt x="89779" y="345040"/>
                </a:lnTo>
                <a:lnTo>
                  <a:pt x="176869" y="299111"/>
                </a:lnTo>
                <a:lnTo>
                  <a:pt x="96439" y="20710"/>
                </a:lnTo>
                <a:lnTo>
                  <a:pt x="75328" y="0"/>
                </a:lnTo>
                <a:close/>
              </a:path>
            </a:pathLst>
          </a:custGeom>
          <a:solidFill>
            <a:srgbClr val="FF0000"/>
          </a:solidFill>
          <a:ln>
            <a:noFill/>
            <a:tailEnd type="triangle" w="sm"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Rectangle 18">
            <a:extLst>
              <a:ext uri="{FF2B5EF4-FFF2-40B4-BE49-F238E27FC236}">
                <a16:creationId xmlns:a16="http://schemas.microsoft.com/office/drawing/2014/main" id="{240ADFE0-003B-46A3-BC69-F785884C40EB}"/>
              </a:ext>
            </a:extLst>
          </p:cNvPr>
          <p:cNvSpPr/>
          <p:nvPr/>
        </p:nvSpPr>
        <p:spPr>
          <a:xfrm>
            <a:off x="8099615" y="233845"/>
            <a:ext cx="899798" cy="461665"/>
          </a:xfrm>
          <a:prstGeom prst="rect">
            <a:avLst/>
          </a:prstGeom>
        </p:spPr>
        <p:txBody>
          <a:bodyPr wrap="none">
            <a:spAutoFit/>
          </a:bodyPr>
          <a:lstStyle/>
          <a:p>
            <a:r>
              <a:rPr lang="en-GB" sz="2400" b="1" dirty="0">
                <a:solidFill>
                  <a:srgbClr val="FF0000"/>
                </a:solidFill>
              </a:rPr>
              <a:t>S</a:t>
            </a:r>
            <a:r>
              <a:rPr lang="en-GB" sz="2400" dirty="0">
                <a:solidFill>
                  <a:srgbClr val="00B050"/>
                </a:solidFill>
              </a:rPr>
              <a:t>T</a:t>
            </a:r>
            <a:r>
              <a:rPr lang="en-GB" sz="2400"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352495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38F52-5CD4-4BA1-B209-193C7928C688}"/>
              </a:ext>
            </a:extLst>
          </p:cNvPr>
          <p:cNvSpPr>
            <a:spLocks noGrp="1"/>
          </p:cNvSpPr>
          <p:nvPr>
            <p:ph type="title"/>
          </p:nvPr>
        </p:nvSpPr>
        <p:spPr/>
        <p:txBody>
          <a:bodyPr>
            <a:normAutofit fontScale="90000"/>
          </a:bodyPr>
          <a:lstStyle/>
          <a:p>
            <a:r>
              <a:rPr lang="en-GB" dirty="0"/>
              <a:t>Safety rules</a:t>
            </a:r>
          </a:p>
        </p:txBody>
      </p:sp>
      <p:sp>
        <p:nvSpPr>
          <p:cNvPr id="3" name="Content Placeholder 2">
            <a:extLst>
              <a:ext uri="{FF2B5EF4-FFF2-40B4-BE49-F238E27FC236}">
                <a16:creationId xmlns:a16="http://schemas.microsoft.com/office/drawing/2014/main" id="{7781FB85-AADF-48AD-8AD2-DB924FB752E9}"/>
              </a:ext>
            </a:extLst>
          </p:cNvPr>
          <p:cNvSpPr>
            <a:spLocks noGrp="1"/>
          </p:cNvSpPr>
          <p:nvPr>
            <p:ph idx="1"/>
          </p:nvPr>
        </p:nvSpPr>
        <p:spPr>
          <a:xfrm>
            <a:off x="457200" y="1200150"/>
            <a:ext cx="4402832" cy="3116981"/>
          </a:xfrm>
        </p:spPr>
        <p:txBody>
          <a:bodyPr>
            <a:normAutofit fontScale="92500" lnSpcReduction="20000"/>
          </a:bodyPr>
          <a:lstStyle/>
          <a:p>
            <a:r>
              <a:rPr lang="en-GB" b="1" dirty="0"/>
              <a:t>Power supply unplugged when changing aircraft</a:t>
            </a:r>
          </a:p>
          <a:p>
            <a:r>
              <a:rPr lang="en-GB" b="1" dirty="0"/>
              <a:t>Only one person inside the flying circle changing aircraft</a:t>
            </a:r>
          </a:p>
          <a:p>
            <a:r>
              <a:rPr lang="en-GB" b="1" dirty="0"/>
              <a:t>Safety goggles</a:t>
            </a:r>
          </a:p>
          <a:p>
            <a:r>
              <a:rPr lang="en-GB" b="1" dirty="0"/>
              <a:t>Spectators behind taped off area away from flying circle</a:t>
            </a:r>
          </a:p>
          <a:p>
            <a:r>
              <a:rPr lang="en-GB" b="1" dirty="0"/>
              <a:t>Pilots with clear view of entire flying circle</a:t>
            </a:r>
          </a:p>
          <a:p>
            <a:r>
              <a:rPr lang="en-GB" b="1" dirty="0"/>
              <a:t>Pilots next to PSU and back from flying circle</a:t>
            </a:r>
          </a:p>
          <a:p>
            <a:endParaRPr lang="en-GB" b="1" dirty="0"/>
          </a:p>
        </p:txBody>
      </p:sp>
      <p:sp>
        <p:nvSpPr>
          <p:cNvPr id="4" name="Rectangle 3">
            <a:extLst>
              <a:ext uri="{FF2B5EF4-FFF2-40B4-BE49-F238E27FC236}">
                <a16:creationId xmlns:a16="http://schemas.microsoft.com/office/drawing/2014/main" id="{196759C1-90B8-4C1B-B78F-622C0B3CC40B}"/>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b="1" dirty="0">
                <a:solidFill>
                  <a:srgbClr val="00B050"/>
                </a:solidFill>
              </a:rPr>
              <a:t>T</a:t>
            </a:r>
            <a:r>
              <a:rPr lang="en-GB" sz="2400"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34764783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Aft>
                <a:spcPts val="0"/>
              </a:spcAft>
            </a:pPr>
            <a:r>
              <a:rPr lang="en-GB" dirty="0"/>
              <a:t>Powered flight</a:t>
            </a:r>
          </a:p>
        </p:txBody>
      </p:sp>
      <p:sp>
        <p:nvSpPr>
          <p:cNvPr id="3" name="Content Placeholder 2"/>
          <p:cNvSpPr>
            <a:spLocks noGrp="1"/>
          </p:cNvSpPr>
          <p:nvPr>
            <p:ph idx="1"/>
          </p:nvPr>
        </p:nvSpPr>
        <p:spPr>
          <a:xfrm>
            <a:off x="457200" y="1063229"/>
            <a:ext cx="4474840" cy="3308721"/>
          </a:xfrm>
        </p:spPr>
        <p:txBody>
          <a:bodyPr>
            <a:normAutofit/>
          </a:bodyPr>
          <a:lstStyle/>
          <a:p>
            <a:r>
              <a:rPr lang="en-GB" b="1" dirty="0"/>
              <a:t>Power supply &gt; pylon</a:t>
            </a:r>
          </a:p>
          <a:p>
            <a:r>
              <a:rPr lang="en-GB" b="1" dirty="0"/>
              <a:t>Flying line length </a:t>
            </a:r>
          </a:p>
          <a:p>
            <a:r>
              <a:rPr lang="en-GB" b="1" dirty="0"/>
              <a:t>Plug-in Molex</a:t>
            </a:r>
          </a:p>
          <a:p>
            <a:r>
              <a:rPr lang="en-GB" b="1" dirty="0"/>
              <a:t>Thread flying wires</a:t>
            </a:r>
            <a:br>
              <a:rPr lang="en-GB" b="1" dirty="0"/>
            </a:br>
            <a:r>
              <a:rPr lang="en-GB" b="1" dirty="0"/>
              <a:t>through  tether</a:t>
            </a:r>
          </a:p>
          <a:p>
            <a:pPr lvl="0"/>
            <a:r>
              <a:rPr lang="en-GB" b="1" dirty="0"/>
              <a:t>Ground handling</a:t>
            </a:r>
          </a:p>
          <a:p>
            <a:pPr lvl="0"/>
            <a:r>
              <a:rPr lang="en-GB" b="1" dirty="0"/>
              <a:t>Power settings</a:t>
            </a:r>
          </a:p>
          <a:p>
            <a:pPr lvl="0"/>
            <a:endParaRPr lang="en-GB" b="1" dirty="0"/>
          </a:p>
        </p:txBody>
      </p:sp>
      <p:pic>
        <p:nvPicPr>
          <p:cNvPr id="1026" name="Picture 2" descr="http://www.thertphut.co.uk/images/RTPsetup800.png">
            <a:extLst>
              <a:ext uri="{FF2B5EF4-FFF2-40B4-BE49-F238E27FC236}">
                <a16:creationId xmlns:a16="http://schemas.microsoft.com/office/drawing/2014/main" id="{82EC7A37-FFF5-4279-A2D8-41991E1295A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7367"/>
          <a:stretch/>
        </p:blipFill>
        <p:spPr bwMode="auto">
          <a:xfrm>
            <a:off x="3209329" y="832550"/>
            <a:ext cx="5477471" cy="36218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DE9A435-DBE0-43DA-819C-96E6492ED500}"/>
              </a:ext>
            </a:extLst>
          </p:cNvPr>
          <p:cNvSpPr txBox="1"/>
          <p:nvPr/>
        </p:nvSpPr>
        <p:spPr>
          <a:xfrm>
            <a:off x="5580112" y="4146634"/>
            <a:ext cx="3240360" cy="307777"/>
          </a:xfrm>
          <a:prstGeom prst="rect">
            <a:avLst/>
          </a:prstGeom>
          <a:noFill/>
        </p:spPr>
        <p:txBody>
          <a:bodyPr wrap="square" rtlCol="0">
            <a:spAutoFit/>
          </a:bodyPr>
          <a:lstStyle/>
          <a:p>
            <a:pPr algn="r"/>
            <a:r>
              <a:rPr lang="en-GB" sz="1400" dirty="0">
                <a:solidFill>
                  <a:srgbClr val="FF0000"/>
                </a:solidFill>
              </a:rPr>
              <a:t>http://www.thertphut.co.uk</a:t>
            </a:r>
          </a:p>
        </p:txBody>
      </p:sp>
      <p:sp>
        <p:nvSpPr>
          <p:cNvPr id="6" name="Rectangle 5">
            <a:extLst>
              <a:ext uri="{FF2B5EF4-FFF2-40B4-BE49-F238E27FC236}">
                <a16:creationId xmlns:a16="http://schemas.microsoft.com/office/drawing/2014/main" id="{8BCE2475-59C0-487F-BB11-0A37C6908E3B}"/>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b="1" dirty="0">
                <a:solidFill>
                  <a:srgbClr val="00B050"/>
                </a:solidFill>
              </a:rPr>
              <a:t>T</a:t>
            </a:r>
            <a:r>
              <a:rPr lang="en-GB" sz="2400"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850713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C30D-F6C7-40FB-A292-C469A755FDBA}"/>
              </a:ext>
            </a:extLst>
          </p:cNvPr>
          <p:cNvSpPr>
            <a:spLocks noGrp="1"/>
          </p:cNvSpPr>
          <p:nvPr>
            <p:ph type="title"/>
          </p:nvPr>
        </p:nvSpPr>
        <p:spPr/>
        <p:txBody>
          <a:bodyPr>
            <a:normAutofit fontScale="90000"/>
          </a:bodyPr>
          <a:lstStyle/>
          <a:p>
            <a:r>
              <a:rPr lang="en-GB" dirty="0"/>
              <a:t>Simulation – CFD</a:t>
            </a:r>
          </a:p>
        </p:txBody>
      </p:sp>
      <p:sp>
        <p:nvSpPr>
          <p:cNvPr id="3" name="Content Placeholder 2">
            <a:extLst>
              <a:ext uri="{FF2B5EF4-FFF2-40B4-BE49-F238E27FC236}">
                <a16:creationId xmlns:a16="http://schemas.microsoft.com/office/drawing/2014/main" id="{743DB80A-4ED8-41FE-88DE-F946F8733DA1}"/>
              </a:ext>
            </a:extLst>
          </p:cNvPr>
          <p:cNvSpPr>
            <a:spLocks noGrp="1"/>
          </p:cNvSpPr>
          <p:nvPr>
            <p:ph idx="1"/>
          </p:nvPr>
        </p:nvSpPr>
        <p:spPr>
          <a:xfrm>
            <a:off x="457200" y="915566"/>
            <a:ext cx="4512256" cy="3401565"/>
          </a:xfrm>
        </p:spPr>
        <p:txBody>
          <a:bodyPr>
            <a:normAutofit/>
          </a:bodyPr>
          <a:lstStyle/>
          <a:p>
            <a:r>
              <a:rPr lang="en-GB" sz="2400" b="1" dirty="0"/>
              <a:t>Airflow over the wing</a:t>
            </a:r>
          </a:p>
          <a:p>
            <a:pPr marL="269875" lvl="1"/>
            <a:r>
              <a:rPr lang="en-GB" sz="2000" dirty="0"/>
              <a:t>Angle of attack</a:t>
            </a:r>
          </a:p>
          <a:p>
            <a:pPr marL="269875" lvl="1"/>
            <a:r>
              <a:rPr lang="en-GB" sz="2000" dirty="0"/>
              <a:t>Pressure difference above/below</a:t>
            </a:r>
          </a:p>
          <a:p>
            <a:pPr marL="269875" lvl="1"/>
            <a:r>
              <a:rPr lang="en-GB" sz="2000" dirty="0"/>
              <a:t>Centre of pressure </a:t>
            </a:r>
          </a:p>
          <a:p>
            <a:pPr marL="269875" lvl="1"/>
            <a:r>
              <a:rPr lang="en-GB" sz="2000" dirty="0"/>
              <a:t>Lift force</a:t>
            </a:r>
          </a:p>
          <a:p>
            <a:pPr lvl="2"/>
            <a:r>
              <a:rPr lang="en-GB" sz="2000" dirty="0"/>
              <a:t>Must exceed aircraft mass/weight</a:t>
            </a:r>
          </a:p>
          <a:p>
            <a:pPr marL="269875" lvl="1"/>
            <a:r>
              <a:rPr lang="en-GB" sz="2000" dirty="0"/>
              <a:t>Flight on another planet?</a:t>
            </a:r>
          </a:p>
        </p:txBody>
      </p:sp>
      <p:pic>
        <p:nvPicPr>
          <p:cNvPr id="4" name="Picture 3">
            <a:extLst>
              <a:ext uri="{FF2B5EF4-FFF2-40B4-BE49-F238E27FC236}">
                <a16:creationId xmlns:a16="http://schemas.microsoft.com/office/drawing/2014/main" id="{A90D9873-5BF9-4AB1-AC83-7292267290E3}"/>
              </a:ext>
            </a:extLst>
          </p:cNvPr>
          <p:cNvPicPr/>
          <p:nvPr/>
        </p:nvPicPr>
        <p:blipFill>
          <a:blip r:embed="rId3" cstate="screen">
            <a:extLst>
              <a:ext uri="{28A0092B-C50C-407E-A947-70E740481C1C}">
                <a14:useLocalDpi xmlns:a14="http://schemas.microsoft.com/office/drawing/2010/main"/>
              </a:ext>
            </a:extLst>
          </a:blip>
          <a:stretch>
            <a:fillRect/>
          </a:stretch>
        </p:blipFill>
        <p:spPr>
          <a:xfrm>
            <a:off x="4969456" y="915566"/>
            <a:ext cx="3717344" cy="2880320"/>
          </a:xfrm>
          <a:prstGeom prst="rect">
            <a:avLst/>
          </a:prstGeom>
        </p:spPr>
      </p:pic>
    </p:spTree>
    <p:extLst>
      <p:ext uri="{BB962C8B-B14F-4D97-AF65-F5344CB8AC3E}">
        <p14:creationId xmlns:p14="http://schemas.microsoft.com/office/powerpoint/2010/main" val="1694155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C30D-F6C7-40FB-A292-C469A755FDBA}"/>
              </a:ext>
            </a:extLst>
          </p:cNvPr>
          <p:cNvSpPr>
            <a:spLocks noGrp="1"/>
          </p:cNvSpPr>
          <p:nvPr>
            <p:ph type="title"/>
          </p:nvPr>
        </p:nvSpPr>
        <p:spPr/>
        <p:txBody>
          <a:bodyPr>
            <a:normAutofit fontScale="90000"/>
          </a:bodyPr>
          <a:lstStyle/>
          <a:p>
            <a:r>
              <a:rPr lang="en-GB" dirty="0"/>
              <a:t>Simulation – CFD</a:t>
            </a:r>
          </a:p>
        </p:txBody>
      </p:sp>
      <p:sp>
        <p:nvSpPr>
          <p:cNvPr id="3" name="Content Placeholder 2">
            <a:extLst>
              <a:ext uri="{FF2B5EF4-FFF2-40B4-BE49-F238E27FC236}">
                <a16:creationId xmlns:a16="http://schemas.microsoft.com/office/drawing/2014/main" id="{743DB80A-4ED8-41FE-88DE-F946F8733DA1}"/>
              </a:ext>
            </a:extLst>
          </p:cNvPr>
          <p:cNvSpPr>
            <a:spLocks noGrp="1"/>
          </p:cNvSpPr>
          <p:nvPr>
            <p:ph idx="1"/>
          </p:nvPr>
        </p:nvSpPr>
        <p:spPr>
          <a:xfrm>
            <a:off x="457200" y="915566"/>
            <a:ext cx="4114800" cy="3401565"/>
          </a:xfrm>
        </p:spPr>
        <p:txBody>
          <a:bodyPr>
            <a:normAutofit/>
          </a:bodyPr>
          <a:lstStyle/>
          <a:p>
            <a:r>
              <a:rPr lang="en-GB" sz="2400" b="1" dirty="0"/>
              <a:t>Airflow over the fuselage</a:t>
            </a:r>
          </a:p>
          <a:p>
            <a:pPr marL="269875" lvl="1"/>
            <a:r>
              <a:rPr lang="en-GB" dirty="0"/>
              <a:t>Areas of turbulence </a:t>
            </a:r>
          </a:p>
          <a:p>
            <a:pPr marL="269875" lvl="1"/>
            <a:r>
              <a:rPr lang="en-GB" dirty="0"/>
              <a:t>Drag coefficient</a:t>
            </a:r>
          </a:p>
          <a:p>
            <a:pPr marL="269875" lvl="1"/>
            <a:r>
              <a:rPr lang="en-GB" dirty="0"/>
              <a:t>Thrust from the motor must exceed the drag force resisting movement.</a:t>
            </a:r>
            <a:endParaRPr lang="en-GB" sz="2100" dirty="0"/>
          </a:p>
        </p:txBody>
      </p:sp>
      <p:pic>
        <p:nvPicPr>
          <p:cNvPr id="5" name="Picture 4">
            <a:extLst>
              <a:ext uri="{FF2B5EF4-FFF2-40B4-BE49-F238E27FC236}">
                <a16:creationId xmlns:a16="http://schemas.microsoft.com/office/drawing/2014/main" id="{76C44D4F-103C-4893-8393-2FE6D3E40375}"/>
              </a:ext>
            </a:extLst>
          </p:cNvPr>
          <p:cNvPicPr/>
          <p:nvPr/>
        </p:nvPicPr>
        <p:blipFill>
          <a:blip r:embed="rId3" cstate="screen">
            <a:extLst>
              <a:ext uri="{28A0092B-C50C-407E-A947-70E740481C1C}">
                <a14:useLocalDpi xmlns:a14="http://schemas.microsoft.com/office/drawing/2010/main"/>
              </a:ext>
            </a:extLst>
          </a:blip>
          <a:stretch>
            <a:fillRect/>
          </a:stretch>
        </p:blipFill>
        <p:spPr>
          <a:xfrm>
            <a:off x="4932041" y="915565"/>
            <a:ext cx="3754760" cy="2845135"/>
          </a:xfrm>
          <a:prstGeom prst="rect">
            <a:avLst/>
          </a:prstGeom>
        </p:spPr>
      </p:pic>
    </p:spTree>
    <p:extLst>
      <p:ext uri="{BB962C8B-B14F-4D97-AF65-F5344CB8AC3E}">
        <p14:creationId xmlns:p14="http://schemas.microsoft.com/office/powerpoint/2010/main" val="27681536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61880-CA09-4E33-AD58-BB9860586F33}"/>
              </a:ext>
            </a:extLst>
          </p:cNvPr>
          <p:cNvSpPr>
            <a:spLocks noGrp="1"/>
          </p:cNvSpPr>
          <p:nvPr>
            <p:ph type="title"/>
          </p:nvPr>
        </p:nvSpPr>
        <p:spPr/>
        <p:txBody>
          <a:bodyPr>
            <a:normAutofit fontScale="90000"/>
          </a:bodyPr>
          <a:lstStyle/>
          <a:p>
            <a:r>
              <a:rPr lang="en-GB" dirty="0"/>
              <a:t>Suppliers, parts list and costings</a:t>
            </a:r>
          </a:p>
        </p:txBody>
      </p:sp>
      <p:sp>
        <p:nvSpPr>
          <p:cNvPr id="5" name="Content Placeholder 4">
            <a:extLst>
              <a:ext uri="{FF2B5EF4-FFF2-40B4-BE49-F238E27FC236}">
                <a16:creationId xmlns:a16="http://schemas.microsoft.com/office/drawing/2014/main" id="{BF68B34B-1647-4B74-8227-D0FA0FDCF462}"/>
              </a:ext>
            </a:extLst>
          </p:cNvPr>
          <p:cNvSpPr>
            <a:spLocks noGrp="1"/>
          </p:cNvSpPr>
          <p:nvPr>
            <p:ph idx="1"/>
          </p:nvPr>
        </p:nvSpPr>
        <p:spPr>
          <a:xfrm>
            <a:off x="457200" y="1200151"/>
            <a:ext cx="3898776" cy="1803647"/>
          </a:xfrm>
        </p:spPr>
        <p:txBody>
          <a:bodyPr/>
          <a:lstStyle/>
          <a:p>
            <a:r>
              <a:rPr lang="en-GB" b="1" dirty="0"/>
              <a:t>Pylon flight – parts list.xlsx</a:t>
            </a:r>
          </a:p>
          <a:p>
            <a:pPr marL="269875" lvl="1"/>
            <a:r>
              <a:rPr lang="en-GB" dirty="0"/>
              <a:t>Parts</a:t>
            </a:r>
          </a:p>
          <a:p>
            <a:pPr marL="269875" lvl="1"/>
            <a:r>
              <a:rPr lang="en-GB" dirty="0"/>
              <a:t>Suppliers</a:t>
            </a:r>
          </a:p>
          <a:p>
            <a:pPr marL="269875" lvl="1"/>
            <a:r>
              <a:rPr lang="en-GB" dirty="0"/>
              <a:t>Part numbers</a:t>
            </a:r>
          </a:p>
          <a:p>
            <a:pPr marL="269875" lvl="1"/>
            <a:r>
              <a:rPr lang="en-GB" dirty="0"/>
              <a:t>Costings</a:t>
            </a:r>
          </a:p>
        </p:txBody>
      </p:sp>
      <p:sp>
        <p:nvSpPr>
          <p:cNvPr id="6" name="Rectangle 5">
            <a:extLst>
              <a:ext uri="{FF2B5EF4-FFF2-40B4-BE49-F238E27FC236}">
                <a16:creationId xmlns:a16="http://schemas.microsoft.com/office/drawing/2014/main" id="{ADFB24C2-1EDD-40FA-B8B6-C037512176A5}"/>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dirty="0">
                <a:solidFill>
                  <a:srgbClr val="00B050"/>
                </a:solidFill>
              </a:rPr>
              <a:t>T</a:t>
            </a:r>
            <a:r>
              <a:rPr lang="en-GB" sz="2400" dirty="0">
                <a:solidFill>
                  <a:srgbClr val="7030A0"/>
                </a:solidFill>
              </a:rPr>
              <a:t>E</a:t>
            </a:r>
            <a:r>
              <a:rPr lang="en-GB" sz="2400" b="1" dirty="0">
                <a:solidFill>
                  <a:srgbClr val="0070C0"/>
                </a:solidFill>
              </a:rPr>
              <a:t>M</a:t>
            </a:r>
          </a:p>
        </p:txBody>
      </p:sp>
      <p:pic>
        <p:nvPicPr>
          <p:cNvPr id="7" name="Picture 6">
            <a:extLst>
              <a:ext uri="{FF2B5EF4-FFF2-40B4-BE49-F238E27FC236}">
                <a16:creationId xmlns:a16="http://schemas.microsoft.com/office/drawing/2014/main" id="{59C3DC84-6618-4D60-93D3-728903FCFB65}"/>
              </a:ext>
            </a:extLst>
          </p:cNvPr>
          <p:cNvPicPr/>
          <p:nvPr/>
        </p:nvPicPr>
        <p:blipFill>
          <a:blip r:embed="rId3" cstate="screen">
            <a:extLst>
              <a:ext uri="{28A0092B-C50C-407E-A947-70E740481C1C}">
                <a14:useLocalDpi xmlns:a14="http://schemas.microsoft.com/office/drawing/2010/main"/>
              </a:ext>
            </a:extLst>
          </a:blip>
          <a:stretch>
            <a:fillRect/>
          </a:stretch>
        </p:blipFill>
        <p:spPr>
          <a:xfrm>
            <a:off x="5970890" y="987574"/>
            <a:ext cx="2846105" cy="3394472"/>
          </a:xfrm>
          <a:prstGeom prst="rect">
            <a:avLst/>
          </a:prstGeom>
        </p:spPr>
      </p:pic>
    </p:spTree>
    <p:extLst>
      <p:ext uri="{BB962C8B-B14F-4D97-AF65-F5344CB8AC3E}">
        <p14:creationId xmlns:p14="http://schemas.microsoft.com/office/powerpoint/2010/main" val="2353247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01F28-DF0E-4CA4-90E5-9DE4EC20B9CA}"/>
              </a:ext>
            </a:extLst>
          </p:cNvPr>
          <p:cNvSpPr>
            <a:spLocks noGrp="1"/>
          </p:cNvSpPr>
          <p:nvPr>
            <p:ph type="title"/>
          </p:nvPr>
        </p:nvSpPr>
        <p:spPr/>
        <p:txBody>
          <a:bodyPr>
            <a:normAutofit fontScale="90000"/>
          </a:bodyPr>
          <a:lstStyle/>
          <a:p>
            <a:r>
              <a:rPr lang="en-GB" dirty="0"/>
              <a:t>Aircraft examples</a:t>
            </a:r>
          </a:p>
        </p:txBody>
      </p:sp>
      <p:pic>
        <p:nvPicPr>
          <p:cNvPr id="5" name="Picture 4" descr="A airplane that is sitting on a hard wood floor&#10;&#10;Description generated with very high confidence">
            <a:extLst>
              <a:ext uri="{FF2B5EF4-FFF2-40B4-BE49-F238E27FC236}">
                <a16:creationId xmlns:a16="http://schemas.microsoft.com/office/drawing/2014/main" id="{6388FF52-D6E7-442B-AFAC-13942CB24A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982747"/>
            <a:ext cx="2118670" cy="1589003"/>
          </a:xfrm>
          <a:prstGeom prst="rect">
            <a:avLst/>
          </a:prstGeom>
        </p:spPr>
      </p:pic>
      <p:pic>
        <p:nvPicPr>
          <p:cNvPr id="7" name="Picture 6" descr="A picture containing floor, indoor, small, wood&#10;&#10;Description generated with very high confidence">
            <a:extLst>
              <a:ext uri="{FF2B5EF4-FFF2-40B4-BE49-F238E27FC236}">
                <a16:creationId xmlns:a16="http://schemas.microsoft.com/office/drawing/2014/main" id="{734FF35B-F9D3-46A6-A3CD-7A0D68FE9C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71800" y="982747"/>
            <a:ext cx="2118671" cy="1589003"/>
          </a:xfrm>
          <a:prstGeom prst="rect">
            <a:avLst/>
          </a:prstGeom>
        </p:spPr>
      </p:pic>
      <p:pic>
        <p:nvPicPr>
          <p:cNvPr id="9" name="Picture 8" descr="A picture containing floor, indoor, table&#10;&#10;Description generated with very high confidence">
            <a:extLst>
              <a:ext uri="{FF2B5EF4-FFF2-40B4-BE49-F238E27FC236}">
                <a16:creationId xmlns:a16="http://schemas.microsoft.com/office/drawing/2014/main" id="{A2A729D2-5CEA-4953-9422-FF96EF12BF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96355" y="982747"/>
            <a:ext cx="2118671" cy="1589003"/>
          </a:xfrm>
          <a:prstGeom prst="rect">
            <a:avLst/>
          </a:prstGeom>
        </p:spPr>
      </p:pic>
      <p:pic>
        <p:nvPicPr>
          <p:cNvPr id="11" name="Picture 10" descr="A close up of a hard wood floor&#10;&#10;Description generated with very high confidence">
            <a:extLst>
              <a:ext uri="{FF2B5EF4-FFF2-40B4-BE49-F238E27FC236}">
                <a16:creationId xmlns:a16="http://schemas.microsoft.com/office/drawing/2014/main" id="{B79BEDDD-2FB0-4479-8799-957CF52E49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199" y="2710938"/>
            <a:ext cx="2118671" cy="1589003"/>
          </a:xfrm>
          <a:prstGeom prst="rect">
            <a:avLst/>
          </a:prstGeom>
        </p:spPr>
      </p:pic>
      <p:pic>
        <p:nvPicPr>
          <p:cNvPr id="13" name="Picture 12" descr="A wooden table&#10;&#10;Description generated with high confidence">
            <a:extLst>
              <a:ext uri="{FF2B5EF4-FFF2-40B4-BE49-F238E27FC236}">
                <a16:creationId xmlns:a16="http://schemas.microsoft.com/office/drawing/2014/main" id="{AD18BC79-368F-4285-9132-34F860C7811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71800" y="2710937"/>
            <a:ext cx="2118671" cy="1589003"/>
          </a:xfrm>
          <a:prstGeom prst="rect">
            <a:avLst/>
          </a:prstGeom>
        </p:spPr>
      </p:pic>
      <p:pic>
        <p:nvPicPr>
          <p:cNvPr id="15" name="Picture 14" descr="A wooden cutting board&#10;&#10;Description generated with high confidence">
            <a:extLst>
              <a:ext uri="{FF2B5EF4-FFF2-40B4-BE49-F238E27FC236}">
                <a16:creationId xmlns:a16="http://schemas.microsoft.com/office/drawing/2014/main" id="{53A5E87A-E3C6-4467-B5A3-2D872500293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96355" y="2710937"/>
            <a:ext cx="2118671" cy="1589003"/>
          </a:xfrm>
          <a:prstGeom prst="rect">
            <a:avLst/>
          </a:prstGeom>
        </p:spPr>
      </p:pic>
      <p:sp>
        <p:nvSpPr>
          <p:cNvPr id="10" name="Rectangle 9">
            <a:extLst>
              <a:ext uri="{FF2B5EF4-FFF2-40B4-BE49-F238E27FC236}">
                <a16:creationId xmlns:a16="http://schemas.microsoft.com/office/drawing/2014/main" id="{BF31465F-F83A-462A-A8C6-AC82FC165019}"/>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b="1" dirty="0">
                <a:solidFill>
                  <a:srgbClr val="00B050"/>
                </a:solidFill>
              </a:rPr>
              <a:t>T</a:t>
            </a:r>
            <a:r>
              <a:rPr lang="en-GB" sz="2400"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3681037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9DB3-D167-4793-8E53-493740AC8339}"/>
              </a:ext>
            </a:extLst>
          </p:cNvPr>
          <p:cNvSpPr>
            <a:spLocks noGrp="1"/>
          </p:cNvSpPr>
          <p:nvPr>
            <p:ph type="title"/>
          </p:nvPr>
        </p:nvSpPr>
        <p:spPr/>
        <p:txBody>
          <a:bodyPr>
            <a:normAutofit fontScale="90000"/>
          </a:bodyPr>
          <a:lstStyle/>
          <a:p>
            <a:r>
              <a:rPr lang="en-GB" dirty="0"/>
              <a:t>Pylon – light weight</a:t>
            </a:r>
          </a:p>
        </p:txBody>
      </p:sp>
      <p:pic>
        <p:nvPicPr>
          <p:cNvPr id="7" name="Picture 6" descr="A picture containing floor, ground, table, indoor&#10;&#10;Description generated with high confidence">
            <a:extLst>
              <a:ext uri="{FF2B5EF4-FFF2-40B4-BE49-F238E27FC236}">
                <a16:creationId xmlns:a16="http://schemas.microsoft.com/office/drawing/2014/main" id="{84380154-7A5C-4283-87BE-65A93C658B8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56746" y="1129025"/>
            <a:ext cx="4035865" cy="3026899"/>
          </a:xfrm>
          <a:prstGeom prst="rect">
            <a:avLst/>
          </a:prstGeom>
        </p:spPr>
      </p:pic>
      <p:sp>
        <p:nvSpPr>
          <p:cNvPr id="8" name="Rectangle 7">
            <a:extLst>
              <a:ext uri="{FF2B5EF4-FFF2-40B4-BE49-F238E27FC236}">
                <a16:creationId xmlns:a16="http://schemas.microsoft.com/office/drawing/2014/main" id="{EC99E245-6054-463A-8BE5-488CB2AAD9BD}"/>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b="1" dirty="0">
                <a:solidFill>
                  <a:srgbClr val="00B050"/>
                </a:solidFill>
              </a:rPr>
              <a:t>T</a:t>
            </a:r>
            <a:r>
              <a:rPr lang="en-GB" sz="2400" dirty="0">
                <a:solidFill>
                  <a:srgbClr val="7030A0"/>
                </a:solidFill>
              </a:rPr>
              <a:t>E</a:t>
            </a:r>
            <a:r>
              <a:rPr lang="en-GB" sz="2400" dirty="0">
                <a:solidFill>
                  <a:srgbClr val="0070C0"/>
                </a:solidFill>
              </a:rPr>
              <a:t>M</a:t>
            </a:r>
          </a:p>
        </p:txBody>
      </p:sp>
      <p:pic>
        <p:nvPicPr>
          <p:cNvPr id="10" name="Picture 9">
            <a:extLst>
              <a:ext uri="{FF2B5EF4-FFF2-40B4-BE49-F238E27FC236}">
                <a16:creationId xmlns:a16="http://schemas.microsoft.com/office/drawing/2014/main" id="{2EBF0019-08CA-475D-A862-5AF11555E776}"/>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2514" y="1129026"/>
            <a:ext cx="2717814" cy="3026899"/>
          </a:xfrm>
          <a:prstGeom prst="rect">
            <a:avLst/>
          </a:prstGeom>
          <a:noFill/>
          <a:ln>
            <a:noFill/>
          </a:ln>
        </p:spPr>
      </p:pic>
    </p:spTree>
    <p:extLst>
      <p:ext uri="{BB962C8B-B14F-4D97-AF65-F5344CB8AC3E}">
        <p14:creationId xmlns:p14="http://schemas.microsoft.com/office/powerpoint/2010/main" val="34607728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9DB3-D167-4793-8E53-493740AC8339}"/>
              </a:ext>
            </a:extLst>
          </p:cNvPr>
          <p:cNvSpPr>
            <a:spLocks noGrp="1"/>
          </p:cNvSpPr>
          <p:nvPr>
            <p:ph type="title"/>
          </p:nvPr>
        </p:nvSpPr>
        <p:spPr/>
        <p:txBody>
          <a:bodyPr>
            <a:normAutofit fontScale="90000"/>
          </a:bodyPr>
          <a:lstStyle/>
          <a:p>
            <a:r>
              <a:rPr lang="en-GB" dirty="0"/>
              <a:t>Pylon – medium weight</a:t>
            </a:r>
          </a:p>
        </p:txBody>
      </p:sp>
      <p:pic>
        <p:nvPicPr>
          <p:cNvPr id="9" name="Picture 8" descr="A picture containing floor, indoor, table, sitting&#10;&#10;Description generated with very high confidence">
            <a:extLst>
              <a:ext uri="{FF2B5EF4-FFF2-40B4-BE49-F238E27FC236}">
                <a16:creationId xmlns:a16="http://schemas.microsoft.com/office/drawing/2014/main" id="{EB366DCE-0E91-42D7-8F1E-9BDFA72763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39139" y="987573"/>
            <a:ext cx="4033327" cy="3024995"/>
          </a:xfrm>
          <a:prstGeom prst="rect">
            <a:avLst/>
          </a:prstGeom>
        </p:spPr>
      </p:pic>
      <p:pic>
        <p:nvPicPr>
          <p:cNvPr id="11" name="Picture 10" descr="A picture containing floor, indoor, table, ground&#10;&#10;Description generated with very high confidence">
            <a:extLst>
              <a:ext uri="{FF2B5EF4-FFF2-40B4-BE49-F238E27FC236}">
                <a16:creationId xmlns:a16="http://schemas.microsoft.com/office/drawing/2014/main" id="{00E63C10-196B-4D3C-AF63-A8E03D3857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200" y="986914"/>
            <a:ext cx="4033327" cy="3024995"/>
          </a:xfrm>
          <a:prstGeom prst="rect">
            <a:avLst/>
          </a:prstGeom>
        </p:spPr>
      </p:pic>
      <p:sp>
        <p:nvSpPr>
          <p:cNvPr id="8" name="Rectangle 7">
            <a:extLst>
              <a:ext uri="{FF2B5EF4-FFF2-40B4-BE49-F238E27FC236}">
                <a16:creationId xmlns:a16="http://schemas.microsoft.com/office/drawing/2014/main" id="{EC99E245-6054-463A-8BE5-488CB2AAD9BD}"/>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b="1" dirty="0">
                <a:solidFill>
                  <a:srgbClr val="00B050"/>
                </a:solidFill>
              </a:rPr>
              <a:t>T</a:t>
            </a:r>
            <a:r>
              <a:rPr lang="en-GB" sz="2400"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1325846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B150D7-51EA-430E-AB8D-F5C56939C0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7323" y="1974544"/>
            <a:ext cx="3460661" cy="2297205"/>
          </a:xfrm>
          <a:prstGeom prst="rect">
            <a:avLst/>
          </a:prstGeom>
        </p:spPr>
      </p:pic>
      <p:sp>
        <p:nvSpPr>
          <p:cNvPr id="2" name="Title 1"/>
          <p:cNvSpPr>
            <a:spLocks noGrp="1"/>
          </p:cNvSpPr>
          <p:nvPr>
            <p:ph type="title"/>
          </p:nvPr>
        </p:nvSpPr>
        <p:spPr/>
        <p:txBody>
          <a:bodyPr>
            <a:normAutofit fontScale="90000"/>
          </a:bodyPr>
          <a:lstStyle/>
          <a:p>
            <a:pPr lvl="0">
              <a:spcAft>
                <a:spcPts val="0"/>
              </a:spcAft>
              <a:buFont typeface="+mj-lt"/>
              <a:buNone/>
            </a:pPr>
            <a:r>
              <a:rPr lang="en-GB" dirty="0"/>
              <a:t>How planes fly – Four forces of flight</a:t>
            </a:r>
          </a:p>
        </p:txBody>
      </p:sp>
      <p:sp>
        <p:nvSpPr>
          <p:cNvPr id="3" name="Content Placeholder 2"/>
          <p:cNvSpPr>
            <a:spLocks noGrp="1"/>
          </p:cNvSpPr>
          <p:nvPr>
            <p:ph idx="1"/>
          </p:nvPr>
        </p:nvSpPr>
        <p:spPr>
          <a:xfrm>
            <a:off x="457200" y="965827"/>
            <a:ext cx="4474840" cy="904934"/>
          </a:xfrm>
        </p:spPr>
        <p:txBody>
          <a:bodyPr>
            <a:normAutofit/>
          </a:bodyPr>
          <a:lstStyle/>
          <a:p>
            <a:pPr lvl="0">
              <a:spcAft>
                <a:spcPts val="0"/>
              </a:spcAft>
            </a:pPr>
            <a:r>
              <a:rPr lang="en-GB" sz="2000" dirty="0"/>
              <a:t>Forces acting on an aircraft</a:t>
            </a:r>
          </a:p>
          <a:p>
            <a:pPr lvl="0">
              <a:spcAft>
                <a:spcPts val="0"/>
              </a:spcAft>
            </a:pPr>
            <a:r>
              <a:rPr lang="en-GB" sz="2000" dirty="0"/>
              <a:t>Shown with opposing force arrows</a:t>
            </a:r>
          </a:p>
        </p:txBody>
      </p:sp>
      <p:pic>
        <p:nvPicPr>
          <p:cNvPr id="6" name="Picture 5">
            <a:extLst>
              <a:ext uri="{FF2B5EF4-FFF2-40B4-BE49-F238E27FC236}">
                <a16:creationId xmlns:a16="http://schemas.microsoft.com/office/drawing/2014/main" id="{B8F22176-A35D-4469-96F1-889A658E1EC0}"/>
              </a:ext>
            </a:extLst>
          </p:cNvPr>
          <p:cNvPicPr>
            <a:picLocks noChangeAspect="1"/>
          </p:cNvPicPr>
          <p:nvPr/>
        </p:nvPicPr>
        <p:blipFill>
          <a:blip r:embed="rId4"/>
          <a:stretch>
            <a:fillRect/>
          </a:stretch>
        </p:blipFill>
        <p:spPr>
          <a:xfrm>
            <a:off x="4788024" y="1805082"/>
            <a:ext cx="3828571" cy="2466667"/>
          </a:xfrm>
          <a:prstGeom prst="rect">
            <a:avLst/>
          </a:prstGeom>
        </p:spPr>
      </p:pic>
      <p:sp>
        <p:nvSpPr>
          <p:cNvPr id="7" name="Rectangle 6">
            <a:extLst>
              <a:ext uri="{FF2B5EF4-FFF2-40B4-BE49-F238E27FC236}">
                <a16:creationId xmlns:a16="http://schemas.microsoft.com/office/drawing/2014/main" id="{1F46E3B5-2363-46AB-A9D6-AB772E1E4703}"/>
              </a:ext>
            </a:extLst>
          </p:cNvPr>
          <p:cNvSpPr/>
          <p:nvPr/>
        </p:nvSpPr>
        <p:spPr>
          <a:xfrm>
            <a:off x="8099615" y="233845"/>
            <a:ext cx="899798" cy="461665"/>
          </a:xfrm>
          <a:prstGeom prst="rect">
            <a:avLst/>
          </a:prstGeom>
        </p:spPr>
        <p:txBody>
          <a:bodyPr wrap="none">
            <a:spAutoFit/>
          </a:bodyPr>
          <a:lstStyle/>
          <a:p>
            <a:r>
              <a:rPr lang="en-GB" sz="2400" b="1" dirty="0">
                <a:solidFill>
                  <a:srgbClr val="FF0000"/>
                </a:solidFill>
              </a:rPr>
              <a:t>S</a:t>
            </a:r>
            <a:r>
              <a:rPr lang="en-GB" sz="2400" dirty="0">
                <a:solidFill>
                  <a:srgbClr val="00B050"/>
                </a:solidFill>
              </a:rPr>
              <a:t>T</a:t>
            </a:r>
            <a:r>
              <a:rPr lang="en-GB" sz="2400"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1614262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1C061-AC45-4A52-A985-977930C9B397}"/>
              </a:ext>
            </a:extLst>
          </p:cNvPr>
          <p:cNvSpPr>
            <a:spLocks noGrp="1"/>
          </p:cNvSpPr>
          <p:nvPr>
            <p:ph type="title"/>
          </p:nvPr>
        </p:nvSpPr>
        <p:spPr/>
        <p:txBody>
          <a:bodyPr>
            <a:normAutofit fontScale="90000"/>
          </a:bodyPr>
          <a:lstStyle/>
          <a:p>
            <a:r>
              <a:rPr lang="en-GB" dirty="0"/>
              <a:t>Motor – Propeller</a:t>
            </a:r>
          </a:p>
        </p:txBody>
      </p:sp>
      <p:sp>
        <p:nvSpPr>
          <p:cNvPr id="3" name="Content Placeholder 2">
            <a:extLst>
              <a:ext uri="{FF2B5EF4-FFF2-40B4-BE49-F238E27FC236}">
                <a16:creationId xmlns:a16="http://schemas.microsoft.com/office/drawing/2014/main" id="{6AFABC13-5795-4C1D-B3A9-0C75E3B2BCEB}"/>
              </a:ext>
            </a:extLst>
          </p:cNvPr>
          <p:cNvSpPr>
            <a:spLocks noGrp="1"/>
          </p:cNvSpPr>
          <p:nvPr>
            <p:ph idx="1"/>
          </p:nvPr>
        </p:nvSpPr>
        <p:spPr>
          <a:xfrm>
            <a:off x="457200" y="987574"/>
            <a:ext cx="4077072" cy="3394472"/>
          </a:xfrm>
        </p:spPr>
        <p:txBody>
          <a:bodyPr/>
          <a:lstStyle/>
          <a:p>
            <a:r>
              <a:rPr lang="en-GB" b="1" dirty="0"/>
              <a:t>Single</a:t>
            </a:r>
          </a:p>
          <a:p>
            <a:r>
              <a:rPr lang="en-GB" b="1" dirty="0"/>
              <a:t>Twin</a:t>
            </a:r>
          </a:p>
          <a:p>
            <a:r>
              <a:rPr lang="en-GB" b="1" dirty="0"/>
              <a:t>Direct</a:t>
            </a:r>
          </a:p>
          <a:p>
            <a:r>
              <a:rPr lang="en-GB" b="1" dirty="0"/>
              <a:t>Geared</a:t>
            </a:r>
          </a:p>
          <a:p>
            <a:r>
              <a:rPr lang="en-GB" b="1" dirty="0"/>
              <a:t>Disengage</a:t>
            </a:r>
          </a:p>
          <a:p>
            <a:r>
              <a:rPr lang="en-GB" b="1" dirty="0"/>
              <a:t>Multi-engine</a:t>
            </a:r>
          </a:p>
        </p:txBody>
      </p:sp>
      <p:pic>
        <p:nvPicPr>
          <p:cNvPr id="5" name="Picture 4" descr="A close up of a hard wood floor&#10;&#10;Description generated with very high confidence">
            <a:extLst>
              <a:ext uri="{FF2B5EF4-FFF2-40B4-BE49-F238E27FC236}">
                <a16:creationId xmlns:a16="http://schemas.microsoft.com/office/drawing/2014/main" id="{3F3C0DD4-EC18-4C1A-8DE6-F7C1F2695C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0032" y="1176711"/>
            <a:ext cx="4077072" cy="3057804"/>
          </a:xfrm>
          <a:prstGeom prst="rect">
            <a:avLst/>
          </a:prstGeom>
        </p:spPr>
      </p:pic>
      <p:sp>
        <p:nvSpPr>
          <p:cNvPr id="6" name="Rectangle 5">
            <a:extLst>
              <a:ext uri="{FF2B5EF4-FFF2-40B4-BE49-F238E27FC236}">
                <a16:creationId xmlns:a16="http://schemas.microsoft.com/office/drawing/2014/main" id="{29B72D26-34F2-4C91-9427-A77E42E11FB3}"/>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b="1" dirty="0">
                <a:solidFill>
                  <a:srgbClr val="00B050"/>
                </a:solidFill>
              </a:rPr>
              <a:t>T</a:t>
            </a:r>
            <a:r>
              <a:rPr lang="en-GB" sz="2400"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2525284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D039C-074A-474A-BE5E-73F6C289A81B}"/>
              </a:ext>
            </a:extLst>
          </p:cNvPr>
          <p:cNvSpPr>
            <a:spLocks noGrp="1"/>
          </p:cNvSpPr>
          <p:nvPr>
            <p:ph type="title"/>
          </p:nvPr>
        </p:nvSpPr>
        <p:spPr/>
        <p:txBody>
          <a:bodyPr>
            <a:normAutofit fontScale="90000"/>
          </a:bodyPr>
          <a:lstStyle/>
          <a:p>
            <a:r>
              <a:rPr lang="en-GB" dirty="0"/>
              <a:t>Pylon racing – design challenges</a:t>
            </a:r>
          </a:p>
        </p:txBody>
      </p:sp>
      <p:sp>
        <p:nvSpPr>
          <p:cNvPr id="3" name="Content Placeholder 2">
            <a:extLst>
              <a:ext uri="{FF2B5EF4-FFF2-40B4-BE49-F238E27FC236}">
                <a16:creationId xmlns:a16="http://schemas.microsoft.com/office/drawing/2014/main" id="{075D5E77-BB97-4A8D-B5F5-DFCEFD95A9FA}"/>
              </a:ext>
            </a:extLst>
          </p:cNvPr>
          <p:cNvSpPr>
            <a:spLocks noGrp="1"/>
          </p:cNvSpPr>
          <p:nvPr>
            <p:ph idx="1"/>
          </p:nvPr>
        </p:nvSpPr>
        <p:spPr/>
        <p:txBody>
          <a:bodyPr/>
          <a:lstStyle/>
          <a:p>
            <a:r>
              <a:rPr lang="en-GB" b="1" dirty="0"/>
              <a:t>High/Low speed</a:t>
            </a:r>
          </a:p>
          <a:p>
            <a:r>
              <a:rPr lang="en-GB" b="1" dirty="0"/>
              <a:t>Speed differential</a:t>
            </a:r>
          </a:p>
          <a:p>
            <a:r>
              <a:rPr lang="en-GB" b="1" dirty="0"/>
              <a:t>Weight lifting</a:t>
            </a:r>
          </a:p>
          <a:p>
            <a:r>
              <a:rPr lang="en-GB" b="1" dirty="0"/>
              <a:t>Power/distance</a:t>
            </a:r>
          </a:p>
          <a:p>
            <a:r>
              <a:rPr lang="en-GB" b="1" dirty="0"/>
              <a:t>Chase – tissue tails</a:t>
            </a:r>
          </a:p>
          <a:p>
            <a:r>
              <a:rPr lang="en-GB" b="1" dirty="0"/>
              <a:t>Aerobatics</a:t>
            </a:r>
          </a:p>
          <a:p>
            <a:endParaRPr lang="en-GB" b="1" dirty="0"/>
          </a:p>
        </p:txBody>
      </p:sp>
      <p:sp>
        <p:nvSpPr>
          <p:cNvPr id="5" name="TextBox 4">
            <a:extLst>
              <a:ext uri="{FF2B5EF4-FFF2-40B4-BE49-F238E27FC236}">
                <a16:creationId xmlns:a16="http://schemas.microsoft.com/office/drawing/2014/main" id="{E7BD0CE4-4EE1-460C-8A4B-962BD06D5E61}"/>
              </a:ext>
            </a:extLst>
          </p:cNvPr>
          <p:cNvSpPr txBox="1"/>
          <p:nvPr/>
        </p:nvSpPr>
        <p:spPr>
          <a:xfrm>
            <a:off x="5796136" y="4146634"/>
            <a:ext cx="3024336"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Image: MER-C/Wikimedia Commons</a:t>
            </a:r>
            <a:endParaRPr lang="en-GB" sz="800" dirty="0">
              <a:solidFill>
                <a:srgbClr val="FF000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E58EC15-76EB-4499-803D-06D347D02A44}"/>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b="1" dirty="0">
                <a:solidFill>
                  <a:srgbClr val="00B050"/>
                </a:solidFill>
              </a:rPr>
              <a:t>T</a:t>
            </a:r>
            <a:r>
              <a:rPr lang="en-GB" sz="2400" dirty="0">
                <a:solidFill>
                  <a:srgbClr val="7030A0"/>
                </a:solidFill>
              </a:rPr>
              <a:t>E</a:t>
            </a:r>
            <a:r>
              <a:rPr lang="en-GB" sz="2400" dirty="0">
                <a:solidFill>
                  <a:srgbClr val="0070C0"/>
                </a:solidFill>
              </a:rPr>
              <a:t>M</a:t>
            </a:r>
          </a:p>
        </p:txBody>
      </p:sp>
      <p:pic>
        <p:nvPicPr>
          <p:cNvPr id="7" name="Picture 6">
            <a:extLst>
              <a:ext uri="{FF2B5EF4-FFF2-40B4-BE49-F238E27FC236}">
                <a16:creationId xmlns:a16="http://schemas.microsoft.com/office/drawing/2014/main" id="{A0EB1E56-C8A5-40ED-BC31-DBCFCB33BE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4048" y="826263"/>
            <a:ext cx="3805633" cy="3305677"/>
          </a:xfrm>
          <a:prstGeom prst="rect">
            <a:avLst/>
          </a:prstGeom>
        </p:spPr>
      </p:pic>
    </p:spTree>
    <p:extLst>
      <p:ext uri="{BB962C8B-B14F-4D97-AF65-F5344CB8AC3E}">
        <p14:creationId xmlns:p14="http://schemas.microsoft.com/office/powerpoint/2010/main" val="114085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6BA02-556E-4553-9B09-64CDFDE1390A}"/>
              </a:ext>
            </a:extLst>
          </p:cNvPr>
          <p:cNvSpPr>
            <a:spLocks noGrp="1"/>
          </p:cNvSpPr>
          <p:nvPr>
            <p:ph type="title"/>
          </p:nvPr>
        </p:nvSpPr>
        <p:spPr/>
        <p:txBody>
          <a:bodyPr>
            <a:normAutofit fontScale="90000"/>
          </a:bodyPr>
          <a:lstStyle/>
          <a:p>
            <a:r>
              <a:rPr lang="en-GB" dirty="0"/>
              <a:t>Pylon flight web links</a:t>
            </a:r>
          </a:p>
        </p:txBody>
      </p:sp>
      <p:sp>
        <p:nvSpPr>
          <p:cNvPr id="3" name="Content Placeholder 2">
            <a:extLst>
              <a:ext uri="{FF2B5EF4-FFF2-40B4-BE49-F238E27FC236}">
                <a16:creationId xmlns:a16="http://schemas.microsoft.com/office/drawing/2014/main" id="{98EC558A-8C34-493A-A70E-757EAA671D11}"/>
              </a:ext>
            </a:extLst>
          </p:cNvPr>
          <p:cNvSpPr>
            <a:spLocks noGrp="1"/>
          </p:cNvSpPr>
          <p:nvPr>
            <p:ph idx="1"/>
          </p:nvPr>
        </p:nvSpPr>
        <p:spPr>
          <a:xfrm>
            <a:off x="457200" y="1059582"/>
            <a:ext cx="5770984" cy="3257549"/>
          </a:xfrm>
        </p:spPr>
        <p:txBody>
          <a:bodyPr>
            <a:normAutofit fontScale="92500" lnSpcReduction="10000"/>
          </a:bodyPr>
          <a:lstStyle/>
          <a:p>
            <a:pPr marL="269875"/>
            <a:r>
              <a:rPr lang="en-GB" sz="1900" b="1" dirty="0"/>
              <a:t>RTP Hut – Models, aircraft kits, towers and consumables</a:t>
            </a:r>
          </a:p>
          <a:p>
            <a:pPr marL="269875" lvl="1"/>
            <a:r>
              <a:rPr lang="en-GB" sz="1700" u="sng" dirty="0">
                <a:hlinkClick r:id="rId3"/>
              </a:rPr>
              <a:t>http://www.thertphut.co.uk/</a:t>
            </a:r>
            <a:r>
              <a:rPr lang="en-GB" sz="1700" u="sng" dirty="0"/>
              <a:t> </a:t>
            </a:r>
          </a:p>
          <a:p>
            <a:pPr marL="269875"/>
            <a:r>
              <a:rPr lang="en-GB" sz="1900" b="1" dirty="0"/>
              <a:t>Australian site with plans (SAE) for pylon flight aircraft models</a:t>
            </a:r>
          </a:p>
          <a:p>
            <a:pPr marL="269875" lvl="1"/>
            <a:r>
              <a:rPr lang="en-GB" sz="1700" dirty="0">
                <a:hlinkClick r:id="rId4"/>
              </a:rPr>
              <a:t>http://www.southcom.com.au/~rtpelectrix/</a:t>
            </a:r>
            <a:r>
              <a:rPr lang="en-GB" sz="1700" dirty="0"/>
              <a:t> </a:t>
            </a:r>
          </a:p>
          <a:p>
            <a:pPr marL="269875"/>
            <a:r>
              <a:rPr lang="en-GB" sz="1900" b="1" dirty="0"/>
              <a:t>Australian site with simple instructions for getting started</a:t>
            </a:r>
          </a:p>
          <a:p>
            <a:pPr marL="269875" lvl="1"/>
            <a:r>
              <a:rPr lang="en-GB" sz="1700" dirty="0">
                <a:hlinkClick r:id="rId5"/>
              </a:rPr>
              <a:t>http://www.ctie.monash.edu.au/hargrave/mccarthy_rtp.html</a:t>
            </a:r>
            <a:r>
              <a:rPr lang="en-GB" sz="1700" dirty="0"/>
              <a:t> </a:t>
            </a:r>
          </a:p>
          <a:p>
            <a:pPr marL="269875"/>
            <a:r>
              <a:rPr lang="en-GB" sz="1900" b="1" dirty="0"/>
              <a:t>YouTube video of pylon flight in a classroom</a:t>
            </a:r>
            <a:endParaRPr lang="en-GB" sz="1900" b="1" dirty="0">
              <a:hlinkClick r:id="rId6"/>
            </a:endParaRPr>
          </a:p>
          <a:p>
            <a:pPr marL="269875" lvl="1"/>
            <a:r>
              <a:rPr lang="en-GB" sz="1700" dirty="0">
                <a:hlinkClick r:id="rId6"/>
              </a:rPr>
              <a:t>https://www.youtube.com/watch?v=LaAhHLFerRc</a:t>
            </a:r>
            <a:r>
              <a:rPr lang="en-GB" sz="1700" dirty="0"/>
              <a:t> </a:t>
            </a:r>
          </a:p>
          <a:p>
            <a:pPr marL="269875"/>
            <a:endParaRPr lang="en-GB" sz="2000" dirty="0"/>
          </a:p>
          <a:p>
            <a:pPr marL="269875"/>
            <a:endParaRPr lang="en-GB" sz="2000" dirty="0"/>
          </a:p>
        </p:txBody>
      </p:sp>
      <p:sp>
        <p:nvSpPr>
          <p:cNvPr id="4" name="Rectangle 3">
            <a:extLst>
              <a:ext uri="{FF2B5EF4-FFF2-40B4-BE49-F238E27FC236}">
                <a16:creationId xmlns:a16="http://schemas.microsoft.com/office/drawing/2014/main" id="{06C056DF-F972-479F-82EC-B29DE07EAAFA}"/>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b="1" dirty="0">
                <a:solidFill>
                  <a:srgbClr val="00B050"/>
                </a:solidFill>
              </a:rPr>
              <a:t>T</a:t>
            </a:r>
            <a:r>
              <a:rPr lang="en-GB" sz="2400"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40131320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05212-F762-4B1C-938E-D85EF692D33E}"/>
              </a:ext>
            </a:extLst>
          </p:cNvPr>
          <p:cNvSpPr>
            <a:spLocks noGrp="1"/>
          </p:cNvSpPr>
          <p:nvPr>
            <p:ph type="title"/>
          </p:nvPr>
        </p:nvSpPr>
        <p:spPr/>
        <p:txBody>
          <a:bodyPr>
            <a:normAutofit fontScale="90000"/>
          </a:bodyPr>
          <a:lstStyle/>
          <a:p>
            <a:r>
              <a:rPr lang="en-GB" dirty="0"/>
              <a:t>Other flying challenges for schools</a:t>
            </a:r>
          </a:p>
        </p:txBody>
      </p:sp>
      <p:sp>
        <p:nvSpPr>
          <p:cNvPr id="3" name="Content Placeholder 2">
            <a:extLst>
              <a:ext uri="{FF2B5EF4-FFF2-40B4-BE49-F238E27FC236}">
                <a16:creationId xmlns:a16="http://schemas.microsoft.com/office/drawing/2014/main" id="{7EC31B51-32F3-49CF-979B-393A49A98CFC}"/>
              </a:ext>
            </a:extLst>
          </p:cNvPr>
          <p:cNvSpPr>
            <a:spLocks noGrp="1"/>
          </p:cNvSpPr>
          <p:nvPr>
            <p:ph idx="1"/>
          </p:nvPr>
        </p:nvSpPr>
        <p:spPr>
          <a:xfrm>
            <a:off x="457200" y="1200150"/>
            <a:ext cx="5266928" cy="3116981"/>
          </a:xfrm>
        </p:spPr>
        <p:txBody>
          <a:bodyPr>
            <a:normAutofit/>
          </a:bodyPr>
          <a:lstStyle/>
          <a:p>
            <a:r>
              <a:rPr lang="en-GB" sz="1900" b="1" dirty="0" err="1"/>
              <a:t>Airgineers</a:t>
            </a:r>
            <a:r>
              <a:rPr lang="en-GB" sz="1900" b="1" dirty="0"/>
              <a:t> – STEM drone challenge for students age 11-18 </a:t>
            </a:r>
          </a:p>
          <a:p>
            <a:pPr marL="257175" lvl="1" indent="12700"/>
            <a:r>
              <a:rPr lang="en-GB" dirty="0">
                <a:hlinkClick r:id="rId3"/>
              </a:rPr>
              <a:t>https://www.airgineers.co.uk/</a:t>
            </a:r>
            <a:r>
              <a:rPr lang="en-GB" dirty="0"/>
              <a:t> </a:t>
            </a:r>
          </a:p>
          <a:p>
            <a:r>
              <a:rPr lang="en-GB" sz="2000" b="1" dirty="0"/>
              <a:t>BMFA – Payload Challenge</a:t>
            </a:r>
          </a:p>
          <a:p>
            <a:pPr marL="257175" lvl="1" indent="12700"/>
            <a:r>
              <a:rPr lang="en-GB" u="sng" dirty="0">
                <a:hlinkClick r:id="rId4"/>
              </a:rPr>
              <a:t>http://payloadchallenge.bmfa.org/</a:t>
            </a:r>
            <a:r>
              <a:rPr lang="en-GB" dirty="0"/>
              <a:t> </a:t>
            </a:r>
          </a:p>
          <a:p>
            <a:r>
              <a:rPr lang="en-GB" sz="2000" b="1" dirty="0"/>
              <a:t>Flying Start Challenge</a:t>
            </a:r>
          </a:p>
          <a:p>
            <a:pPr marL="257175" lvl="1" indent="12700"/>
            <a:r>
              <a:rPr lang="en-GB" u="sng" dirty="0">
                <a:hlinkClick r:id="rId5"/>
              </a:rPr>
              <a:t>http://www.flyingstartchallenge.co.uk</a:t>
            </a:r>
            <a:r>
              <a:rPr lang="en-GB" dirty="0"/>
              <a:t> </a:t>
            </a:r>
          </a:p>
          <a:p>
            <a:endParaRPr lang="en-GB" dirty="0"/>
          </a:p>
        </p:txBody>
      </p:sp>
      <p:sp>
        <p:nvSpPr>
          <p:cNvPr id="4" name="Rectangle 3">
            <a:extLst>
              <a:ext uri="{FF2B5EF4-FFF2-40B4-BE49-F238E27FC236}">
                <a16:creationId xmlns:a16="http://schemas.microsoft.com/office/drawing/2014/main" id="{1E381B82-F328-42D5-B928-497173BD80DB}"/>
              </a:ext>
            </a:extLst>
          </p:cNvPr>
          <p:cNvSpPr/>
          <p:nvPr/>
        </p:nvSpPr>
        <p:spPr>
          <a:xfrm>
            <a:off x="8099615" y="233845"/>
            <a:ext cx="899798" cy="461665"/>
          </a:xfrm>
          <a:prstGeom prst="rect">
            <a:avLst/>
          </a:prstGeom>
        </p:spPr>
        <p:txBody>
          <a:bodyPr wrap="none">
            <a:spAutoFit/>
          </a:bodyPr>
          <a:lstStyle/>
          <a:p>
            <a:r>
              <a:rPr lang="en-GB" sz="2400" dirty="0">
                <a:solidFill>
                  <a:srgbClr val="FF0000"/>
                </a:solidFill>
              </a:rPr>
              <a:t>S</a:t>
            </a:r>
            <a:r>
              <a:rPr lang="en-GB" sz="2400" b="1" dirty="0">
                <a:solidFill>
                  <a:srgbClr val="00B050"/>
                </a:solidFill>
              </a:rPr>
              <a:t>T</a:t>
            </a:r>
            <a:r>
              <a:rPr lang="en-GB" sz="2400"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42685707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F29A5A-3DEC-4BA1-9BCD-46B0EB61FF43}"/>
              </a:ext>
            </a:extLst>
          </p:cNvPr>
          <p:cNvSpPr>
            <a:spLocks noGrp="1"/>
          </p:cNvSpPr>
          <p:nvPr>
            <p:ph type="ctrTitle"/>
          </p:nvPr>
        </p:nvSpPr>
        <p:spPr>
          <a:xfrm>
            <a:off x="685800" y="771550"/>
            <a:ext cx="7772400" cy="1102519"/>
          </a:xfrm>
        </p:spPr>
        <p:txBody>
          <a:bodyPr>
            <a:normAutofit/>
          </a:bodyPr>
          <a:lstStyle/>
          <a:p>
            <a:pPr marL="0" indent="0"/>
            <a:r>
              <a:rPr lang="en-GB" dirty="0"/>
              <a:t>Pylon Flight</a:t>
            </a:r>
          </a:p>
        </p:txBody>
      </p:sp>
      <p:sp>
        <p:nvSpPr>
          <p:cNvPr id="6" name="Subtitle 5">
            <a:extLst>
              <a:ext uri="{FF2B5EF4-FFF2-40B4-BE49-F238E27FC236}">
                <a16:creationId xmlns:a16="http://schemas.microsoft.com/office/drawing/2014/main" id="{194F4DA6-8AD2-48FA-A8AD-2D00D901CF85}"/>
              </a:ext>
            </a:extLst>
          </p:cNvPr>
          <p:cNvSpPr>
            <a:spLocks noGrp="1"/>
          </p:cNvSpPr>
          <p:nvPr>
            <p:ph type="subTitle" idx="1"/>
          </p:nvPr>
        </p:nvSpPr>
        <p:spPr>
          <a:xfrm>
            <a:off x="755576" y="1995686"/>
            <a:ext cx="7016824" cy="2233414"/>
          </a:xfrm>
        </p:spPr>
        <p:txBody>
          <a:bodyPr/>
          <a:lstStyle/>
          <a:p>
            <a:pPr algn="l"/>
            <a:r>
              <a:rPr lang="en-GB" b="0" dirty="0"/>
              <a:t>A </a:t>
            </a:r>
            <a:r>
              <a:rPr lang="en-GB" dirty="0">
                <a:solidFill>
                  <a:srgbClr val="FF0000"/>
                </a:solidFill>
              </a:rPr>
              <a:t>S</a:t>
            </a:r>
            <a:r>
              <a:rPr lang="en-GB" dirty="0">
                <a:solidFill>
                  <a:srgbClr val="00B050"/>
                </a:solidFill>
              </a:rPr>
              <a:t>T</a:t>
            </a:r>
            <a:r>
              <a:rPr lang="en-GB" dirty="0">
                <a:solidFill>
                  <a:srgbClr val="7030A0"/>
                </a:solidFill>
              </a:rPr>
              <a:t>E</a:t>
            </a:r>
            <a:r>
              <a:rPr lang="en-GB" dirty="0">
                <a:solidFill>
                  <a:srgbClr val="0070C0"/>
                </a:solidFill>
              </a:rPr>
              <a:t>M</a:t>
            </a:r>
            <a:r>
              <a:rPr lang="en-GB" dirty="0"/>
              <a:t> into Action </a:t>
            </a:r>
            <a:br>
              <a:rPr lang="en-GB" dirty="0"/>
            </a:br>
            <a:r>
              <a:rPr lang="en-GB" b="0" dirty="0"/>
              <a:t>resource from the </a:t>
            </a:r>
            <a:br>
              <a:rPr lang="en-GB" b="0" dirty="0"/>
            </a:br>
            <a:r>
              <a:rPr lang="en-GB" dirty="0"/>
              <a:t>Design and Technology Association</a:t>
            </a:r>
          </a:p>
          <a:p>
            <a:endParaRPr lang="en-GB" dirty="0"/>
          </a:p>
        </p:txBody>
      </p:sp>
    </p:spTree>
    <p:extLst>
      <p:ext uri="{BB962C8B-B14F-4D97-AF65-F5344CB8AC3E}">
        <p14:creationId xmlns:p14="http://schemas.microsoft.com/office/powerpoint/2010/main" val="1270646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GB" dirty="0"/>
              <a:t>Lift – Bernoulli effect</a:t>
            </a:r>
          </a:p>
        </p:txBody>
      </p:sp>
      <p:sp>
        <p:nvSpPr>
          <p:cNvPr id="3" name="Content Placeholder 2"/>
          <p:cNvSpPr>
            <a:spLocks noGrp="1"/>
          </p:cNvSpPr>
          <p:nvPr>
            <p:ph sz="half" idx="1"/>
          </p:nvPr>
        </p:nvSpPr>
        <p:spPr/>
        <p:txBody>
          <a:bodyPr/>
          <a:lstStyle/>
          <a:p>
            <a:pPr marL="0" marR="0" lvl="0" indent="0" defTabSz="685800" rtl="0" eaLnBrk="1" fontAlgn="auto" latinLnBrk="0" hangingPunct="1">
              <a:lnSpc>
                <a:spcPct val="100000"/>
              </a:lnSpc>
              <a:spcBef>
                <a:spcPct val="0"/>
              </a:spcBef>
              <a:spcAft>
                <a:spcPts val="0"/>
              </a:spcAft>
              <a:buClrTx/>
              <a:buSzTx/>
              <a:buFontTx/>
              <a:buNone/>
              <a:tabLst/>
              <a:defRPr/>
            </a:pPr>
            <a:r>
              <a:rPr lang="en-GB" dirty="0"/>
              <a:t>Air flowing over a sheet of paper</a:t>
            </a:r>
          </a:p>
          <a:p>
            <a:endParaRPr lang="en-GB" dirty="0"/>
          </a:p>
        </p:txBody>
      </p:sp>
      <p:sp>
        <p:nvSpPr>
          <p:cNvPr id="6" name="Content Placeholder 5">
            <a:extLst>
              <a:ext uri="{FF2B5EF4-FFF2-40B4-BE49-F238E27FC236}">
                <a16:creationId xmlns:a16="http://schemas.microsoft.com/office/drawing/2014/main" id="{5F2E1337-3583-4E5A-BBB4-1BBDEDE61705}"/>
              </a:ext>
            </a:extLst>
          </p:cNvPr>
          <p:cNvSpPr>
            <a:spLocks noGrp="1"/>
          </p:cNvSpPr>
          <p:nvPr>
            <p:ph sz="half" idx="2"/>
          </p:nvPr>
        </p:nvSpPr>
        <p:spPr>
          <a:xfrm>
            <a:off x="5025114" y="1200151"/>
            <a:ext cx="3661685" cy="3394472"/>
          </a:xfrm>
        </p:spPr>
        <p:txBody>
          <a:bodyPr/>
          <a:lstStyle/>
          <a:p>
            <a:pPr marL="0" indent="0">
              <a:buNone/>
            </a:pPr>
            <a:r>
              <a:rPr lang="en-GB" dirty="0"/>
              <a:t>Air flowing over an aerofoil</a:t>
            </a:r>
          </a:p>
          <a:p>
            <a:endParaRPr lang="en-GB" dirty="0"/>
          </a:p>
        </p:txBody>
      </p:sp>
      <p:sp>
        <p:nvSpPr>
          <p:cNvPr id="4" name="TextBox 3">
            <a:extLst>
              <a:ext uri="{FF2B5EF4-FFF2-40B4-BE49-F238E27FC236}">
                <a16:creationId xmlns:a16="http://schemas.microsoft.com/office/drawing/2014/main" id="{E099F818-A5D8-4B65-8E47-31B2B7B20576}"/>
              </a:ext>
            </a:extLst>
          </p:cNvPr>
          <p:cNvSpPr txBox="1"/>
          <p:nvPr/>
        </p:nvSpPr>
        <p:spPr>
          <a:xfrm>
            <a:off x="6846231" y="2219320"/>
            <a:ext cx="1627448" cy="646331"/>
          </a:xfrm>
          <a:prstGeom prst="rect">
            <a:avLst/>
          </a:prstGeom>
          <a:noFill/>
        </p:spPr>
        <p:txBody>
          <a:bodyPr wrap="square" rtlCol="0">
            <a:spAutoFit/>
          </a:bodyPr>
          <a:lstStyle/>
          <a:p>
            <a:r>
              <a:rPr lang="en-GB" dirty="0"/>
              <a:t>Fast flow = lower pressure</a:t>
            </a:r>
          </a:p>
        </p:txBody>
      </p:sp>
      <p:sp>
        <p:nvSpPr>
          <p:cNvPr id="7" name="Freeform: Shape 6">
            <a:extLst>
              <a:ext uri="{FF2B5EF4-FFF2-40B4-BE49-F238E27FC236}">
                <a16:creationId xmlns:a16="http://schemas.microsoft.com/office/drawing/2014/main" id="{40EDDE6A-8C5E-437D-B9D2-5BD810198813}"/>
              </a:ext>
            </a:extLst>
          </p:cNvPr>
          <p:cNvSpPr/>
          <p:nvPr/>
        </p:nvSpPr>
        <p:spPr>
          <a:xfrm>
            <a:off x="1475656" y="2823551"/>
            <a:ext cx="2753591" cy="629227"/>
          </a:xfrm>
          <a:custGeom>
            <a:avLst/>
            <a:gdLst>
              <a:gd name="connsiteX0" fmla="*/ 0 w 2753591"/>
              <a:gd name="connsiteY0" fmla="*/ 0 h 550718"/>
              <a:gd name="connsiteX1" fmla="*/ 758537 w 2753591"/>
              <a:gd name="connsiteY1" fmla="*/ 550718 h 550718"/>
              <a:gd name="connsiteX2" fmla="*/ 2753591 w 2753591"/>
              <a:gd name="connsiteY2" fmla="*/ 529936 h 550718"/>
              <a:gd name="connsiteX3" fmla="*/ 1828800 w 2753591"/>
              <a:gd name="connsiteY3" fmla="*/ 0 h 550718"/>
              <a:gd name="connsiteX4" fmla="*/ 0 w 2753591"/>
              <a:gd name="connsiteY4" fmla="*/ 0 h 550718"/>
              <a:gd name="connsiteX0" fmla="*/ 0 w 2753591"/>
              <a:gd name="connsiteY0" fmla="*/ 0 h 550718"/>
              <a:gd name="connsiteX1" fmla="*/ 758537 w 2753591"/>
              <a:gd name="connsiteY1" fmla="*/ 550718 h 550718"/>
              <a:gd name="connsiteX2" fmla="*/ 2753591 w 2753591"/>
              <a:gd name="connsiteY2" fmla="*/ 529936 h 550718"/>
              <a:gd name="connsiteX3" fmla="*/ 1828800 w 2753591"/>
              <a:gd name="connsiteY3" fmla="*/ 0 h 550718"/>
              <a:gd name="connsiteX4" fmla="*/ 0 w 2753591"/>
              <a:gd name="connsiteY4" fmla="*/ 0 h 550718"/>
              <a:gd name="connsiteX0" fmla="*/ 0 w 2753591"/>
              <a:gd name="connsiteY0" fmla="*/ 78509 h 629227"/>
              <a:gd name="connsiteX1" fmla="*/ 758537 w 2753591"/>
              <a:gd name="connsiteY1" fmla="*/ 629227 h 629227"/>
              <a:gd name="connsiteX2" fmla="*/ 2753591 w 2753591"/>
              <a:gd name="connsiteY2" fmla="*/ 608445 h 629227"/>
              <a:gd name="connsiteX3" fmla="*/ 1828800 w 2753591"/>
              <a:gd name="connsiteY3" fmla="*/ 78509 h 629227"/>
              <a:gd name="connsiteX4" fmla="*/ 0 w 2753591"/>
              <a:gd name="connsiteY4" fmla="*/ 78509 h 629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3591" h="629227">
                <a:moveTo>
                  <a:pt x="0" y="78509"/>
                </a:moveTo>
                <a:lnTo>
                  <a:pt x="758537" y="629227"/>
                </a:lnTo>
                <a:cubicBezTo>
                  <a:pt x="1381991" y="414482"/>
                  <a:pt x="2088573" y="615372"/>
                  <a:pt x="2753591" y="608445"/>
                </a:cubicBezTo>
                <a:lnTo>
                  <a:pt x="1828800" y="78509"/>
                </a:lnTo>
                <a:cubicBezTo>
                  <a:pt x="1219200" y="78509"/>
                  <a:pt x="568036" y="-98137"/>
                  <a:pt x="0" y="78509"/>
                </a:cubicBezTo>
                <a:close/>
              </a:path>
            </a:pathLst>
          </a:custGeom>
          <a:solidFill>
            <a:schemeClr val="bg1">
              <a:lumMod val="75000"/>
            </a:schemeClr>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E5884BED-E66A-41B5-A2D9-23E1D5C447D1}"/>
              </a:ext>
            </a:extLst>
          </p:cNvPr>
          <p:cNvCxnSpPr>
            <a:cxnSpLocks/>
          </p:cNvCxnSpPr>
          <p:nvPr/>
        </p:nvCxnSpPr>
        <p:spPr>
          <a:xfrm flipV="1">
            <a:off x="1045212" y="2977980"/>
            <a:ext cx="1362356" cy="176473"/>
          </a:xfrm>
          <a:prstGeom prst="line">
            <a:avLst/>
          </a:prstGeom>
          <a:ln w="22225">
            <a:solidFill>
              <a:srgbClr val="0070C0"/>
            </a:solidFill>
            <a:headEnd type="none"/>
            <a:tailEnd type="triangle" w="sm"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6000259-3EC1-4011-B973-B5334E7E0092}"/>
              </a:ext>
            </a:extLst>
          </p:cNvPr>
          <p:cNvCxnSpPr>
            <a:cxnSpLocks/>
          </p:cNvCxnSpPr>
          <p:nvPr/>
        </p:nvCxnSpPr>
        <p:spPr>
          <a:xfrm flipV="1">
            <a:off x="1063483" y="2865401"/>
            <a:ext cx="1008112" cy="192701"/>
          </a:xfrm>
          <a:prstGeom prst="line">
            <a:avLst/>
          </a:prstGeom>
          <a:ln w="22225">
            <a:solidFill>
              <a:srgbClr val="0070C0"/>
            </a:solidFill>
            <a:headEnd type="none"/>
            <a:tailEnd type="triangle" w="sm"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D219C74-2A45-4420-828D-5683213A35F3}"/>
              </a:ext>
            </a:extLst>
          </p:cNvPr>
          <p:cNvCxnSpPr>
            <a:cxnSpLocks/>
          </p:cNvCxnSpPr>
          <p:nvPr/>
        </p:nvCxnSpPr>
        <p:spPr>
          <a:xfrm flipV="1">
            <a:off x="1121412" y="3170681"/>
            <a:ext cx="1362356" cy="55780"/>
          </a:xfrm>
          <a:prstGeom prst="line">
            <a:avLst/>
          </a:prstGeom>
          <a:ln w="22225">
            <a:solidFill>
              <a:srgbClr val="0070C0"/>
            </a:solidFill>
            <a:headEnd type="none"/>
            <a:tailEnd type="triangle" w="sm"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0D761EA-09B1-4664-B7FA-39ECEF52DB9D}"/>
              </a:ext>
            </a:extLst>
          </p:cNvPr>
          <p:cNvSpPr txBox="1"/>
          <p:nvPr/>
        </p:nvSpPr>
        <p:spPr>
          <a:xfrm>
            <a:off x="443655" y="2219070"/>
            <a:ext cx="1530896" cy="646331"/>
          </a:xfrm>
          <a:prstGeom prst="rect">
            <a:avLst/>
          </a:prstGeom>
          <a:noFill/>
        </p:spPr>
        <p:txBody>
          <a:bodyPr wrap="square" rtlCol="0">
            <a:spAutoFit/>
          </a:bodyPr>
          <a:lstStyle/>
          <a:p>
            <a:r>
              <a:rPr lang="en-GB" dirty="0"/>
              <a:t>Blow over paper</a:t>
            </a:r>
          </a:p>
        </p:txBody>
      </p:sp>
      <p:sp>
        <p:nvSpPr>
          <p:cNvPr id="18" name="TextBox 17">
            <a:extLst>
              <a:ext uri="{FF2B5EF4-FFF2-40B4-BE49-F238E27FC236}">
                <a16:creationId xmlns:a16="http://schemas.microsoft.com/office/drawing/2014/main" id="{8AFDB456-CE0D-4D07-A3F8-30F00799E1B6}"/>
              </a:ext>
            </a:extLst>
          </p:cNvPr>
          <p:cNvSpPr txBox="1"/>
          <p:nvPr/>
        </p:nvSpPr>
        <p:spPr>
          <a:xfrm>
            <a:off x="6751461" y="3398099"/>
            <a:ext cx="1816988" cy="646331"/>
          </a:xfrm>
          <a:prstGeom prst="rect">
            <a:avLst/>
          </a:prstGeom>
          <a:noFill/>
        </p:spPr>
        <p:txBody>
          <a:bodyPr wrap="square" rtlCol="0">
            <a:spAutoFit/>
          </a:bodyPr>
          <a:lstStyle/>
          <a:p>
            <a:r>
              <a:rPr lang="en-GB" dirty="0"/>
              <a:t>Slow flow = higher pressure</a:t>
            </a:r>
          </a:p>
        </p:txBody>
      </p:sp>
      <p:sp>
        <p:nvSpPr>
          <p:cNvPr id="19" name="Freeform: Shape 18">
            <a:extLst>
              <a:ext uri="{FF2B5EF4-FFF2-40B4-BE49-F238E27FC236}">
                <a16:creationId xmlns:a16="http://schemas.microsoft.com/office/drawing/2014/main" id="{96D3D7D4-4CE6-4DD3-80EA-2F452AD90E2F}"/>
              </a:ext>
            </a:extLst>
          </p:cNvPr>
          <p:cNvSpPr/>
          <p:nvPr/>
        </p:nvSpPr>
        <p:spPr>
          <a:xfrm>
            <a:off x="5784597" y="2904355"/>
            <a:ext cx="2123269" cy="296045"/>
          </a:xfrm>
          <a:custGeom>
            <a:avLst/>
            <a:gdLst>
              <a:gd name="connsiteX0" fmla="*/ 1981200 w 1981200"/>
              <a:gd name="connsiteY0" fmla="*/ 296333 h 296333"/>
              <a:gd name="connsiteX1" fmla="*/ 0 w 1981200"/>
              <a:gd name="connsiteY1" fmla="*/ 296333 h 296333"/>
              <a:gd name="connsiteX2" fmla="*/ 0 w 1981200"/>
              <a:gd name="connsiteY2" fmla="*/ 0 h 296333"/>
              <a:gd name="connsiteX3" fmla="*/ 1981200 w 1981200"/>
              <a:gd name="connsiteY3" fmla="*/ 296333 h 296333"/>
              <a:gd name="connsiteX0" fmla="*/ 2228850 w 2228850"/>
              <a:gd name="connsiteY0" fmla="*/ 296333 h 296333"/>
              <a:gd name="connsiteX1" fmla="*/ 247650 w 2228850"/>
              <a:gd name="connsiteY1" fmla="*/ 296333 h 296333"/>
              <a:gd name="connsiteX2" fmla="*/ 247650 w 2228850"/>
              <a:gd name="connsiteY2" fmla="*/ 0 h 296333"/>
              <a:gd name="connsiteX3" fmla="*/ 2228850 w 2228850"/>
              <a:gd name="connsiteY3" fmla="*/ 296333 h 296333"/>
              <a:gd name="connsiteX0" fmla="*/ 2109678 w 2109678"/>
              <a:gd name="connsiteY0" fmla="*/ 279400 h 279400"/>
              <a:gd name="connsiteX1" fmla="*/ 128478 w 2109678"/>
              <a:gd name="connsiteY1" fmla="*/ 279400 h 279400"/>
              <a:gd name="connsiteX2" fmla="*/ 501012 w 2109678"/>
              <a:gd name="connsiteY2" fmla="*/ 0 h 279400"/>
              <a:gd name="connsiteX3" fmla="*/ 2109678 w 2109678"/>
              <a:gd name="connsiteY3" fmla="*/ 279400 h 279400"/>
              <a:gd name="connsiteX0" fmla="*/ 2123269 w 2123269"/>
              <a:gd name="connsiteY0" fmla="*/ 296045 h 296045"/>
              <a:gd name="connsiteX1" fmla="*/ 142069 w 2123269"/>
              <a:gd name="connsiteY1" fmla="*/ 296045 h 296045"/>
              <a:gd name="connsiteX2" fmla="*/ 514603 w 2123269"/>
              <a:gd name="connsiteY2" fmla="*/ 16645 h 296045"/>
              <a:gd name="connsiteX3" fmla="*/ 2123269 w 2123269"/>
              <a:gd name="connsiteY3" fmla="*/ 296045 h 296045"/>
            </a:gdLst>
            <a:ahLst/>
            <a:cxnLst>
              <a:cxn ang="0">
                <a:pos x="connsiteX0" y="connsiteY0"/>
              </a:cxn>
              <a:cxn ang="0">
                <a:pos x="connsiteX1" y="connsiteY1"/>
              </a:cxn>
              <a:cxn ang="0">
                <a:pos x="connsiteX2" y="connsiteY2"/>
              </a:cxn>
              <a:cxn ang="0">
                <a:pos x="connsiteX3" y="connsiteY3"/>
              </a:cxn>
            </a:cxnLst>
            <a:rect l="l" t="t" r="r" b="b"/>
            <a:pathLst>
              <a:path w="2123269" h="296045">
                <a:moveTo>
                  <a:pt x="2123269" y="296045"/>
                </a:moveTo>
                <a:lnTo>
                  <a:pt x="142069" y="296045"/>
                </a:lnTo>
                <a:cubicBezTo>
                  <a:pt x="-126042" y="249478"/>
                  <a:pt x="-21619" y="-76488"/>
                  <a:pt x="514603" y="16645"/>
                </a:cubicBezTo>
                <a:lnTo>
                  <a:pt x="2123269" y="296045"/>
                </a:lnTo>
                <a:close/>
              </a:path>
            </a:pathLst>
          </a:custGeom>
          <a:solidFill>
            <a:schemeClr val="bg1">
              <a:lumMod val="75000"/>
            </a:schemeClr>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Freeform: Shape 19">
            <a:extLst>
              <a:ext uri="{FF2B5EF4-FFF2-40B4-BE49-F238E27FC236}">
                <a16:creationId xmlns:a16="http://schemas.microsoft.com/office/drawing/2014/main" id="{B7EA292F-5FF0-4ED0-9161-90E5DCDA3F13}"/>
              </a:ext>
            </a:extLst>
          </p:cNvPr>
          <p:cNvSpPr/>
          <p:nvPr/>
        </p:nvSpPr>
        <p:spPr>
          <a:xfrm>
            <a:off x="5291668" y="2790911"/>
            <a:ext cx="3454400" cy="358763"/>
          </a:xfrm>
          <a:custGeom>
            <a:avLst/>
            <a:gdLst>
              <a:gd name="connsiteX0" fmla="*/ 0 w 3564467"/>
              <a:gd name="connsiteY0" fmla="*/ 254000 h 389467"/>
              <a:gd name="connsiteX1" fmla="*/ 982133 w 3564467"/>
              <a:gd name="connsiteY1" fmla="*/ 0 h 389467"/>
              <a:gd name="connsiteX2" fmla="*/ 3564467 w 3564467"/>
              <a:gd name="connsiteY2" fmla="*/ 389467 h 389467"/>
              <a:gd name="connsiteX0" fmla="*/ 0 w 3564467"/>
              <a:gd name="connsiteY0" fmla="*/ 255832 h 391299"/>
              <a:gd name="connsiteX1" fmla="*/ 982133 w 3564467"/>
              <a:gd name="connsiteY1" fmla="*/ 1832 h 391299"/>
              <a:gd name="connsiteX2" fmla="*/ 3564467 w 3564467"/>
              <a:gd name="connsiteY2" fmla="*/ 391299 h 391299"/>
              <a:gd name="connsiteX0" fmla="*/ 0 w 3564467"/>
              <a:gd name="connsiteY0" fmla="*/ 255832 h 391362"/>
              <a:gd name="connsiteX1" fmla="*/ 982133 w 3564467"/>
              <a:gd name="connsiteY1" fmla="*/ 1832 h 391362"/>
              <a:gd name="connsiteX2" fmla="*/ 3564467 w 3564467"/>
              <a:gd name="connsiteY2" fmla="*/ 391299 h 391362"/>
              <a:gd name="connsiteX0" fmla="*/ 0 w 3454400"/>
              <a:gd name="connsiteY0" fmla="*/ 364113 h 389574"/>
              <a:gd name="connsiteX1" fmla="*/ 872066 w 3454400"/>
              <a:gd name="connsiteY1" fmla="*/ 47 h 389574"/>
              <a:gd name="connsiteX2" fmla="*/ 3454400 w 3454400"/>
              <a:gd name="connsiteY2" fmla="*/ 389514 h 389574"/>
              <a:gd name="connsiteX0" fmla="*/ 0 w 3454400"/>
              <a:gd name="connsiteY0" fmla="*/ 364107 h 389568"/>
              <a:gd name="connsiteX1" fmla="*/ 872066 w 3454400"/>
              <a:gd name="connsiteY1" fmla="*/ 41 h 389568"/>
              <a:gd name="connsiteX2" fmla="*/ 3454400 w 3454400"/>
              <a:gd name="connsiteY2" fmla="*/ 389508 h 389568"/>
              <a:gd name="connsiteX0" fmla="*/ 0 w 3454400"/>
              <a:gd name="connsiteY0" fmla="*/ 366885 h 392352"/>
              <a:gd name="connsiteX1" fmla="*/ 872066 w 3454400"/>
              <a:gd name="connsiteY1" fmla="*/ 2819 h 392352"/>
              <a:gd name="connsiteX2" fmla="*/ 3454400 w 3454400"/>
              <a:gd name="connsiteY2" fmla="*/ 392286 h 392352"/>
              <a:gd name="connsiteX0" fmla="*/ 0 w 3454400"/>
              <a:gd name="connsiteY0" fmla="*/ 324900 h 350376"/>
              <a:gd name="connsiteX1" fmla="*/ 838199 w 3454400"/>
              <a:gd name="connsiteY1" fmla="*/ 3167 h 350376"/>
              <a:gd name="connsiteX2" fmla="*/ 3454400 w 3454400"/>
              <a:gd name="connsiteY2" fmla="*/ 350301 h 350376"/>
              <a:gd name="connsiteX0" fmla="*/ 0 w 3454400"/>
              <a:gd name="connsiteY0" fmla="*/ 333289 h 358763"/>
              <a:gd name="connsiteX1" fmla="*/ 897466 w 3454400"/>
              <a:gd name="connsiteY1" fmla="*/ 3090 h 358763"/>
              <a:gd name="connsiteX2" fmla="*/ 3454400 w 3454400"/>
              <a:gd name="connsiteY2" fmla="*/ 358690 h 358763"/>
            </a:gdLst>
            <a:ahLst/>
            <a:cxnLst>
              <a:cxn ang="0">
                <a:pos x="connsiteX0" y="connsiteY0"/>
              </a:cxn>
              <a:cxn ang="0">
                <a:pos x="connsiteX1" y="connsiteY1"/>
              </a:cxn>
              <a:cxn ang="0">
                <a:pos x="connsiteX2" y="connsiteY2"/>
              </a:cxn>
            </a:cxnLst>
            <a:rect l="l" t="t" r="r" b="b"/>
            <a:pathLst>
              <a:path w="3454400" h="358763">
                <a:moveTo>
                  <a:pt x="0" y="333289"/>
                </a:moveTo>
                <a:cubicBezTo>
                  <a:pt x="581378" y="290955"/>
                  <a:pt x="474133" y="-35010"/>
                  <a:pt x="897466" y="3090"/>
                </a:cubicBezTo>
                <a:cubicBezTo>
                  <a:pt x="1320799" y="41190"/>
                  <a:pt x="2576689" y="364335"/>
                  <a:pt x="3454400" y="358690"/>
                </a:cubicBezTo>
              </a:path>
            </a:pathLst>
          </a:custGeom>
          <a:ln w="22225">
            <a:solidFill>
              <a:srgbClr val="0070C0"/>
            </a:solidFill>
            <a:headEnd type="none"/>
            <a:tailEnd type="triangle" w="sm"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D8162684-E62D-48AA-AB85-A92C18EEDC55}"/>
              </a:ext>
            </a:extLst>
          </p:cNvPr>
          <p:cNvCxnSpPr>
            <a:cxnSpLocks/>
          </p:cNvCxnSpPr>
          <p:nvPr/>
        </p:nvCxnSpPr>
        <p:spPr>
          <a:xfrm flipV="1">
            <a:off x="5291668" y="3326892"/>
            <a:ext cx="3454400" cy="5054"/>
          </a:xfrm>
          <a:prstGeom prst="line">
            <a:avLst/>
          </a:prstGeom>
          <a:ln w="22225">
            <a:solidFill>
              <a:srgbClr val="0070C0"/>
            </a:solidFill>
            <a:headEnd type="none"/>
            <a:tailEnd type="triangle" w="sm" len="lg"/>
          </a:ln>
        </p:spPr>
        <p:style>
          <a:lnRef idx="1">
            <a:schemeClr val="accent1"/>
          </a:lnRef>
          <a:fillRef idx="0">
            <a:schemeClr val="accent1"/>
          </a:fillRef>
          <a:effectRef idx="0">
            <a:schemeClr val="accent1"/>
          </a:effectRef>
          <a:fontRef idx="minor">
            <a:schemeClr val="tx1"/>
          </a:fontRef>
        </p:style>
      </p:cxnSp>
      <p:sp>
        <p:nvSpPr>
          <p:cNvPr id="23" name="Arrow: Up 22">
            <a:extLst>
              <a:ext uri="{FF2B5EF4-FFF2-40B4-BE49-F238E27FC236}">
                <a16:creationId xmlns:a16="http://schemas.microsoft.com/office/drawing/2014/main" id="{C3C06B59-0AB8-42E4-9CBF-A19A4108D0E6}"/>
              </a:ext>
            </a:extLst>
          </p:cNvPr>
          <p:cNvSpPr/>
          <p:nvPr/>
        </p:nvSpPr>
        <p:spPr>
          <a:xfrm>
            <a:off x="6048076" y="2250883"/>
            <a:ext cx="432048" cy="82707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59CA412D-B712-4C6D-B480-266604D58624}"/>
              </a:ext>
            </a:extLst>
          </p:cNvPr>
          <p:cNvSpPr txBox="1"/>
          <p:nvPr/>
        </p:nvSpPr>
        <p:spPr>
          <a:xfrm>
            <a:off x="5450376" y="1907774"/>
            <a:ext cx="1627448" cy="369332"/>
          </a:xfrm>
          <a:prstGeom prst="rect">
            <a:avLst/>
          </a:prstGeom>
          <a:noFill/>
        </p:spPr>
        <p:txBody>
          <a:bodyPr wrap="square" rtlCol="0">
            <a:spAutoFit/>
          </a:bodyPr>
          <a:lstStyle/>
          <a:p>
            <a:pPr algn="ctr"/>
            <a:r>
              <a:rPr lang="en-GB" dirty="0">
                <a:solidFill>
                  <a:srgbClr val="0070C0"/>
                </a:solidFill>
              </a:rPr>
              <a:t>LIFT</a:t>
            </a:r>
          </a:p>
        </p:txBody>
      </p:sp>
      <p:sp>
        <p:nvSpPr>
          <p:cNvPr id="22" name="Rectangle 21">
            <a:extLst>
              <a:ext uri="{FF2B5EF4-FFF2-40B4-BE49-F238E27FC236}">
                <a16:creationId xmlns:a16="http://schemas.microsoft.com/office/drawing/2014/main" id="{6E6209E7-6262-4F66-918B-558BA5024BF4}"/>
              </a:ext>
            </a:extLst>
          </p:cNvPr>
          <p:cNvSpPr/>
          <p:nvPr/>
        </p:nvSpPr>
        <p:spPr>
          <a:xfrm>
            <a:off x="8099615" y="233845"/>
            <a:ext cx="899798" cy="461665"/>
          </a:xfrm>
          <a:prstGeom prst="rect">
            <a:avLst/>
          </a:prstGeom>
        </p:spPr>
        <p:txBody>
          <a:bodyPr wrap="none">
            <a:spAutoFit/>
          </a:bodyPr>
          <a:lstStyle/>
          <a:p>
            <a:r>
              <a:rPr lang="en-GB" sz="2400" b="1" dirty="0">
                <a:solidFill>
                  <a:srgbClr val="FF0000"/>
                </a:solidFill>
              </a:rPr>
              <a:t>S</a:t>
            </a:r>
            <a:r>
              <a:rPr lang="en-GB" sz="2400" dirty="0">
                <a:solidFill>
                  <a:srgbClr val="00B050"/>
                </a:solidFill>
              </a:rPr>
              <a:t>T</a:t>
            </a:r>
            <a:r>
              <a:rPr lang="en-GB" sz="2400"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4215851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3A678D-BBCA-4BBF-9575-989FB8788F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7099" y="843558"/>
            <a:ext cx="3275856" cy="1539491"/>
          </a:xfrm>
          <a:prstGeom prst="rect">
            <a:avLst/>
          </a:prstGeom>
        </p:spPr>
      </p:pic>
      <p:sp>
        <p:nvSpPr>
          <p:cNvPr id="2" name="Title 1"/>
          <p:cNvSpPr>
            <a:spLocks noGrp="1"/>
          </p:cNvSpPr>
          <p:nvPr>
            <p:ph type="title"/>
          </p:nvPr>
        </p:nvSpPr>
        <p:spPr/>
        <p:txBody>
          <a:bodyPr>
            <a:normAutofit fontScale="90000"/>
          </a:bodyPr>
          <a:lstStyle/>
          <a:p>
            <a:pPr lvl="0">
              <a:spcAft>
                <a:spcPts val="0"/>
              </a:spcAft>
              <a:buFont typeface="+mj-lt"/>
              <a:buNone/>
            </a:pPr>
            <a:r>
              <a:rPr lang="en-GB" dirty="0"/>
              <a:t>Longitudinal stability</a:t>
            </a:r>
          </a:p>
        </p:txBody>
      </p:sp>
      <p:sp>
        <p:nvSpPr>
          <p:cNvPr id="3" name="Content Placeholder 2"/>
          <p:cNvSpPr>
            <a:spLocks noGrp="1"/>
          </p:cNvSpPr>
          <p:nvPr>
            <p:ph idx="1"/>
          </p:nvPr>
        </p:nvSpPr>
        <p:spPr>
          <a:xfrm>
            <a:off x="457200" y="1200151"/>
            <a:ext cx="4834880" cy="3099791"/>
          </a:xfrm>
        </p:spPr>
        <p:txBody>
          <a:bodyPr>
            <a:normAutofit/>
          </a:bodyPr>
          <a:lstStyle/>
          <a:p>
            <a:pPr lvl="0">
              <a:spcAft>
                <a:spcPts val="0"/>
              </a:spcAft>
            </a:pPr>
            <a:r>
              <a:rPr lang="en-GB" b="1" dirty="0"/>
              <a:t>Stable</a:t>
            </a:r>
          </a:p>
          <a:p>
            <a:pPr marL="265113" lvl="1"/>
            <a:r>
              <a:rPr lang="en-GB" dirty="0"/>
              <a:t>Centre of lift above centre of gravity</a:t>
            </a:r>
          </a:p>
          <a:p>
            <a:pPr lvl="1"/>
            <a:endParaRPr lang="en-GB" dirty="0"/>
          </a:p>
          <a:p>
            <a:pPr lvl="1"/>
            <a:endParaRPr lang="en-GB" dirty="0"/>
          </a:p>
          <a:p>
            <a:r>
              <a:rPr lang="en-GB" b="1" dirty="0"/>
              <a:t>Unstable </a:t>
            </a:r>
          </a:p>
          <a:p>
            <a:pPr marL="265113" lvl="1"/>
            <a:r>
              <a:rPr lang="en-GB" dirty="0"/>
              <a:t>Centre of lift below centre of gravity</a:t>
            </a:r>
          </a:p>
          <a:p>
            <a:pPr lvl="1"/>
            <a:endParaRPr lang="en-GB" dirty="0"/>
          </a:p>
        </p:txBody>
      </p:sp>
      <p:sp>
        <p:nvSpPr>
          <p:cNvPr id="7" name="Rectangle 6">
            <a:extLst>
              <a:ext uri="{FF2B5EF4-FFF2-40B4-BE49-F238E27FC236}">
                <a16:creationId xmlns:a16="http://schemas.microsoft.com/office/drawing/2014/main" id="{10C30EBD-132D-4D42-9825-5DC05FE746A9}"/>
              </a:ext>
            </a:extLst>
          </p:cNvPr>
          <p:cNvSpPr/>
          <p:nvPr/>
        </p:nvSpPr>
        <p:spPr>
          <a:xfrm>
            <a:off x="8099615" y="233845"/>
            <a:ext cx="899798" cy="461665"/>
          </a:xfrm>
          <a:prstGeom prst="rect">
            <a:avLst/>
          </a:prstGeom>
        </p:spPr>
        <p:txBody>
          <a:bodyPr wrap="none">
            <a:spAutoFit/>
          </a:bodyPr>
          <a:lstStyle/>
          <a:p>
            <a:r>
              <a:rPr lang="en-GB" sz="2400" b="1" dirty="0">
                <a:solidFill>
                  <a:srgbClr val="FF0000"/>
                </a:solidFill>
              </a:rPr>
              <a:t>S</a:t>
            </a:r>
            <a:r>
              <a:rPr lang="en-GB" sz="2400" dirty="0">
                <a:solidFill>
                  <a:srgbClr val="00B050"/>
                </a:solidFill>
              </a:rPr>
              <a:t>T</a:t>
            </a:r>
            <a:r>
              <a:rPr lang="en-GB" sz="2400" dirty="0">
                <a:solidFill>
                  <a:srgbClr val="7030A0"/>
                </a:solidFill>
              </a:rPr>
              <a:t>E</a:t>
            </a:r>
            <a:r>
              <a:rPr lang="en-GB" sz="2400" dirty="0">
                <a:solidFill>
                  <a:srgbClr val="0070C0"/>
                </a:solidFill>
              </a:rPr>
              <a:t>M</a:t>
            </a:r>
          </a:p>
        </p:txBody>
      </p:sp>
      <p:pic>
        <p:nvPicPr>
          <p:cNvPr id="8" name="Picture 7">
            <a:extLst>
              <a:ext uri="{FF2B5EF4-FFF2-40B4-BE49-F238E27FC236}">
                <a16:creationId xmlns:a16="http://schemas.microsoft.com/office/drawing/2014/main" id="{D6A3EBA9-3355-4D3F-B4F1-EBC0733B3F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99" y="2571750"/>
            <a:ext cx="3275856" cy="1330612"/>
          </a:xfrm>
          <a:prstGeom prst="rect">
            <a:avLst/>
          </a:prstGeom>
        </p:spPr>
      </p:pic>
    </p:spTree>
    <p:extLst>
      <p:ext uri="{BB962C8B-B14F-4D97-AF65-F5344CB8AC3E}">
        <p14:creationId xmlns:p14="http://schemas.microsoft.com/office/powerpoint/2010/main" val="1456694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F45EC6-F66E-4671-9BEE-ED486FD2FD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0740" y="1815666"/>
            <a:ext cx="6048673" cy="1512168"/>
          </a:xfrm>
          <a:prstGeom prst="rect">
            <a:avLst/>
          </a:prstGeom>
        </p:spPr>
      </p:pic>
      <p:sp>
        <p:nvSpPr>
          <p:cNvPr id="2" name="Title 1">
            <a:extLst>
              <a:ext uri="{FF2B5EF4-FFF2-40B4-BE49-F238E27FC236}">
                <a16:creationId xmlns:a16="http://schemas.microsoft.com/office/drawing/2014/main" id="{00B28E34-4815-43EE-958E-353CE2376E0D}"/>
              </a:ext>
            </a:extLst>
          </p:cNvPr>
          <p:cNvSpPr>
            <a:spLocks noGrp="1"/>
          </p:cNvSpPr>
          <p:nvPr>
            <p:ph type="title"/>
          </p:nvPr>
        </p:nvSpPr>
        <p:spPr/>
        <p:txBody>
          <a:bodyPr>
            <a:normAutofit fontScale="90000"/>
          </a:bodyPr>
          <a:lstStyle/>
          <a:p>
            <a:r>
              <a:rPr lang="en-GB" dirty="0"/>
              <a:t>Angle of attack</a:t>
            </a:r>
          </a:p>
        </p:txBody>
      </p:sp>
      <p:sp>
        <p:nvSpPr>
          <p:cNvPr id="3" name="Content Placeholder 2">
            <a:extLst>
              <a:ext uri="{FF2B5EF4-FFF2-40B4-BE49-F238E27FC236}">
                <a16:creationId xmlns:a16="http://schemas.microsoft.com/office/drawing/2014/main" id="{DB2673C6-D796-4E97-A11B-EEDB1906FE78}"/>
              </a:ext>
            </a:extLst>
          </p:cNvPr>
          <p:cNvSpPr>
            <a:spLocks noGrp="1"/>
          </p:cNvSpPr>
          <p:nvPr>
            <p:ph idx="1"/>
          </p:nvPr>
        </p:nvSpPr>
        <p:spPr>
          <a:xfrm>
            <a:off x="457199" y="1200151"/>
            <a:ext cx="6048673" cy="3394472"/>
          </a:xfrm>
        </p:spPr>
        <p:txBody>
          <a:bodyPr/>
          <a:lstStyle/>
          <a:p>
            <a:pPr marL="0" indent="0">
              <a:buNone/>
            </a:pPr>
            <a:r>
              <a:rPr lang="en-GB" b="1" dirty="0"/>
              <a:t>Controls the flight path and distance travelled</a:t>
            </a:r>
          </a:p>
          <a:p>
            <a:r>
              <a:rPr lang="en-GB" b="1" dirty="0"/>
              <a:t>Large A of A</a:t>
            </a:r>
          </a:p>
          <a:p>
            <a:pPr marL="265113" lvl="1"/>
            <a:r>
              <a:rPr lang="en-GB" dirty="0"/>
              <a:t>Stall and crash</a:t>
            </a:r>
          </a:p>
          <a:p>
            <a:r>
              <a:rPr lang="en-GB" b="1" dirty="0"/>
              <a:t>Medium A of A</a:t>
            </a:r>
          </a:p>
          <a:p>
            <a:pPr marL="265113" lvl="1"/>
            <a:r>
              <a:rPr lang="en-GB" dirty="0"/>
              <a:t>Long shallow flight</a:t>
            </a:r>
          </a:p>
          <a:p>
            <a:r>
              <a:rPr lang="en-GB" b="1" dirty="0"/>
              <a:t>Small A of A</a:t>
            </a:r>
          </a:p>
          <a:p>
            <a:pPr marL="265113" lvl="1"/>
            <a:r>
              <a:rPr lang="en-GB" dirty="0"/>
              <a:t>Rapid, short flight</a:t>
            </a:r>
          </a:p>
        </p:txBody>
      </p:sp>
      <p:sp>
        <p:nvSpPr>
          <p:cNvPr id="5" name="Rectangle 4">
            <a:extLst>
              <a:ext uri="{FF2B5EF4-FFF2-40B4-BE49-F238E27FC236}">
                <a16:creationId xmlns:a16="http://schemas.microsoft.com/office/drawing/2014/main" id="{1077B3C2-A380-462A-B318-25E2CFB3597C}"/>
              </a:ext>
            </a:extLst>
          </p:cNvPr>
          <p:cNvSpPr/>
          <p:nvPr/>
        </p:nvSpPr>
        <p:spPr>
          <a:xfrm>
            <a:off x="8099615" y="233845"/>
            <a:ext cx="899798" cy="461665"/>
          </a:xfrm>
          <a:prstGeom prst="rect">
            <a:avLst/>
          </a:prstGeom>
        </p:spPr>
        <p:txBody>
          <a:bodyPr wrap="none">
            <a:spAutoFit/>
          </a:bodyPr>
          <a:lstStyle/>
          <a:p>
            <a:r>
              <a:rPr lang="en-GB" sz="2400" b="1" dirty="0">
                <a:solidFill>
                  <a:srgbClr val="FF0000"/>
                </a:solidFill>
              </a:rPr>
              <a:t>S</a:t>
            </a:r>
            <a:r>
              <a:rPr lang="en-GB" sz="2400" dirty="0">
                <a:solidFill>
                  <a:srgbClr val="00B050"/>
                </a:solidFill>
              </a:rPr>
              <a:t>T</a:t>
            </a:r>
            <a:r>
              <a:rPr lang="en-GB" sz="2400" dirty="0">
                <a:solidFill>
                  <a:srgbClr val="7030A0"/>
                </a:solidFill>
              </a:rPr>
              <a:t>E</a:t>
            </a:r>
            <a:r>
              <a:rPr lang="en-GB" sz="2400" dirty="0">
                <a:solidFill>
                  <a:srgbClr val="0070C0"/>
                </a:solidFill>
              </a:rPr>
              <a:t>M</a:t>
            </a:r>
          </a:p>
        </p:txBody>
      </p:sp>
    </p:spTree>
    <p:extLst>
      <p:ext uri="{BB962C8B-B14F-4D97-AF65-F5344CB8AC3E}">
        <p14:creationId xmlns:p14="http://schemas.microsoft.com/office/powerpoint/2010/main" val="2001224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Aft>
                <a:spcPts val="0"/>
              </a:spcAft>
              <a:buFont typeface="+mj-lt"/>
              <a:buNone/>
            </a:pPr>
            <a:r>
              <a:rPr lang="en-GB" dirty="0"/>
              <a:t>Lateral stability</a:t>
            </a:r>
          </a:p>
        </p:txBody>
      </p:sp>
      <p:sp>
        <p:nvSpPr>
          <p:cNvPr id="3" name="Content Placeholder 2"/>
          <p:cNvSpPr>
            <a:spLocks noGrp="1"/>
          </p:cNvSpPr>
          <p:nvPr>
            <p:ph idx="1"/>
          </p:nvPr>
        </p:nvSpPr>
        <p:spPr>
          <a:xfrm>
            <a:off x="457200" y="1200151"/>
            <a:ext cx="3781499" cy="3394472"/>
          </a:xfrm>
        </p:spPr>
        <p:txBody>
          <a:bodyPr>
            <a:normAutofit/>
          </a:bodyPr>
          <a:lstStyle/>
          <a:p>
            <a:pPr lvl="0">
              <a:spcAft>
                <a:spcPts val="0"/>
              </a:spcAft>
            </a:pPr>
            <a:r>
              <a:rPr lang="en-GB" b="1" dirty="0"/>
              <a:t>Stable</a:t>
            </a:r>
          </a:p>
          <a:p>
            <a:pPr marL="265113" lvl="1"/>
            <a:r>
              <a:rPr lang="en-GB" dirty="0"/>
              <a:t>C of G below the C of L</a:t>
            </a:r>
          </a:p>
          <a:p>
            <a:pPr lvl="1"/>
            <a:endParaRPr lang="en-GB" dirty="0"/>
          </a:p>
          <a:p>
            <a:r>
              <a:rPr lang="en-GB" b="1" dirty="0"/>
              <a:t>When the model rolls…</a:t>
            </a:r>
          </a:p>
          <a:p>
            <a:pPr marL="265113" lvl="1"/>
            <a:r>
              <a:rPr lang="en-GB" dirty="0"/>
              <a:t>Dihedral provides more lift on lower wing returning the model to level flight.</a:t>
            </a:r>
          </a:p>
        </p:txBody>
      </p:sp>
      <p:sp>
        <p:nvSpPr>
          <p:cNvPr id="6" name="Rectangle 5">
            <a:extLst>
              <a:ext uri="{FF2B5EF4-FFF2-40B4-BE49-F238E27FC236}">
                <a16:creationId xmlns:a16="http://schemas.microsoft.com/office/drawing/2014/main" id="{7518FCBB-3BBA-42DA-98E4-13FB1D3B8447}"/>
              </a:ext>
            </a:extLst>
          </p:cNvPr>
          <p:cNvSpPr/>
          <p:nvPr/>
        </p:nvSpPr>
        <p:spPr>
          <a:xfrm>
            <a:off x="8099615" y="233845"/>
            <a:ext cx="899798" cy="461665"/>
          </a:xfrm>
          <a:prstGeom prst="rect">
            <a:avLst/>
          </a:prstGeom>
        </p:spPr>
        <p:txBody>
          <a:bodyPr wrap="none">
            <a:spAutoFit/>
          </a:bodyPr>
          <a:lstStyle/>
          <a:p>
            <a:r>
              <a:rPr lang="en-GB" sz="2400" b="1" dirty="0">
                <a:solidFill>
                  <a:srgbClr val="FF0000"/>
                </a:solidFill>
              </a:rPr>
              <a:t>S</a:t>
            </a:r>
            <a:r>
              <a:rPr lang="en-GB" sz="2400" dirty="0">
                <a:solidFill>
                  <a:srgbClr val="00B050"/>
                </a:solidFill>
              </a:rPr>
              <a:t>T</a:t>
            </a:r>
            <a:r>
              <a:rPr lang="en-GB" sz="2400" dirty="0">
                <a:solidFill>
                  <a:srgbClr val="7030A0"/>
                </a:solidFill>
              </a:rPr>
              <a:t>E</a:t>
            </a:r>
            <a:r>
              <a:rPr lang="en-GB" sz="2400" dirty="0">
                <a:solidFill>
                  <a:srgbClr val="0070C0"/>
                </a:solidFill>
              </a:rPr>
              <a:t>M</a:t>
            </a:r>
          </a:p>
        </p:txBody>
      </p:sp>
      <p:pic>
        <p:nvPicPr>
          <p:cNvPr id="8" name="Picture 7">
            <a:extLst>
              <a:ext uri="{FF2B5EF4-FFF2-40B4-BE49-F238E27FC236}">
                <a16:creationId xmlns:a16="http://schemas.microsoft.com/office/drawing/2014/main" id="{54EB9492-49A2-4A8E-A981-5D0CA8F155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9992" y="628154"/>
            <a:ext cx="4238128" cy="1540716"/>
          </a:xfrm>
          <a:prstGeom prst="rect">
            <a:avLst/>
          </a:prstGeom>
        </p:spPr>
      </p:pic>
      <p:grpSp>
        <p:nvGrpSpPr>
          <p:cNvPr id="9" name="Group 8">
            <a:extLst>
              <a:ext uri="{FF2B5EF4-FFF2-40B4-BE49-F238E27FC236}">
                <a16:creationId xmlns:a16="http://schemas.microsoft.com/office/drawing/2014/main" id="{E832225E-B57B-4986-99A5-0D9B98914725}"/>
              </a:ext>
            </a:extLst>
          </p:cNvPr>
          <p:cNvGrpSpPr/>
          <p:nvPr/>
        </p:nvGrpSpPr>
        <p:grpSpPr>
          <a:xfrm>
            <a:off x="4779462" y="2009552"/>
            <a:ext cx="3958658" cy="2362398"/>
            <a:chOff x="4814521" y="2926550"/>
            <a:chExt cx="4423076" cy="2639548"/>
          </a:xfrm>
        </p:grpSpPr>
        <p:pic>
          <p:nvPicPr>
            <p:cNvPr id="10" name="Picture 9">
              <a:extLst>
                <a:ext uri="{FF2B5EF4-FFF2-40B4-BE49-F238E27FC236}">
                  <a16:creationId xmlns:a16="http://schemas.microsoft.com/office/drawing/2014/main" id="{2E9A4CE6-C86D-41D5-B3F0-697BF213776A}"/>
                </a:ext>
              </a:extLst>
            </p:cNvPr>
            <p:cNvPicPr>
              <a:picLocks noChangeAspect="1"/>
            </p:cNvPicPr>
            <p:nvPr/>
          </p:nvPicPr>
          <p:blipFill>
            <a:blip r:embed="rId4"/>
            <a:stretch>
              <a:fillRect/>
            </a:stretch>
          </p:blipFill>
          <p:spPr>
            <a:xfrm rot="20840585">
              <a:off x="4814521" y="3416210"/>
              <a:ext cx="4423076" cy="1695372"/>
            </a:xfrm>
            <a:prstGeom prst="rect">
              <a:avLst/>
            </a:prstGeom>
          </p:spPr>
        </p:pic>
        <p:sp>
          <p:nvSpPr>
            <p:cNvPr id="11" name="Rectangle 10">
              <a:extLst>
                <a:ext uri="{FF2B5EF4-FFF2-40B4-BE49-F238E27FC236}">
                  <a16:creationId xmlns:a16="http://schemas.microsoft.com/office/drawing/2014/main" id="{EBA6EB6D-0839-4419-96A9-5D0351A9438C}"/>
                </a:ext>
              </a:extLst>
            </p:cNvPr>
            <p:cNvSpPr/>
            <p:nvPr/>
          </p:nvSpPr>
          <p:spPr>
            <a:xfrm>
              <a:off x="6290118" y="4981323"/>
              <a:ext cx="1708481" cy="584775"/>
            </a:xfrm>
            <a:prstGeom prst="rect">
              <a:avLst/>
            </a:prstGeom>
          </p:spPr>
          <p:txBody>
            <a:bodyPr wrap="none">
              <a:spAutoFit/>
            </a:bodyPr>
            <a:lstStyle/>
            <a:p>
              <a:pPr algn="ctr"/>
              <a:r>
                <a:rPr lang="en-GB" sz="1600" b="1" dirty="0">
                  <a:solidFill>
                    <a:schemeClr val="accent1">
                      <a:lumMod val="75000"/>
                    </a:schemeClr>
                  </a:solidFill>
                </a:rPr>
                <a:t>Turning force</a:t>
              </a:r>
            </a:p>
            <a:p>
              <a:pPr algn="ctr"/>
              <a:r>
                <a:rPr lang="en-GB" sz="1600" b="1" dirty="0">
                  <a:solidFill>
                    <a:schemeClr val="accent1">
                      <a:lumMod val="75000"/>
                    </a:schemeClr>
                  </a:solidFill>
                </a:rPr>
                <a:t>rolling wings level</a:t>
              </a:r>
              <a:endParaRPr lang="en-GB" sz="1600" dirty="0"/>
            </a:p>
          </p:txBody>
        </p:sp>
        <p:sp>
          <p:nvSpPr>
            <p:cNvPr id="12" name="Arrow: Curved Up 11">
              <a:extLst>
                <a:ext uri="{FF2B5EF4-FFF2-40B4-BE49-F238E27FC236}">
                  <a16:creationId xmlns:a16="http://schemas.microsoft.com/office/drawing/2014/main" id="{E81BDDE9-C0AB-4D2E-8976-E99FF5D6133E}"/>
                </a:ext>
              </a:extLst>
            </p:cNvPr>
            <p:cNvSpPr/>
            <p:nvPr/>
          </p:nvSpPr>
          <p:spPr>
            <a:xfrm flipH="1">
              <a:off x="6790980" y="4519014"/>
              <a:ext cx="705543" cy="331508"/>
            </a:xfrm>
            <a:prstGeom prst="curvedUpArrow">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grpSp>
          <p:nvGrpSpPr>
            <p:cNvPr id="13" name="Group 12">
              <a:extLst>
                <a:ext uri="{FF2B5EF4-FFF2-40B4-BE49-F238E27FC236}">
                  <a16:creationId xmlns:a16="http://schemas.microsoft.com/office/drawing/2014/main" id="{23B1CDD0-810A-417F-95DC-0D16BD247DD4}"/>
                </a:ext>
              </a:extLst>
            </p:cNvPr>
            <p:cNvGrpSpPr/>
            <p:nvPr/>
          </p:nvGrpSpPr>
          <p:grpSpPr>
            <a:xfrm>
              <a:off x="8441724" y="3292026"/>
              <a:ext cx="139181" cy="480382"/>
              <a:chOff x="6600161" y="3790950"/>
              <a:chExt cx="139181" cy="480382"/>
            </a:xfrm>
          </p:grpSpPr>
          <p:cxnSp>
            <p:nvCxnSpPr>
              <p:cNvPr id="19" name="Straight Arrow Connector 18">
                <a:extLst>
                  <a:ext uri="{FF2B5EF4-FFF2-40B4-BE49-F238E27FC236}">
                    <a16:creationId xmlns:a16="http://schemas.microsoft.com/office/drawing/2014/main" id="{242E5E9A-D161-4D9A-AE37-19805BFB84E9}"/>
                  </a:ext>
                </a:extLst>
              </p:cNvPr>
              <p:cNvCxnSpPr>
                <a:cxnSpLocks/>
              </p:cNvCxnSpPr>
              <p:nvPr/>
            </p:nvCxnSpPr>
            <p:spPr>
              <a:xfrm flipV="1">
                <a:off x="6669752" y="3790950"/>
                <a:ext cx="0" cy="392759"/>
              </a:xfrm>
              <a:prstGeom prst="straightConnector1">
                <a:avLst/>
              </a:prstGeom>
              <a:ln>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C1562B02-0B9D-4F48-8A4F-32333020C50E}"/>
                  </a:ext>
                </a:extLst>
              </p:cNvPr>
              <p:cNvSpPr/>
              <p:nvPr/>
            </p:nvSpPr>
            <p:spPr>
              <a:xfrm>
                <a:off x="6600161" y="4132151"/>
                <a:ext cx="139181" cy="139181"/>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8352E326-7EB5-4F24-AC3E-EF1C59DCA57E}"/>
                </a:ext>
              </a:extLst>
            </p:cNvPr>
            <p:cNvGrpSpPr/>
            <p:nvPr/>
          </p:nvGrpSpPr>
          <p:grpSpPr>
            <a:xfrm>
              <a:off x="5296011" y="3710361"/>
              <a:ext cx="139181" cy="791791"/>
              <a:chOff x="4150974" y="3886200"/>
              <a:chExt cx="139181" cy="791791"/>
            </a:xfrm>
          </p:grpSpPr>
          <p:cxnSp>
            <p:nvCxnSpPr>
              <p:cNvPr id="17" name="Straight Arrow Connector 16">
                <a:extLst>
                  <a:ext uri="{FF2B5EF4-FFF2-40B4-BE49-F238E27FC236}">
                    <a16:creationId xmlns:a16="http://schemas.microsoft.com/office/drawing/2014/main" id="{414B0B46-5CBA-4F1D-A496-18A1B0000B2A}"/>
                  </a:ext>
                </a:extLst>
              </p:cNvPr>
              <p:cNvCxnSpPr>
                <a:cxnSpLocks/>
              </p:cNvCxnSpPr>
              <p:nvPr/>
            </p:nvCxnSpPr>
            <p:spPr>
              <a:xfrm flipV="1">
                <a:off x="4218652" y="3886200"/>
                <a:ext cx="0" cy="715427"/>
              </a:xfrm>
              <a:prstGeom prst="straightConnector1">
                <a:avLst/>
              </a:prstGeom>
              <a:ln>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86741AFD-F359-4107-8ACA-3B2ECDB1B9B6}"/>
                  </a:ext>
                </a:extLst>
              </p:cNvPr>
              <p:cNvSpPr/>
              <p:nvPr/>
            </p:nvSpPr>
            <p:spPr>
              <a:xfrm>
                <a:off x="4150974" y="4538810"/>
                <a:ext cx="139181" cy="139181"/>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5" name="Rectangle 14">
              <a:extLst>
                <a:ext uri="{FF2B5EF4-FFF2-40B4-BE49-F238E27FC236}">
                  <a16:creationId xmlns:a16="http://schemas.microsoft.com/office/drawing/2014/main" id="{A9DB3DF2-D7A7-4CA6-B190-61A4379D7FE6}"/>
                </a:ext>
              </a:extLst>
            </p:cNvPr>
            <p:cNvSpPr/>
            <p:nvPr/>
          </p:nvSpPr>
          <p:spPr>
            <a:xfrm>
              <a:off x="4862945" y="3289564"/>
              <a:ext cx="930959" cy="338554"/>
            </a:xfrm>
            <a:prstGeom prst="rect">
              <a:avLst/>
            </a:prstGeom>
          </p:spPr>
          <p:txBody>
            <a:bodyPr wrap="none">
              <a:spAutoFit/>
            </a:bodyPr>
            <a:lstStyle/>
            <a:p>
              <a:pPr algn="ctr"/>
              <a:r>
                <a:rPr lang="en-GB" sz="1600" b="1" dirty="0">
                  <a:solidFill>
                    <a:schemeClr val="accent1">
                      <a:lumMod val="75000"/>
                    </a:schemeClr>
                  </a:solidFill>
                </a:rPr>
                <a:t>More lift</a:t>
              </a:r>
              <a:endParaRPr lang="en-GB" sz="1600" dirty="0"/>
            </a:p>
          </p:txBody>
        </p:sp>
        <p:sp>
          <p:nvSpPr>
            <p:cNvPr id="16" name="Rectangle 15">
              <a:extLst>
                <a:ext uri="{FF2B5EF4-FFF2-40B4-BE49-F238E27FC236}">
                  <a16:creationId xmlns:a16="http://schemas.microsoft.com/office/drawing/2014/main" id="{9E159870-DE33-46FC-8AD0-ABD7115C68DD}"/>
                </a:ext>
              </a:extLst>
            </p:cNvPr>
            <p:cNvSpPr/>
            <p:nvPr/>
          </p:nvSpPr>
          <p:spPr>
            <a:xfrm>
              <a:off x="7998599" y="2926550"/>
              <a:ext cx="819456" cy="338554"/>
            </a:xfrm>
            <a:prstGeom prst="rect">
              <a:avLst/>
            </a:prstGeom>
          </p:spPr>
          <p:txBody>
            <a:bodyPr wrap="none">
              <a:spAutoFit/>
            </a:bodyPr>
            <a:lstStyle/>
            <a:p>
              <a:pPr algn="ctr"/>
              <a:r>
                <a:rPr lang="en-GB" sz="1600" b="1" dirty="0">
                  <a:solidFill>
                    <a:schemeClr val="accent1">
                      <a:lumMod val="75000"/>
                    </a:schemeClr>
                  </a:solidFill>
                </a:rPr>
                <a:t>Less lift</a:t>
              </a:r>
              <a:endParaRPr lang="en-GB" sz="1600" dirty="0"/>
            </a:p>
          </p:txBody>
        </p:sp>
      </p:grpSp>
    </p:spTree>
    <p:extLst>
      <p:ext uri="{BB962C8B-B14F-4D97-AF65-F5344CB8AC3E}">
        <p14:creationId xmlns:p14="http://schemas.microsoft.com/office/powerpoint/2010/main" val="1344385319"/>
      </p:ext>
    </p:extLst>
  </p:cSld>
  <p:clrMapOvr>
    <a:masterClrMapping/>
  </p:clrMapOvr>
</p:sld>
</file>

<file path=ppt/theme/theme1.xml><?xml version="1.0" encoding="utf-8"?>
<a:theme xmlns:a="http://schemas.openxmlformats.org/drawingml/2006/main" name="James Webb Space Telescop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32404</TotalTime>
  <Words>5363</Words>
  <Application>Microsoft Office PowerPoint</Application>
  <PresentationFormat>On-screen Show (16:9)</PresentationFormat>
  <Paragraphs>721</Paragraphs>
  <Slides>54</Slides>
  <Notes>54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Calibri</vt:lpstr>
      <vt:lpstr>Cambria</vt:lpstr>
      <vt:lpstr>Lato</vt:lpstr>
      <vt:lpstr>James Webb Space Telescope</vt:lpstr>
      <vt:lpstr>Pylon Flight</vt:lpstr>
      <vt:lpstr>Flight – Overview</vt:lpstr>
      <vt:lpstr>Pylon flight – Round the pole (RTP)</vt:lpstr>
      <vt:lpstr>Pylon racing – Round the pole (RTP)</vt:lpstr>
      <vt:lpstr>How planes fly – Four forces of flight</vt:lpstr>
      <vt:lpstr>Lift – Bernoulli effect</vt:lpstr>
      <vt:lpstr>Longitudinal stability</vt:lpstr>
      <vt:lpstr>Angle of attack</vt:lpstr>
      <vt:lpstr>Lateral stability</vt:lpstr>
      <vt:lpstr>Aspect ratio</vt:lpstr>
      <vt:lpstr>Control</vt:lpstr>
      <vt:lpstr>Control</vt:lpstr>
      <vt:lpstr>Flying wires</vt:lpstr>
      <vt:lpstr>Motors</vt:lpstr>
      <vt:lpstr>Propellers</vt:lpstr>
      <vt:lpstr>Testing – Propeller thrust</vt:lpstr>
      <vt:lpstr>Motor/undercarriage mount</vt:lpstr>
      <vt:lpstr>2D profiles</vt:lpstr>
      <vt:lpstr>Digital design</vt:lpstr>
      <vt:lpstr>Sharing F360 files for this project</vt:lpstr>
      <vt:lpstr>Fuselage – Introduction</vt:lpstr>
      <vt:lpstr>Fuselage – Sculpt</vt:lpstr>
      <vt:lpstr>Wing sections</vt:lpstr>
      <vt:lpstr>Wing sections – Published profiles</vt:lpstr>
      <vt:lpstr>Wing profiles – F360</vt:lpstr>
      <vt:lpstr>Digital manufacture</vt:lpstr>
      <vt:lpstr>Exporting STL</vt:lpstr>
      <vt:lpstr>Tooling and offsets</vt:lpstr>
      <vt:lpstr>Post processing – Import STL</vt:lpstr>
      <vt:lpstr>Post processing – Cut direction</vt:lpstr>
      <vt:lpstr>Post processing – Material/billet</vt:lpstr>
      <vt:lpstr>Post processing – Model resize</vt:lpstr>
      <vt:lpstr>Post processing – Tooling – Allowances</vt:lpstr>
      <vt:lpstr>Post processing – Footprint control</vt:lpstr>
      <vt:lpstr>Post processing – Roughing/finishing</vt:lpstr>
      <vt:lpstr>Post processing – Generate tool paths</vt:lpstr>
      <vt:lpstr>Post processing – Simulate</vt:lpstr>
      <vt:lpstr>Post processing – Export machine file</vt:lpstr>
      <vt:lpstr>CNC machining </vt:lpstr>
      <vt:lpstr>Assembly and finishing</vt:lpstr>
      <vt:lpstr>Gliding flight</vt:lpstr>
      <vt:lpstr>Safety rules</vt:lpstr>
      <vt:lpstr>Powered flight</vt:lpstr>
      <vt:lpstr>Simulation – CFD</vt:lpstr>
      <vt:lpstr>Simulation – CFD</vt:lpstr>
      <vt:lpstr>Suppliers, parts list and costings</vt:lpstr>
      <vt:lpstr>Aircraft examples</vt:lpstr>
      <vt:lpstr>Pylon – light weight</vt:lpstr>
      <vt:lpstr>Pylon – medium weight</vt:lpstr>
      <vt:lpstr>Motor – Propeller</vt:lpstr>
      <vt:lpstr>Pylon racing – design challenges</vt:lpstr>
      <vt:lpstr>Pylon flight web links</vt:lpstr>
      <vt:lpstr>Other flying challenges for schools</vt:lpstr>
      <vt:lpstr>Pylon Flight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 Watts</dc:creator>
  <cp:lastModifiedBy>Willy Adam</cp:lastModifiedBy>
  <cp:revision>231</cp:revision>
  <dcterms:created xsi:type="dcterms:W3CDTF">2017-04-20T12:14:38Z</dcterms:created>
  <dcterms:modified xsi:type="dcterms:W3CDTF">2019-01-04T12:12:13Z</dcterms:modified>
</cp:coreProperties>
</file>