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12192000" cy="6858000"/>
  <p:notesSz cx="14355763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D90"/>
    <a:srgbClr val="C40C20"/>
    <a:srgbClr val="C61E27"/>
    <a:srgbClr val="BC0E20"/>
    <a:srgbClr val="F50202"/>
    <a:srgbClr val="BB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3" autoAdjust="0"/>
    <p:restoredTop sz="82521" autoAdjust="0"/>
  </p:normalViewPr>
  <p:slideViewPr>
    <p:cSldViewPr snapToGrid="0" snapToObjects="1">
      <p:cViewPr varScale="1">
        <p:scale>
          <a:sx n="78" d="100"/>
          <a:sy n="78" d="100"/>
        </p:scale>
        <p:origin x="43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1" d="100"/>
          <a:sy n="71" d="100"/>
        </p:scale>
        <p:origin x="229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6221672" cy="497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GB"/>
              <a:t>Design Waves - Art Nouveau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8131795" y="0"/>
            <a:ext cx="6221672" cy="497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9373"/>
            <a:ext cx="6221672" cy="497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8131795" y="9429373"/>
            <a:ext cx="6221672" cy="497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2EFD0-25A9-48BA-BA9F-45035249D2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942602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6220830" cy="498056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l">
              <a:defRPr sz="1800"/>
            </a:lvl1pPr>
          </a:lstStyle>
          <a:p>
            <a:r>
              <a:rPr lang="en-GB"/>
              <a:t>Design Waves - Art Nouveau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8131612" y="0"/>
            <a:ext cx="6220830" cy="498056"/>
          </a:xfrm>
          <a:prstGeom prst="rect">
            <a:avLst/>
          </a:prstGeom>
        </p:spPr>
        <p:txBody>
          <a:bodyPr vert="horz" lIns="138751" tIns="69376" rIns="138751" bIns="69376" rtlCol="0"/>
          <a:lstStyle>
            <a:lvl1pPr algn="r">
              <a:defRPr sz="1800"/>
            </a:lvl1pPr>
          </a:lstStyle>
          <a:p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8938" y="1239838"/>
            <a:ext cx="595788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51" tIns="69376" rIns="138751" bIns="69376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435577" y="4777195"/>
            <a:ext cx="11484610" cy="3908614"/>
          </a:xfrm>
          <a:prstGeom prst="rect">
            <a:avLst/>
          </a:prstGeom>
        </p:spPr>
        <p:txBody>
          <a:bodyPr vert="horz" lIns="138751" tIns="69376" rIns="138751" bIns="6937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6220830" cy="498055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l">
              <a:defRPr sz="18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8131612" y="9428584"/>
            <a:ext cx="6220830" cy="498055"/>
          </a:xfrm>
          <a:prstGeom prst="rect">
            <a:avLst/>
          </a:prstGeom>
        </p:spPr>
        <p:txBody>
          <a:bodyPr vert="horz" lIns="138751" tIns="69376" rIns="138751" bIns="69376" rtlCol="0" anchor="b"/>
          <a:lstStyle>
            <a:lvl1pPr algn="r">
              <a:defRPr sz="1800"/>
            </a:lvl1pPr>
          </a:lstStyle>
          <a:p>
            <a:fld id="{F14ACAD0-9A1A-411E-A46A-905A7D97CE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4371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Quote is from Charles</a:t>
            </a:r>
            <a:r>
              <a:rPr lang="en-GB" baseline="0" dirty="0"/>
              <a:t> Rennie Mackintosh.</a:t>
            </a:r>
          </a:p>
          <a:p>
            <a:r>
              <a:rPr lang="en-GB" baseline="0" dirty="0"/>
              <a:t>All images are public domain or D&amp;T Association originated unless specified.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432021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10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2452149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11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0764570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Painting: John Atkinson Grimshaw - Glasgow, Saturday Night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12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4276621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13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1323652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14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21221214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BBC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15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87894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16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4022509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17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407870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2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2303442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3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368702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4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71113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5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758583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6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825816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Creative Commons: John 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7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2596155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8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3386132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ACAD0-9A1A-411E-A46A-905A7D97CE9E}" type="slidenum">
              <a:rPr lang="en-GB" smtClean="0"/>
              <a:t>9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GB"/>
              <a:t>Design Waves - Art Nouveau</a:t>
            </a:r>
          </a:p>
        </p:txBody>
      </p:sp>
    </p:spTree>
    <p:extLst>
      <p:ext uri="{BB962C8B-B14F-4D97-AF65-F5344CB8AC3E}">
        <p14:creationId xmlns:p14="http://schemas.microsoft.com/office/powerpoint/2010/main" val="996831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4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0C47197-C42B-7045-8606-88152DC66AB2}" type="datetimeFigureOut">
              <a:rPr lang="en-US" smtClean="0"/>
              <a:t>9/25/2019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4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230722"/>
            <a:ext cx="5740400" cy="452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5040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3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8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8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7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101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www.data.org.uk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9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4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000750"/>
            <a:ext cx="12192000" cy="857251"/>
          </a:xfrm>
          <a:prstGeom prst="rect">
            <a:avLst/>
          </a:prstGeom>
          <a:solidFill>
            <a:srgbClr val="286D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270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30722"/>
            <a:ext cx="5740400" cy="452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pic>
        <p:nvPicPr>
          <p:cNvPr id="10" name="Picture 9" descr="DATA07whitesmall.eps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6608" y="6178554"/>
            <a:ext cx="1030551" cy="475639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 userDrawn="1"/>
        </p:nvSpPr>
        <p:spPr>
          <a:xfrm>
            <a:off x="457200" y="6329772"/>
            <a:ext cx="1554749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>
                <a:solidFill>
                  <a:srgbClr val="FFFFFF"/>
                </a:solidFill>
                <a:latin typeface="Lucida Sans" panose="020B0602030504020204" pitchFamily="34" charset="0"/>
                <a:cs typeface="Arial"/>
              </a:rPr>
              <a:t>www.data.org.uk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352800" y="6329772"/>
            <a:ext cx="5575300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Lucida Sans" panose="020B0602030504020204" pitchFamily="34" charset="0"/>
                <a:cs typeface="Arial"/>
              </a:rPr>
              <a:t>Design</a:t>
            </a:r>
            <a:r>
              <a:rPr lang="en-US" sz="1200" b="1" dirty="0">
                <a:solidFill>
                  <a:srgbClr val="FFFFFF"/>
                </a:solidFill>
                <a:latin typeface="Lucida Sans" panose="020B0602030504020204" pitchFamily="34" charset="0"/>
                <a:cs typeface="Arial"/>
              </a:rPr>
              <a:t> </a:t>
            </a:r>
            <a:r>
              <a:rPr lang="en-US" sz="1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" panose="020B0602030504020204" pitchFamily="34" charset="0"/>
                <a:cs typeface="Arial"/>
              </a:rPr>
              <a:t>Legends</a:t>
            </a:r>
            <a:r>
              <a:rPr lang="en-US" sz="1200" b="1" dirty="0">
                <a:solidFill>
                  <a:srgbClr val="FFFFFF"/>
                </a:solidFill>
                <a:latin typeface="Lucida Sans" panose="020B0602030504020204" pitchFamily="34" charset="0"/>
                <a:cs typeface="Arial"/>
              </a:rPr>
              <a:t>: Charles Rennie Mackintosh</a:t>
            </a:r>
          </a:p>
        </p:txBody>
      </p:sp>
    </p:spTree>
    <p:extLst>
      <p:ext uri="{BB962C8B-B14F-4D97-AF65-F5344CB8AC3E}">
        <p14:creationId xmlns:p14="http://schemas.microsoft.com/office/powerpoint/2010/main" val="149451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Lucida Sans" panose="020B0602030504020204" pitchFamily="34" charset="0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Lucida Sans" panose="020B0602030504020204" pitchFamily="34" charset="0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Lucida Sans" panose="020B0602030504020204" pitchFamily="34" charset="0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asgowlife.org.uk/museums/kelvingrove/about/collection-highlights/Pages/Charles-Rennie-Mackintosh-and-the-Glasgow-Style-Gallery.aspx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willowtearooms.co.uk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sa.ac.uk/visit-gsa/" TargetMode="External"/><Relationship Id="rId5" Type="http://schemas.openxmlformats.org/officeDocument/2006/relationships/hyperlink" Target="http://www.nts.org.uk/Property/The-Hill-House/" TargetMode="External"/><Relationship Id="rId4" Type="http://schemas.microsoft.com/office/2007/relationships/hdphoto" Target="../media/hdphoto1.wdp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1.wdp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1.jpe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3770"/>
            <a:ext cx="10972800" cy="956084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accent1">
                    <a:lumMod val="75000"/>
                  </a:schemeClr>
                </a:solidFill>
                <a:latin typeface="Lucida Sans" panose="020B0602030504020204" pitchFamily="34" charset="0"/>
              </a:rPr>
              <a:t>Design </a:t>
            </a:r>
            <a:r>
              <a:rPr lang="en-US" sz="4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Lucida Sans" panose="020B0602030504020204" pitchFamily="34" charset="0"/>
              </a:rPr>
              <a:t>Legends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12900"/>
            <a:ext cx="10972800" cy="4143275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latin typeface="Nouveau" pitchFamily="2" charset="0"/>
              </a:rPr>
              <a:t>Charles Rennie Mackintosh</a:t>
            </a:r>
          </a:p>
          <a:p>
            <a:pPr marL="0" indent="0" algn="ctr">
              <a:buNone/>
            </a:pPr>
            <a:endParaRPr lang="en-US" sz="3200" b="1" dirty="0">
              <a:latin typeface="Nouveau" pitchFamily="2" charset="0"/>
            </a:endParaRPr>
          </a:p>
          <a:p>
            <a:pPr algn="ctr"/>
            <a:r>
              <a:rPr lang="en-GB" b="1" dirty="0">
                <a:latin typeface="Nouveau" pitchFamily="2" charset="0"/>
              </a:rPr>
              <a:t>“</a:t>
            </a:r>
            <a:r>
              <a:rPr lang="en-GB" dirty="0">
                <a:latin typeface="Nouveau" pitchFamily="2" charset="0"/>
              </a:rPr>
              <a:t>There is hope in honest error; none in the icy perfections of the mere stylist.”</a:t>
            </a:r>
            <a:endParaRPr lang="en-US" b="1" dirty="0">
              <a:latin typeface="Nouvea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874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He wanted to create spaces that emphasised light and space including the Willow Tea Rooms in Glasgow.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2D33F6-ED24-45EB-9410-2DFEAD002B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6616" y="3351719"/>
            <a:ext cx="4762502" cy="24044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36AD6D-297B-4E66-BD2A-B2B8270A16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3845" y="544563"/>
            <a:ext cx="3498556" cy="2050950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9494C6E3-87E6-4E1C-A57E-650611543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6824" y="544563"/>
            <a:ext cx="142256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523A73-E072-4146-83D4-F68D09FDC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407" y="3036788"/>
            <a:ext cx="4119427" cy="271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18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95B13A-4DE4-4963-9695-ECA991F26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31" b="8719"/>
          <a:stretch/>
        </p:blipFill>
        <p:spPr>
          <a:xfrm>
            <a:off x="0" y="0"/>
            <a:ext cx="12192000" cy="60300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286D90"/>
                </a:solidFill>
              </a:rPr>
              <a:t>Influences</a:t>
            </a:r>
            <a:endParaRPr lang="en-GB" dirty="0">
              <a:solidFill>
                <a:srgbClr val="286D90"/>
              </a:solidFill>
              <a:latin typeface="Lucida Sans" panose="020B0602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Asian art was becoming popular in the late 19</a:t>
            </a:r>
            <a:r>
              <a:rPr lang="en-GB" baseline="30000" dirty="0"/>
              <a:t>th</a:t>
            </a:r>
            <a:r>
              <a:rPr lang="en-GB" dirty="0"/>
              <a:t> century, with artists such as Hiroshige and Hokusai influencing the French impressionists.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33A610-5BD6-4649-8872-FF4BB8FE0E5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9496" y="274638"/>
            <a:ext cx="4387704" cy="29448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2C6084-4A41-4CD2-966C-EC37D261E0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090" y="3403431"/>
            <a:ext cx="1696007" cy="24068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7AC14A-7593-4483-9301-C3736FC281A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8304" y="2571750"/>
            <a:ext cx="2284086" cy="3238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10B2C6-9073-4EEC-8D14-494288CAF06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6781" y="2978434"/>
            <a:ext cx="1978839" cy="283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06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The busy port of Glasgow saw many world influences, including Japan, India and Persia, where Paisley patterns originated.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9F23F8-264D-4488-AEE9-72713F07F8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062" y="383636"/>
            <a:ext cx="4838388" cy="32054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736316-F8A1-4FAA-8A3B-967B1FB93E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1912" y="2855503"/>
            <a:ext cx="36957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6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Nature and natural forms are Mackintosh’s strongest influence and a revival of interest in Celtic forms and patterns also influenced his style.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DFE031-F037-4BBD-8C50-F4B45C5E6A0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1546" y="716377"/>
            <a:ext cx="5072293" cy="31402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D8214B-4647-416C-8CC8-0EA42AE54A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" y="2764813"/>
            <a:ext cx="2764069" cy="28624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CC1920-882D-4D08-9E7A-916EF94A1F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6231" y="2764813"/>
            <a:ext cx="2833181" cy="286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95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His influence on other designers is clear and echoes of his style are still seen in modern objects and buildings.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A9F7AD-71B2-4060-9222-2F85910EC9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" y="3190447"/>
            <a:ext cx="2571751" cy="2565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9EA424-319E-450E-969D-33877A9D3B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166274"/>
            <a:ext cx="5757381" cy="452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04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95B13A-4DE4-4963-9695-ECA991F26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31" b="8719"/>
          <a:stretch/>
        </p:blipFill>
        <p:spPr>
          <a:xfrm>
            <a:off x="0" y="0"/>
            <a:ext cx="12192000" cy="60300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286D90"/>
                </a:solidFill>
              </a:rPr>
              <a:t>Did you know</a:t>
            </a:r>
            <a:endParaRPr lang="en-GB" dirty="0">
              <a:solidFill>
                <a:srgbClr val="286D90"/>
              </a:solidFill>
              <a:latin typeface="Lucida Sans" panose="020B0602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The Glasgow School of Art burned down in 2018 causing substantial damage to the building and collection. </a:t>
            </a:r>
          </a:p>
          <a:p>
            <a:r>
              <a:rPr lang="en-GB" dirty="0"/>
              <a:t>It also had a fire in 2014.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59A0F5-BE35-4D77-BA68-CE6D81A8A4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3550" y="2222400"/>
            <a:ext cx="6286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80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Charles’s wife Margaret MacDonald Mackintosh was an influential artist and designer who produced many painted panels and textiles designs.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B41337-81F6-4831-9BAA-99DF25A0E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3687" y="676913"/>
            <a:ext cx="3528714" cy="49237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43C47C-5637-4796-89E4-91D9EABAD2F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616" y="2514600"/>
            <a:ext cx="2048183" cy="31194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4DBD46-8C71-4C94-9AD1-3426799D43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2972" y="3085425"/>
            <a:ext cx="2481036" cy="25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12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95B13A-4DE4-4963-9695-ECA991F26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31" b="8719"/>
          <a:stretch/>
        </p:blipFill>
        <p:spPr>
          <a:xfrm>
            <a:off x="0" y="0"/>
            <a:ext cx="12192000" cy="60300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286D90"/>
                </a:solidFill>
              </a:rPr>
              <a:t>Useful links</a:t>
            </a:r>
            <a:endParaRPr lang="en-GB" dirty="0">
              <a:solidFill>
                <a:srgbClr val="286D90"/>
              </a:solidFill>
              <a:latin typeface="Lucida Sans" panose="020B0602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5"/>
              </a:rPr>
              <a:t>Hill House, Helensburgh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6"/>
              </a:rPr>
              <a:t>Glasgow School of Art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7"/>
              </a:rPr>
              <a:t>Willow Tea Rooms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8"/>
              </a:rPr>
              <a:t>Kelvingrove Museum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356E3D-ACC3-45A8-86EC-EB0888B87CE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6250" y="1491683"/>
            <a:ext cx="6457722" cy="387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67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95B13A-4DE4-4963-9695-ECA991F26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31" b="8719"/>
          <a:stretch/>
        </p:blipFill>
        <p:spPr>
          <a:xfrm>
            <a:off x="0" y="0"/>
            <a:ext cx="12192000" cy="60300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286D90"/>
                </a:solidFill>
                <a:latin typeface="Lucida Sans" panose="020B0602030504020204" pitchFamily="34" charset="0"/>
              </a:rPr>
              <a:t>Charles Rennie Mackintosh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Charles Rennie Mackintosh was born in Glasgow in 1868, one of eleven children. 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He suffered from disabilities so spent his childhood in the countryside where he developed the love of nature that inspired his work.</a:t>
            </a:r>
          </a:p>
          <a:p>
            <a:endParaRPr lang="en-GB" dirty="0">
              <a:latin typeface="Lucida Sans" panose="020B0602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C8DA03-55A6-48B3-B402-2FA029CFD1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9631" y="274638"/>
            <a:ext cx="3458308" cy="43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1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Mackintosh enrolled at the Glasgow School of Art aged 15 and trained in an architectural practice. 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He became a partner at </a:t>
            </a:r>
            <a:r>
              <a:rPr lang="en-GB" dirty="0" err="1"/>
              <a:t>Honeyman</a:t>
            </a:r>
            <a:r>
              <a:rPr lang="en-GB" dirty="0"/>
              <a:t> and </a:t>
            </a:r>
            <a:r>
              <a:rPr lang="en-GB" dirty="0" err="1"/>
              <a:t>Keppie</a:t>
            </a:r>
            <a:r>
              <a:rPr lang="en-GB" dirty="0"/>
              <a:t> architects in 1903, then moved to London in 1913 to paint and design textiles. </a:t>
            </a:r>
          </a:p>
          <a:p>
            <a:endParaRPr lang="en-GB" dirty="0"/>
          </a:p>
          <a:p>
            <a:endParaRPr lang="en-GB" dirty="0">
              <a:latin typeface="Lucida Sans" panose="020B0602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EE96AD-5298-4F10-8557-0B17429B8C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288" y="3828995"/>
            <a:ext cx="3244102" cy="20275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090413-730B-42CC-8686-E7061995DC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1526" y="240215"/>
            <a:ext cx="3437061" cy="25046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F03382-42DD-4CA8-B126-91CFBE66FC9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785" y="2811548"/>
            <a:ext cx="5638802" cy="298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56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He moved to the South of France in 1923 and painted and collected architecture and watercolour paintings. 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He was diagnosed with throat and tongue cancer in 1927 and moved back to London, where he died on 10th December 1928 aged 60.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9918FF-1C47-49E7-91CE-07418CBA5A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7609" y="2100912"/>
            <a:ext cx="5244792" cy="3782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E93EE1-B5A8-4101-8BFD-653F8153F2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6834" y="265601"/>
            <a:ext cx="2467611" cy="240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5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A95B13A-4DE4-4963-9695-ECA991F26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31" b="8719"/>
          <a:stretch/>
        </p:blipFill>
        <p:spPr>
          <a:xfrm>
            <a:off x="0" y="0"/>
            <a:ext cx="12192000" cy="60300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286D90"/>
                </a:solidFill>
              </a:rPr>
              <a:t>His work</a:t>
            </a:r>
            <a:endParaRPr lang="en-GB" dirty="0">
              <a:solidFill>
                <a:srgbClr val="286D90"/>
              </a:solidFill>
              <a:latin typeface="Lucida Sans" panose="020B0602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30722"/>
            <a:ext cx="5064370" cy="4525453"/>
          </a:xfrm>
        </p:spPr>
        <p:txBody>
          <a:bodyPr>
            <a:normAutofit/>
          </a:bodyPr>
          <a:lstStyle/>
          <a:p>
            <a:r>
              <a:rPr lang="en-GB" dirty="0"/>
              <a:t>Along with his friend and colleague Herbert MacNair and Margaret MacDonald and her sister Frances, Charles started the ‘Glasgow School’ art movement.</a:t>
            </a:r>
          </a:p>
          <a:p>
            <a:endParaRPr lang="en-GB" dirty="0">
              <a:latin typeface="Lucida Sans" panose="020B06020305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095589-FA52-41F8-BA00-A8A580E921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584" y="901700"/>
            <a:ext cx="4110094" cy="31114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664F34-4F3A-4302-BFF4-16583CD6779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3858" y="2624907"/>
            <a:ext cx="1764962" cy="31984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5FC2EC-4B33-40ED-AD4C-122F3CC30B7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895" y="4228805"/>
            <a:ext cx="2575542" cy="15945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E55DE1-9816-4D6F-A2DE-C807C089F77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6292" y="4228802"/>
            <a:ext cx="2657566" cy="15945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98D45D-7F86-49CC-A7E9-3218FA2264F3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4437" y="4228803"/>
            <a:ext cx="4621855" cy="159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7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His free-flowing sketching style showed his love of nature and architecture in natural looking, but human-made forms. 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He exhibited in Europe and influenced the Art Nouveau movement with his organic strong flowing lines and curving linear forms.</a:t>
            </a:r>
          </a:p>
          <a:p>
            <a:endParaRPr lang="en-GB" dirty="0"/>
          </a:p>
          <a:p>
            <a:r>
              <a:rPr lang="en-GB" dirty="0"/>
              <a:t>In 1900 he was invited to create and display an entire room at the eighth Secession exhibition in Vienna, Austria.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BC1010-1BE3-4E45-B6B7-1418E7AAD3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6647" y="3329499"/>
            <a:ext cx="5357446" cy="24266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B578C3-4529-48F8-BBF6-FA2F7B672F5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933" y="515814"/>
            <a:ext cx="1575467" cy="24430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B5AE43-AD1C-43D9-A651-FFC8D156000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647" y="486578"/>
            <a:ext cx="2708030" cy="270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7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4724401" cy="4525453"/>
          </a:xfrm>
        </p:spPr>
        <p:txBody>
          <a:bodyPr>
            <a:normAutofit/>
          </a:bodyPr>
          <a:lstStyle/>
          <a:p>
            <a:r>
              <a:rPr lang="en-GB" dirty="0"/>
              <a:t>His architectural buildings included commercial and private properties as well as churches and the Glasgow School of Art, built between 1897 and 1909. </a:t>
            </a:r>
          </a:p>
          <a:p>
            <a:endParaRPr lang="en-GB" dirty="0"/>
          </a:p>
          <a:p>
            <a:r>
              <a:rPr lang="en-GB" dirty="0"/>
              <a:t>This was seen as modern and functional and inspired future architects.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D3F2B7-4DE0-4D53-9BCA-FB34DE19CC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2585" y="1230722"/>
            <a:ext cx="5986911" cy="44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544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Mackintosh also designed interiors, furniture…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7C9AEA-6AAE-440C-AE91-170C23A568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4390" y="1697961"/>
            <a:ext cx="1930698" cy="40582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F3BCCD-CB88-480A-8E9D-777348154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460802"/>
            <a:ext cx="3545498" cy="52953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75F559E-C1F2-404A-A712-BC469B23E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8374" y="2228850"/>
            <a:ext cx="2967276" cy="352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57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230722"/>
            <a:ext cx="5244791" cy="4525453"/>
          </a:xfrm>
        </p:spPr>
        <p:txBody>
          <a:bodyPr>
            <a:normAutofit/>
          </a:bodyPr>
          <a:lstStyle/>
          <a:p>
            <a:r>
              <a:rPr lang="en-GB" dirty="0"/>
              <a:t>…light fittings, </a:t>
            </a:r>
          </a:p>
          <a:p>
            <a:r>
              <a:rPr lang="en-GB" dirty="0"/>
              <a:t>wall decoration, </a:t>
            </a:r>
          </a:p>
          <a:p>
            <a:r>
              <a:rPr lang="en-GB" dirty="0"/>
              <a:t>glassware </a:t>
            </a:r>
          </a:p>
          <a:p>
            <a:r>
              <a:rPr lang="en-GB" dirty="0"/>
              <a:t>and cutlery.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F3954B-6FDD-41B5-9BFB-F7195C40A8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59" y="4224647"/>
            <a:ext cx="1531528" cy="15315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1AE5DC-2E40-4E79-88AD-0D7EA2AD38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743" y="3245106"/>
            <a:ext cx="2424751" cy="25110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763E15-FA19-4B29-8C9F-CCB84E5DEC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9744" y="281297"/>
            <a:ext cx="2424751" cy="24581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81CA4F-AC36-44C6-9EC9-83C206D93D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484" y="281297"/>
            <a:ext cx="3545728" cy="54748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6D3D7D-477D-4F8F-B2DC-8C4DB7ECD5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1243" y="2879625"/>
            <a:ext cx="24574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29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492</Words>
  <Application>Microsoft Office PowerPoint</Application>
  <PresentationFormat>Widescreen</PresentationFormat>
  <Paragraphs>83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Lucida Sans</vt:lpstr>
      <vt:lpstr>Nouveau</vt:lpstr>
      <vt:lpstr>Office Theme</vt:lpstr>
      <vt:lpstr>Design Legends</vt:lpstr>
      <vt:lpstr>Charles Rennie Mackintosh</vt:lpstr>
      <vt:lpstr>PowerPoint Presentation</vt:lpstr>
      <vt:lpstr>PowerPoint Presentation</vt:lpstr>
      <vt:lpstr>His 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Influences</vt:lpstr>
      <vt:lpstr>PowerPoint Presentation</vt:lpstr>
      <vt:lpstr>PowerPoint Presentation</vt:lpstr>
      <vt:lpstr>PowerPoint Presentation</vt:lpstr>
      <vt:lpstr>Did you know</vt:lpstr>
      <vt:lpstr>PowerPoint Presentation</vt:lpstr>
      <vt:lpstr>Useful links</vt:lpstr>
    </vt:vector>
  </TitlesOfParts>
  <Company>D&amp;T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Neil Whitton</dc:creator>
  <cp:lastModifiedBy>Willy Adam</cp:lastModifiedBy>
  <cp:revision>292</cp:revision>
  <cp:lastPrinted>2017-03-02T16:49:17Z</cp:lastPrinted>
  <dcterms:created xsi:type="dcterms:W3CDTF">2015-07-03T11:21:15Z</dcterms:created>
  <dcterms:modified xsi:type="dcterms:W3CDTF">2019-09-25T10:45:58Z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9205886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D7.0.1</vt:lpwstr>
  </property>
</Properties>
</file>