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8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7" r:id="rId13"/>
    <p:sldId id="275" r:id="rId14"/>
    <p:sldId id="27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1E27"/>
    <a:srgbClr val="4EBA6F"/>
    <a:srgbClr val="318AAC"/>
    <a:srgbClr val="B0D235"/>
    <a:srgbClr val="286D90"/>
    <a:srgbClr val="C40C20"/>
    <a:srgbClr val="BC0E20"/>
    <a:srgbClr val="F50202"/>
    <a:srgbClr val="BB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60" autoAdjust="0"/>
    <p:restoredTop sz="94014" autoAdjust="0"/>
  </p:normalViewPr>
  <p:slideViewPr>
    <p:cSldViewPr snapToGrid="0" snapToObjects="1">
      <p:cViewPr varScale="1">
        <p:scale>
          <a:sx n="85" d="100"/>
          <a:sy n="85" d="100"/>
        </p:scale>
        <p:origin x="120" y="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7" d="100"/>
          <a:sy n="67" d="100"/>
        </p:scale>
        <p:origin x="207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F4D96-5505-49DA-B90A-A2CD318479C9}" type="datetimeFigureOut">
              <a:rPr lang="en-GB" smtClean="0"/>
              <a:pPr/>
              <a:t>20/02/2017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92CB1-8E92-4E63-89E8-DCD9E93F675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3014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0236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1019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342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 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254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Images: 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0412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Images: 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95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Images: 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4716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Images: Public domain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2057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Images: Public domain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63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Images: Public domain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0493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Images: Public domain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85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Images: Public domain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92CB1-8E92-4E63-89E8-DCD9E93F675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366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4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0C47197-C42B-7045-8606-88152DC66AB2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04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40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83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82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684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7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www.data.org.uk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101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www.data.org.uk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398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www.data.org.uk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DB5C20F-CBB1-604E-828B-346E431F90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44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000750"/>
            <a:ext cx="12192000" cy="857251"/>
          </a:xfrm>
          <a:prstGeom prst="rect">
            <a:avLst/>
          </a:prstGeom>
          <a:solidFill>
            <a:srgbClr val="286D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1559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10" name="Picture 9" descr="DATA07whitesmall.eps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608" y="6178554"/>
            <a:ext cx="1030551" cy="475639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 userDrawn="1"/>
        </p:nvSpPr>
        <p:spPr>
          <a:xfrm>
            <a:off x="457200" y="6329772"/>
            <a:ext cx="1554749" cy="32442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b="1" dirty="0">
                <a:solidFill>
                  <a:srgbClr val="FFFFFF"/>
                </a:solidFill>
                <a:latin typeface="Arial"/>
                <a:cs typeface="Arial"/>
              </a:rPr>
              <a:t>www.data.org.uk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3937819" y="6329772"/>
            <a:ext cx="4483509" cy="324421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b="1" dirty="0">
                <a:solidFill>
                  <a:srgbClr val="FFFFFF"/>
                </a:solidFill>
                <a:latin typeface="Arial"/>
                <a:cs typeface="Arial"/>
              </a:rPr>
              <a:t>Structures</a:t>
            </a:r>
          </a:p>
        </p:txBody>
      </p:sp>
    </p:spTree>
    <p:extLst>
      <p:ext uri="{BB962C8B-B14F-4D97-AF65-F5344CB8AC3E}">
        <p14:creationId xmlns:p14="http://schemas.microsoft.com/office/powerpoint/2010/main" val="1494512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911" y="2130426"/>
            <a:ext cx="11085341" cy="1470025"/>
          </a:xfrm>
        </p:spPr>
        <p:txBody>
          <a:bodyPr>
            <a:normAutofit/>
          </a:bodyPr>
          <a:lstStyle/>
          <a:p>
            <a:pPr algn="ctr"/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D&amp;T Quick Revision Guide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3040" y="3974123"/>
            <a:ext cx="9228405" cy="1752600"/>
          </a:xfrm>
        </p:spPr>
        <p:txBody>
          <a:bodyPr>
            <a:normAutofit/>
          </a:bodyPr>
          <a:lstStyle/>
          <a:p>
            <a:r>
              <a:rPr lang="en-GB" sz="4000" b="1" dirty="0">
                <a:solidFill>
                  <a:srgbClr val="318AAC"/>
                </a:solidFill>
                <a:latin typeface="Cambria" panose="02040503050406030204" pitchFamily="18" charset="0"/>
              </a:rPr>
              <a:t>Structures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1445" y="136105"/>
            <a:ext cx="1371600" cy="6492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Strength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89648"/>
            <a:ext cx="8136835" cy="4206241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Strength can be added to structures through: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b="1" dirty="0"/>
              <a:t>Ribbing</a:t>
            </a:r>
            <a:r>
              <a:rPr lang="en-GB" sz="2000" dirty="0"/>
              <a:t> – ribs are added to a structure for added strength, for example in aeroplane wings.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b="1" dirty="0"/>
              <a:t>Laminating</a:t>
            </a:r>
            <a:r>
              <a:rPr lang="en-GB" sz="2000" dirty="0"/>
              <a:t> – layers of materials are bonded together, often with the ‘grain’ running in different directions as in plywood.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b="1" dirty="0"/>
              <a:t>Corrugating</a:t>
            </a:r>
            <a:r>
              <a:rPr lang="en-GB" sz="2000" dirty="0"/>
              <a:t> – cardboard, steel sheets or other materials have a layer in which sheets have ridges and grooves.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b="1" dirty="0"/>
              <a:t>Joining methods</a:t>
            </a:r>
            <a:r>
              <a:rPr lang="en-GB" sz="2000" dirty="0"/>
              <a:t> – nuts and bolts, strews, rivets, glues and welding all help to strengthen structures.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b="1" dirty="0"/>
              <a:t>Triangulation</a:t>
            </a:r>
            <a:r>
              <a:rPr lang="en-GB" sz="2000" dirty="0"/>
              <a:t> – to prevent twisting and increases strength and rigidity.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Some structures may have </a:t>
            </a:r>
            <a:r>
              <a:rPr lang="en-GB" sz="2000" b="1" dirty="0"/>
              <a:t>built-in weaknesses</a:t>
            </a:r>
            <a:r>
              <a:rPr lang="en-GB" sz="2000" dirty="0"/>
              <a:t>, for example food packaging often has perforated lines to allow easy opening.</a:t>
            </a:r>
            <a:endParaRPr lang="en-GB" sz="20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File:Wing structure - ribs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124" y="28504"/>
            <a:ext cx="2370841" cy="180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plywood public dom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046" y="1816620"/>
            <a:ext cx="2725760" cy="50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result for corrugated public domai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2" b="-54"/>
          <a:stretch/>
        </p:blipFill>
        <p:spPr bwMode="auto">
          <a:xfrm>
            <a:off x="9091045" y="2718873"/>
            <a:ext cx="2725761" cy="119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1045" y="4268755"/>
            <a:ext cx="2757392" cy="1497495"/>
          </a:xfrm>
          <a:prstGeom prst="rect">
            <a:avLst/>
          </a:prstGeom>
        </p:spPr>
      </p:pic>
      <p:pic>
        <p:nvPicPr>
          <p:cNvPr id="5128" name="Picture 8" descr="Image result for strong clipart public doma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93464" y="3778007"/>
            <a:ext cx="777872" cy="109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630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21895"/>
            <a:ext cx="10217426" cy="47652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Put the following structures into the correct categories (some may fit into more than one).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506975"/>
              </p:ext>
            </p:extLst>
          </p:nvPr>
        </p:nvGraphicFramePr>
        <p:xfrm>
          <a:off x="706782" y="1798420"/>
          <a:ext cx="10765218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1218">
                  <a:extLst>
                    <a:ext uri="{9D8B030D-6E8A-4147-A177-3AD203B41FA5}">
                      <a16:colId xmlns:a16="http://schemas.microsoft.com/office/drawing/2014/main" val="626717331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1200594583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58346628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336062769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720265135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4014154925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047958854"/>
                    </a:ext>
                  </a:extLst>
                </a:gridCol>
              </a:tblGrid>
              <a:tr h="329107"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9020445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Bridge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0898066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 shelter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8463355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9336223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765571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Gift box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423840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803199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Tortoise shell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2465091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Firefighter helmet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4301262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481207"/>
                  </a:ext>
                </a:extLst>
              </a:tr>
              <a:tr h="333678">
                <a:tc>
                  <a:txBody>
                    <a:bodyPr/>
                    <a:lstStyle/>
                    <a:p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85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7490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ile:FEMA - 40319 - Red Cross shelter with empty cots in North Dakot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6" b="38"/>
          <a:stretch/>
        </p:blipFill>
        <p:spPr bwMode="auto">
          <a:xfrm>
            <a:off x="9149258" y="274638"/>
            <a:ext cx="2893656" cy="181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8057322" cy="420624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Think about a designing for temporary shelter for earthquake victims.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What about a shelter for a playing field?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Or a bird hide?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endParaRPr lang="en-GB" sz="2000" dirty="0"/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How would the selection of materials and construction of the structures be different?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Who would you consult in the planning of your chosen structure?</a:t>
            </a:r>
          </a:p>
        </p:txBody>
      </p:sp>
      <p:pic>
        <p:nvPicPr>
          <p:cNvPr id="1026" name="Picture 2" descr="Image result for shelter public dom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131" y="2227728"/>
            <a:ext cx="2936782" cy="159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bird hide public domai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" b="151"/>
          <a:stretch/>
        </p:blipFill>
        <p:spPr bwMode="auto">
          <a:xfrm>
            <a:off x="9149258" y="3965713"/>
            <a:ext cx="2893656" cy="1902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606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9840686" cy="47769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What packaging will these nets make?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313" y="2067339"/>
            <a:ext cx="8545374" cy="370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59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9840686" cy="420624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2000" dirty="0"/>
              <a:t>Can you design some safe package to protect a fragile object such as a plant?</a:t>
            </a:r>
          </a:p>
        </p:txBody>
      </p:sp>
      <p:pic>
        <p:nvPicPr>
          <p:cNvPr id="6146" name="Picture 2" descr="Image result for plant public dom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36990"/>
            <a:ext cx="5380383" cy="355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302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Why learn about structures?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8906933" cy="42062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Understanding the uses and the forces associated with different types of structures is important when developing design ideas and putting them into practice.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Designers use a range of criteria when deciding how structures can work in their designs and the behaviour they require from structures and the materials used if the product is to perform well.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It is important to understand that different structures have different properties and are chosen because of these.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Image result for egg public dom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89" y="3938952"/>
            <a:ext cx="2616593" cy="174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Organic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6438314" cy="42062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There are plenty of structures to be found in nature, from plants, shells, spider webs, nuts…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Often inspiration is taken from nature and incorporated into designs.</a:t>
            </a:r>
            <a:endParaRPr lang="en-GB" sz="20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Image result for structures in nature public dom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025" y="333254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structures in nature public domai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" b="124"/>
          <a:stretch/>
        </p:blipFill>
        <p:spPr bwMode="auto">
          <a:xfrm>
            <a:off x="8955506" y="2132513"/>
            <a:ext cx="2626893" cy="175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fern public domai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8729" y="3938953"/>
            <a:ext cx="2603671" cy="174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shell public doma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568" y="3938953"/>
            <a:ext cx="2614575" cy="174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spider web public domai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14" y="3938952"/>
            <a:ext cx="2615228" cy="174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spider clip art public domai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369" y="3635910"/>
            <a:ext cx="1016619" cy="78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519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Mass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6171028" cy="42062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Mass structures are solid constructions made from smaller components, such as a brick wall or concrete dam.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They can also include piles of things such as a sand castle, ant hill or termite mound.</a:t>
            </a:r>
            <a:endParaRPr lang="en-GB" sz="20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File:Pyramid of Kukulkan Chichen Itza 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831" y="1330388"/>
            <a:ext cx="3047577" cy="228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brick house public dom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832" y="3764171"/>
            <a:ext cx="3047576" cy="203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sand castle public dom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950" y="3764171"/>
            <a:ext cx="3047577" cy="203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ant hill public domai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687" y="3764171"/>
            <a:ext cx="2708957" cy="203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Image result for ant hill public doma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600" y="4780030"/>
            <a:ext cx="2715598" cy="13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843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Beam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6357257" cy="42062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Beam structures are simple frame structures where a beam carries the weight.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They include bridges, lintels and door frames.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They can be constructed from a range of materials but are often made of wood, concrete or shaped metal.</a:t>
            </a:r>
          </a:p>
        </p:txBody>
      </p:sp>
      <p:pic>
        <p:nvPicPr>
          <p:cNvPr id="3074" name="Picture 2" descr="Image result for lintel public dom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189" y="882757"/>
            <a:ext cx="2689981" cy="201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door public dom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872" y="4192060"/>
            <a:ext cx="2138439" cy="160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door public dom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986" y="4192060"/>
            <a:ext cx="1956655" cy="162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mage result for door public domain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28" b="-15"/>
          <a:stretch/>
        </p:blipFill>
        <p:spPr bwMode="auto">
          <a:xfrm>
            <a:off x="7548418" y="3484507"/>
            <a:ext cx="1225325" cy="233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9168189" y="3201387"/>
            <a:ext cx="2744029" cy="2613705"/>
            <a:chOff x="9168189" y="3201387"/>
            <a:chExt cx="2744029" cy="2613705"/>
          </a:xfrm>
        </p:grpSpPr>
        <p:pic>
          <p:nvPicPr>
            <p:cNvPr id="3076" name="Picture 4" descr="Image result for triumphal arch public domain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" b="-18"/>
            <a:stretch/>
          </p:blipFill>
          <p:spPr bwMode="auto">
            <a:xfrm>
              <a:off x="9168189" y="3201387"/>
              <a:ext cx="2744029" cy="2613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Picture 12" descr="Image result for ancient clip art public domain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"/>
            <a:stretch/>
          </p:blipFill>
          <p:spPr bwMode="auto">
            <a:xfrm>
              <a:off x="10332244" y="4757738"/>
              <a:ext cx="257175" cy="950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9403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eiffel tower public domai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8" b="5"/>
          <a:stretch/>
        </p:blipFill>
        <p:spPr bwMode="auto">
          <a:xfrm>
            <a:off x="9952383" y="378550"/>
            <a:ext cx="2147266" cy="549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A-frame public domai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364" y="182512"/>
            <a:ext cx="2767019" cy="155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Frame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6480313" cy="42062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The Eiffel tower, as well as bridges, furniture, tent and market stall frames, bike frames and playgroup climbing frames are all frame structures.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They are all comprised of jointed lengths of materials and typically use triangulation to increase rigidity and stability.</a:t>
            </a:r>
          </a:p>
        </p:txBody>
      </p:sp>
      <p:pic>
        <p:nvPicPr>
          <p:cNvPr id="1028" name="Picture 4" descr="Image result for bridge frame public domai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7"/>
          <a:stretch/>
        </p:blipFill>
        <p:spPr bwMode="auto">
          <a:xfrm>
            <a:off x="6698880" y="4187687"/>
            <a:ext cx="3209170" cy="160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frame structure public domain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"/>
          <a:stretch/>
        </p:blipFill>
        <p:spPr bwMode="auto">
          <a:xfrm>
            <a:off x="7742819" y="1880260"/>
            <a:ext cx="2165231" cy="215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bike public domai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235" y="4187687"/>
            <a:ext cx="2418631" cy="160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climbing frame public domain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" b="54"/>
          <a:stretch/>
        </p:blipFill>
        <p:spPr bwMode="auto">
          <a:xfrm>
            <a:off x="2205145" y="4226419"/>
            <a:ext cx="1747528" cy="1569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playground clip art public domain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29525" y="4631876"/>
            <a:ext cx="1010279" cy="9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434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922" y="4219602"/>
            <a:ext cx="937107" cy="17254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Shell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589648"/>
            <a:ext cx="7039429" cy="42062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Shell structures include boxes, packaging, car bodies, boat hulls, glasses cases, helmets, drinks cans…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They allow minimal surface materials to make strong secure inner spaces by use of a thin outer shell.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Ways of strengthening and stiffening materials include curving and bending, corrugating, ribbing and laminating.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It’s sometimes useful to take apart packaging and other shell structures to see how they are constructed </a:t>
            </a:r>
            <a:br>
              <a:rPr lang="en-GB" sz="2000" dirty="0"/>
            </a:br>
            <a:r>
              <a:rPr lang="en-GB" sz="2000" dirty="0"/>
              <a:t>and the nets used to pre-form their manufacture.</a:t>
            </a:r>
          </a:p>
        </p:txBody>
      </p:sp>
      <p:pic>
        <p:nvPicPr>
          <p:cNvPr id="2050" name="Picture 2" descr="Image result for shell structure public dom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5058714"/>
            <a:ext cx="1074057" cy="73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car body public domai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" b="-4"/>
          <a:stretch/>
        </p:blipFill>
        <p:spPr bwMode="auto">
          <a:xfrm>
            <a:off x="9013464" y="319313"/>
            <a:ext cx="2815679" cy="153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mage result for packaging public domai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5569" y="2046514"/>
            <a:ext cx="2345327" cy="202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packaging public domain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8" b="28"/>
          <a:stretch/>
        </p:blipFill>
        <p:spPr bwMode="auto">
          <a:xfrm>
            <a:off x="9724572" y="4259943"/>
            <a:ext cx="2046514" cy="151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mage result for cube net public domai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539" y="3492450"/>
            <a:ext cx="1674283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Image result for bike clip art public domai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9029" y="1607159"/>
            <a:ext cx="1596572" cy="165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491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Cable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8"/>
            <a:ext cx="6516914" cy="420624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Cables under tension transfer forces away from load bearing platforms such as a road on a bridge. They offer good resistance under tension but have poor strength under compression.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/>
              <a:t>Examples are spoked wheels, masts, roof structures and suspension bridges.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Cables are typically made of twisted steel.</a:t>
            </a:r>
          </a:p>
        </p:txBody>
      </p:sp>
      <p:pic>
        <p:nvPicPr>
          <p:cNvPr id="3074" name="Picture 2" descr="Image result for suspension bridge public domai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"/>
          <a:stretch/>
        </p:blipFill>
        <p:spPr bwMode="auto">
          <a:xfrm>
            <a:off x="8925338" y="2399801"/>
            <a:ext cx="2719614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millau bridge public domai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4" b="49"/>
          <a:stretch/>
        </p:blipFill>
        <p:spPr bwMode="auto">
          <a:xfrm>
            <a:off x="8925338" y="4157742"/>
            <a:ext cx="2719615" cy="163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bike wheel public dom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481" y="4157742"/>
            <a:ext cx="1758734" cy="163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704" y="4733776"/>
            <a:ext cx="1055937" cy="1148239"/>
          </a:xfrm>
          <a:prstGeom prst="rect">
            <a:avLst/>
          </a:prstGeom>
        </p:spPr>
      </p:pic>
      <p:pic>
        <p:nvPicPr>
          <p:cNvPr id="3084" name="Picture 12" descr="Image result for mast public domain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5"/>
          <a:stretch/>
        </p:blipFill>
        <p:spPr bwMode="auto">
          <a:xfrm>
            <a:off x="8925338" y="641221"/>
            <a:ext cx="2719616" cy="155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mage result for roof public domai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708" y="4157544"/>
            <a:ext cx="2455479" cy="163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555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kern="0" dirty="0">
                <a:solidFill>
                  <a:srgbClr val="4EBA6F"/>
                </a:solidFill>
                <a:latin typeface="Cambria" panose="02040503050406030204" pitchFamily="18" charset="0"/>
              </a:rPr>
              <a:t>Forces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89649"/>
            <a:ext cx="9474200" cy="97099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900" dirty="0"/>
              <a:t>Structures need to use and withstand the pulling, pushing, bending and twisting forces that act upon their construction to hold it together but also threaten to pull them apart. </a:t>
            </a:r>
          </a:p>
        </p:txBody>
      </p:sp>
      <p:pic>
        <p:nvPicPr>
          <p:cNvPr id="4098" name="Picture 2" descr="File:Tacoma Narrows stil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99" y="3747876"/>
            <a:ext cx="201506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2336800"/>
            <a:ext cx="9042400" cy="4050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GB" sz="1900" dirty="0"/>
              <a:t>The principal forces are: </a:t>
            </a:r>
          </a:p>
          <a:p>
            <a:pPr marL="723900">
              <a:spcBef>
                <a:spcPts val="0"/>
              </a:spcBef>
              <a:spcAft>
                <a:spcPts val="800"/>
              </a:spcAft>
            </a:pPr>
            <a:r>
              <a:rPr lang="en-GB" sz="1900" b="1" dirty="0"/>
              <a:t>Compression</a:t>
            </a:r>
            <a:r>
              <a:rPr lang="en-GB" sz="1900" dirty="0"/>
              <a:t> – the effect of forces pushing on and trying to squeeze (compress) an object, for example the downwards force of books on a shelf.</a:t>
            </a:r>
          </a:p>
          <a:p>
            <a:pPr marL="723900">
              <a:spcBef>
                <a:spcPts val="0"/>
              </a:spcBef>
              <a:spcAft>
                <a:spcPts val="800"/>
              </a:spcAft>
            </a:pPr>
            <a:r>
              <a:rPr lang="en-GB" sz="1900" b="1" dirty="0"/>
              <a:t>Tension</a:t>
            </a:r>
            <a:r>
              <a:rPr lang="en-GB" sz="1900" dirty="0"/>
              <a:t> – forces that try to pull apart an object or cable, as in a tug of war.</a:t>
            </a:r>
          </a:p>
          <a:p>
            <a:pPr marL="723900">
              <a:spcBef>
                <a:spcPts val="0"/>
              </a:spcBef>
              <a:spcAft>
                <a:spcPts val="800"/>
              </a:spcAft>
            </a:pPr>
            <a:r>
              <a:rPr lang="en-GB" sz="1900" b="1" dirty="0"/>
              <a:t>Bending</a:t>
            </a:r>
            <a:r>
              <a:rPr lang="en-GB" sz="1900" dirty="0"/>
              <a:t> – causes compression and tension, for example in a wardrobe pole that is weighed down by clothes.</a:t>
            </a:r>
          </a:p>
          <a:p>
            <a:pPr marL="723900">
              <a:spcBef>
                <a:spcPts val="0"/>
              </a:spcBef>
              <a:spcAft>
                <a:spcPts val="800"/>
              </a:spcAft>
            </a:pPr>
            <a:r>
              <a:rPr lang="en-GB" sz="1900" b="1" dirty="0"/>
              <a:t>Shearing</a:t>
            </a:r>
            <a:r>
              <a:rPr lang="en-GB" sz="1900" dirty="0"/>
              <a:t> – when two surfaces are moved in opposite directions creating stress in joints.</a:t>
            </a:r>
          </a:p>
          <a:p>
            <a:pPr marL="723900">
              <a:spcBef>
                <a:spcPts val="0"/>
              </a:spcBef>
              <a:spcAft>
                <a:spcPts val="800"/>
              </a:spcAft>
            </a:pPr>
            <a:r>
              <a:rPr lang="en-GB" sz="1900" b="1" dirty="0"/>
              <a:t>Torsion</a:t>
            </a:r>
            <a:r>
              <a:rPr lang="en-GB" sz="1900" dirty="0"/>
              <a:t> – twisting action which can cause buckling such as in suspension bridges in high winds.</a:t>
            </a:r>
          </a:p>
        </p:txBody>
      </p:sp>
      <p:pic>
        <p:nvPicPr>
          <p:cNvPr id="4104" name="Picture 8" descr="Image result for Compress public doma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546" y="2023926"/>
            <a:ext cx="1461972" cy="155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stress clip art public doma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7374" y="201484"/>
            <a:ext cx="1513692" cy="170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905999" y="5424544"/>
            <a:ext cx="2015067" cy="36933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rgbClr val="C61E2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Links to Science</a:t>
            </a:r>
          </a:p>
        </p:txBody>
      </p:sp>
    </p:spTree>
    <p:extLst>
      <p:ext uri="{BB962C8B-B14F-4D97-AF65-F5344CB8AC3E}">
        <p14:creationId xmlns:p14="http://schemas.microsoft.com/office/powerpoint/2010/main" val="274021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3494</TotalTime>
  <Words>817</Words>
  <Application>Microsoft Office PowerPoint</Application>
  <PresentationFormat>Widescreen</PresentationFormat>
  <Paragraphs>97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Cambria</vt:lpstr>
      <vt:lpstr>Office Theme</vt:lpstr>
      <vt:lpstr>D&amp;T Quick Revision Guide</vt:lpstr>
      <vt:lpstr>Why learn about structures?</vt:lpstr>
      <vt:lpstr>Organic structures</vt:lpstr>
      <vt:lpstr>Mass structures</vt:lpstr>
      <vt:lpstr>Beam structures</vt:lpstr>
      <vt:lpstr>Frame structures</vt:lpstr>
      <vt:lpstr>Shell structures</vt:lpstr>
      <vt:lpstr>Cable structures</vt:lpstr>
      <vt:lpstr>Forces</vt:lpstr>
      <vt:lpstr>Strength</vt:lpstr>
      <vt:lpstr>Activities</vt:lpstr>
      <vt:lpstr>Activities</vt:lpstr>
      <vt:lpstr>Activities</vt:lpstr>
      <vt:lpstr>Activities</vt:lpstr>
    </vt:vector>
  </TitlesOfParts>
  <Company>D&amp;T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Neil Whitton</dc:creator>
  <cp:lastModifiedBy>Willy Adam</cp:lastModifiedBy>
  <cp:revision>563</cp:revision>
  <dcterms:created xsi:type="dcterms:W3CDTF">2015-07-03T11:21:15Z</dcterms:created>
  <dcterms:modified xsi:type="dcterms:W3CDTF">2017-02-20T16:33:43Z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7779868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D7.1.1</vt:lpwstr>
  </property>
</Properties>
</file>