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8" r:id="rId2"/>
    <p:sldId id="265" r:id="rId3"/>
    <p:sldId id="283" r:id="rId4"/>
    <p:sldId id="267" r:id="rId5"/>
    <p:sldId id="287" r:id="rId6"/>
    <p:sldId id="288" r:id="rId7"/>
    <p:sldId id="289" r:id="rId8"/>
    <p:sldId id="290" r:id="rId9"/>
    <p:sldId id="268" r:id="rId10"/>
    <p:sldId id="291" r:id="rId11"/>
    <p:sldId id="292" r:id="rId12"/>
    <p:sldId id="293" r:id="rId13"/>
    <p:sldId id="294" r:id="rId14"/>
    <p:sldId id="266" r:id="rId15"/>
    <p:sldId id="269" r:id="rId16"/>
    <p:sldId id="304" r:id="rId17"/>
    <p:sldId id="305" r:id="rId18"/>
    <p:sldId id="306" r:id="rId19"/>
    <p:sldId id="284" r:id="rId20"/>
    <p:sldId id="285" r:id="rId21"/>
    <p:sldId id="302" r:id="rId22"/>
    <p:sldId id="303" r:id="rId23"/>
    <p:sldId id="270" r:id="rId24"/>
    <p:sldId id="307" r:id="rId25"/>
    <p:sldId id="271" r:id="rId26"/>
    <p:sldId id="295" r:id="rId27"/>
    <p:sldId id="278" r:id="rId28"/>
    <p:sldId id="296" r:id="rId29"/>
    <p:sldId id="297" r:id="rId30"/>
    <p:sldId id="298" r:id="rId31"/>
    <p:sldId id="279" r:id="rId32"/>
    <p:sldId id="299" r:id="rId33"/>
    <p:sldId id="300" r:id="rId34"/>
    <p:sldId id="277" r:id="rId35"/>
    <p:sldId id="301" r:id="rId36"/>
    <p:sldId id="272" r:id="rId37"/>
    <p:sldId id="282" r:id="rId38"/>
    <p:sldId id="274" r:id="rId39"/>
    <p:sldId id="286" r:id="rId40"/>
    <p:sldId id="280" r:id="rId41"/>
    <p:sldId id="281"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8AAC"/>
    <a:srgbClr val="A1D286"/>
    <a:srgbClr val="C61E27"/>
    <a:srgbClr val="4EBA6F"/>
    <a:srgbClr val="B0D235"/>
    <a:srgbClr val="286D90"/>
    <a:srgbClr val="C40C20"/>
    <a:srgbClr val="BC0E20"/>
    <a:srgbClr val="F50202"/>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60" autoAdjust="0"/>
    <p:restoredTop sz="82512" autoAdjust="0"/>
  </p:normalViewPr>
  <p:slideViewPr>
    <p:cSldViewPr snapToGrid="0" snapToObjects="1">
      <p:cViewPr varScale="1">
        <p:scale>
          <a:sx n="74" d="100"/>
          <a:sy n="74" d="100"/>
        </p:scale>
        <p:origin x="252" y="60"/>
      </p:cViewPr>
      <p:guideLst>
        <p:guide orient="horz" pos="2160"/>
        <p:guide pos="3840"/>
      </p:guideLst>
    </p:cSldViewPr>
  </p:slideViewPr>
  <p:notesTextViewPr>
    <p:cViewPr>
      <p:scale>
        <a:sx n="100" d="100"/>
        <a:sy n="100" d="100"/>
      </p:scale>
      <p:origin x="0" y="0"/>
    </p:cViewPr>
  </p:notesTextViewPr>
  <p:notesViewPr>
    <p:cSldViewPr snapToGrid="0" snapToObjects="1">
      <p:cViewPr varScale="1">
        <p:scale>
          <a:sx n="69" d="100"/>
          <a:sy n="69" d="100"/>
        </p:scale>
        <p:origin x="2472"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FF4D96-5505-49DA-B90A-A2CD318479C9}" type="datetimeFigureOut">
              <a:rPr lang="en-GB" smtClean="0"/>
              <a:pPr/>
              <a:t>24/02/2017</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592CB1-8E92-4E63-89E8-DCD9E93F675F}"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n.wikipedia.org/wiki/Linkage_(mechanical)#Image_galler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cam.ac.uk/research/news/functioning-mechanical-gears-seen-in-nature-for-the-first-tim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strandbeest.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youtube.com/watch?v=9T7tGosXM58"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youtube.com/watch?v=9T7tGosXM58"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D_i3PJIYtuY"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msc-ks3technology.wikispaces.com/Cam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data.org.uk/shop-products/robotics-mechatronic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592CB1-8E92-4E63-89E8-DCD9E93F675F}" type="slidenum">
              <a:rPr lang="en-GB" smtClean="0"/>
              <a:pPr/>
              <a:t>1</a:t>
            </a:fld>
            <a:endParaRPr lang="en-GB"/>
          </a:p>
        </p:txBody>
      </p:sp>
    </p:spTree>
    <p:extLst>
      <p:ext uri="{BB962C8B-B14F-4D97-AF65-F5344CB8AC3E}">
        <p14:creationId xmlns:p14="http://schemas.microsoft.com/office/powerpoint/2010/main" val="1711777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10</a:t>
            </a:fld>
            <a:endParaRPr lang="en-GB" dirty="0"/>
          </a:p>
        </p:txBody>
      </p:sp>
    </p:spTree>
    <p:extLst>
      <p:ext uri="{BB962C8B-B14F-4D97-AF65-F5344CB8AC3E}">
        <p14:creationId xmlns:p14="http://schemas.microsoft.com/office/powerpoint/2010/main" val="263146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11</a:t>
            </a:fld>
            <a:endParaRPr lang="en-GB" dirty="0"/>
          </a:p>
        </p:txBody>
      </p:sp>
    </p:spTree>
    <p:extLst>
      <p:ext uri="{BB962C8B-B14F-4D97-AF65-F5344CB8AC3E}">
        <p14:creationId xmlns:p14="http://schemas.microsoft.com/office/powerpoint/2010/main" val="726718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12</a:t>
            </a:fld>
            <a:endParaRPr lang="en-GB" dirty="0"/>
          </a:p>
        </p:txBody>
      </p:sp>
    </p:spTree>
    <p:extLst>
      <p:ext uri="{BB962C8B-B14F-4D97-AF65-F5344CB8AC3E}">
        <p14:creationId xmlns:p14="http://schemas.microsoft.com/office/powerpoint/2010/main" val="1256865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 Creative Commons: </a:t>
            </a:r>
            <a:r>
              <a:rPr lang="en-GB" dirty="0" err="1"/>
              <a:t>Simiprof</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Examples of linkages’ movements: </a:t>
            </a:r>
            <a:r>
              <a:rPr lang="en-GB" dirty="0">
                <a:hlinkClick r:id="rId3"/>
              </a:rPr>
              <a:t>https://en.wikipedia.org/wiki/Linkage_(mechanical)#Image_gallery</a:t>
            </a:r>
            <a:r>
              <a:rPr lang="en-GB" dirty="0"/>
              <a:t> </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13</a:t>
            </a:fld>
            <a:endParaRPr lang="en-GB" dirty="0"/>
          </a:p>
        </p:txBody>
      </p:sp>
    </p:spTree>
    <p:extLst>
      <p:ext uri="{BB962C8B-B14F-4D97-AF65-F5344CB8AC3E}">
        <p14:creationId xmlns:p14="http://schemas.microsoft.com/office/powerpoint/2010/main" val="2437425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Gears in insects: </a:t>
            </a:r>
            <a:r>
              <a:rPr lang="en-GB" dirty="0">
                <a:hlinkClick r:id="rId3"/>
              </a:rPr>
              <a:t>http://www.cam.ac.uk/research/news/functioning-mechanical-gears-seen-in-nature-for-the-first-time</a:t>
            </a:r>
            <a:r>
              <a:rPr lang="en-GB" dirty="0"/>
              <a:t> </a:t>
            </a:r>
          </a:p>
          <a:p>
            <a:r>
              <a:rPr lang="en-GB" dirty="0"/>
              <a:t>Images: Public domain; Creative Commons: Zina </a:t>
            </a:r>
            <a:r>
              <a:rPr lang="en-GB" dirty="0" err="1"/>
              <a:t>Deretsky</a:t>
            </a:r>
            <a:r>
              <a:rPr lang="en-GB" dirty="0"/>
              <a:t>, National Science Foundation (after Rita Mehta, UC Davis); Ryan Wilson (pbroks13); </a:t>
            </a:r>
            <a:r>
              <a:rPr lang="en-GB" sz="1200" b="0" i="0" kern="1200" dirty="0">
                <a:solidFill>
                  <a:schemeClr val="tx1"/>
                </a:solidFill>
                <a:effectLst/>
                <a:latin typeface="+mn-lt"/>
                <a:ea typeface="+mn-ea"/>
                <a:cs typeface="+mn-cs"/>
              </a:rPr>
              <a:t>University of Cambridge (</a:t>
            </a:r>
            <a:r>
              <a:rPr lang="en-GB" sz="1200" b="0" i="0" kern="1200" dirty="0" err="1">
                <a:solidFill>
                  <a:schemeClr val="tx1"/>
                </a:solidFill>
                <a:effectLst/>
                <a:latin typeface="+mn-lt"/>
                <a:ea typeface="+mn-ea"/>
                <a:cs typeface="+mn-cs"/>
              </a:rPr>
              <a:t>Profs.</a:t>
            </a:r>
            <a:r>
              <a:rPr lang="en-GB" sz="1200" b="0" i="0" kern="1200" dirty="0">
                <a:solidFill>
                  <a:schemeClr val="tx1"/>
                </a:solidFill>
                <a:effectLst/>
                <a:latin typeface="+mn-lt"/>
                <a:ea typeface="+mn-ea"/>
                <a:cs typeface="+mn-cs"/>
              </a:rPr>
              <a:t> Malcolm Burrows &amp; Gregory Sutton)</a:t>
            </a:r>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14</a:t>
            </a:fld>
            <a:endParaRPr lang="en-GB" dirty="0"/>
          </a:p>
        </p:txBody>
      </p:sp>
    </p:spTree>
    <p:extLst>
      <p:ext uri="{BB962C8B-B14F-4D97-AF65-F5344CB8AC3E}">
        <p14:creationId xmlns:p14="http://schemas.microsoft.com/office/powerpoint/2010/main" val="680412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15</a:t>
            </a:fld>
            <a:endParaRPr lang="en-GB" dirty="0"/>
          </a:p>
        </p:txBody>
      </p:sp>
    </p:spTree>
    <p:extLst>
      <p:ext uri="{BB962C8B-B14F-4D97-AF65-F5344CB8AC3E}">
        <p14:creationId xmlns:p14="http://schemas.microsoft.com/office/powerpoint/2010/main" val="14920579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16</a:t>
            </a:fld>
            <a:endParaRPr lang="en-GB" dirty="0"/>
          </a:p>
        </p:txBody>
      </p:sp>
    </p:spTree>
    <p:extLst>
      <p:ext uri="{BB962C8B-B14F-4D97-AF65-F5344CB8AC3E}">
        <p14:creationId xmlns:p14="http://schemas.microsoft.com/office/powerpoint/2010/main" val="927482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17</a:t>
            </a:fld>
            <a:endParaRPr lang="en-GB" dirty="0"/>
          </a:p>
        </p:txBody>
      </p:sp>
    </p:spTree>
    <p:extLst>
      <p:ext uri="{BB962C8B-B14F-4D97-AF65-F5344CB8AC3E}">
        <p14:creationId xmlns:p14="http://schemas.microsoft.com/office/powerpoint/2010/main" val="611087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18</a:t>
            </a:fld>
            <a:endParaRPr lang="en-GB" dirty="0"/>
          </a:p>
        </p:txBody>
      </p:sp>
    </p:spTree>
    <p:extLst>
      <p:ext uri="{BB962C8B-B14F-4D97-AF65-F5344CB8AC3E}">
        <p14:creationId xmlns:p14="http://schemas.microsoft.com/office/powerpoint/2010/main" val="310443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t>Strandbeest</a:t>
            </a:r>
            <a:r>
              <a:rPr lang="en-GB" dirty="0"/>
              <a:t>: </a:t>
            </a:r>
            <a:r>
              <a:rPr lang="en-GB" dirty="0">
                <a:hlinkClick r:id="rId3"/>
              </a:rPr>
              <a:t>http://www.strandbeest.com/</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19</a:t>
            </a:fld>
            <a:endParaRPr lang="en-GB" dirty="0"/>
          </a:p>
        </p:txBody>
      </p:sp>
    </p:spTree>
    <p:extLst>
      <p:ext uri="{BB962C8B-B14F-4D97-AF65-F5344CB8AC3E}">
        <p14:creationId xmlns:p14="http://schemas.microsoft.com/office/powerpoint/2010/main" val="2832326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a:t>
            </a:fld>
            <a:endParaRPr lang="en-GB" dirty="0"/>
          </a:p>
        </p:txBody>
      </p:sp>
    </p:spTree>
    <p:extLst>
      <p:ext uri="{BB962C8B-B14F-4D97-AF65-F5344CB8AC3E}">
        <p14:creationId xmlns:p14="http://schemas.microsoft.com/office/powerpoint/2010/main" val="1563014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20</a:t>
            </a:fld>
            <a:endParaRPr lang="en-GB" dirty="0"/>
          </a:p>
        </p:txBody>
      </p:sp>
    </p:spTree>
    <p:extLst>
      <p:ext uri="{BB962C8B-B14F-4D97-AF65-F5344CB8AC3E}">
        <p14:creationId xmlns:p14="http://schemas.microsoft.com/office/powerpoint/2010/main" val="3799045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21</a:t>
            </a:fld>
            <a:endParaRPr lang="en-GB" dirty="0"/>
          </a:p>
        </p:txBody>
      </p:sp>
    </p:spTree>
    <p:extLst>
      <p:ext uri="{BB962C8B-B14F-4D97-AF65-F5344CB8AC3E}">
        <p14:creationId xmlns:p14="http://schemas.microsoft.com/office/powerpoint/2010/main" val="39238657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 Creative Commons: </a:t>
            </a:r>
            <a:r>
              <a:rPr lang="en-GB" dirty="0" err="1"/>
              <a:t>burts</a:t>
            </a:r>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22</a:t>
            </a:fld>
            <a:endParaRPr lang="en-GB" dirty="0"/>
          </a:p>
        </p:txBody>
      </p:sp>
    </p:spTree>
    <p:extLst>
      <p:ext uri="{BB962C8B-B14F-4D97-AF65-F5344CB8AC3E}">
        <p14:creationId xmlns:p14="http://schemas.microsoft.com/office/powerpoint/2010/main" val="1519944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r>
              <a:rPr lang="en-GB" dirty="0"/>
              <a:t>Pulleys: Simple machines video: </a:t>
            </a:r>
            <a:r>
              <a:rPr lang="en-GB" dirty="0">
                <a:hlinkClick r:id="rId3"/>
              </a:rPr>
              <a:t>https://www.youtube.com/watch?v=9T7tGosXM58</a:t>
            </a:r>
            <a:r>
              <a:rPr lang="en-GB" dirty="0"/>
              <a:t> </a:t>
            </a:r>
          </a:p>
        </p:txBody>
      </p:sp>
      <p:sp>
        <p:nvSpPr>
          <p:cNvPr id="4" name="Slide Number Placeholder 3"/>
          <p:cNvSpPr>
            <a:spLocks noGrp="1"/>
          </p:cNvSpPr>
          <p:nvPr>
            <p:ph type="sldNum" sz="quarter" idx="10"/>
          </p:nvPr>
        </p:nvSpPr>
        <p:spPr/>
        <p:txBody>
          <a:bodyPr/>
          <a:lstStyle/>
          <a:p>
            <a:fld id="{81592CB1-8E92-4E63-89E8-DCD9E93F675F}" type="slidenum">
              <a:rPr lang="en-GB" smtClean="0"/>
              <a:pPr/>
              <a:t>23</a:t>
            </a:fld>
            <a:endParaRPr lang="en-GB" dirty="0"/>
          </a:p>
        </p:txBody>
      </p:sp>
    </p:spTree>
    <p:extLst>
      <p:ext uri="{BB962C8B-B14F-4D97-AF65-F5344CB8AC3E}">
        <p14:creationId xmlns:p14="http://schemas.microsoft.com/office/powerpoint/2010/main" val="2995363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Pulleys: Simple machines video: </a:t>
            </a:r>
            <a:r>
              <a:rPr lang="en-GB" dirty="0">
                <a:hlinkClick r:id="rId3"/>
              </a:rPr>
              <a:t>https://www.youtube.com/watch?v=9T7tGosXM58</a:t>
            </a:r>
            <a:r>
              <a:rPr lang="en-GB" dirty="0"/>
              <a:t> </a:t>
            </a:r>
          </a:p>
        </p:txBody>
      </p:sp>
      <p:sp>
        <p:nvSpPr>
          <p:cNvPr id="4" name="Slide Number Placeholder 3"/>
          <p:cNvSpPr>
            <a:spLocks noGrp="1"/>
          </p:cNvSpPr>
          <p:nvPr>
            <p:ph type="sldNum" sz="quarter" idx="10"/>
          </p:nvPr>
        </p:nvSpPr>
        <p:spPr/>
        <p:txBody>
          <a:bodyPr/>
          <a:lstStyle/>
          <a:p>
            <a:fld id="{81592CB1-8E92-4E63-89E8-DCD9E93F675F}" type="slidenum">
              <a:rPr lang="en-GB" smtClean="0"/>
              <a:pPr/>
              <a:t>24</a:t>
            </a:fld>
            <a:endParaRPr lang="en-GB" dirty="0"/>
          </a:p>
        </p:txBody>
      </p:sp>
    </p:spTree>
    <p:extLst>
      <p:ext uri="{BB962C8B-B14F-4D97-AF65-F5344CB8AC3E}">
        <p14:creationId xmlns:p14="http://schemas.microsoft.com/office/powerpoint/2010/main" val="1432083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r>
              <a:rPr lang="en-GB" dirty="0"/>
              <a:t>Gears and wheels video: </a:t>
            </a:r>
            <a:r>
              <a:rPr lang="en-GB" dirty="0">
                <a:hlinkClick r:id="rId3"/>
              </a:rPr>
              <a:t>https://www.youtube.com/watch?v=D_i3PJIYtuY</a:t>
            </a:r>
            <a:r>
              <a:rPr lang="en-GB" dirty="0"/>
              <a:t> </a:t>
            </a:r>
          </a:p>
        </p:txBody>
      </p:sp>
      <p:sp>
        <p:nvSpPr>
          <p:cNvPr id="4" name="Slide Number Placeholder 3"/>
          <p:cNvSpPr>
            <a:spLocks noGrp="1"/>
          </p:cNvSpPr>
          <p:nvPr>
            <p:ph type="sldNum" sz="quarter" idx="10"/>
          </p:nvPr>
        </p:nvSpPr>
        <p:spPr/>
        <p:txBody>
          <a:bodyPr/>
          <a:lstStyle/>
          <a:p>
            <a:fld id="{81592CB1-8E92-4E63-89E8-DCD9E93F675F}" type="slidenum">
              <a:rPr lang="en-GB" smtClean="0"/>
              <a:pPr/>
              <a:t>25</a:t>
            </a:fld>
            <a:endParaRPr lang="en-GB" dirty="0"/>
          </a:p>
        </p:txBody>
      </p:sp>
    </p:spTree>
    <p:extLst>
      <p:ext uri="{BB962C8B-B14F-4D97-AF65-F5344CB8AC3E}">
        <p14:creationId xmlns:p14="http://schemas.microsoft.com/office/powerpoint/2010/main" val="19604930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26</a:t>
            </a:fld>
            <a:endParaRPr lang="en-GB" dirty="0"/>
          </a:p>
        </p:txBody>
      </p:sp>
    </p:spTree>
    <p:extLst>
      <p:ext uri="{BB962C8B-B14F-4D97-AF65-F5344CB8AC3E}">
        <p14:creationId xmlns:p14="http://schemas.microsoft.com/office/powerpoint/2010/main" val="1453177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r>
              <a:rPr lang="en-GB" dirty="0">
                <a:hlinkClick r:id="rId3"/>
              </a:rPr>
              <a:t>https://msc-ks3technology.wikispaces.com/Cams</a:t>
            </a:r>
            <a:r>
              <a:rPr lang="en-GB" dirty="0"/>
              <a:t> </a:t>
            </a:r>
          </a:p>
        </p:txBody>
      </p:sp>
      <p:sp>
        <p:nvSpPr>
          <p:cNvPr id="4" name="Slide Number Placeholder 3"/>
          <p:cNvSpPr>
            <a:spLocks noGrp="1"/>
          </p:cNvSpPr>
          <p:nvPr>
            <p:ph type="sldNum" sz="quarter" idx="10"/>
          </p:nvPr>
        </p:nvSpPr>
        <p:spPr/>
        <p:txBody>
          <a:bodyPr/>
          <a:lstStyle/>
          <a:p>
            <a:fld id="{81592CB1-8E92-4E63-89E8-DCD9E93F675F}" type="slidenum">
              <a:rPr lang="en-GB" smtClean="0"/>
              <a:pPr/>
              <a:t>27</a:t>
            </a:fld>
            <a:endParaRPr lang="en-GB" dirty="0"/>
          </a:p>
        </p:txBody>
      </p:sp>
    </p:spTree>
    <p:extLst>
      <p:ext uri="{BB962C8B-B14F-4D97-AF65-F5344CB8AC3E}">
        <p14:creationId xmlns:p14="http://schemas.microsoft.com/office/powerpoint/2010/main" val="2537294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Creative Commons: </a:t>
            </a:r>
            <a:r>
              <a:rPr lang="en-GB" sz="1200" b="0" i="0" kern="1200" dirty="0">
                <a:solidFill>
                  <a:schemeClr val="tx1"/>
                </a:solidFill>
                <a:effectLst/>
                <a:latin typeface="+mn-lt"/>
                <a:ea typeface="+mn-ea"/>
                <a:cs typeface="+mn-cs"/>
              </a:rPr>
              <a:t>ThyssenKrupp </a:t>
            </a:r>
            <a:r>
              <a:rPr lang="en-GB" sz="1200" b="0" i="0" kern="1200" dirty="0" err="1">
                <a:solidFill>
                  <a:schemeClr val="tx1"/>
                </a:solidFill>
                <a:effectLst/>
                <a:latin typeface="+mn-lt"/>
                <a:ea typeface="+mn-ea"/>
                <a:cs typeface="+mn-cs"/>
              </a:rPr>
              <a:t>Presta</a:t>
            </a:r>
            <a:r>
              <a:rPr lang="en-GB" sz="1200" b="0" i="0" kern="1200" dirty="0">
                <a:solidFill>
                  <a:schemeClr val="tx1"/>
                </a:solidFill>
                <a:effectLst/>
                <a:latin typeface="+mn-lt"/>
                <a:ea typeface="+mn-ea"/>
                <a:cs typeface="+mn-cs"/>
              </a:rPr>
              <a:t> Chemnitz GmbH; IJB TA</a:t>
            </a:r>
            <a:endParaRPr lang="en-GB" dirty="0"/>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28</a:t>
            </a:fld>
            <a:endParaRPr lang="en-GB" dirty="0"/>
          </a:p>
        </p:txBody>
      </p:sp>
    </p:spTree>
    <p:extLst>
      <p:ext uri="{BB962C8B-B14F-4D97-AF65-F5344CB8AC3E}">
        <p14:creationId xmlns:p14="http://schemas.microsoft.com/office/powerpoint/2010/main" val="679820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29</a:t>
            </a:fld>
            <a:endParaRPr lang="en-GB" dirty="0"/>
          </a:p>
        </p:txBody>
      </p:sp>
    </p:spTree>
    <p:extLst>
      <p:ext uri="{BB962C8B-B14F-4D97-AF65-F5344CB8AC3E}">
        <p14:creationId xmlns:p14="http://schemas.microsoft.com/office/powerpoint/2010/main" val="823385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3</a:t>
            </a:fld>
            <a:endParaRPr lang="en-GB" dirty="0"/>
          </a:p>
        </p:txBody>
      </p:sp>
    </p:spTree>
    <p:extLst>
      <p:ext uri="{BB962C8B-B14F-4D97-AF65-F5344CB8AC3E}">
        <p14:creationId xmlns:p14="http://schemas.microsoft.com/office/powerpoint/2010/main" val="2333308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30</a:t>
            </a:fld>
            <a:endParaRPr lang="en-GB" dirty="0"/>
          </a:p>
        </p:txBody>
      </p:sp>
    </p:spTree>
    <p:extLst>
      <p:ext uri="{BB962C8B-B14F-4D97-AF65-F5344CB8AC3E}">
        <p14:creationId xmlns:p14="http://schemas.microsoft.com/office/powerpoint/2010/main" val="1549592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 Creative Commons: </a:t>
            </a:r>
            <a:r>
              <a:rPr lang="en-GB" dirty="0" err="1"/>
              <a:t>Siberwolf</a:t>
            </a:r>
            <a:endParaRPr lang="en-GB" dirty="0"/>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31</a:t>
            </a:fld>
            <a:endParaRPr lang="en-GB" dirty="0"/>
          </a:p>
        </p:txBody>
      </p:sp>
    </p:spTree>
    <p:extLst>
      <p:ext uri="{BB962C8B-B14F-4D97-AF65-F5344CB8AC3E}">
        <p14:creationId xmlns:p14="http://schemas.microsoft.com/office/powerpoint/2010/main" val="8536929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32</a:t>
            </a:fld>
            <a:endParaRPr lang="en-GB" dirty="0"/>
          </a:p>
        </p:txBody>
      </p:sp>
    </p:spTree>
    <p:extLst>
      <p:ext uri="{BB962C8B-B14F-4D97-AF65-F5344CB8AC3E}">
        <p14:creationId xmlns:p14="http://schemas.microsoft.com/office/powerpoint/2010/main" val="2991253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 Creative Commons: </a:t>
            </a:r>
            <a:r>
              <a:rPr lang="en-GB" dirty="0" err="1"/>
              <a:t>Siberwolf</a:t>
            </a:r>
            <a:endParaRPr lang="en-GB" dirty="0"/>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33</a:t>
            </a:fld>
            <a:endParaRPr lang="en-GB" dirty="0"/>
          </a:p>
        </p:txBody>
      </p:sp>
    </p:spTree>
    <p:extLst>
      <p:ext uri="{BB962C8B-B14F-4D97-AF65-F5344CB8AC3E}">
        <p14:creationId xmlns:p14="http://schemas.microsoft.com/office/powerpoint/2010/main" val="1792338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34</a:t>
            </a:fld>
            <a:endParaRPr lang="en-GB" dirty="0"/>
          </a:p>
        </p:txBody>
      </p:sp>
    </p:spTree>
    <p:extLst>
      <p:ext uri="{BB962C8B-B14F-4D97-AF65-F5344CB8AC3E}">
        <p14:creationId xmlns:p14="http://schemas.microsoft.com/office/powerpoint/2010/main" val="28910198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35</a:t>
            </a:fld>
            <a:endParaRPr lang="en-GB" dirty="0"/>
          </a:p>
        </p:txBody>
      </p:sp>
    </p:spTree>
    <p:extLst>
      <p:ext uri="{BB962C8B-B14F-4D97-AF65-F5344CB8AC3E}">
        <p14:creationId xmlns:p14="http://schemas.microsoft.com/office/powerpoint/2010/main" val="3786976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36</a:t>
            </a:fld>
            <a:endParaRPr lang="en-GB" dirty="0"/>
          </a:p>
        </p:txBody>
      </p:sp>
    </p:spTree>
    <p:extLst>
      <p:ext uri="{BB962C8B-B14F-4D97-AF65-F5344CB8AC3E}">
        <p14:creationId xmlns:p14="http://schemas.microsoft.com/office/powerpoint/2010/main" val="1113857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Images: Public domain</a:t>
            </a:r>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37</a:t>
            </a:fld>
            <a:endParaRPr lang="en-GB" dirty="0"/>
          </a:p>
        </p:txBody>
      </p:sp>
    </p:spTree>
    <p:extLst>
      <p:ext uri="{BB962C8B-B14F-4D97-AF65-F5344CB8AC3E}">
        <p14:creationId xmlns:p14="http://schemas.microsoft.com/office/powerpoint/2010/main" val="3280902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fld id="{81592CB1-8E92-4E63-89E8-DCD9E93F675F}" type="slidenum">
              <a:rPr lang="en-GB" smtClean="0"/>
              <a:pPr/>
              <a:t>38</a:t>
            </a:fld>
            <a:endParaRPr lang="en-GB" dirty="0"/>
          </a:p>
        </p:txBody>
      </p:sp>
    </p:spTree>
    <p:extLst>
      <p:ext uri="{BB962C8B-B14F-4D97-AF65-F5344CB8AC3E}">
        <p14:creationId xmlns:p14="http://schemas.microsoft.com/office/powerpoint/2010/main" val="6480236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Robotics Mechatronics resource: </a:t>
            </a:r>
            <a:r>
              <a:rPr lang="en-GB" sz="1200" dirty="0">
                <a:hlinkClick r:id="rId3"/>
              </a:rPr>
              <a:t>https://www.data.org.uk/shop-products/robotics-mechatronics/</a:t>
            </a:r>
            <a:r>
              <a:rPr lang="en-GB" sz="1200" dirty="0"/>
              <a:t> </a:t>
            </a:r>
          </a:p>
          <a:p>
            <a:r>
              <a:rPr lang="en-GB" dirty="0"/>
              <a:t>Image: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39</a:t>
            </a:fld>
            <a:endParaRPr lang="en-GB" dirty="0"/>
          </a:p>
        </p:txBody>
      </p:sp>
    </p:spTree>
    <p:extLst>
      <p:ext uri="{BB962C8B-B14F-4D97-AF65-F5344CB8AC3E}">
        <p14:creationId xmlns:p14="http://schemas.microsoft.com/office/powerpoint/2010/main" val="1377552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4</a:t>
            </a:fld>
            <a:endParaRPr lang="en-GB" dirty="0"/>
          </a:p>
        </p:txBody>
      </p:sp>
    </p:spTree>
    <p:extLst>
      <p:ext uri="{BB962C8B-B14F-4D97-AF65-F5344CB8AC3E}">
        <p14:creationId xmlns:p14="http://schemas.microsoft.com/office/powerpoint/2010/main" val="151295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40</a:t>
            </a:fld>
            <a:endParaRPr lang="en-GB" dirty="0"/>
          </a:p>
        </p:txBody>
      </p:sp>
    </p:spTree>
    <p:extLst>
      <p:ext uri="{BB962C8B-B14F-4D97-AF65-F5344CB8AC3E}">
        <p14:creationId xmlns:p14="http://schemas.microsoft.com/office/powerpoint/2010/main" val="28704653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41</a:t>
            </a:fld>
            <a:endParaRPr lang="en-GB" dirty="0"/>
          </a:p>
        </p:txBody>
      </p:sp>
    </p:spTree>
    <p:extLst>
      <p:ext uri="{BB962C8B-B14F-4D97-AF65-F5344CB8AC3E}">
        <p14:creationId xmlns:p14="http://schemas.microsoft.com/office/powerpoint/2010/main" val="3041461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5</a:t>
            </a:fld>
            <a:endParaRPr lang="en-GB" dirty="0"/>
          </a:p>
        </p:txBody>
      </p:sp>
    </p:spTree>
    <p:extLst>
      <p:ext uri="{BB962C8B-B14F-4D97-AF65-F5344CB8AC3E}">
        <p14:creationId xmlns:p14="http://schemas.microsoft.com/office/powerpoint/2010/main" val="538931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6</a:t>
            </a:fld>
            <a:endParaRPr lang="en-GB" dirty="0"/>
          </a:p>
        </p:txBody>
      </p:sp>
    </p:spTree>
    <p:extLst>
      <p:ext uri="{BB962C8B-B14F-4D97-AF65-F5344CB8AC3E}">
        <p14:creationId xmlns:p14="http://schemas.microsoft.com/office/powerpoint/2010/main" val="840155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7</a:t>
            </a:fld>
            <a:endParaRPr lang="en-GB" dirty="0"/>
          </a:p>
        </p:txBody>
      </p:sp>
    </p:spTree>
    <p:extLst>
      <p:ext uri="{BB962C8B-B14F-4D97-AF65-F5344CB8AC3E}">
        <p14:creationId xmlns:p14="http://schemas.microsoft.com/office/powerpoint/2010/main" val="1777035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8</a:t>
            </a:fld>
            <a:endParaRPr lang="en-GB" dirty="0"/>
          </a:p>
        </p:txBody>
      </p:sp>
    </p:spTree>
    <p:extLst>
      <p:ext uri="{BB962C8B-B14F-4D97-AF65-F5344CB8AC3E}">
        <p14:creationId xmlns:p14="http://schemas.microsoft.com/office/powerpoint/2010/main" val="744825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Public domain</a:t>
            </a:r>
          </a:p>
        </p:txBody>
      </p:sp>
      <p:sp>
        <p:nvSpPr>
          <p:cNvPr id="4" name="Slide Number Placeholder 3"/>
          <p:cNvSpPr>
            <a:spLocks noGrp="1"/>
          </p:cNvSpPr>
          <p:nvPr>
            <p:ph type="sldNum" sz="quarter" idx="10"/>
          </p:nvPr>
        </p:nvSpPr>
        <p:spPr/>
        <p:txBody>
          <a:bodyPr/>
          <a:lstStyle/>
          <a:p>
            <a:fld id="{81592CB1-8E92-4E63-89E8-DCD9E93F675F}" type="slidenum">
              <a:rPr lang="en-GB" smtClean="0"/>
              <a:pPr/>
              <a:t>9</a:t>
            </a:fld>
            <a:endParaRPr lang="en-GB" dirty="0"/>
          </a:p>
        </p:txBody>
      </p:sp>
    </p:spTree>
    <p:extLst>
      <p:ext uri="{BB962C8B-B14F-4D97-AF65-F5344CB8AC3E}">
        <p14:creationId xmlns:p14="http://schemas.microsoft.com/office/powerpoint/2010/main" val="2084716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GB" dirty="0"/>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34346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20C47197-C42B-7045-8606-88152DC66AB2}" type="datetimeFigureOut">
              <a:rPr lang="en-US" smtClean="0"/>
              <a:pPr/>
              <a:t>2/24/2017</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414045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050404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941833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441582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529684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391097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r>
              <a:rPr lang="en-US" dirty="0"/>
              <a:t>www.data.org.uk</a:t>
            </a: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144010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US" dirty="0"/>
              <a:t>www.data.org.uk</a:t>
            </a:r>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2313398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US" dirty="0"/>
              <a:t>www.data.org.uk</a:t>
            </a:r>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CDB5C20F-CBB1-604E-828B-346E431F902F}" type="slidenum">
              <a:rPr lang="en-US" smtClean="0"/>
              <a:pPr/>
              <a:t>‹#›</a:t>
            </a:fld>
            <a:endParaRPr lang="en-US"/>
          </a:p>
        </p:txBody>
      </p:sp>
    </p:spTree>
    <p:extLst>
      <p:ext uri="{BB962C8B-B14F-4D97-AF65-F5344CB8AC3E}">
        <p14:creationId xmlns:p14="http://schemas.microsoft.com/office/powerpoint/2010/main" val="4262244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00750"/>
            <a:ext cx="12192000" cy="857251"/>
          </a:xfrm>
          <a:prstGeom prst="rect">
            <a:avLst/>
          </a:prstGeom>
          <a:solidFill>
            <a:srgbClr val="286D9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0" name="Picture 9" descr="DATA07whitesmall.eps"/>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726608" y="6178554"/>
            <a:ext cx="1030551" cy="475639"/>
          </a:xfrm>
          <a:prstGeom prst="rect">
            <a:avLst/>
          </a:prstGeom>
        </p:spPr>
      </p:pic>
      <p:sp>
        <p:nvSpPr>
          <p:cNvPr id="11" name="Title 1"/>
          <p:cNvSpPr txBox="1">
            <a:spLocks/>
          </p:cNvSpPr>
          <p:nvPr userDrawn="1"/>
        </p:nvSpPr>
        <p:spPr>
          <a:xfrm>
            <a:off x="457200" y="6329772"/>
            <a:ext cx="155474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sp>
        <p:nvSpPr>
          <p:cNvPr id="8" name="Title 1"/>
          <p:cNvSpPr txBox="1">
            <a:spLocks/>
          </p:cNvSpPr>
          <p:nvPr userDrawn="1"/>
        </p:nvSpPr>
        <p:spPr>
          <a:xfrm>
            <a:off x="3937819" y="6329772"/>
            <a:ext cx="448350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ctr"/>
            <a:r>
              <a:rPr lang="en-US" sz="1200" b="1" dirty="0">
                <a:solidFill>
                  <a:srgbClr val="FFFFFF"/>
                </a:solidFill>
                <a:latin typeface="Arial"/>
                <a:cs typeface="Arial"/>
              </a:rPr>
              <a:t>Mechanisms</a:t>
            </a:r>
          </a:p>
        </p:txBody>
      </p:sp>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txStyles>
    <p:titleStyle>
      <a:lvl1pPr algn="l" defTabSz="457200" rtl="0" eaLnBrk="1" latinLnBrk="0" hangingPunct="1">
        <a:spcBef>
          <a:spcPct val="0"/>
        </a:spcBef>
        <a:buNone/>
        <a:defRPr sz="4400" kern="1200">
          <a:solidFill>
            <a:schemeClr val="tx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gif"/></Relationships>
</file>

<file path=ppt/slides/_rels/slide11.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7.gif"/><Relationship Id="rId5" Type="http://schemas.openxmlformats.org/officeDocument/2006/relationships/image" Target="../media/image36.jpe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2.gif"/></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1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5.gif"/><Relationship Id="rId7"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21.xml.rels><?xml version="1.0" encoding="UTF-8" standalone="yes"?>
<Relationships xmlns="http://schemas.openxmlformats.org/package/2006/relationships"><Relationship Id="rId3" Type="http://schemas.openxmlformats.org/officeDocument/2006/relationships/image" Target="../media/image62.gi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2.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23.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77.jpeg"/><Relationship Id="rId4" Type="http://schemas.openxmlformats.org/officeDocument/2006/relationships/image" Target="../media/image76.jpeg"/></Relationships>
</file>

<file path=ppt/slides/_rels/slide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g"/><Relationship Id="rId4" Type="http://schemas.openxmlformats.org/officeDocument/2006/relationships/image" Target="../media/image6.gif"/></Relationships>
</file>

<file path=ppt/slides/_rels/slide28.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jpeg"/></Relationships>
</file>

<file path=ppt/slides/_rels/slide29.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85.jpeg"/><Relationship Id="rId4" Type="http://schemas.openxmlformats.org/officeDocument/2006/relationships/image" Target="../media/image84.jpe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31.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3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33.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gif"/></Relationships>
</file>

<file path=ppt/slides/_rels/slide3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3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0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6.png"/><Relationship Id="rId7" Type="http://schemas.openxmlformats.org/officeDocument/2006/relationships/image" Target="../media/image110.jpe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jpeg"/></Relationships>
</file>

<file path=ppt/slides/_rels/slide41.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12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123.jpeg"/><Relationship Id="rId5" Type="http://schemas.openxmlformats.org/officeDocument/2006/relationships/image" Target="../media/image122.png"/><Relationship Id="rId4" Type="http://schemas.openxmlformats.org/officeDocument/2006/relationships/image" Target="../media/image121.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4911" y="2130426"/>
            <a:ext cx="11085341" cy="1470025"/>
          </a:xfrm>
        </p:spPr>
        <p:txBody>
          <a:bodyPr>
            <a:normAutofit/>
          </a:bodyPr>
          <a:lstStyle/>
          <a:p>
            <a:pPr algn="ctr"/>
            <a:r>
              <a:rPr lang="en-GB" sz="4000" b="1" kern="0" dirty="0">
                <a:solidFill>
                  <a:srgbClr val="4EBA6F"/>
                </a:solidFill>
                <a:latin typeface="Cambria" panose="02040503050406030204" pitchFamily="18" charset="0"/>
              </a:rPr>
              <a:t>D&amp;T Quick Revision Guide</a:t>
            </a:r>
          </a:p>
        </p:txBody>
      </p:sp>
      <p:sp>
        <p:nvSpPr>
          <p:cNvPr id="3" name="Subtitle 2"/>
          <p:cNvSpPr>
            <a:spLocks noGrp="1"/>
          </p:cNvSpPr>
          <p:nvPr>
            <p:ph type="subTitle" idx="1"/>
          </p:nvPr>
        </p:nvSpPr>
        <p:spPr>
          <a:xfrm>
            <a:off x="1463040" y="3974123"/>
            <a:ext cx="9228405" cy="1752600"/>
          </a:xfrm>
        </p:spPr>
        <p:txBody>
          <a:bodyPr>
            <a:normAutofit/>
          </a:bodyPr>
          <a:lstStyle/>
          <a:p>
            <a:r>
              <a:rPr lang="en-GB" sz="4000" b="1" dirty="0">
                <a:solidFill>
                  <a:srgbClr val="318AAC"/>
                </a:solidFill>
                <a:latin typeface="Cambria" panose="02040503050406030204" pitchFamily="18" charset="0"/>
              </a:rPr>
              <a:t>Mechanisms</a:t>
            </a:r>
          </a:p>
        </p:txBody>
      </p:sp>
      <p:pic>
        <p:nvPicPr>
          <p:cNvPr id="4" name="Picture 3"/>
          <p:cNvPicPr>
            <a:picLocks noChangeAspect="1"/>
          </p:cNvPicPr>
          <p:nvPr/>
        </p:nvPicPr>
        <p:blipFill>
          <a:blip r:embed="rId3"/>
          <a:stretch>
            <a:fillRect/>
          </a:stretch>
        </p:blipFill>
        <p:spPr>
          <a:xfrm>
            <a:off x="10691445" y="136105"/>
            <a:ext cx="1371600" cy="64922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flipH="1">
            <a:off x="7396701" y="774926"/>
            <a:ext cx="3554727" cy="1985842"/>
          </a:xfrm>
          <a:prstGeom prst="rect">
            <a:avLst/>
          </a:prstGeom>
        </p:spPr>
      </p:pic>
      <p:pic>
        <p:nvPicPr>
          <p:cNvPr id="13" name="Picture 12"/>
          <p:cNvPicPr>
            <a:picLocks noChangeAspect="1"/>
          </p:cNvPicPr>
          <p:nvPr/>
        </p:nvPicPr>
        <p:blipFill>
          <a:blip r:embed="rId4">
            <a:clrChange>
              <a:clrFrom>
                <a:srgbClr val="FFFFFF"/>
              </a:clrFrom>
              <a:clrTo>
                <a:srgbClr val="FFFFFF">
                  <a:alpha val="0"/>
                </a:srgbClr>
              </a:clrTo>
            </a:clrChange>
          </a:blip>
          <a:stretch>
            <a:fillRect/>
          </a:stretch>
        </p:blipFill>
        <p:spPr>
          <a:xfrm>
            <a:off x="6620333" y="1513488"/>
            <a:ext cx="4623711" cy="4243574"/>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Transfer of movement 1</a:t>
            </a:r>
          </a:p>
        </p:txBody>
      </p:sp>
      <p:sp>
        <p:nvSpPr>
          <p:cNvPr id="3" name="Content Placeholder 2"/>
          <p:cNvSpPr>
            <a:spLocks noGrp="1"/>
          </p:cNvSpPr>
          <p:nvPr>
            <p:ph idx="1"/>
          </p:nvPr>
        </p:nvSpPr>
        <p:spPr>
          <a:xfrm>
            <a:off x="609601" y="1589648"/>
            <a:ext cx="5250286"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Peg and slot</a:t>
            </a:r>
            <a:endParaRPr lang="en-GB" sz="2800" dirty="0">
              <a:latin typeface="Cambria" panose="02040503050406030204" pitchFamily="18" charset="0"/>
              <a:cs typeface="Arial" panose="020B0604020202020204" pitchFamily="34" charset="0"/>
            </a:endParaRPr>
          </a:p>
          <a:p>
            <a:pPr>
              <a:spcBef>
                <a:spcPts val="0"/>
              </a:spcBef>
              <a:spcAft>
                <a:spcPts val="800"/>
              </a:spcAft>
            </a:pPr>
            <a:r>
              <a:rPr lang="en-GB" sz="2000" dirty="0">
                <a:latin typeface="Arial" panose="020B0604020202020204" pitchFamily="34" charset="0"/>
                <a:cs typeface="Arial" panose="020B0604020202020204" pitchFamily="34" charset="0"/>
              </a:rPr>
              <a:t>A peg and slot mechanism transfers rotary to oscillating movement.</a:t>
            </a:r>
          </a:p>
          <a:p>
            <a:pPr>
              <a:spcBef>
                <a:spcPts val="0"/>
              </a:spcBef>
              <a:spcAft>
                <a:spcPts val="800"/>
              </a:spcAft>
            </a:pPr>
            <a:r>
              <a:rPr lang="en-GB" sz="2000" dirty="0">
                <a:latin typeface="Arial" panose="020B0604020202020204" pitchFamily="34" charset="0"/>
                <a:cs typeface="Arial" panose="020B0604020202020204" pitchFamily="34" charset="0"/>
              </a:rPr>
              <a:t>Beam engines transfer linear energy to rotary through a flywheel.</a:t>
            </a:r>
          </a:p>
          <a:p>
            <a:pPr marL="0" indent="0">
              <a:spcBef>
                <a:spcPts val="0"/>
              </a:spcBef>
              <a:spcAft>
                <a:spcPts val="800"/>
              </a:spcAft>
              <a:buNone/>
            </a:pPr>
            <a:endParaRPr lang="en-GB" sz="2000" dirty="0">
              <a:latin typeface="Arial" panose="020B0604020202020204" pitchFamily="34" charset="0"/>
              <a:cs typeface="Arial" panose="020B0604020202020204" pitchFamily="34" charset="0"/>
            </a:endParaRPr>
          </a:p>
        </p:txBody>
      </p:sp>
      <p:cxnSp>
        <p:nvCxnSpPr>
          <p:cNvPr id="5" name="Straight Arrow Connector 4"/>
          <p:cNvCxnSpPr/>
          <p:nvPr/>
        </p:nvCxnSpPr>
        <p:spPr>
          <a:xfrm flipH="1">
            <a:off x="7251305" y="5037643"/>
            <a:ext cx="3361765" cy="0"/>
          </a:xfrm>
          <a:prstGeom prst="straightConnector1">
            <a:avLst/>
          </a:prstGeom>
          <a:ln w="76200">
            <a:solidFill>
              <a:srgbClr val="318AAC"/>
            </a:solidFill>
            <a:headEnd type="triangle"/>
            <a:tailEnd type="triangle"/>
          </a:ln>
        </p:spPr>
        <p:style>
          <a:lnRef idx="2">
            <a:schemeClr val="accent1"/>
          </a:lnRef>
          <a:fillRef idx="0">
            <a:schemeClr val="accent1"/>
          </a:fillRef>
          <a:effectRef idx="1">
            <a:schemeClr val="accent1"/>
          </a:effectRef>
          <a:fontRef idx="minor">
            <a:schemeClr val="tx1"/>
          </a:fontRef>
        </p:style>
      </p:cxnSp>
      <p:pic>
        <p:nvPicPr>
          <p:cNvPr id="7" name="Picture 4" descr="Image result for steam train public dom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2652" y="3696237"/>
            <a:ext cx="3080455" cy="206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241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940381" y="2970472"/>
            <a:ext cx="9915525" cy="2638425"/>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Transfer of movement 2</a:t>
            </a:r>
          </a:p>
        </p:txBody>
      </p:sp>
      <p:cxnSp>
        <p:nvCxnSpPr>
          <p:cNvPr id="7" name="Straight Arrow Connector 6"/>
          <p:cNvCxnSpPr>
            <a:cxnSpLocks/>
          </p:cNvCxnSpPr>
          <p:nvPr/>
        </p:nvCxnSpPr>
        <p:spPr>
          <a:xfrm flipH="1">
            <a:off x="4250028" y="5812855"/>
            <a:ext cx="3296232" cy="0"/>
          </a:xfrm>
          <a:prstGeom prst="straightConnector1">
            <a:avLst/>
          </a:prstGeom>
          <a:ln w="76200">
            <a:solidFill>
              <a:srgbClr val="318AAC"/>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 name="Content Placeholder 2"/>
          <p:cNvSpPr>
            <a:spLocks noGrp="1"/>
          </p:cNvSpPr>
          <p:nvPr>
            <p:ph idx="1"/>
          </p:nvPr>
        </p:nvSpPr>
        <p:spPr>
          <a:xfrm>
            <a:off x="609601" y="1589648"/>
            <a:ext cx="4116945"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Rack and pinion </a:t>
            </a:r>
          </a:p>
          <a:p>
            <a:pPr>
              <a:spcBef>
                <a:spcPts val="0"/>
              </a:spcBef>
              <a:spcAft>
                <a:spcPts val="800"/>
              </a:spcAft>
            </a:pPr>
            <a:r>
              <a:rPr lang="en-GB" sz="2000" dirty="0">
                <a:latin typeface="Arial" panose="020B0604020202020204" pitchFamily="34" charset="0"/>
                <a:cs typeface="Arial" panose="020B0604020202020204" pitchFamily="34" charset="0"/>
              </a:rPr>
              <a:t>A rack and pinion transfers rotary to linear movement.</a:t>
            </a:r>
          </a:p>
          <a:p>
            <a:pPr>
              <a:spcBef>
                <a:spcPts val="0"/>
              </a:spcBef>
              <a:spcAft>
                <a:spcPts val="800"/>
              </a:spcAft>
            </a:pPr>
            <a:r>
              <a:rPr lang="en-GB" sz="2000" dirty="0">
                <a:latin typeface="Arial" panose="020B0604020202020204" pitchFamily="34" charset="0"/>
                <a:cs typeface="Arial" panose="020B0604020202020204" pitchFamily="34" charset="0"/>
              </a:rPr>
              <a:t>It can be found in canal lock gates, stair lifts and steering systems.</a:t>
            </a:r>
          </a:p>
        </p:txBody>
      </p:sp>
      <p:pic>
        <p:nvPicPr>
          <p:cNvPr id="9" name="Picture 8"/>
          <p:cNvPicPr>
            <a:picLocks noChangeAspect="1"/>
          </p:cNvPicPr>
          <p:nvPr/>
        </p:nvPicPr>
        <p:blipFill>
          <a:blip r:embed="rId4">
            <a:clrChange>
              <a:clrFrom>
                <a:srgbClr val="FFFFFF"/>
              </a:clrFrom>
              <a:clrTo>
                <a:srgbClr val="FFFFFF">
                  <a:alpha val="0"/>
                </a:srgbClr>
              </a:clrTo>
            </a:clrChange>
          </a:blip>
          <a:stretch>
            <a:fillRect/>
          </a:stretch>
        </p:blipFill>
        <p:spPr>
          <a:xfrm>
            <a:off x="4726546" y="2550016"/>
            <a:ext cx="2606995" cy="1400329"/>
          </a:xfrm>
          <a:prstGeom prst="rect">
            <a:avLst/>
          </a:prstGeom>
        </p:spPr>
      </p:pic>
      <p:pic>
        <p:nvPicPr>
          <p:cNvPr id="4" name="Picture 3"/>
          <p:cNvPicPr>
            <a:picLocks noChangeAspect="1"/>
          </p:cNvPicPr>
          <p:nvPr/>
        </p:nvPicPr>
        <p:blipFill>
          <a:blip r:embed="rId5"/>
          <a:stretch>
            <a:fillRect/>
          </a:stretch>
        </p:blipFill>
        <p:spPr>
          <a:xfrm>
            <a:off x="8843491" y="962986"/>
            <a:ext cx="2738909" cy="3693615"/>
          </a:xfrm>
          <a:prstGeom prst="rect">
            <a:avLst/>
          </a:prstGeom>
        </p:spPr>
      </p:pic>
      <p:pic>
        <p:nvPicPr>
          <p:cNvPr id="10" name="Picture 8" descr="File:Mechanics racknpinion.gif"/>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01730" y="962986"/>
            <a:ext cx="2839770" cy="1609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0198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Transfer of movement 3</a:t>
            </a:r>
          </a:p>
        </p:txBody>
      </p:sp>
      <p:sp>
        <p:nvSpPr>
          <p:cNvPr id="3" name="Content Placeholder 2"/>
          <p:cNvSpPr>
            <a:spLocks noGrp="1"/>
          </p:cNvSpPr>
          <p:nvPr>
            <p:ph idx="1"/>
          </p:nvPr>
        </p:nvSpPr>
        <p:spPr>
          <a:xfrm>
            <a:off x="609601" y="1589648"/>
            <a:ext cx="5713926"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Cams </a:t>
            </a:r>
          </a:p>
          <a:p>
            <a:pPr>
              <a:spcBef>
                <a:spcPts val="0"/>
              </a:spcBef>
              <a:spcAft>
                <a:spcPts val="800"/>
              </a:spcAft>
            </a:pPr>
            <a:r>
              <a:rPr lang="en-GB" sz="2000" dirty="0">
                <a:latin typeface="Arial" panose="020B0604020202020204" pitchFamily="34" charset="0"/>
                <a:cs typeface="Arial" panose="020B0604020202020204" pitchFamily="34" charset="0"/>
              </a:rPr>
              <a:t>A cam system transfers rotary to reciprocating movement as in engine exhaust valves.</a:t>
            </a:r>
          </a:p>
        </p:txBody>
      </p:sp>
      <p:pic>
        <p:nvPicPr>
          <p:cNvPr id="4" name="Picture 3"/>
          <p:cNvPicPr>
            <a:picLocks noChangeAspect="1"/>
          </p:cNvPicPr>
          <p:nvPr/>
        </p:nvPicPr>
        <p:blipFill>
          <a:blip r:embed="rId3">
            <a:clrChange>
              <a:clrFrom>
                <a:srgbClr val="000000">
                  <a:alpha val="0"/>
                </a:srgbClr>
              </a:clrFrom>
              <a:clrTo>
                <a:srgbClr val="000000">
                  <a:alpha val="0"/>
                </a:srgbClr>
              </a:clrTo>
            </a:clrChange>
          </a:blip>
          <a:stretch>
            <a:fillRect/>
          </a:stretch>
        </p:blipFill>
        <p:spPr>
          <a:xfrm>
            <a:off x="7912193" y="-69669"/>
            <a:ext cx="2563066" cy="5980488"/>
          </a:xfrm>
          <a:prstGeom prst="rect">
            <a:avLst/>
          </a:prstGeom>
        </p:spPr>
      </p:pic>
      <p:cxnSp>
        <p:nvCxnSpPr>
          <p:cNvPr id="6" name="Straight Arrow Connector 5"/>
          <p:cNvCxnSpPr>
            <a:cxnSpLocks/>
          </p:cNvCxnSpPr>
          <p:nvPr/>
        </p:nvCxnSpPr>
        <p:spPr>
          <a:xfrm>
            <a:off x="10650069" y="1034397"/>
            <a:ext cx="0" cy="2394603"/>
          </a:xfrm>
          <a:prstGeom prst="straightConnector1">
            <a:avLst/>
          </a:prstGeom>
          <a:ln w="76200">
            <a:solidFill>
              <a:srgbClr val="318AAC"/>
            </a:solidFill>
            <a:headEnd type="triangle"/>
            <a:tailEnd type="triangle"/>
          </a:ln>
        </p:spPr>
        <p:style>
          <a:lnRef idx="2">
            <a:schemeClr val="accent1"/>
          </a:lnRef>
          <a:fillRef idx="0">
            <a:schemeClr val="accent1"/>
          </a:fillRef>
          <a:effectRef idx="1">
            <a:schemeClr val="accent1"/>
          </a:effectRef>
          <a:fontRef idx="minor">
            <a:schemeClr val="tx1"/>
          </a:fontRef>
        </p:style>
      </p:cxnSp>
      <p:pic>
        <p:nvPicPr>
          <p:cNvPr id="5" name="Picture 4"/>
          <p:cNvPicPr>
            <a:picLocks noChangeAspect="1"/>
          </p:cNvPicPr>
          <p:nvPr/>
        </p:nvPicPr>
        <p:blipFill rotWithShape="1">
          <a:blip r:embed="rId4">
            <a:clrChange>
              <a:clrFrom>
                <a:srgbClr val="FFFFFF"/>
              </a:clrFrom>
              <a:clrTo>
                <a:srgbClr val="FFFFFF">
                  <a:alpha val="0"/>
                </a:srgbClr>
              </a:clrTo>
            </a:clrChange>
          </a:blip>
          <a:srcRect t="12035"/>
          <a:stretch/>
        </p:blipFill>
        <p:spPr>
          <a:xfrm rot="10800000">
            <a:off x="7727995" y="4477299"/>
            <a:ext cx="3065929" cy="1506642"/>
          </a:xfrm>
          <a:prstGeom prst="rect">
            <a:avLst/>
          </a:prstGeom>
        </p:spPr>
      </p:pic>
      <p:pic>
        <p:nvPicPr>
          <p:cNvPr id="7" name="Picture 2" descr="Image result for piston public dom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9094" y="3492817"/>
            <a:ext cx="3074720" cy="23030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a:stretch>
            <a:fillRect/>
          </a:stretch>
        </p:blipFill>
        <p:spPr>
          <a:xfrm>
            <a:off x="4279273" y="3048501"/>
            <a:ext cx="3356623" cy="2857595"/>
          </a:xfrm>
          <a:prstGeom prst="rect">
            <a:avLst/>
          </a:prstGeom>
        </p:spPr>
      </p:pic>
    </p:spTree>
    <p:extLst>
      <p:ext uri="{BB962C8B-B14F-4D97-AF65-F5344CB8AC3E}">
        <p14:creationId xmlns:p14="http://schemas.microsoft.com/office/powerpoint/2010/main" val="2097801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Transfer of movement 4</a:t>
            </a:r>
          </a:p>
        </p:txBody>
      </p:sp>
      <p:sp>
        <p:nvSpPr>
          <p:cNvPr id="3" name="Content Placeholder 2"/>
          <p:cNvSpPr>
            <a:spLocks noGrp="1"/>
          </p:cNvSpPr>
          <p:nvPr>
            <p:ph idx="1"/>
          </p:nvPr>
        </p:nvSpPr>
        <p:spPr>
          <a:xfrm>
            <a:off x="609601" y="1589648"/>
            <a:ext cx="5746642"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Linkages </a:t>
            </a:r>
          </a:p>
          <a:p>
            <a:pPr>
              <a:spcBef>
                <a:spcPts val="0"/>
              </a:spcBef>
              <a:spcAft>
                <a:spcPts val="800"/>
              </a:spcAft>
            </a:pPr>
            <a:r>
              <a:rPr lang="en-GB" sz="2000" dirty="0">
                <a:latin typeface="Arial" panose="020B0604020202020204" pitchFamily="34" charset="0"/>
                <a:cs typeface="Arial" panose="020B0604020202020204" pitchFamily="34" charset="0"/>
              </a:rPr>
              <a:t>Linkages convert linear and rotary </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movement.</a:t>
            </a:r>
          </a:p>
          <a:p>
            <a:pPr marL="0" indent="0">
              <a:spcBef>
                <a:spcPts val="0"/>
              </a:spcBef>
              <a:spcAft>
                <a:spcPts val="800"/>
              </a:spcAft>
              <a:buNone/>
            </a:pPr>
            <a:endParaRPr lang="en-GB" sz="2000" dirty="0">
              <a:latin typeface="Arial" panose="020B0604020202020204" pitchFamily="34" charset="0"/>
              <a:cs typeface="Arial" panose="020B0604020202020204" pitchFamily="34" charset="0"/>
            </a:endParaRPr>
          </a:p>
        </p:txBody>
      </p:sp>
      <p:pic>
        <p:nvPicPr>
          <p:cNvPr id="4" name="Picture 4" descr="File:F4-motio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31720" y="2975019"/>
            <a:ext cx="4550387" cy="273023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ile:Watt II overconstrained mechanism.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859879" y="1604889"/>
            <a:ext cx="51435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870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Organic mechanisms</a:t>
            </a:r>
          </a:p>
        </p:txBody>
      </p:sp>
      <p:sp>
        <p:nvSpPr>
          <p:cNvPr id="3" name="Content Placeholder 2"/>
          <p:cNvSpPr>
            <a:spLocks noGrp="1"/>
          </p:cNvSpPr>
          <p:nvPr>
            <p:ph idx="1"/>
          </p:nvPr>
        </p:nvSpPr>
        <p:spPr>
          <a:xfrm>
            <a:off x="609600" y="1589648"/>
            <a:ext cx="5829300" cy="4206241"/>
          </a:xfrm>
        </p:spPr>
        <p:txBody>
          <a:bodyPr>
            <a:normAutofit/>
          </a:bodyPr>
          <a:lstStyle/>
          <a:p>
            <a:pPr>
              <a:spcBef>
                <a:spcPts val="0"/>
              </a:spcBef>
              <a:spcAft>
                <a:spcPts val="800"/>
              </a:spcAft>
            </a:pPr>
            <a:r>
              <a:rPr lang="en-GB" sz="2000" dirty="0"/>
              <a:t>A range of mechanisms can be found in the natural world, from human and animal limbs (levers) to monkey and mouse tails, fungus spores release mechanisms, the bones of the inner ear and jaw and even gears that help insects to hop.</a:t>
            </a:r>
          </a:p>
          <a:p>
            <a:pPr>
              <a:spcBef>
                <a:spcPts val="0"/>
              </a:spcBef>
              <a:spcAft>
                <a:spcPts val="800"/>
              </a:spcAft>
            </a:pPr>
            <a:r>
              <a:rPr lang="en-GB" sz="2000" dirty="0"/>
              <a:t>We have taken inspiration from nature and developed products from adapted natural sources. Velcro was famously adapted from the hooks on burrs.</a:t>
            </a:r>
          </a:p>
          <a:p>
            <a:pPr>
              <a:spcBef>
                <a:spcPts val="0"/>
              </a:spcBef>
              <a:spcAft>
                <a:spcPts val="800"/>
              </a:spcAft>
            </a:pPr>
            <a:r>
              <a:rPr lang="en-GB" sz="2000" dirty="0">
                <a:latin typeface="Arial" panose="020B0604020202020204" pitchFamily="34" charset="0"/>
                <a:cs typeface="Arial" panose="020B0604020202020204" pitchFamily="34" charset="0"/>
              </a:rPr>
              <a:t>Artificial limbs mimic and sometimes improve upon the originals.</a:t>
            </a:r>
          </a:p>
        </p:txBody>
      </p:sp>
      <p:pic>
        <p:nvPicPr>
          <p:cNvPr id="4" name="Picture 2" descr="File:Interactive gears in the hind legs of Issus coleoptratus from Cambridge gear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3019" y="3043410"/>
            <a:ext cx="2752479" cy="27524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le:Pharyngeal jaws of moray eels.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3019" y="509035"/>
            <a:ext cx="2752479" cy="238654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Image result for prosthetic limb public domain"/>
          <p:cNvPicPr>
            <a:picLocks noChangeAspect="1" noChangeArrowheads="1"/>
          </p:cNvPicPr>
          <p:nvPr/>
        </p:nvPicPr>
        <p:blipFill rotWithShape="1">
          <a:blip r:embed="rId5">
            <a:extLst>
              <a:ext uri="{28A0092B-C50C-407E-A947-70E740481C1C}">
                <a14:useLocalDpi xmlns:a14="http://schemas.microsoft.com/office/drawing/2010/main" val="0"/>
              </a:ext>
            </a:extLst>
          </a:blip>
          <a:srcRect r="-36"/>
          <a:stretch/>
        </p:blipFill>
        <p:spPr bwMode="auto">
          <a:xfrm>
            <a:off x="6722272" y="3043410"/>
            <a:ext cx="2091974" cy="275247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File:T Rex Leg Bones.pn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6968652" y="415637"/>
            <a:ext cx="1524615" cy="25650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animal leg public domain"/>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62698" y="2232452"/>
            <a:ext cx="949221" cy="737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519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Levers</a:t>
            </a:r>
          </a:p>
        </p:txBody>
      </p:sp>
      <p:sp>
        <p:nvSpPr>
          <p:cNvPr id="3" name="Content Placeholder 2"/>
          <p:cNvSpPr>
            <a:spLocks noGrp="1"/>
          </p:cNvSpPr>
          <p:nvPr>
            <p:ph idx="1"/>
          </p:nvPr>
        </p:nvSpPr>
        <p:spPr>
          <a:xfrm>
            <a:off x="609600" y="1589648"/>
            <a:ext cx="5713927" cy="4206241"/>
          </a:xfrm>
        </p:spPr>
        <p:txBody>
          <a:bodyPr>
            <a:noAutofit/>
          </a:bodyPr>
          <a:lstStyle/>
          <a:p>
            <a:pPr marL="0" indent="0">
              <a:spcBef>
                <a:spcPts val="0"/>
              </a:spcBef>
              <a:spcAft>
                <a:spcPts val="500"/>
              </a:spcAft>
              <a:buNone/>
            </a:pPr>
            <a:r>
              <a:rPr lang="en-GB" sz="2000" dirty="0"/>
              <a:t>There are three basic types or ‘classes’ of lever:</a:t>
            </a:r>
          </a:p>
          <a:p>
            <a:pPr>
              <a:spcBef>
                <a:spcPts val="0"/>
              </a:spcBef>
              <a:spcAft>
                <a:spcPts val="500"/>
              </a:spcAft>
            </a:pPr>
            <a:r>
              <a:rPr lang="en-GB" sz="2000" dirty="0">
                <a:latin typeface="Arial" panose="020B0604020202020204" pitchFamily="34" charset="0"/>
                <a:cs typeface="Arial" panose="020B0604020202020204" pitchFamily="34" charset="0"/>
              </a:rPr>
              <a:t>1 – where the load and the effort lie on opposite sides of the fulcrum.</a:t>
            </a:r>
          </a:p>
          <a:p>
            <a:pPr>
              <a:spcBef>
                <a:spcPts val="0"/>
              </a:spcBef>
              <a:spcAft>
                <a:spcPts val="500"/>
              </a:spcAft>
            </a:pPr>
            <a:r>
              <a:rPr lang="en-GB" sz="2000" dirty="0">
                <a:latin typeface="Arial" panose="020B0604020202020204" pitchFamily="34" charset="0"/>
                <a:cs typeface="Arial" panose="020B0604020202020204" pitchFamily="34" charset="0"/>
              </a:rPr>
              <a:t>2 – where the load and the effort are on the same side of the fulcrum.</a:t>
            </a:r>
          </a:p>
          <a:p>
            <a:pPr>
              <a:spcBef>
                <a:spcPts val="0"/>
              </a:spcBef>
              <a:spcAft>
                <a:spcPts val="500"/>
              </a:spcAft>
            </a:pPr>
            <a:r>
              <a:rPr lang="en-GB" sz="2000" dirty="0">
                <a:latin typeface="Arial" panose="020B0604020202020204" pitchFamily="34" charset="0"/>
                <a:cs typeface="Arial" panose="020B0604020202020204" pitchFamily="34" charset="0"/>
              </a:rPr>
              <a:t>3 – where the effort the load are both on the same side of the fulcrum, with the effort closer to the fulcrum than the load. This means that more force is put in the effort than is applied to the load. </a:t>
            </a:r>
          </a:p>
          <a:p>
            <a:pPr marL="0" indent="0">
              <a:spcBef>
                <a:spcPts val="0"/>
              </a:spcBef>
              <a:spcAft>
                <a:spcPts val="500"/>
              </a:spcAft>
              <a:buNone/>
            </a:pPr>
            <a:r>
              <a:rPr lang="en-GB" sz="2000" dirty="0"/>
              <a:t>The position of the fulcrum, the strength of effort and amount of resistance are all variable depending upon what is needed to be done.</a:t>
            </a:r>
            <a:endParaRPr lang="en-GB" sz="2000" dirty="0">
              <a:latin typeface="Arial" panose="020B0604020202020204" pitchFamily="34" charset="0"/>
              <a:cs typeface="Arial" panose="020B0604020202020204" pitchFamily="34" charset="0"/>
            </a:endParaRPr>
          </a:p>
        </p:txBody>
      </p:sp>
      <p:pic>
        <p:nvPicPr>
          <p:cNvPr id="3078" name="Picture 6" descr="File:Lever (PSF).png"/>
          <p:cNvPicPr>
            <a:picLocks noChangeAspect="1" noChangeArrowheads="1"/>
          </p:cNvPicPr>
          <p:nvPr/>
        </p:nvPicPr>
        <p:blipFill rotWithShape="1">
          <a:blip r:embed="rId3">
            <a:extLst>
              <a:ext uri="{28A0092B-C50C-407E-A947-70E740481C1C}">
                <a14:useLocalDpi xmlns:a14="http://schemas.microsoft.com/office/drawing/2010/main" val="0"/>
              </a:ext>
            </a:extLst>
          </a:blip>
          <a:srcRect r="-7"/>
          <a:stretch/>
        </p:blipFill>
        <p:spPr bwMode="auto">
          <a:xfrm>
            <a:off x="6721297" y="1272374"/>
            <a:ext cx="5051603" cy="4523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434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lever 1</a:t>
            </a:r>
          </a:p>
        </p:txBody>
      </p:sp>
      <p:sp>
        <p:nvSpPr>
          <p:cNvPr id="3" name="Content Placeholder 2"/>
          <p:cNvSpPr>
            <a:spLocks noGrp="1"/>
          </p:cNvSpPr>
          <p:nvPr>
            <p:ph idx="1"/>
          </p:nvPr>
        </p:nvSpPr>
        <p:spPr>
          <a:xfrm>
            <a:off x="609600" y="1589648"/>
            <a:ext cx="5481855"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cs typeface="Arial" panose="020B0604020202020204" pitchFamily="34" charset="0"/>
              </a:rPr>
              <a:t>Seesaw</a:t>
            </a:r>
          </a:p>
          <a:p>
            <a:pPr>
              <a:spcBef>
                <a:spcPts val="0"/>
              </a:spcBef>
              <a:spcAft>
                <a:spcPts val="800"/>
              </a:spcAft>
            </a:pPr>
            <a:r>
              <a:rPr lang="en-GB" sz="2000" dirty="0">
                <a:latin typeface="Arial" panose="020B0604020202020204" pitchFamily="34" charset="0"/>
                <a:cs typeface="Arial" panose="020B0604020202020204" pitchFamily="34" charset="0"/>
              </a:rPr>
              <a:t>The seesaw or crowbar model is where the load (resistance) is on the opposite side of the fulcrum to the force applied (effort).</a:t>
            </a:r>
          </a:p>
        </p:txBody>
      </p:sp>
      <p:pic>
        <p:nvPicPr>
          <p:cNvPr id="3076" name="Picture 4" descr="Archimedes, Lever, Quarryman, Work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3171" y="1080749"/>
            <a:ext cx="3846902" cy="192345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ile:Lever (PSF).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8" b="69234"/>
          <a:stretch/>
        </p:blipFill>
        <p:spPr bwMode="auto">
          <a:xfrm>
            <a:off x="937205" y="3977876"/>
            <a:ext cx="5382171" cy="148276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stretch>
            <a:fillRect/>
          </a:stretch>
        </p:blipFill>
        <p:spPr>
          <a:xfrm>
            <a:off x="7203171" y="3498204"/>
            <a:ext cx="4065843" cy="1947349"/>
          </a:xfrm>
          <a:prstGeom prst="rect">
            <a:avLst/>
          </a:prstGeom>
        </p:spPr>
      </p:pic>
    </p:spTree>
    <p:extLst>
      <p:ext uri="{BB962C8B-B14F-4D97-AF65-F5344CB8AC3E}">
        <p14:creationId xmlns:p14="http://schemas.microsoft.com/office/powerpoint/2010/main" val="2048188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lever 2</a:t>
            </a:r>
          </a:p>
        </p:txBody>
      </p:sp>
      <p:sp>
        <p:nvSpPr>
          <p:cNvPr id="3" name="Content Placeholder 2"/>
          <p:cNvSpPr>
            <a:spLocks noGrp="1"/>
          </p:cNvSpPr>
          <p:nvPr>
            <p:ph idx="1"/>
          </p:nvPr>
        </p:nvSpPr>
        <p:spPr>
          <a:xfrm>
            <a:off x="609600" y="1589648"/>
            <a:ext cx="5481855"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Wheelbarrow</a:t>
            </a:r>
          </a:p>
          <a:p>
            <a:pPr>
              <a:spcBef>
                <a:spcPts val="0"/>
              </a:spcBef>
              <a:spcAft>
                <a:spcPts val="800"/>
              </a:spcAft>
            </a:pPr>
            <a:r>
              <a:rPr lang="en-GB" sz="2000" dirty="0">
                <a:latin typeface="Arial" panose="020B0604020202020204" pitchFamily="34" charset="0"/>
                <a:cs typeface="Arial" panose="020B0604020202020204" pitchFamily="34" charset="0"/>
              </a:rPr>
              <a:t>A wheelbarrow has the load and effort on the same side of the fulcrum.</a:t>
            </a:r>
          </a:p>
        </p:txBody>
      </p:sp>
      <p:pic>
        <p:nvPicPr>
          <p:cNvPr id="3078" name="Picture 6" descr="File:Lever (PSF).png"/>
          <p:cNvPicPr>
            <a:picLocks noChangeAspect="1" noChangeArrowheads="1"/>
          </p:cNvPicPr>
          <p:nvPr/>
        </p:nvPicPr>
        <p:blipFill rotWithShape="1">
          <a:blip r:embed="rId3">
            <a:extLst>
              <a:ext uri="{28A0092B-C50C-407E-A947-70E740481C1C}">
                <a14:useLocalDpi xmlns:a14="http://schemas.microsoft.com/office/drawing/2010/main" val="0"/>
              </a:ext>
            </a:extLst>
          </a:blip>
          <a:srcRect l="1" t="35969" r="-8" b="30732"/>
          <a:stretch/>
        </p:blipFill>
        <p:spPr bwMode="auto">
          <a:xfrm>
            <a:off x="1065994" y="3692767"/>
            <a:ext cx="5453825" cy="1626207"/>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mage result for wheelbarrow public dom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6071" y="956312"/>
            <a:ext cx="4406548" cy="29331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5"/>
          <a:stretch>
            <a:fillRect/>
          </a:stretch>
        </p:blipFill>
        <p:spPr>
          <a:xfrm>
            <a:off x="8356556" y="4151899"/>
            <a:ext cx="3117491" cy="1643990"/>
          </a:xfrm>
          <a:prstGeom prst="rect">
            <a:avLst/>
          </a:prstGeom>
        </p:spPr>
      </p:pic>
    </p:spTree>
    <p:extLst>
      <p:ext uri="{BB962C8B-B14F-4D97-AF65-F5344CB8AC3E}">
        <p14:creationId xmlns:p14="http://schemas.microsoft.com/office/powerpoint/2010/main" val="33914721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lever 3</a:t>
            </a:r>
          </a:p>
        </p:txBody>
      </p:sp>
      <p:sp>
        <p:nvSpPr>
          <p:cNvPr id="3" name="Content Placeholder 2"/>
          <p:cNvSpPr>
            <a:spLocks noGrp="1"/>
          </p:cNvSpPr>
          <p:nvPr>
            <p:ph idx="1"/>
          </p:nvPr>
        </p:nvSpPr>
        <p:spPr>
          <a:xfrm>
            <a:off x="609600" y="1589648"/>
            <a:ext cx="5481855"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Tongs</a:t>
            </a:r>
          </a:p>
          <a:p>
            <a:pPr>
              <a:spcBef>
                <a:spcPts val="0"/>
              </a:spcBef>
              <a:spcAft>
                <a:spcPts val="800"/>
              </a:spcAft>
            </a:pPr>
            <a:r>
              <a:rPr lang="en-GB" sz="2000" dirty="0">
                <a:latin typeface="Arial" panose="020B0604020202020204" pitchFamily="34" charset="0"/>
                <a:cs typeface="Arial" panose="020B0604020202020204" pitchFamily="34" charset="0"/>
              </a:rPr>
              <a:t>Tongs also have the load and effort on the same side of the fulcrum but greater relative force is needed than in the second example.</a:t>
            </a:r>
          </a:p>
        </p:txBody>
      </p:sp>
      <p:pic>
        <p:nvPicPr>
          <p:cNvPr id="3078" name="Picture 6" descr="File:Lever (PSF).png"/>
          <p:cNvPicPr>
            <a:picLocks noChangeAspect="1" noChangeArrowheads="1"/>
          </p:cNvPicPr>
          <p:nvPr/>
        </p:nvPicPr>
        <p:blipFill rotWithShape="1">
          <a:blip r:embed="rId3">
            <a:extLst>
              <a:ext uri="{28A0092B-C50C-407E-A947-70E740481C1C}">
                <a14:useLocalDpi xmlns:a14="http://schemas.microsoft.com/office/drawing/2010/main" val="0"/>
              </a:ext>
            </a:extLst>
          </a:blip>
          <a:srcRect l="1" t="71869" r="-8"/>
          <a:stretch/>
        </p:blipFill>
        <p:spPr bwMode="auto">
          <a:xfrm>
            <a:off x="898570" y="3928055"/>
            <a:ext cx="5981786" cy="1506829"/>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ongs, Barbecue, Salad, Grill, Cooking, Isolated, Met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6728" y="641222"/>
            <a:ext cx="3793704" cy="18968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7688687" y="2791149"/>
            <a:ext cx="4042937" cy="2945342"/>
          </a:xfrm>
          <a:prstGeom prst="rect">
            <a:avLst/>
          </a:prstGeom>
        </p:spPr>
      </p:pic>
    </p:spTree>
    <p:extLst>
      <p:ext uri="{BB962C8B-B14F-4D97-AF65-F5344CB8AC3E}">
        <p14:creationId xmlns:p14="http://schemas.microsoft.com/office/powerpoint/2010/main" val="3009040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upload.wikimedia.org/wikipedia/commons/c/ce/Pantograph_Mirror.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226144" y="3004005"/>
            <a:ext cx="2697680" cy="269768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robot clipart public domai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26895" y="274638"/>
            <a:ext cx="2729367" cy="272936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Linkages</a:t>
            </a:r>
          </a:p>
        </p:txBody>
      </p:sp>
      <p:sp>
        <p:nvSpPr>
          <p:cNvPr id="3" name="Content Placeholder 2"/>
          <p:cNvSpPr>
            <a:spLocks noGrp="1"/>
          </p:cNvSpPr>
          <p:nvPr>
            <p:ph idx="1"/>
          </p:nvPr>
        </p:nvSpPr>
        <p:spPr>
          <a:xfrm>
            <a:off x="609600" y="1589648"/>
            <a:ext cx="6480313" cy="4206241"/>
          </a:xfrm>
        </p:spPr>
        <p:txBody>
          <a:bodyPr>
            <a:normAutofit/>
          </a:bodyPr>
          <a:lstStyle/>
          <a:p>
            <a:pPr marL="0" indent="0">
              <a:spcBef>
                <a:spcPts val="0"/>
              </a:spcBef>
              <a:spcAft>
                <a:spcPts val="800"/>
              </a:spcAft>
              <a:buNone/>
            </a:pPr>
            <a:r>
              <a:rPr lang="en-GB" sz="2000" dirty="0"/>
              <a:t>Linkages transfer movement direction and type and can change the degree of effort required to move objects. They use fixed and pivoted lengths of material to create movement in different ways, thus enabling rotary to change to oscillating movement, and parallel and reverse direction movements.</a:t>
            </a:r>
          </a:p>
          <a:p>
            <a:pPr marL="0" indent="0">
              <a:spcBef>
                <a:spcPts val="0"/>
              </a:spcBef>
              <a:spcAft>
                <a:spcPts val="800"/>
              </a:spcAft>
              <a:buNone/>
            </a:pPr>
            <a:r>
              <a:rPr lang="en-GB" sz="2000" dirty="0"/>
              <a:t>Complex systems of linkages can be used </a:t>
            </a:r>
            <a:br>
              <a:rPr lang="en-GB" sz="2000" dirty="0"/>
            </a:br>
            <a:r>
              <a:rPr lang="en-GB" sz="2000" dirty="0"/>
              <a:t>with rotary and cam mechanisms to produce </a:t>
            </a:r>
            <a:br>
              <a:rPr lang="en-GB" sz="2000" dirty="0"/>
            </a:br>
            <a:r>
              <a:rPr lang="en-GB" sz="2000" dirty="0"/>
              <a:t>creations such as the </a:t>
            </a:r>
            <a:r>
              <a:rPr lang="en-GB" sz="2000" dirty="0" err="1"/>
              <a:t>Strandbeest</a:t>
            </a:r>
            <a:r>
              <a:rPr lang="en-GB" sz="2000" dirty="0"/>
              <a:t> – a wind </a:t>
            </a:r>
            <a:br>
              <a:rPr lang="en-GB" sz="2000" dirty="0"/>
            </a:br>
            <a:r>
              <a:rPr lang="en-GB" sz="2000" dirty="0"/>
              <a:t>powered walking skeleton.</a:t>
            </a:r>
          </a:p>
          <a:p>
            <a:pPr marL="0" indent="0">
              <a:spcBef>
                <a:spcPts val="0"/>
              </a:spcBef>
              <a:spcAft>
                <a:spcPts val="800"/>
              </a:spcAft>
              <a:buNone/>
            </a:pPr>
            <a:r>
              <a:rPr lang="en-GB" sz="2000" dirty="0"/>
              <a:t>Simpler linkages can be found in pop-up books, deckchairs and adjustable bathroom mirrors.</a:t>
            </a:r>
            <a:endParaRPr lang="en-GB" sz="2000" dirty="0">
              <a:latin typeface="Arial" panose="020B0604020202020204" pitchFamily="34" charset="0"/>
              <a:cs typeface="Arial" panose="020B0604020202020204" pitchFamily="34" charset="0"/>
            </a:endParaRPr>
          </a:p>
        </p:txBody>
      </p:sp>
      <p:pic>
        <p:nvPicPr>
          <p:cNvPr id="2050" name="Picture 2" descr="File:Kerkrade-Strandbeest (1).jpg"/>
          <p:cNvPicPr>
            <a:picLocks noChangeAspect="1" noChangeArrowheads="1"/>
          </p:cNvPicPr>
          <p:nvPr/>
        </p:nvPicPr>
        <p:blipFill rotWithShape="1">
          <a:blip r:embed="rId5">
            <a:extLst>
              <a:ext uri="{28A0092B-C50C-407E-A947-70E740481C1C}">
                <a14:useLocalDpi xmlns:a14="http://schemas.microsoft.com/office/drawing/2010/main" val="0"/>
              </a:ext>
            </a:extLst>
          </a:blip>
          <a:srcRect r="-6" b="74"/>
          <a:stretch/>
        </p:blipFill>
        <p:spPr bwMode="auto">
          <a:xfrm>
            <a:off x="9112102" y="3510690"/>
            <a:ext cx="2779242" cy="228519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deckchair public domain"/>
          <p:cNvPicPr>
            <a:picLocks noChangeAspect="1" noChangeArrowheads="1"/>
          </p:cNvPicPr>
          <p:nvPr/>
        </p:nvPicPr>
        <p:blipFill rotWithShape="1">
          <a:blip r:embed="rId6">
            <a:extLst>
              <a:ext uri="{28A0092B-C50C-407E-A947-70E740481C1C}">
                <a14:useLocalDpi xmlns:a14="http://schemas.microsoft.com/office/drawing/2010/main" val="0"/>
              </a:ext>
            </a:extLst>
          </a:blip>
          <a:srcRect r="27" b="45"/>
          <a:stretch/>
        </p:blipFill>
        <p:spPr bwMode="auto">
          <a:xfrm flipH="1">
            <a:off x="9807652" y="1873146"/>
            <a:ext cx="2083690" cy="14154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a:stretch>
            <a:fillRect/>
          </a:stretch>
        </p:blipFill>
        <p:spPr>
          <a:xfrm>
            <a:off x="9807653" y="482585"/>
            <a:ext cx="2083690" cy="1158961"/>
          </a:xfrm>
          <a:prstGeom prst="rect">
            <a:avLst/>
          </a:prstGeom>
        </p:spPr>
      </p:pic>
    </p:spTree>
    <p:extLst>
      <p:ext uri="{BB962C8B-B14F-4D97-AF65-F5344CB8AC3E}">
        <p14:creationId xmlns:p14="http://schemas.microsoft.com/office/powerpoint/2010/main" val="168156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Why learn about mechanisms?</a:t>
            </a:r>
          </a:p>
        </p:txBody>
      </p:sp>
      <p:sp>
        <p:nvSpPr>
          <p:cNvPr id="3" name="Content Placeholder 2"/>
          <p:cNvSpPr>
            <a:spLocks noGrp="1"/>
          </p:cNvSpPr>
          <p:nvPr>
            <p:ph idx="1"/>
          </p:nvPr>
        </p:nvSpPr>
        <p:spPr>
          <a:xfrm>
            <a:off x="609600" y="1589648"/>
            <a:ext cx="9129486" cy="4206241"/>
          </a:xfrm>
        </p:spPr>
        <p:txBody>
          <a:bodyPr>
            <a:normAutofit/>
          </a:bodyPr>
          <a:lstStyle/>
          <a:p>
            <a:pPr>
              <a:spcBef>
                <a:spcPts val="0"/>
              </a:spcBef>
              <a:spcAft>
                <a:spcPts val="800"/>
              </a:spcAft>
            </a:pPr>
            <a:r>
              <a:rPr lang="en-GB" sz="2000" dirty="0">
                <a:latin typeface="Arial" panose="020B0604020202020204" pitchFamily="34" charset="0"/>
                <a:cs typeface="Arial" panose="020B0604020202020204" pitchFamily="34" charset="0"/>
              </a:rPr>
              <a:t>Understanding the uses of and the forces associated with different types of mechanisms is important when developing design ideas and putting them into practice.</a:t>
            </a:r>
          </a:p>
          <a:p>
            <a:pPr>
              <a:spcBef>
                <a:spcPts val="0"/>
              </a:spcBef>
              <a:spcAft>
                <a:spcPts val="800"/>
              </a:spcAft>
            </a:pPr>
            <a:r>
              <a:rPr lang="en-GB" sz="2000" dirty="0"/>
              <a:t>Designers use a range of criteria when deciding how mechanisms can work in their designs and the behaviour they require from them if the product is to perform well.</a:t>
            </a:r>
          </a:p>
          <a:p>
            <a:pPr>
              <a:spcBef>
                <a:spcPts val="0"/>
              </a:spcBef>
              <a:spcAft>
                <a:spcPts val="800"/>
              </a:spcAft>
            </a:pPr>
            <a:r>
              <a:rPr lang="en-GB" sz="2000" dirty="0"/>
              <a:t>It is important to understand how different mechanisms can be applied to functioning designs and are chosen because of these.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928508" y="2523740"/>
            <a:ext cx="5173013" cy="2987679"/>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linkages 1</a:t>
            </a:r>
          </a:p>
        </p:txBody>
      </p:sp>
      <p:sp>
        <p:nvSpPr>
          <p:cNvPr id="3" name="Content Placeholder 2"/>
          <p:cNvSpPr>
            <a:spLocks noGrp="1"/>
          </p:cNvSpPr>
          <p:nvPr>
            <p:ph idx="1"/>
          </p:nvPr>
        </p:nvSpPr>
        <p:spPr>
          <a:xfrm>
            <a:off x="609601" y="1589648"/>
            <a:ext cx="47752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Treadle action</a:t>
            </a:r>
          </a:p>
          <a:p>
            <a:pPr>
              <a:spcBef>
                <a:spcPts val="0"/>
              </a:spcBef>
              <a:spcAft>
                <a:spcPts val="800"/>
              </a:spcAft>
            </a:pPr>
            <a:r>
              <a:rPr lang="en-GB" sz="2000" dirty="0"/>
              <a:t>This converts rotary movement into oscillating e.g. windscreen wipers.</a:t>
            </a:r>
          </a:p>
        </p:txBody>
      </p:sp>
      <p:pic>
        <p:nvPicPr>
          <p:cNvPr id="4" name="Picture 3"/>
          <p:cNvPicPr>
            <a:picLocks noChangeAspect="1"/>
          </p:cNvPicPr>
          <p:nvPr/>
        </p:nvPicPr>
        <p:blipFill>
          <a:blip r:embed="rId4"/>
          <a:stretch>
            <a:fillRect/>
          </a:stretch>
        </p:blipFill>
        <p:spPr>
          <a:xfrm>
            <a:off x="1153308" y="3549921"/>
            <a:ext cx="3687785" cy="1961498"/>
          </a:xfrm>
          <a:prstGeom prst="rect">
            <a:avLst/>
          </a:prstGeom>
        </p:spPr>
      </p:pic>
    </p:spTree>
    <p:extLst>
      <p:ext uri="{BB962C8B-B14F-4D97-AF65-F5344CB8AC3E}">
        <p14:creationId xmlns:p14="http://schemas.microsoft.com/office/powerpoint/2010/main" val="469971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384801" y="855780"/>
            <a:ext cx="6667500" cy="4110491"/>
            <a:chOff x="5524500" y="855780"/>
            <a:chExt cx="6667500" cy="4110491"/>
          </a:xfrm>
        </p:grpSpPr>
        <p:pic>
          <p:nvPicPr>
            <p:cNvPr id="4" name="Picture 3"/>
            <p:cNvPicPr>
              <a:picLocks noChangeAspect="1"/>
            </p:cNvPicPr>
            <p:nvPr/>
          </p:nvPicPr>
          <p:blipFill>
            <a:blip r:embed="rId3"/>
            <a:stretch>
              <a:fillRect/>
            </a:stretch>
          </p:blipFill>
          <p:spPr>
            <a:xfrm>
              <a:off x="5524500" y="1009640"/>
              <a:ext cx="6667500" cy="3714750"/>
            </a:xfrm>
            <a:prstGeom prst="rect">
              <a:avLst/>
            </a:prstGeom>
          </p:spPr>
        </p:pic>
        <p:cxnSp>
          <p:nvCxnSpPr>
            <p:cNvPr id="22" name="Straight Arrow Connector 21"/>
            <p:cNvCxnSpPr>
              <a:cxnSpLocks/>
            </p:cNvCxnSpPr>
            <p:nvPr/>
          </p:nvCxnSpPr>
          <p:spPr>
            <a:xfrm flipH="1" flipV="1">
              <a:off x="9263298" y="2887273"/>
              <a:ext cx="431466" cy="13677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3" name="Text Box 2"/>
            <p:cNvSpPr txBox="1">
              <a:spLocks noChangeArrowheads="1"/>
            </p:cNvSpPr>
            <p:nvPr/>
          </p:nvSpPr>
          <p:spPr bwMode="auto">
            <a:xfrm>
              <a:off x="9694764" y="2867014"/>
              <a:ext cx="1213642" cy="314067"/>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dirty="0">
                  <a:effectLst/>
                  <a:latin typeface="Arial" panose="020B0604020202020204" pitchFamily="34" charset="0"/>
                  <a:ea typeface="Calibri" panose="020F0502020204030204" pitchFamily="34" charset="0"/>
                  <a:cs typeface="Times New Roman" panose="02020603050405020304" pitchFamily="18" charset="0"/>
                </a:rPr>
                <a:t>Fixed pivot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6" name="Straight Arrow Connector 25"/>
            <p:cNvCxnSpPr>
              <a:cxnSpLocks/>
            </p:cNvCxnSpPr>
            <p:nvPr/>
          </p:nvCxnSpPr>
          <p:spPr>
            <a:xfrm>
              <a:off x="7418231" y="4966271"/>
              <a:ext cx="3311249" cy="0"/>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cxnSpLocks/>
            </p:cNvCxnSpPr>
            <p:nvPr/>
          </p:nvCxnSpPr>
          <p:spPr>
            <a:xfrm>
              <a:off x="7400995" y="855780"/>
              <a:ext cx="3311249" cy="0"/>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grpSp>
      <p:pic>
        <p:nvPicPr>
          <p:cNvPr id="4100" name="Picture 4" descr="Image result for clipart dancers"/>
          <p:cNvPicPr>
            <a:picLocks noChangeAspect="1" noChangeArrowheads="1"/>
          </p:cNvPicPr>
          <p:nvPr/>
        </p:nvPicPr>
        <p:blipFill rotWithShape="1">
          <a:blip r:embed="rId4">
            <a:extLst>
              <a:ext uri="{28A0092B-C50C-407E-A947-70E740481C1C}">
                <a14:useLocalDpi xmlns:a14="http://schemas.microsoft.com/office/drawing/2010/main" val="0"/>
              </a:ext>
            </a:extLst>
          </a:blip>
          <a:srcRect r="46"/>
          <a:stretch/>
        </p:blipFill>
        <p:spPr bwMode="auto">
          <a:xfrm>
            <a:off x="1708539" y="3309174"/>
            <a:ext cx="3676262" cy="26587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linkages 2</a:t>
            </a:r>
          </a:p>
        </p:txBody>
      </p:sp>
      <p:sp>
        <p:nvSpPr>
          <p:cNvPr id="3" name="Content Placeholder 2"/>
          <p:cNvSpPr>
            <a:spLocks noGrp="1"/>
          </p:cNvSpPr>
          <p:nvPr>
            <p:ph idx="1"/>
          </p:nvPr>
        </p:nvSpPr>
        <p:spPr>
          <a:xfrm>
            <a:off x="609601" y="1589648"/>
            <a:ext cx="47752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cs typeface="Arial" panose="020B0604020202020204" pitchFamily="34" charset="0"/>
              </a:rPr>
              <a:t>Reverse motion </a:t>
            </a:r>
          </a:p>
          <a:p>
            <a:pPr>
              <a:spcBef>
                <a:spcPts val="0"/>
              </a:spcBef>
              <a:spcAft>
                <a:spcPts val="800"/>
              </a:spcAft>
            </a:pPr>
            <a:r>
              <a:rPr lang="en-GB" sz="2000" dirty="0">
                <a:latin typeface="Arial" panose="020B0604020202020204" pitchFamily="34" charset="0"/>
                <a:cs typeface="Arial" panose="020B0604020202020204" pitchFamily="34" charset="0"/>
              </a:rPr>
              <a:t>Pulling or pushing in one direction creates movement in the opposite direction.</a:t>
            </a:r>
          </a:p>
        </p:txBody>
      </p:sp>
    </p:spTree>
    <p:extLst>
      <p:ext uri="{BB962C8B-B14F-4D97-AF65-F5344CB8AC3E}">
        <p14:creationId xmlns:p14="http://schemas.microsoft.com/office/powerpoint/2010/main" val="640992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linkages 3</a:t>
            </a:r>
          </a:p>
        </p:txBody>
      </p:sp>
      <p:sp>
        <p:nvSpPr>
          <p:cNvPr id="3" name="Content Placeholder 2"/>
          <p:cNvSpPr>
            <a:spLocks noGrp="1"/>
          </p:cNvSpPr>
          <p:nvPr>
            <p:ph idx="1"/>
          </p:nvPr>
        </p:nvSpPr>
        <p:spPr>
          <a:xfrm>
            <a:off x="609601" y="1589648"/>
            <a:ext cx="47752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cs typeface="Arial" panose="020B0604020202020204" pitchFamily="34" charset="0"/>
              </a:rPr>
              <a:t>Parallel motion </a:t>
            </a:r>
          </a:p>
          <a:p>
            <a:pPr>
              <a:spcBef>
                <a:spcPts val="0"/>
              </a:spcBef>
              <a:spcAft>
                <a:spcPts val="800"/>
              </a:spcAft>
            </a:pPr>
            <a:r>
              <a:rPr lang="en-GB" sz="2000" dirty="0">
                <a:latin typeface="Arial" panose="020B0604020202020204" pitchFamily="34" charset="0"/>
                <a:cs typeface="Arial" panose="020B0604020202020204" pitchFamily="34" charset="0"/>
              </a:rPr>
              <a:t>Moving the bottom bar creates a parallel movement in the top bar. </a:t>
            </a:r>
          </a:p>
          <a:p>
            <a:pPr>
              <a:spcBef>
                <a:spcPts val="0"/>
              </a:spcBef>
              <a:spcAft>
                <a:spcPts val="800"/>
              </a:spcAft>
            </a:pPr>
            <a:r>
              <a:rPr lang="en-GB" sz="2000" dirty="0">
                <a:latin typeface="Arial" panose="020B0604020202020204" pitchFamily="34" charset="0"/>
                <a:cs typeface="Arial" panose="020B0604020202020204" pitchFamily="34" charset="0"/>
              </a:rPr>
              <a:t>The pivots and bars can be fixed at different points to create different types of movement.</a:t>
            </a:r>
          </a:p>
        </p:txBody>
      </p:sp>
      <p:grpSp>
        <p:nvGrpSpPr>
          <p:cNvPr id="7" name="Group 6"/>
          <p:cNvGrpSpPr/>
          <p:nvPr/>
        </p:nvGrpSpPr>
        <p:grpSpPr>
          <a:xfrm>
            <a:off x="5819775" y="676714"/>
            <a:ext cx="6372225" cy="3905646"/>
            <a:chOff x="5960367" y="811153"/>
            <a:chExt cx="6372225" cy="3905646"/>
          </a:xfrm>
        </p:grpSpPr>
        <p:pic>
          <p:nvPicPr>
            <p:cNvPr id="5" name="Picture 4"/>
            <p:cNvPicPr>
              <a:picLocks noChangeAspect="1"/>
            </p:cNvPicPr>
            <p:nvPr/>
          </p:nvPicPr>
          <p:blipFill>
            <a:blip r:embed="rId3"/>
            <a:stretch>
              <a:fillRect/>
            </a:stretch>
          </p:blipFill>
          <p:spPr>
            <a:xfrm>
              <a:off x="5960367" y="811153"/>
              <a:ext cx="6372225" cy="3905250"/>
            </a:xfrm>
            <a:prstGeom prst="rect">
              <a:avLst/>
            </a:prstGeom>
          </p:spPr>
        </p:pic>
        <p:cxnSp>
          <p:nvCxnSpPr>
            <p:cNvPr id="10" name="Straight Arrow Connector 9"/>
            <p:cNvCxnSpPr>
              <a:cxnSpLocks/>
            </p:cNvCxnSpPr>
            <p:nvPr/>
          </p:nvCxnSpPr>
          <p:spPr>
            <a:xfrm flipH="1" flipV="1">
              <a:off x="7953869" y="2756237"/>
              <a:ext cx="431466" cy="13677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xt Box 2"/>
            <p:cNvSpPr txBox="1">
              <a:spLocks noChangeArrowheads="1"/>
            </p:cNvSpPr>
            <p:nvPr/>
          </p:nvSpPr>
          <p:spPr bwMode="auto">
            <a:xfrm>
              <a:off x="8360269" y="2847934"/>
              <a:ext cx="1034716" cy="215006"/>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Fixed pivot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3" name="Straight Arrow Connector 12"/>
            <p:cNvCxnSpPr>
              <a:cxnSpLocks/>
            </p:cNvCxnSpPr>
            <p:nvPr/>
          </p:nvCxnSpPr>
          <p:spPr>
            <a:xfrm flipH="1" flipV="1">
              <a:off x="10547791" y="2776895"/>
              <a:ext cx="431466" cy="13677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4" name="Text Box 2"/>
            <p:cNvSpPr txBox="1">
              <a:spLocks noChangeArrowheads="1"/>
            </p:cNvSpPr>
            <p:nvPr/>
          </p:nvSpPr>
          <p:spPr bwMode="auto">
            <a:xfrm>
              <a:off x="10900216" y="2868592"/>
              <a:ext cx="1034716" cy="215006"/>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200" dirty="0">
                  <a:effectLst/>
                  <a:latin typeface="Arial" panose="020B0604020202020204" pitchFamily="34" charset="0"/>
                  <a:ea typeface="Calibri" panose="020F0502020204030204" pitchFamily="34" charset="0"/>
                  <a:cs typeface="Times New Roman" panose="02020603050405020304" pitchFamily="18" charset="0"/>
                </a:rPr>
                <a:t>Fixed pivot</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7" name="Straight Arrow Connector 16"/>
            <p:cNvCxnSpPr>
              <a:cxnSpLocks/>
            </p:cNvCxnSpPr>
            <p:nvPr/>
          </p:nvCxnSpPr>
          <p:spPr>
            <a:xfrm flipV="1">
              <a:off x="7748815" y="4716403"/>
              <a:ext cx="3151401" cy="396"/>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cxnSpLocks/>
            </p:cNvCxnSpPr>
            <p:nvPr/>
          </p:nvCxnSpPr>
          <p:spPr>
            <a:xfrm flipV="1">
              <a:off x="7748814" y="838102"/>
              <a:ext cx="3151401" cy="396"/>
            </a:xfrm>
            <a:prstGeom prst="straightConnector1">
              <a:avLst/>
            </a:prstGeom>
            <a:ln w="57150">
              <a:headEnd type="triangle"/>
              <a:tailEnd type="triangle"/>
            </a:ln>
          </p:spPr>
          <p:style>
            <a:lnRef idx="2">
              <a:schemeClr val="accent1"/>
            </a:lnRef>
            <a:fillRef idx="0">
              <a:schemeClr val="accent1"/>
            </a:fillRef>
            <a:effectRef idx="1">
              <a:schemeClr val="accent1"/>
            </a:effectRef>
            <a:fontRef idx="minor">
              <a:schemeClr val="tx1"/>
            </a:fontRef>
          </p:style>
        </p:cxnSp>
      </p:grpSp>
      <p:pic>
        <p:nvPicPr>
          <p:cNvPr id="8" name="Picture 7"/>
          <p:cNvPicPr>
            <a:picLocks noChangeAspect="1"/>
          </p:cNvPicPr>
          <p:nvPr/>
        </p:nvPicPr>
        <p:blipFill>
          <a:blip r:embed="rId4"/>
          <a:stretch>
            <a:fillRect/>
          </a:stretch>
        </p:blipFill>
        <p:spPr>
          <a:xfrm>
            <a:off x="4629904" y="3669425"/>
            <a:ext cx="1840555" cy="2280376"/>
          </a:xfrm>
          <a:prstGeom prst="rect">
            <a:avLst/>
          </a:prstGeom>
        </p:spPr>
      </p:pic>
    </p:spTree>
    <p:extLst>
      <p:ext uri="{BB962C8B-B14F-4D97-AF65-F5344CB8AC3E}">
        <p14:creationId xmlns:p14="http://schemas.microsoft.com/office/powerpoint/2010/main" val="28720975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544069" y="274639"/>
            <a:ext cx="3218831" cy="3060989"/>
          </a:xfrm>
          <a:prstGeom prst="rect">
            <a:avLst/>
          </a:prstGeom>
        </p:spPr>
      </p:pic>
      <p:pic>
        <p:nvPicPr>
          <p:cNvPr id="9" name="Object 4"/>
          <p:cNvPicPr>
            <a:picLocks noChangeAspect="1"/>
          </p:cNvPicPr>
          <p:nvPr/>
        </p:nvPicPr>
        <p:blipFill>
          <a:blip r:embed="rId4"/>
          <a:srcRect/>
          <a:stretch>
            <a:fillRect/>
          </a:stretch>
        </p:blipFill>
        <p:spPr bwMode="auto">
          <a:xfrm>
            <a:off x="2839133" y="3664978"/>
            <a:ext cx="2453875" cy="2302921"/>
          </a:xfrm>
          <a:prstGeom prst="rect">
            <a:avLst/>
          </a:prstGeom>
          <a:noFill/>
        </p:spPr>
      </p:pic>
      <p:pic>
        <p:nvPicPr>
          <p:cNvPr id="5124" name="Picture 4" descr="File:Roller chain drive (Army Service Corps Training, Mechanical Transport, 19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42563">
            <a:off x="5880053" y="3908332"/>
            <a:ext cx="3006245" cy="182889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Belts and pulleys</a:t>
            </a:r>
          </a:p>
        </p:txBody>
      </p:sp>
      <p:sp>
        <p:nvSpPr>
          <p:cNvPr id="3" name="Content Placeholder 2"/>
          <p:cNvSpPr>
            <a:spLocks noGrp="1"/>
          </p:cNvSpPr>
          <p:nvPr>
            <p:ph idx="1"/>
          </p:nvPr>
        </p:nvSpPr>
        <p:spPr>
          <a:xfrm>
            <a:off x="609599" y="1589648"/>
            <a:ext cx="6248401" cy="4206241"/>
          </a:xfrm>
        </p:spPr>
        <p:txBody>
          <a:bodyPr>
            <a:normAutofit/>
          </a:bodyPr>
          <a:lstStyle/>
          <a:p>
            <a:pPr marL="0" indent="0">
              <a:spcBef>
                <a:spcPts val="0"/>
              </a:spcBef>
              <a:spcAft>
                <a:spcPts val="800"/>
              </a:spcAft>
              <a:buNone/>
            </a:pPr>
            <a:r>
              <a:rPr lang="en-GB" sz="2000" dirty="0"/>
              <a:t>A pulley system has two wheels centred on fixed shafts, connected by a flexible belt. </a:t>
            </a:r>
          </a:p>
          <a:p>
            <a:pPr marL="0" indent="0">
              <a:spcBef>
                <a:spcPts val="0"/>
              </a:spcBef>
              <a:spcAft>
                <a:spcPts val="800"/>
              </a:spcAft>
              <a:buNone/>
            </a:pPr>
            <a:r>
              <a:rPr lang="en-GB" sz="2000" dirty="0"/>
              <a:t>Crossing over the belt will reverse the direction of the wheels, relative to one another.</a:t>
            </a:r>
          </a:p>
          <a:p>
            <a:pPr marL="0" indent="0">
              <a:spcBef>
                <a:spcPts val="0"/>
              </a:spcBef>
              <a:spcAft>
                <a:spcPts val="800"/>
              </a:spcAft>
              <a:buNone/>
            </a:pPr>
            <a:r>
              <a:rPr lang="en-GB" sz="2000" dirty="0"/>
              <a:t>Chains and sprockets, as on a bike, are other </a:t>
            </a:r>
            <a:br>
              <a:rPr lang="en-GB" sz="2000" dirty="0"/>
            </a:br>
            <a:r>
              <a:rPr lang="en-GB" sz="2000" dirty="0"/>
              <a:t>examples of this.</a:t>
            </a:r>
          </a:p>
          <a:p>
            <a:pPr>
              <a:spcBef>
                <a:spcPts val="0"/>
              </a:spcBef>
              <a:spcAft>
                <a:spcPts val="800"/>
              </a:spcAft>
            </a:pPr>
            <a:endParaRPr lang="en-GB" sz="2000" dirty="0"/>
          </a:p>
        </p:txBody>
      </p:sp>
      <p:pic>
        <p:nvPicPr>
          <p:cNvPr id="5122" name="Picture 2" descr="Motorcycle, Gear, Chain, Axel, Teeth, Tire, Knobb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7917" y="4130714"/>
            <a:ext cx="2497764" cy="166517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tank clipart public doma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99" y="4917277"/>
            <a:ext cx="1392063" cy="8006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491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Belts and pulleys</a:t>
            </a:r>
          </a:p>
        </p:txBody>
      </p:sp>
      <p:sp>
        <p:nvSpPr>
          <p:cNvPr id="3" name="Content Placeholder 2"/>
          <p:cNvSpPr>
            <a:spLocks noGrp="1"/>
          </p:cNvSpPr>
          <p:nvPr>
            <p:ph idx="1"/>
          </p:nvPr>
        </p:nvSpPr>
        <p:spPr>
          <a:xfrm>
            <a:off x="609599" y="1589648"/>
            <a:ext cx="4796121" cy="4206241"/>
          </a:xfrm>
        </p:spPr>
        <p:txBody>
          <a:bodyPr>
            <a:normAutofit/>
          </a:bodyPr>
          <a:lstStyle/>
          <a:p>
            <a:pPr marL="0" indent="0">
              <a:spcBef>
                <a:spcPts val="0"/>
              </a:spcBef>
              <a:spcAft>
                <a:spcPts val="800"/>
              </a:spcAft>
              <a:buNone/>
            </a:pPr>
            <a:r>
              <a:rPr lang="en-GB" sz="2000" dirty="0"/>
              <a:t>If one wheel is larger the relative turning speeds of the wheels will differ, according to their diameters.</a:t>
            </a:r>
          </a:p>
          <a:p>
            <a:pPr marL="0" indent="0">
              <a:spcBef>
                <a:spcPts val="0"/>
              </a:spcBef>
              <a:spcAft>
                <a:spcPts val="800"/>
              </a:spcAft>
              <a:buNone/>
            </a:pPr>
            <a:r>
              <a:rPr lang="en-GB" sz="2000" dirty="0"/>
              <a:t>For example, a wheel with a diameter of 30cm will turn at three times the speed of the other with a diameter of 90cm.</a:t>
            </a:r>
          </a:p>
          <a:p>
            <a:pPr>
              <a:spcBef>
                <a:spcPts val="0"/>
              </a:spcBef>
              <a:spcAft>
                <a:spcPts val="800"/>
              </a:spcAft>
            </a:pPr>
            <a:endParaRPr lang="en-GB" sz="2000" dirty="0"/>
          </a:p>
        </p:txBody>
      </p:sp>
      <p:sp>
        <p:nvSpPr>
          <p:cNvPr id="17" name="TextBox 16"/>
          <p:cNvSpPr txBox="1"/>
          <p:nvPr/>
        </p:nvSpPr>
        <p:spPr>
          <a:xfrm>
            <a:off x="9504518" y="2946235"/>
            <a:ext cx="1533378"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DRIVER PULLEY</a:t>
            </a:r>
          </a:p>
          <a:p>
            <a:pPr algn="ctr"/>
            <a:r>
              <a:rPr lang="en-GB" dirty="0">
                <a:latin typeface="Arial" panose="020B0604020202020204" pitchFamily="34" charset="0"/>
                <a:cs typeface="Arial" panose="020B0604020202020204" pitchFamily="34" charset="0"/>
              </a:rPr>
              <a:t>30 mm</a:t>
            </a:r>
          </a:p>
        </p:txBody>
      </p:sp>
      <p:sp>
        <p:nvSpPr>
          <p:cNvPr id="18" name="TextBox 17"/>
          <p:cNvSpPr txBox="1"/>
          <p:nvPr/>
        </p:nvSpPr>
        <p:spPr>
          <a:xfrm>
            <a:off x="6717730" y="2946235"/>
            <a:ext cx="1533378" cy="923330"/>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DRIVEN PULLEY</a:t>
            </a:r>
          </a:p>
          <a:p>
            <a:pPr algn="ctr"/>
            <a:r>
              <a:rPr lang="en-GB" dirty="0">
                <a:latin typeface="Arial" panose="020B0604020202020204" pitchFamily="34" charset="0"/>
                <a:cs typeface="Arial" panose="020B0604020202020204" pitchFamily="34" charset="0"/>
              </a:rPr>
              <a:t>90 mm</a:t>
            </a:r>
          </a:p>
        </p:txBody>
      </p:sp>
      <p:sp>
        <p:nvSpPr>
          <p:cNvPr id="19" name="TextBox 18"/>
          <p:cNvSpPr txBox="1"/>
          <p:nvPr/>
        </p:nvSpPr>
        <p:spPr>
          <a:xfrm>
            <a:off x="6915866" y="4360853"/>
            <a:ext cx="4282401" cy="1077218"/>
          </a:xfrm>
          <a:prstGeom prst="rect">
            <a:avLst/>
          </a:prstGeom>
          <a:noFill/>
        </p:spPr>
        <p:txBody>
          <a:bodyPr wrap="square" rtlCol="0">
            <a:spAutoFit/>
          </a:bodyPr>
          <a:lstStyle/>
          <a:p>
            <a:r>
              <a:rPr lang="en-GB" sz="3200" dirty="0">
                <a:latin typeface="Arial" panose="020B0604020202020204" pitchFamily="34" charset="0"/>
                <a:cs typeface="Arial" panose="020B0604020202020204" pitchFamily="34" charset="0"/>
              </a:rPr>
              <a:t>Velocity ratio = 90/30</a:t>
            </a:r>
          </a:p>
          <a:p>
            <a:r>
              <a:rPr lang="en-GB" sz="3200" dirty="0">
                <a:latin typeface="Arial" panose="020B0604020202020204" pitchFamily="34" charset="0"/>
                <a:cs typeface="Arial" panose="020B0604020202020204" pitchFamily="34" charset="0"/>
              </a:rPr>
              <a:t>		  	   </a:t>
            </a:r>
            <a:r>
              <a:rPr lang="en-GB" sz="3200" b="1" dirty="0">
                <a:latin typeface="Arial" panose="020B0604020202020204" pitchFamily="34" charset="0"/>
                <a:cs typeface="Arial" panose="020B0604020202020204" pitchFamily="34" charset="0"/>
              </a:rPr>
              <a:t> 		 = 3</a:t>
            </a:r>
          </a:p>
        </p:txBody>
      </p:sp>
      <p:grpSp>
        <p:nvGrpSpPr>
          <p:cNvPr id="28" name="Group 27"/>
          <p:cNvGrpSpPr/>
          <p:nvPr/>
        </p:nvGrpSpPr>
        <p:grpSpPr>
          <a:xfrm>
            <a:off x="6717728" y="886620"/>
            <a:ext cx="4028265" cy="1784643"/>
            <a:chOff x="6717728" y="886620"/>
            <a:chExt cx="4028265" cy="1784643"/>
          </a:xfrm>
        </p:grpSpPr>
        <p:grpSp>
          <p:nvGrpSpPr>
            <p:cNvPr id="11" name="Group 10"/>
            <p:cNvGrpSpPr/>
            <p:nvPr/>
          </p:nvGrpSpPr>
          <p:grpSpPr>
            <a:xfrm>
              <a:off x="6717730" y="1011276"/>
              <a:ext cx="1674055" cy="1659987"/>
              <a:chOff x="7146388" y="3488788"/>
              <a:chExt cx="1674055" cy="1659987"/>
            </a:xfrm>
            <a:solidFill>
              <a:srgbClr val="A1D286"/>
            </a:solidFill>
          </p:grpSpPr>
          <p:sp>
            <p:nvSpPr>
              <p:cNvPr id="12" name="Oval 11"/>
              <p:cNvSpPr/>
              <p:nvPr/>
            </p:nvSpPr>
            <p:spPr>
              <a:xfrm>
                <a:off x="7146388" y="3488788"/>
                <a:ext cx="1674055" cy="1659987"/>
              </a:xfrm>
              <a:prstGeom prst="ellipse">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3" name="Oval 12"/>
              <p:cNvSpPr/>
              <p:nvPr/>
            </p:nvSpPr>
            <p:spPr>
              <a:xfrm>
                <a:off x="7526215" y="3861581"/>
                <a:ext cx="914400" cy="914400"/>
              </a:xfrm>
              <a:prstGeom prst="ellipse">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grpSp>
          <p:nvGrpSpPr>
            <p:cNvPr id="14" name="Group 13"/>
            <p:cNvGrpSpPr/>
            <p:nvPr/>
          </p:nvGrpSpPr>
          <p:grpSpPr>
            <a:xfrm>
              <a:off x="9901930" y="1440341"/>
              <a:ext cx="844063" cy="858130"/>
              <a:chOff x="7146388" y="3488788"/>
              <a:chExt cx="1674055" cy="1659987"/>
            </a:xfrm>
            <a:solidFill>
              <a:srgbClr val="A1D286"/>
            </a:solidFill>
          </p:grpSpPr>
          <p:sp>
            <p:nvSpPr>
              <p:cNvPr id="15" name="Oval 14"/>
              <p:cNvSpPr/>
              <p:nvPr/>
            </p:nvSpPr>
            <p:spPr>
              <a:xfrm>
                <a:off x="7146388" y="3488788"/>
                <a:ext cx="1674055" cy="1659987"/>
              </a:xfrm>
              <a:prstGeom prst="ellipse">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6" name="Oval 15"/>
              <p:cNvSpPr/>
              <p:nvPr/>
            </p:nvSpPr>
            <p:spPr>
              <a:xfrm>
                <a:off x="7526215" y="3861581"/>
                <a:ext cx="914400" cy="914400"/>
              </a:xfrm>
              <a:prstGeom prst="ellipse">
                <a:avLst/>
              </a:prstGeom>
              <a:grp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grpSp>
        <p:sp>
          <p:nvSpPr>
            <p:cNvPr id="21" name="Arc 20"/>
            <p:cNvSpPr/>
            <p:nvPr/>
          </p:nvSpPr>
          <p:spPr>
            <a:xfrm flipH="1">
              <a:off x="6717728" y="1011276"/>
              <a:ext cx="1674055" cy="1591579"/>
            </a:xfrm>
            <a:prstGeom prst="arc">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2" name="Arc 21"/>
            <p:cNvSpPr/>
            <p:nvPr/>
          </p:nvSpPr>
          <p:spPr>
            <a:xfrm flipH="1" flipV="1">
              <a:off x="6717729" y="886620"/>
              <a:ext cx="1586134" cy="1784642"/>
            </a:xfrm>
            <a:prstGeom prst="arc">
              <a:avLst>
                <a:gd name="adj1" fmla="val 15955332"/>
                <a:gd name="adj2" fmla="val 0"/>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cxnSp>
          <p:nvCxnSpPr>
            <p:cNvPr id="23" name="Straight Connector 22"/>
            <p:cNvCxnSpPr>
              <a:cxnSpLocks/>
              <a:stCxn id="12" idx="4"/>
              <a:endCxn id="26" idx="0"/>
            </p:cNvCxnSpPr>
            <p:nvPr/>
          </p:nvCxnSpPr>
          <p:spPr>
            <a:xfrm flipV="1">
              <a:off x="7554758" y="2298469"/>
              <a:ext cx="2769203" cy="372794"/>
            </a:xfrm>
            <a:prstGeom prst="line">
              <a:avLst/>
            </a:prstGeom>
          </p:spPr>
          <p:style>
            <a:lnRef idx="2">
              <a:schemeClr val="dk1"/>
            </a:lnRef>
            <a:fillRef idx="0">
              <a:schemeClr val="dk1"/>
            </a:fillRef>
            <a:effectRef idx="1">
              <a:schemeClr val="dk1"/>
            </a:effectRef>
            <a:fontRef idx="minor">
              <a:schemeClr val="tx1"/>
            </a:fontRef>
          </p:style>
        </p:cxnSp>
        <p:cxnSp>
          <p:nvCxnSpPr>
            <p:cNvPr id="24" name="Straight Connector 23"/>
            <p:cNvCxnSpPr>
              <a:cxnSpLocks/>
              <a:stCxn id="21" idx="0"/>
              <a:endCxn id="25" idx="0"/>
            </p:cNvCxnSpPr>
            <p:nvPr/>
          </p:nvCxnSpPr>
          <p:spPr>
            <a:xfrm>
              <a:off x="7554756" y="1011276"/>
              <a:ext cx="2769205" cy="429066"/>
            </a:xfrm>
            <a:prstGeom prst="line">
              <a:avLst/>
            </a:prstGeom>
          </p:spPr>
          <p:style>
            <a:lnRef idx="2">
              <a:schemeClr val="dk1"/>
            </a:lnRef>
            <a:fillRef idx="0">
              <a:schemeClr val="dk1"/>
            </a:fillRef>
            <a:effectRef idx="1">
              <a:schemeClr val="dk1"/>
            </a:effectRef>
            <a:fontRef idx="minor">
              <a:schemeClr val="tx1"/>
            </a:fontRef>
          </p:style>
        </p:cxnSp>
        <p:sp>
          <p:nvSpPr>
            <p:cNvPr id="25" name="Arc 24"/>
            <p:cNvSpPr/>
            <p:nvPr/>
          </p:nvSpPr>
          <p:spPr>
            <a:xfrm>
              <a:off x="9901930" y="1440342"/>
              <a:ext cx="844063" cy="858127"/>
            </a:xfrm>
            <a:prstGeom prst="arc">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6" name="Arc 25"/>
            <p:cNvSpPr/>
            <p:nvPr/>
          </p:nvSpPr>
          <p:spPr>
            <a:xfrm flipV="1">
              <a:off x="9901930" y="1440342"/>
              <a:ext cx="844063" cy="858127"/>
            </a:xfrm>
            <a:prstGeom prst="arc">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1892044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Gears</a:t>
            </a:r>
          </a:p>
        </p:txBody>
      </p:sp>
      <p:sp>
        <p:nvSpPr>
          <p:cNvPr id="3" name="Content Placeholder 2"/>
          <p:cNvSpPr>
            <a:spLocks noGrp="1"/>
          </p:cNvSpPr>
          <p:nvPr>
            <p:ph idx="1"/>
          </p:nvPr>
        </p:nvSpPr>
        <p:spPr>
          <a:xfrm>
            <a:off x="609601" y="1589648"/>
            <a:ext cx="6190358" cy="4206241"/>
          </a:xfrm>
        </p:spPr>
        <p:txBody>
          <a:bodyPr>
            <a:normAutofit/>
          </a:bodyPr>
          <a:lstStyle/>
          <a:p>
            <a:pPr marL="0" indent="0">
              <a:spcBef>
                <a:spcPts val="0"/>
              </a:spcBef>
              <a:spcAft>
                <a:spcPts val="800"/>
              </a:spcAft>
              <a:buNone/>
            </a:pPr>
            <a:r>
              <a:rPr lang="en-GB" sz="2000" dirty="0"/>
              <a:t>The choice of which gears to use depends on the required outcome.</a:t>
            </a:r>
          </a:p>
          <a:p>
            <a:pPr>
              <a:spcBef>
                <a:spcPts val="0"/>
              </a:spcBef>
              <a:spcAft>
                <a:spcPts val="800"/>
              </a:spcAft>
            </a:pPr>
            <a:r>
              <a:rPr lang="en-GB" sz="2000" dirty="0"/>
              <a:t>Worm gears and wheels can be found in guitar machine heads, conveyor belts and gate mechanisms.</a:t>
            </a:r>
          </a:p>
          <a:p>
            <a:pPr>
              <a:spcBef>
                <a:spcPts val="0"/>
              </a:spcBef>
              <a:spcAft>
                <a:spcPts val="800"/>
              </a:spcAft>
            </a:pPr>
            <a:r>
              <a:rPr lang="en-GB" sz="2000" dirty="0"/>
              <a:t>Gear trains transmit and reverse drive and increase speed and torque.</a:t>
            </a:r>
          </a:p>
        </p:txBody>
      </p:sp>
      <p:grpSp>
        <p:nvGrpSpPr>
          <p:cNvPr id="4" name="Group 3"/>
          <p:cNvGrpSpPr/>
          <p:nvPr/>
        </p:nvGrpSpPr>
        <p:grpSpPr>
          <a:xfrm>
            <a:off x="9069037" y="452997"/>
            <a:ext cx="2798188" cy="2273302"/>
            <a:chOff x="9069037" y="274638"/>
            <a:chExt cx="2798188" cy="2273302"/>
          </a:xfrm>
        </p:grpSpPr>
        <p:pic>
          <p:nvPicPr>
            <p:cNvPr id="8" name="Picture 7"/>
            <p:cNvPicPr/>
            <p:nvPr/>
          </p:nvPicPr>
          <p:blipFill>
            <a:blip r:embed="rId3"/>
            <a:stretch>
              <a:fillRect/>
            </a:stretch>
          </p:blipFill>
          <p:spPr>
            <a:xfrm>
              <a:off x="9069037" y="274638"/>
              <a:ext cx="2798188" cy="1998662"/>
            </a:xfrm>
            <a:prstGeom prst="rect">
              <a:avLst/>
            </a:prstGeom>
          </p:spPr>
        </p:pic>
        <p:sp>
          <p:nvSpPr>
            <p:cNvPr id="9" name="TextBox 8"/>
            <p:cNvSpPr txBox="1"/>
            <p:nvPr/>
          </p:nvSpPr>
          <p:spPr>
            <a:xfrm>
              <a:off x="9856602" y="354671"/>
              <a:ext cx="727759" cy="307777"/>
            </a:xfrm>
            <a:prstGeom prst="rect">
              <a:avLst/>
            </a:prstGeom>
            <a:noFill/>
          </p:spPr>
          <p:txBody>
            <a:bodyPr wrap="square" rtlCol="0">
              <a:spAutoFit/>
            </a:bodyPr>
            <a:lstStyle/>
            <a:p>
              <a:pPr algn="ctr"/>
              <a:r>
                <a:rPr lang="en-GB" sz="1400" dirty="0">
                  <a:latin typeface="Arial" panose="020B0604020202020204" pitchFamily="34" charset="0"/>
                  <a:cs typeface="Arial" panose="020B0604020202020204" pitchFamily="34" charset="0"/>
                </a:rPr>
                <a:t>Worm</a:t>
              </a:r>
            </a:p>
          </p:txBody>
        </p:sp>
        <p:sp>
          <p:nvSpPr>
            <p:cNvPr id="10" name="TextBox 9"/>
            <p:cNvSpPr txBox="1"/>
            <p:nvPr/>
          </p:nvSpPr>
          <p:spPr>
            <a:xfrm>
              <a:off x="10067923" y="2240163"/>
              <a:ext cx="1656871" cy="307777"/>
            </a:xfrm>
            <a:prstGeom prst="rect">
              <a:avLst/>
            </a:prstGeom>
            <a:noFill/>
          </p:spPr>
          <p:txBody>
            <a:bodyPr wrap="square" rtlCol="0">
              <a:spAutoFit/>
            </a:bodyPr>
            <a:lstStyle/>
            <a:p>
              <a:pPr algn="ctr"/>
              <a:r>
                <a:rPr lang="en-GB" sz="1400" dirty="0">
                  <a:latin typeface="Arial" panose="020B0604020202020204" pitchFamily="34" charset="0"/>
                  <a:cs typeface="Arial" panose="020B0604020202020204" pitchFamily="34" charset="0"/>
                </a:rPr>
                <a:t>Worm wheel</a:t>
              </a:r>
            </a:p>
          </p:txBody>
        </p:sp>
      </p:grpSp>
      <p:pic>
        <p:nvPicPr>
          <p:cNvPr id="18" name="Picture 17"/>
          <p:cNvPicPr>
            <a:picLocks noChangeAspect="1"/>
          </p:cNvPicPr>
          <p:nvPr/>
        </p:nvPicPr>
        <p:blipFill>
          <a:blip r:embed="rId4">
            <a:clrChange>
              <a:clrFrom>
                <a:srgbClr val="FFFFFF"/>
              </a:clrFrom>
              <a:clrTo>
                <a:srgbClr val="FFFFFF">
                  <a:alpha val="0"/>
                </a:srgbClr>
              </a:clrTo>
            </a:clrChange>
          </a:blip>
          <a:stretch>
            <a:fillRect/>
          </a:stretch>
        </p:blipFill>
        <p:spPr>
          <a:xfrm>
            <a:off x="609600" y="5094514"/>
            <a:ext cx="883602" cy="887315"/>
          </a:xfrm>
          <a:prstGeom prst="rect">
            <a:avLst/>
          </a:prstGeom>
        </p:spPr>
      </p:pic>
      <p:pic>
        <p:nvPicPr>
          <p:cNvPr id="19" name="Picture 18"/>
          <p:cNvPicPr>
            <a:picLocks noChangeAspect="1"/>
          </p:cNvPicPr>
          <p:nvPr/>
        </p:nvPicPr>
        <p:blipFill>
          <a:blip r:embed="rId5">
            <a:clrChange>
              <a:clrFrom>
                <a:srgbClr val="FFFFFF"/>
              </a:clrFrom>
              <a:clrTo>
                <a:srgbClr val="FFFFFF">
                  <a:alpha val="0"/>
                </a:srgbClr>
              </a:clrTo>
            </a:clrChange>
          </a:blip>
          <a:stretch>
            <a:fillRect/>
          </a:stretch>
        </p:blipFill>
        <p:spPr>
          <a:xfrm rot="5400000">
            <a:off x="7866680" y="3011134"/>
            <a:ext cx="3403600" cy="2444717"/>
          </a:xfrm>
          <a:prstGeom prst="rect">
            <a:avLst/>
          </a:prstGeom>
        </p:spPr>
      </p:pic>
      <p:pic>
        <p:nvPicPr>
          <p:cNvPr id="1026" name="Picture 2" descr="Image result for food mixer public domain"/>
          <p:cNvPicPr>
            <a:picLocks noChangeAspect="1" noChangeArrowheads="1"/>
          </p:cNvPicPr>
          <p:nvPr/>
        </p:nvPicPr>
        <p:blipFill rotWithShape="1">
          <a:blip r:embed="rId6">
            <a:extLst>
              <a:ext uri="{28A0092B-C50C-407E-A947-70E740481C1C}">
                <a14:useLocalDpi xmlns:a14="http://schemas.microsoft.com/office/drawing/2010/main" val="0"/>
              </a:ext>
            </a:extLst>
          </a:blip>
          <a:srcRect r="132"/>
          <a:stretch/>
        </p:blipFill>
        <p:spPr bwMode="auto">
          <a:xfrm>
            <a:off x="6555346" y="840806"/>
            <a:ext cx="1667274" cy="3777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555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7881713" y="644779"/>
            <a:ext cx="3896242" cy="4867379"/>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Gears</a:t>
            </a:r>
          </a:p>
        </p:txBody>
      </p:sp>
      <p:sp>
        <p:nvSpPr>
          <p:cNvPr id="3" name="Content Placeholder 2"/>
          <p:cNvSpPr>
            <a:spLocks noGrp="1"/>
          </p:cNvSpPr>
          <p:nvPr>
            <p:ph idx="1"/>
          </p:nvPr>
        </p:nvSpPr>
        <p:spPr>
          <a:xfrm>
            <a:off x="609601" y="1589648"/>
            <a:ext cx="5156199" cy="4206241"/>
          </a:xfrm>
        </p:spPr>
        <p:txBody>
          <a:bodyPr>
            <a:normAutofit/>
          </a:bodyPr>
          <a:lstStyle/>
          <a:p>
            <a:pPr marL="0" indent="0">
              <a:spcBef>
                <a:spcPts val="0"/>
              </a:spcBef>
              <a:spcAft>
                <a:spcPts val="800"/>
              </a:spcAft>
              <a:buNone/>
            </a:pPr>
            <a:r>
              <a:rPr lang="en-GB" sz="2000" dirty="0">
                <a:latin typeface="Arial" panose="020B0604020202020204" pitchFamily="34" charset="0"/>
                <a:cs typeface="Arial" panose="020B0604020202020204" pitchFamily="34" charset="0"/>
              </a:rPr>
              <a:t>You can use construction kits to explore gear ratios using combinations of two gears:</a:t>
            </a:r>
          </a:p>
        </p:txBody>
      </p:sp>
      <p:graphicFrame>
        <p:nvGraphicFramePr>
          <p:cNvPr id="6" name="Table 5"/>
          <p:cNvGraphicFramePr>
            <a:graphicFrameLocks noGrp="1"/>
          </p:cNvGraphicFramePr>
          <p:nvPr>
            <p:extLst>
              <p:ext uri="{D42A27DB-BD31-4B8C-83A1-F6EECF244321}">
                <p14:modId xmlns:p14="http://schemas.microsoft.com/office/powerpoint/2010/main" val="4137233688"/>
              </p:ext>
            </p:extLst>
          </p:nvPr>
        </p:nvGraphicFramePr>
        <p:xfrm>
          <a:off x="5631273" y="3813186"/>
          <a:ext cx="2062716" cy="1854200"/>
        </p:xfrm>
        <a:graphic>
          <a:graphicData uri="http://schemas.openxmlformats.org/drawingml/2006/table">
            <a:tbl>
              <a:tblPr firstRow="1" bandRow="1">
                <a:tableStyleId>{5C22544A-7EE6-4342-B048-85BDC9FD1C3A}</a:tableStyleId>
              </a:tblPr>
              <a:tblGrid>
                <a:gridCol w="1031358">
                  <a:extLst>
                    <a:ext uri="{9D8B030D-6E8A-4147-A177-3AD203B41FA5}">
                      <a16:colId xmlns:a16="http://schemas.microsoft.com/office/drawing/2014/main" val="3166651065"/>
                    </a:ext>
                  </a:extLst>
                </a:gridCol>
                <a:gridCol w="1031358">
                  <a:extLst>
                    <a:ext uri="{9D8B030D-6E8A-4147-A177-3AD203B41FA5}">
                      <a16:colId xmlns:a16="http://schemas.microsoft.com/office/drawing/2014/main" val="4166063809"/>
                    </a:ext>
                  </a:extLst>
                </a:gridCol>
              </a:tblGrid>
              <a:tr h="370840">
                <a:tc>
                  <a:txBody>
                    <a:bodyPr/>
                    <a:lstStyle/>
                    <a:p>
                      <a:pPr algn="ctr"/>
                      <a:r>
                        <a:rPr lang="en-GB" dirty="0">
                          <a:latin typeface="Arial" panose="020B0604020202020204" pitchFamily="34" charset="0"/>
                          <a:cs typeface="Arial" panose="020B0604020202020204" pitchFamily="34" charset="0"/>
                        </a:rPr>
                        <a:t># teeth</a:t>
                      </a:r>
                    </a:p>
                  </a:txBody>
                  <a:tcPr/>
                </a:tc>
                <a:tc>
                  <a:txBody>
                    <a:bodyPr/>
                    <a:lstStyle/>
                    <a:p>
                      <a:pPr algn="ctr"/>
                      <a:r>
                        <a:rPr lang="en-GB" dirty="0">
                          <a:latin typeface="Arial" panose="020B0604020202020204" pitchFamily="34" charset="0"/>
                          <a:cs typeface="Arial" panose="020B0604020202020204" pitchFamily="34" charset="0"/>
                        </a:rPr>
                        <a:t>ratio</a:t>
                      </a:r>
                    </a:p>
                  </a:txBody>
                  <a:tcPr/>
                </a:tc>
                <a:extLst>
                  <a:ext uri="{0D108BD9-81ED-4DB2-BD59-A6C34878D82A}">
                    <a16:rowId xmlns:a16="http://schemas.microsoft.com/office/drawing/2014/main" val="3392057807"/>
                  </a:ext>
                </a:extLst>
              </a:tr>
              <a:tr h="370840">
                <a:tc>
                  <a:txBody>
                    <a:bodyPr/>
                    <a:lstStyle/>
                    <a:p>
                      <a:pPr algn="ctr"/>
                      <a:r>
                        <a:rPr lang="en-GB" dirty="0">
                          <a:latin typeface="Arial" panose="020B0604020202020204" pitchFamily="34" charset="0"/>
                          <a:cs typeface="Arial" panose="020B0604020202020204" pitchFamily="34" charset="0"/>
                        </a:rPr>
                        <a:t>  8, 16</a:t>
                      </a:r>
                    </a:p>
                  </a:txBody>
                  <a:tcPr/>
                </a:tc>
                <a:tc>
                  <a:txBody>
                    <a:bodyPr/>
                    <a:lstStyle/>
                    <a:p>
                      <a:pPr algn="ctr"/>
                      <a:r>
                        <a:rPr lang="en-GB" dirty="0">
                          <a:latin typeface="Arial" panose="020B0604020202020204" pitchFamily="34" charset="0"/>
                          <a:cs typeface="Arial" panose="020B0604020202020204" pitchFamily="34" charset="0"/>
                        </a:rPr>
                        <a:t>2:1</a:t>
                      </a:r>
                    </a:p>
                  </a:txBody>
                  <a:tcPr/>
                </a:tc>
                <a:extLst>
                  <a:ext uri="{0D108BD9-81ED-4DB2-BD59-A6C34878D82A}">
                    <a16:rowId xmlns:a16="http://schemas.microsoft.com/office/drawing/2014/main" val="1127267464"/>
                  </a:ext>
                </a:extLst>
              </a:tr>
              <a:tr h="370840">
                <a:tc>
                  <a:txBody>
                    <a:bodyPr/>
                    <a:lstStyle/>
                    <a:p>
                      <a:pPr algn="ctr"/>
                      <a:r>
                        <a:rPr lang="en-GB" dirty="0">
                          <a:latin typeface="Arial" panose="020B0604020202020204" pitchFamily="34" charset="0"/>
                          <a:cs typeface="Arial" panose="020B0604020202020204" pitchFamily="34" charset="0"/>
                        </a:rPr>
                        <a:t>  8, 40</a:t>
                      </a:r>
                    </a:p>
                  </a:txBody>
                  <a:tcPr/>
                </a:tc>
                <a:tc>
                  <a:txBody>
                    <a:bodyPr/>
                    <a:lstStyle/>
                    <a:p>
                      <a:pPr algn="ctr"/>
                      <a:r>
                        <a:rPr lang="en-GB" dirty="0">
                          <a:latin typeface="Arial" panose="020B0604020202020204" pitchFamily="34" charset="0"/>
                          <a:cs typeface="Arial" panose="020B0604020202020204" pitchFamily="34" charset="0"/>
                        </a:rPr>
                        <a:t>5:1</a:t>
                      </a:r>
                    </a:p>
                  </a:txBody>
                  <a:tcPr/>
                </a:tc>
                <a:extLst>
                  <a:ext uri="{0D108BD9-81ED-4DB2-BD59-A6C34878D82A}">
                    <a16:rowId xmlns:a16="http://schemas.microsoft.com/office/drawing/2014/main" val="919827787"/>
                  </a:ext>
                </a:extLst>
              </a:tr>
              <a:tr h="370840">
                <a:tc>
                  <a:txBody>
                    <a:bodyPr/>
                    <a:lstStyle/>
                    <a:p>
                      <a:pPr algn="ctr"/>
                      <a:r>
                        <a:rPr lang="en-GB" dirty="0">
                          <a:latin typeface="Arial" panose="020B0604020202020204" pitchFamily="34" charset="0"/>
                          <a:cs typeface="Arial" panose="020B0604020202020204" pitchFamily="34" charset="0"/>
                        </a:rPr>
                        <a:t>  8, 24</a:t>
                      </a:r>
                    </a:p>
                  </a:txBody>
                  <a:tcPr/>
                </a:tc>
                <a:tc>
                  <a:txBody>
                    <a:bodyPr/>
                    <a:lstStyle/>
                    <a:p>
                      <a:pPr algn="ctr"/>
                      <a:r>
                        <a:rPr lang="en-GB" dirty="0">
                          <a:latin typeface="Arial" panose="020B0604020202020204" pitchFamily="34" charset="0"/>
                          <a:cs typeface="Arial" panose="020B0604020202020204" pitchFamily="34" charset="0"/>
                        </a:rPr>
                        <a:t>3:1</a:t>
                      </a:r>
                    </a:p>
                  </a:txBody>
                  <a:tcPr/>
                </a:tc>
                <a:extLst>
                  <a:ext uri="{0D108BD9-81ED-4DB2-BD59-A6C34878D82A}">
                    <a16:rowId xmlns:a16="http://schemas.microsoft.com/office/drawing/2014/main" val="2000567143"/>
                  </a:ext>
                </a:extLst>
              </a:tr>
              <a:tr h="370840">
                <a:tc>
                  <a:txBody>
                    <a:bodyPr/>
                    <a:lstStyle/>
                    <a:p>
                      <a:pPr algn="ctr"/>
                      <a:r>
                        <a:rPr lang="en-GB" dirty="0">
                          <a:latin typeface="Arial" panose="020B0604020202020204" pitchFamily="34" charset="0"/>
                          <a:cs typeface="Arial" panose="020B0604020202020204" pitchFamily="34" charset="0"/>
                        </a:rPr>
                        <a:t>40, 40</a:t>
                      </a:r>
                    </a:p>
                  </a:txBody>
                  <a:tcPr/>
                </a:tc>
                <a:tc>
                  <a:txBody>
                    <a:bodyPr/>
                    <a:lstStyle/>
                    <a:p>
                      <a:pPr algn="ctr"/>
                      <a:r>
                        <a:rPr lang="en-GB" dirty="0">
                          <a:latin typeface="Arial" panose="020B0604020202020204" pitchFamily="34" charset="0"/>
                          <a:cs typeface="Arial" panose="020B0604020202020204" pitchFamily="34" charset="0"/>
                        </a:rPr>
                        <a:t>1:1</a:t>
                      </a:r>
                    </a:p>
                  </a:txBody>
                  <a:tcPr/>
                </a:tc>
                <a:extLst>
                  <a:ext uri="{0D108BD9-81ED-4DB2-BD59-A6C34878D82A}">
                    <a16:rowId xmlns:a16="http://schemas.microsoft.com/office/drawing/2014/main" val="2175756517"/>
                  </a:ext>
                </a:extLst>
              </a:tr>
            </a:tbl>
          </a:graphicData>
        </a:graphic>
      </p:graphicFrame>
      <p:pic>
        <p:nvPicPr>
          <p:cNvPr id="7" name="Picture 6"/>
          <p:cNvPicPr/>
          <p:nvPr/>
        </p:nvPicPr>
        <p:blipFill>
          <a:blip r:embed="rId4"/>
          <a:stretch>
            <a:fillRect/>
          </a:stretch>
        </p:blipFill>
        <p:spPr>
          <a:xfrm>
            <a:off x="367423" y="2467241"/>
            <a:ext cx="2491166" cy="1811282"/>
          </a:xfrm>
          <a:prstGeom prst="rect">
            <a:avLst/>
          </a:prstGeom>
        </p:spPr>
      </p:pic>
      <p:pic>
        <p:nvPicPr>
          <p:cNvPr id="12" name="Picture 11"/>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Lst>
          </a:blip>
          <a:stretch>
            <a:fillRect/>
          </a:stretch>
        </p:blipFill>
        <p:spPr>
          <a:xfrm>
            <a:off x="2649212" y="3855040"/>
            <a:ext cx="2495378" cy="1820004"/>
          </a:xfrm>
          <a:prstGeom prst="rect">
            <a:avLst/>
          </a:prstGeom>
        </p:spPr>
      </p:pic>
      <p:sp>
        <p:nvSpPr>
          <p:cNvPr id="13" name="Rectangle 12"/>
          <p:cNvSpPr/>
          <p:nvPr/>
        </p:nvSpPr>
        <p:spPr>
          <a:xfrm>
            <a:off x="305506" y="2548257"/>
            <a:ext cx="979755" cy="307777"/>
          </a:xfrm>
          <a:prstGeom prst="rect">
            <a:avLst/>
          </a:prstGeom>
        </p:spPr>
        <p:txBody>
          <a:bodyPr wrap="none">
            <a:spAutoFit/>
          </a:bodyPr>
          <a:lstStyle/>
          <a:p>
            <a:r>
              <a:rPr lang="en-GB" sz="1400" dirty="0">
                <a:latin typeface="Arial" panose="020B0604020202020204" pitchFamily="34" charset="0"/>
                <a:cs typeface="Arial" panose="020B0604020202020204" pitchFamily="34" charset="0"/>
              </a:rPr>
              <a:t>Gear train</a:t>
            </a:r>
            <a:endParaRPr lang="en-GB" sz="1400" dirty="0"/>
          </a:p>
        </p:txBody>
      </p:sp>
      <p:sp>
        <p:nvSpPr>
          <p:cNvPr id="14" name="Rectangle 13"/>
          <p:cNvSpPr/>
          <p:nvPr/>
        </p:nvSpPr>
        <p:spPr>
          <a:xfrm>
            <a:off x="3158002" y="3577115"/>
            <a:ext cx="1864613" cy="307777"/>
          </a:xfrm>
          <a:prstGeom prst="rect">
            <a:avLst/>
          </a:prstGeom>
        </p:spPr>
        <p:txBody>
          <a:bodyPr wrap="none">
            <a:spAutoFit/>
          </a:bodyPr>
          <a:lstStyle/>
          <a:p>
            <a:r>
              <a:rPr lang="en-GB" sz="1400" dirty="0">
                <a:latin typeface="Arial" panose="020B0604020202020204" pitchFamily="34" charset="0"/>
                <a:cs typeface="Arial" panose="020B0604020202020204" pitchFamily="34" charset="0"/>
              </a:rPr>
              <a:t>Compound gear train</a:t>
            </a:r>
            <a:endParaRPr lang="en-GB" sz="1400" dirty="0"/>
          </a:p>
        </p:txBody>
      </p:sp>
    </p:spTree>
    <p:extLst>
      <p:ext uri="{BB962C8B-B14F-4D97-AF65-F5344CB8AC3E}">
        <p14:creationId xmlns:p14="http://schemas.microsoft.com/office/powerpoint/2010/main" val="60096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Cams</a:t>
            </a:r>
          </a:p>
        </p:txBody>
      </p:sp>
      <p:sp>
        <p:nvSpPr>
          <p:cNvPr id="3" name="Content Placeholder 2"/>
          <p:cNvSpPr>
            <a:spLocks noGrp="1"/>
          </p:cNvSpPr>
          <p:nvPr>
            <p:ph idx="1"/>
          </p:nvPr>
        </p:nvSpPr>
        <p:spPr>
          <a:xfrm>
            <a:off x="609600" y="1589649"/>
            <a:ext cx="6070600" cy="2804552"/>
          </a:xfrm>
        </p:spPr>
        <p:txBody>
          <a:bodyPr>
            <a:normAutofit/>
          </a:bodyPr>
          <a:lstStyle/>
          <a:p>
            <a:pPr marL="0" indent="0">
              <a:spcBef>
                <a:spcPts val="0"/>
              </a:spcBef>
              <a:spcAft>
                <a:spcPts val="800"/>
              </a:spcAft>
              <a:buNone/>
            </a:pPr>
            <a:r>
              <a:rPr lang="en-GB" sz="2000" dirty="0"/>
              <a:t>Cams c</a:t>
            </a:r>
            <a:r>
              <a:rPr lang="en-GB" sz="2000" dirty="0">
                <a:latin typeface="Arial" panose="020B0604020202020204" pitchFamily="34" charset="0"/>
                <a:cs typeface="Arial" panose="020B0604020202020204" pitchFamily="34" charset="0"/>
              </a:rPr>
              <a:t>onvert rotary motion to reciprocating motion.</a:t>
            </a:r>
            <a:endParaRPr lang="en-GB" sz="2000" dirty="0"/>
          </a:p>
          <a:p>
            <a:pPr marL="0" indent="0">
              <a:spcBef>
                <a:spcPts val="0"/>
              </a:spcBef>
              <a:spcAft>
                <a:spcPts val="800"/>
              </a:spcAft>
              <a:buNone/>
            </a:pPr>
            <a:r>
              <a:rPr lang="en-GB" sz="2000" dirty="0">
                <a:latin typeface="Arial" panose="020B0604020202020204" pitchFamily="34" charset="0"/>
                <a:cs typeface="Arial" panose="020B0604020202020204" pitchFamily="34" charset="0"/>
              </a:rPr>
              <a:t>The cam is a shaped piece that rotates around a shaft. A follower rod follows the profile of the cam and moves up and down in response, guided through a slide.</a:t>
            </a:r>
          </a:p>
          <a:p>
            <a:pPr marL="0" indent="0">
              <a:spcBef>
                <a:spcPts val="0"/>
              </a:spcBef>
              <a:spcAft>
                <a:spcPts val="800"/>
              </a:spcAft>
              <a:buNone/>
            </a:pPr>
            <a:r>
              <a:rPr lang="en-GB" sz="2000" dirty="0">
                <a:latin typeface="Arial" panose="020B0604020202020204" pitchFamily="34" charset="0"/>
                <a:cs typeface="Arial" panose="020B0604020202020204" pitchFamily="34" charset="0"/>
              </a:rPr>
              <a:t>Cams can be many shapes depending upon the function. </a:t>
            </a:r>
          </a:p>
        </p:txBody>
      </p:sp>
      <p:pic>
        <p:nvPicPr>
          <p:cNvPr id="1030" name="Picture 6" descr="File:Bull cartoon 04.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4815" y="5065743"/>
            <a:ext cx="969557" cy="7013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Fil:Nockenwelle ani.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797396" y="4933765"/>
            <a:ext cx="1378845" cy="103413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a:stretch>
            <a:fillRect/>
          </a:stretch>
        </p:blipFill>
        <p:spPr>
          <a:xfrm>
            <a:off x="3623979" y="4394200"/>
            <a:ext cx="8374239" cy="1527549"/>
          </a:xfrm>
          <a:prstGeom prst="rect">
            <a:avLst/>
          </a:prstGeom>
        </p:spPr>
      </p:pic>
      <p:pic>
        <p:nvPicPr>
          <p:cNvPr id="14" name="Picture 13"/>
          <p:cNvPicPr>
            <a:picLocks noChangeAspect="1"/>
          </p:cNvPicPr>
          <p:nvPr/>
        </p:nvPicPr>
        <p:blipFill>
          <a:blip r:embed="rId6">
            <a:clrChange>
              <a:clrFrom>
                <a:srgbClr val="FFFEFD"/>
              </a:clrFrom>
              <a:clrTo>
                <a:srgbClr val="FFFEFD">
                  <a:alpha val="0"/>
                </a:srgbClr>
              </a:clrTo>
            </a:clrChange>
          </a:blip>
          <a:stretch>
            <a:fillRect/>
          </a:stretch>
        </p:blipFill>
        <p:spPr>
          <a:xfrm>
            <a:off x="7874000" y="242876"/>
            <a:ext cx="3882854" cy="3996286"/>
          </a:xfrm>
          <a:prstGeom prst="rect">
            <a:avLst/>
          </a:prstGeom>
        </p:spPr>
      </p:pic>
    </p:spTree>
    <p:extLst>
      <p:ext uri="{BB962C8B-B14F-4D97-AF65-F5344CB8AC3E}">
        <p14:creationId xmlns:p14="http://schemas.microsoft.com/office/powerpoint/2010/main" val="9024153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Cams</a:t>
            </a:r>
          </a:p>
        </p:txBody>
      </p:sp>
      <p:sp>
        <p:nvSpPr>
          <p:cNvPr id="3" name="Content Placeholder 2"/>
          <p:cNvSpPr>
            <a:spLocks noGrp="1"/>
          </p:cNvSpPr>
          <p:nvPr>
            <p:ph idx="1"/>
          </p:nvPr>
        </p:nvSpPr>
        <p:spPr>
          <a:xfrm>
            <a:off x="609600" y="1589648"/>
            <a:ext cx="53340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Pear or egg cam</a:t>
            </a:r>
          </a:p>
          <a:p>
            <a:pPr marL="0" indent="0">
              <a:spcBef>
                <a:spcPts val="0"/>
              </a:spcBef>
              <a:spcAft>
                <a:spcPts val="800"/>
              </a:spcAft>
              <a:buNone/>
            </a:pPr>
            <a:r>
              <a:rPr lang="en-GB" sz="2000" dirty="0"/>
              <a:t>Examples include </a:t>
            </a:r>
            <a:r>
              <a:rPr lang="en-GB" sz="2000" dirty="0">
                <a:latin typeface="Arial" panose="020B0604020202020204" pitchFamily="34" charset="0"/>
                <a:cs typeface="Arial" panose="020B0604020202020204" pitchFamily="34" charset="0"/>
              </a:rPr>
              <a:t>engine exhaust valves, locks, clocks and mechanical toys.</a:t>
            </a:r>
            <a:endParaRPr lang="en-GB" sz="2000" dirty="0"/>
          </a:p>
        </p:txBody>
      </p:sp>
      <p:pic>
        <p:nvPicPr>
          <p:cNvPr id="4" name="Picture 3"/>
          <p:cNvPicPr>
            <a:picLocks noChangeAspect="1"/>
          </p:cNvPicPr>
          <p:nvPr/>
        </p:nvPicPr>
        <p:blipFill>
          <a:blip r:embed="rId3"/>
          <a:stretch>
            <a:fillRect/>
          </a:stretch>
        </p:blipFill>
        <p:spPr>
          <a:xfrm>
            <a:off x="9797944" y="941005"/>
            <a:ext cx="2025191" cy="4725446"/>
          </a:xfrm>
          <a:prstGeom prst="rect">
            <a:avLst/>
          </a:prstGeom>
        </p:spPr>
      </p:pic>
      <p:pic>
        <p:nvPicPr>
          <p:cNvPr id="5" name="Picture 4"/>
          <p:cNvPicPr>
            <a:picLocks noChangeAspect="1"/>
          </p:cNvPicPr>
          <p:nvPr/>
        </p:nvPicPr>
        <p:blipFill>
          <a:blip r:embed="rId4"/>
          <a:stretch>
            <a:fillRect/>
          </a:stretch>
        </p:blipFill>
        <p:spPr>
          <a:xfrm>
            <a:off x="609600" y="2935834"/>
            <a:ext cx="4824413" cy="2860055"/>
          </a:xfrm>
          <a:prstGeom prst="rect">
            <a:avLst/>
          </a:prstGeom>
        </p:spPr>
      </p:pic>
      <p:pic>
        <p:nvPicPr>
          <p:cNvPr id="3074" name="Picture 2" descr="File:Pushrod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6900" y="2935834"/>
            <a:ext cx="3615420" cy="2860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5448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9335787" y="1062038"/>
            <a:ext cx="2619064" cy="4219605"/>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Cams</a:t>
            </a:r>
          </a:p>
        </p:txBody>
      </p:sp>
      <p:sp>
        <p:nvSpPr>
          <p:cNvPr id="3" name="Content Placeholder 2"/>
          <p:cNvSpPr>
            <a:spLocks noGrp="1"/>
          </p:cNvSpPr>
          <p:nvPr>
            <p:ph idx="1"/>
          </p:nvPr>
        </p:nvSpPr>
        <p:spPr>
          <a:xfrm>
            <a:off x="609600" y="1589648"/>
            <a:ext cx="47371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Eccentric cam</a:t>
            </a:r>
          </a:p>
          <a:p>
            <a:pPr marL="0" indent="0">
              <a:spcBef>
                <a:spcPts val="0"/>
              </a:spcBef>
              <a:spcAft>
                <a:spcPts val="800"/>
              </a:spcAft>
              <a:buNone/>
            </a:pPr>
            <a:r>
              <a:rPr lang="en-GB" sz="2000" dirty="0"/>
              <a:t>Examples include </a:t>
            </a:r>
            <a:r>
              <a:rPr lang="en-GB" sz="2000" dirty="0">
                <a:latin typeface="Arial" panose="020B0604020202020204" pitchFamily="34" charset="0"/>
                <a:cs typeface="Arial" panose="020B0604020202020204" pitchFamily="34" charset="0"/>
              </a:rPr>
              <a:t>steam train wheels and mechanical toys.</a:t>
            </a:r>
            <a:endParaRPr lang="en-GB" sz="2000" dirty="0"/>
          </a:p>
        </p:txBody>
      </p:sp>
      <p:pic>
        <p:nvPicPr>
          <p:cNvPr id="20" name="Picture 19"/>
          <p:cNvPicPr>
            <a:picLocks noChangeAspect="1"/>
          </p:cNvPicPr>
          <p:nvPr/>
        </p:nvPicPr>
        <p:blipFill>
          <a:blip r:embed="rId4"/>
          <a:stretch>
            <a:fillRect/>
          </a:stretch>
        </p:blipFill>
        <p:spPr>
          <a:xfrm>
            <a:off x="1553186" y="3312006"/>
            <a:ext cx="4837788" cy="2655893"/>
          </a:xfrm>
          <a:prstGeom prst="rect">
            <a:avLst/>
          </a:prstGeom>
        </p:spPr>
      </p:pic>
      <p:pic>
        <p:nvPicPr>
          <p:cNvPr id="6" name="Picture 5"/>
          <p:cNvPicPr>
            <a:picLocks noChangeAspect="1"/>
          </p:cNvPicPr>
          <p:nvPr/>
        </p:nvPicPr>
        <p:blipFill>
          <a:blip r:embed="rId5"/>
          <a:stretch>
            <a:fillRect/>
          </a:stretch>
        </p:blipFill>
        <p:spPr>
          <a:xfrm>
            <a:off x="6390974" y="3315023"/>
            <a:ext cx="2944813" cy="2452024"/>
          </a:xfrm>
          <a:prstGeom prst="rect">
            <a:avLst/>
          </a:prstGeom>
        </p:spPr>
      </p:pic>
    </p:spTree>
    <p:extLst>
      <p:ext uri="{BB962C8B-B14F-4D97-AF65-F5344CB8AC3E}">
        <p14:creationId xmlns:p14="http://schemas.microsoft.com/office/powerpoint/2010/main" val="29213443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What is a mechanism?</a:t>
            </a:r>
          </a:p>
        </p:txBody>
      </p:sp>
      <p:sp>
        <p:nvSpPr>
          <p:cNvPr id="3" name="Content Placeholder 2"/>
          <p:cNvSpPr>
            <a:spLocks noGrp="1"/>
          </p:cNvSpPr>
          <p:nvPr>
            <p:ph idx="1"/>
          </p:nvPr>
        </p:nvSpPr>
        <p:spPr>
          <a:xfrm>
            <a:off x="609600" y="1589648"/>
            <a:ext cx="6886353" cy="4206241"/>
          </a:xfrm>
        </p:spPr>
        <p:txBody>
          <a:bodyPr>
            <a:normAutofit lnSpcReduction="10000"/>
          </a:bodyPr>
          <a:lstStyle/>
          <a:p>
            <a:pPr marL="0" indent="0">
              <a:spcBef>
                <a:spcPts val="0"/>
              </a:spcBef>
              <a:spcAft>
                <a:spcPts val="800"/>
              </a:spcAft>
              <a:buNone/>
            </a:pPr>
            <a:r>
              <a:rPr lang="en-GB" sz="2000" dirty="0"/>
              <a:t>Mechanisms use movement and forces and transfer them into other movements and forces, in ways that are effective. The most common types of mechanisms are:</a:t>
            </a:r>
          </a:p>
          <a:p>
            <a:pPr>
              <a:spcBef>
                <a:spcPts val="0"/>
              </a:spcBef>
              <a:spcAft>
                <a:spcPts val="800"/>
              </a:spcAft>
            </a:pPr>
            <a:r>
              <a:rPr lang="en-GB" sz="2000" b="1" dirty="0"/>
              <a:t>Levers</a:t>
            </a:r>
          </a:p>
          <a:p>
            <a:pPr>
              <a:spcBef>
                <a:spcPts val="0"/>
              </a:spcBef>
              <a:spcAft>
                <a:spcPts val="800"/>
              </a:spcAft>
            </a:pPr>
            <a:r>
              <a:rPr lang="en-GB" sz="2000" b="1" dirty="0"/>
              <a:t>Linkages</a:t>
            </a:r>
          </a:p>
          <a:p>
            <a:pPr>
              <a:spcBef>
                <a:spcPts val="0"/>
              </a:spcBef>
              <a:spcAft>
                <a:spcPts val="800"/>
              </a:spcAft>
            </a:pPr>
            <a:r>
              <a:rPr lang="en-GB" sz="2000" b="1" dirty="0"/>
              <a:t>Pulleys</a:t>
            </a:r>
          </a:p>
          <a:p>
            <a:pPr>
              <a:spcBef>
                <a:spcPts val="0"/>
              </a:spcBef>
              <a:spcAft>
                <a:spcPts val="800"/>
              </a:spcAft>
            </a:pPr>
            <a:r>
              <a:rPr lang="en-GB" sz="2000" b="1" dirty="0"/>
              <a:t>Gears</a:t>
            </a:r>
          </a:p>
          <a:p>
            <a:pPr>
              <a:spcBef>
                <a:spcPts val="0"/>
              </a:spcBef>
              <a:spcAft>
                <a:spcPts val="800"/>
              </a:spcAft>
            </a:pPr>
            <a:r>
              <a:rPr lang="en-GB" sz="2000" b="1" dirty="0"/>
              <a:t>Cams</a:t>
            </a:r>
          </a:p>
          <a:p>
            <a:pPr marL="0" indent="0">
              <a:spcBef>
                <a:spcPts val="0"/>
              </a:spcBef>
              <a:spcAft>
                <a:spcPts val="800"/>
              </a:spcAft>
              <a:buNone/>
            </a:pPr>
            <a:r>
              <a:rPr lang="en-GB" sz="2000" dirty="0"/>
              <a:t>Different mechanisms can </a:t>
            </a:r>
            <a:br>
              <a:rPr lang="en-GB" sz="2000" dirty="0"/>
            </a:br>
            <a:r>
              <a:rPr lang="en-GB" sz="2000" dirty="0"/>
              <a:t>be combined to achieve </a:t>
            </a:r>
            <a:br>
              <a:rPr lang="en-GB" sz="2000" dirty="0"/>
            </a:br>
            <a:r>
              <a:rPr lang="en-GB" sz="2000" dirty="0"/>
              <a:t>more complex and efficient </a:t>
            </a:r>
            <a:br>
              <a:rPr lang="en-GB" sz="2000" dirty="0"/>
            </a:br>
            <a:r>
              <a:rPr lang="en-GB" sz="2000" dirty="0"/>
              <a:t>outcomes.</a:t>
            </a:r>
          </a:p>
        </p:txBody>
      </p:sp>
      <p:pic>
        <p:nvPicPr>
          <p:cNvPr id="1026" name="Picture 2" descr="Image result for door handle public dom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1956" y="312661"/>
            <a:ext cx="2726075" cy="14482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echnology, Railway Technology, Roll, Pulle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1956" y="3692767"/>
            <a:ext cx="2726075" cy="181738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ogs, Gears, Machine, Mechanical, Mechanism, Machine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3746" y="3692766"/>
            <a:ext cx="2423178" cy="181738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Nockenwelle ani.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945536" y="3692766"/>
            <a:ext cx="2423177" cy="181738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team Locomotive, Blowing Axis, Pivot, Personenzuglok"/>
          <p:cNvPicPr>
            <a:picLocks noChangeAspect="1" noChangeArrowheads="1"/>
          </p:cNvPicPr>
          <p:nvPr/>
        </p:nvPicPr>
        <p:blipFill rotWithShape="1">
          <a:blip r:embed="rId7">
            <a:extLst>
              <a:ext uri="{28A0092B-C50C-407E-A947-70E740481C1C}">
                <a14:useLocalDpi xmlns:a14="http://schemas.microsoft.com/office/drawing/2010/main" val="0"/>
              </a:ext>
            </a:extLst>
          </a:blip>
          <a:srcRect b="61"/>
          <a:stretch/>
        </p:blipFill>
        <p:spPr bwMode="auto">
          <a:xfrm>
            <a:off x="9077611" y="1866260"/>
            <a:ext cx="2730420" cy="168629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Robot, Flower, Technology, Future, Robotic"/>
          <p:cNvPicPr>
            <a:picLocks noChangeAspect="1" noChangeArrowheads="1"/>
          </p:cNvPicPr>
          <p:nvPr/>
        </p:nvPicPr>
        <p:blipFill rotWithShape="1">
          <a:blip r:embed="rId8">
            <a:clrChange>
              <a:clrFrom>
                <a:srgbClr val="F5F4F0"/>
              </a:clrFrom>
              <a:clrTo>
                <a:srgbClr val="F5F4F0">
                  <a:alpha val="0"/>
                </a:srgbClr>
              </a:clrTo>
            </a:clrChange>
            <a:extLst>
              <a:ext uri="{28A0092B-C50C-407E-A947-70E740481C1C}">
                <a14:useLocalDpi xmlns:a14="http://schemas.microsoft.com/office/drawing/2010/main" val="0"/>
              </a:ext>
            </a:extLst>
          </a:blip>
          <a:srcRect r="-39" b="66"/>
          <a:stretch/>
        </p:blipFill>
        <p:spPr bwMode="auto">
          <a:xfrm flipH="1">
            <a:off x="6036033" y="3218376"/>
            <a:ext cx="810392" cy="948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69847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550401" y="955006"/>
            <a:ext cx="2098056" cy="4720626"/>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Cams</a:t>
            </a:r>
          </a:p>
        </p:txBody>
      </p:sp>
      <p:sp>
        <p:nvSpPr>
          <p:cNvPr id="3" name="Content Placeholder 2"/>
          <p:cNvSpPr>
            <a:spLocks noGrp="1"/>
          </p:cNvSpPr>
          <p:nvPr>
            <p:ph idx="1"/>
          </p:nvPr>
        </p:nvSpPr>
        <p:spPr>
          <a:xfrm>
            <a:off x="609600" y="1589648"/>
            <a:ext cx="55753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Drop cam</a:t>
            </a:r>
          </a:p>
          <a:p>
            <a:pPr marL="0" indent="0">
              <a:spcBef>
                <a:spcPts val="0"/>
              </a:spcBef>
              <a:spcAft>
                <a:spcPts val="800"/>
              </a:spcAft>
              <a:buNone/>
            </a:pPr>
            <a:r>
              <a:rPr lang="en-GB" sz="2000" dirty="0"/>
              <a:t>Examples include </a:t>
            </a:r>
            <a:r>
              <a:rPr lang="en-GB" sz="2000" dirty="0">
                <a:latin typeface="Arial" panose="020B0604020202020204" pitchFamily="34" charset="0"/>
                <a:cs typeface="Arial" panose="020B0604020202020204" pitchFamily="34" charset="0"/>
              </a:rPr>
              <a:t>clock mechanisms and toys.</a:t>
            </a:r>
          </a:p>
          <a:p>
            <a:pPr marL="0" indent="0">
              <a:spcBef>
                <a:spcPts val="0"/>
              </a:spcBef>
              <a:spcAft>
                <a:spcPts val="800"/>
              </a:spcAft>
              <a:buNone/>
            </a:pPr>
            <a:r>
              <a:rPr lang="en-GB" sz="2000" dirty="0">
                <a:latin typeface="Arial" panose="020B0604020202020204" pitchFamily="34" charset="0"/>
                <a:cs typeface="Arial" panose="020B0604020202020204" pitchFamily="34" charset="0"/>
              </a:rPr>
              <a:t>The mechanism, which works in a similar way to a pendulum driven ratchet wheel, can only really rotate in one direction or the cam and follower will jam.</a:t>
            </a:r>
            <a:endParaRPr lang="en-GB" sz="2000" dirty="0"/>
          </a:p>
        </p:txBody>
      </p:sp>
      <p:pic>
        <p:nvPicPr>
          <p:cNvPr id="5122" name="Picture 2" descr="File:PSM V29 D195 Gravity clock escapement mechanis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2462" y="1816100"/>
            <a:ext cx="2850376" cy="3744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3539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89648"/>
            <a:ext cx="5598477"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Coiled</a:t>
            </a:r>
            <a:r>
              <a:rPr lang="en-GB" sz="2000" dirty="0"/>
              <a:t> springs can resist being compressed, as in a mattress, or use tension, where the spring resists stretching, for example to keep a valve closed.</a:t>
            </a:r>
          </a:p>
          <a:p>
            <a:pPr marL="0" indent="0">
              <a:spcBef>
                <a:spcPts val="0"/>
              </a:spcBef>
              <a:spcAft>
                <a:spcPts val="800"/>
              </a:spcAft>
              <a:buNone/>
            </a:pPr>
            <a:r>
              <a:rPr lang="en-GB" sz="2800" b="1" dirty="0">
                <a:solidFill>
                  <a:srgbClr val="318AAC"/>
                </a:solidFill>
                <a:latin typeface="Cambria" panose="02040503050406030204" pitchFamily="18" charset="0"/>
              </a:rPr>
              <a:t>Hair</a:t>
            </a:r>
            <a:r>
              <a:rPr lang="en-GB" sz="2000" dirty="0"/>
              <a:t> springs are fine coiled springs used in clocks, causing a balance wheel to oscillate. </a:t>
            </a:r>
          </a:p>
        </p:txBody>
      </p:sp>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Springs and screws</a:t>
            </a:r>
          </a:p>
        </p:txBody>
      </p:sp>
      <p:pic>
        <p:nvPicPr>
          <p:cNvPr id="2050" name="Picture 2" descr="Mechanics, Engine, Springs, Mechan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6207" y="624113"/>
            <a:ext cx="2323586" cy="154179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lothes Peg, Blue, Spring, Laund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6207" y="2350497"/>
            <a:ext cx="2323586" cy="155147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slinky public doma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06207" y="4086563"/>
            <a:ext cx="2323586" cy="154421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prung public doma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3209" y="247736"/>
            <a:ext cx="1043770" cy="112420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coil public domain"/>
          <p:cNvPicPr>
            <a:picLocks noChangeAspect="1" noChangeArrowheads="1"/>
          </p:cNvPicPr>
          <p:nvPr/>
        </p:nvPicPr>
        <p:blipFill rotWithShape="1">
          <a:blip r:embed="rId7">
            <a:extLst>
              <a:ext uri="{28A0092B-C50C-407E-A947-70E740481C1C}">
                <a14:useLocalDpi xmlns:a14="http://schemas.microsoft.com/office/drawing/2010/main" val="0"/>
              </a:ext>
            </a:extLst>
          </a:blip>
          <a:srcRect r="71" b="-62"/>
          <a:stretch/>
        </p:blipFill>
        <p:spPr bwMode="auto">
          <a:xfrm>
            <a:off x="8524702" y="1488149"/>
            <a:ext cx="827839" cy="14281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8"/>
          <a:stretch>
            <a:fillRect/>
          </a:stretch>
        </p:blipFill>
        <p:spPr>
          <a:xfrm>
            <a:off x="6208077" y="3088348"/>
            <a:ext cx="3144464" cy="2542431"/>
          </a:xfrm>
          <a:prstGeom prst="rect">
            <a:avLst/>
          </a:prstGeom>
        </p:spPr>
      </p:pic>
    </p:spTree>
    <p:extLst>
      <p:ext uri="{BB962C8B-B14F-4D97-AF65-F5344CB8AC3E}">
        <p14:creationId xmlns:p14="http://schemas.microsoft.com/office/powerpoint/2010/main" val="7665917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0" name="Picture 12" descr="Back axle suspension spring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2724459"/>
            <a:ext cx="6189279" cy="307143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1589648"/>
            <a:ext cx="6195363" cy="4206241"/>
          </a:xfrm>
        </p:spPr>
        <p:txBody>
          <a:bodyPr>
            <a:normAutofit/>
          </a:bodyPr>
          <a:lstStyle/>
          <a:p>
            <a:pPr marL="0" indent="0">
              <a:spcBef>
                <a:spcPts val="0"/>
              </a:spcBef>
              <a:spcAft>
                <a:spcPts val="800"/>
              </a:spcAft>
              <a:buNone/>
            </a:pPr>
            <a:r>
              <a:rPr lang="en-GB" sz="2000" b="1" dirty="0"/>
              <a:t>Leaf</a:t>
            </a:r>
            <a:r>
              <a:rPr lang="en-GB" sz="2000" dirty="0"/>
              <a:t> springs are typically used in vehicle suspension. </a:t>
            </a:r>
          </a:p>
          <a:p>
            <a:pPr marL="0" indent="0">
              <a:spcBef>
                <a:spcPts val="0"/>
              </a:spcBef>
              <a:spcAft>
                <a:spcPts val="800"/>
              </a:spcAft>
              <a:buNone/>
            </a:pPr>
            <a:r>
              <a:rPr lang="en-GB" sz="2000" dirty="0"/>
              <a:t>A </a:t>
            </a:r>
            <a:r>
              <a:rPr lang="en-GB" sz="2000" b="1" dirty="0"/>
              <a:t>bow</a:t>
            </a:r>
            <a:r>
              <a:rPr lang="en-GB" sz="2000" dirty="0"/>
              <a:t> is a type of spring, holding tension until the arrow is released.</a:t>
            </a:r>
          </a:p>
        </p:txBody>
      </p:sp>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Springs and screws</a:t>
            </a:r>
          </a:p>
        </p:txBody>
      </p:sp>
      <p:pic>
        <p:nvPicPr>
          <p:cNvPr id="2062" name="Picture 14" descr="Image result for bow spring public dom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048270" y="1299689"/>
            <a:ext cx="4381729" cy="3622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4820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5952276" y="1691820"/>
            <a:ext cx="2237794" cy="2036763"/>
          </a:xfrm>
          <a:prstGeom prst="rect">
            <a:avLst/>
          </a:prstGeom>
        </p:spPr>
      </p:pic>
      <p:sp>
        <p:nvSpPr>
          <p:cNvPr id="3" name="Content Placeholder 2"/>
          <p:cNvSpPr>
            <a:spLocks noGrp="1"/>
          </p:cNvSpPr>
          <p:nvPr>
            <p:ph idx="1"/>
          </p:nvPr>
        </p:nvSpPr>
        <p:spPr>
          <a:xfrm>
            <a:off x="609601" y="1589648"/>
            <a:ext cx="5342676"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Screws</a:t>
            </a:r>
            <a:endParaRPr lang="en-GB" sz="2000" b="1" dirty="0">
              <a:solidFill>
                <a:srgbClr val="318AAC"/>
              </a:solidFill>
              <a:latin typeface="Cambria" panose="02040503050406030204" pitchFamily="18" charset="0"/>
            </a:endParaRPr>
          </a:p>
          <a:p>
            <a:pPr marL="0" indent="0">
              <a:spcBef>
                <a:spcPts val="0"/>
              </a:spcBef>
              <a:spcAft>
                <a:spcPts val="800"/>
              </a:spcAft>
              <a:buNone/>
            </a:pPr>
            <a:r>
              <a:rPr lang="en-GB" sz="2000" dirty="0"/>
              <a:t>The </a:t>
            </a:r>
            <a:r>
              <a:rPr lang="en-GB" sz="2000" b="1" dirty="0"/>
              <a:t>helix</a:t>
            </a:r>
            <a:r>
              <a:rPr lang="en-GB" sz="2000" dirty="0"/>
              <a:t> in a screw can be used to move plates, as in a vice; raise and lower a weight, as in a car jack, or raise water from a well using an Archimedes screw.</a:t>
            </a:r>
          </a:p>
        </p:txBody>
      </p:sp>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Springs and screws</a:t>
            </a:r>
          </a:p>
        </p:txBody>
      </p:sp>
      <p:pic>
        <p:nvPicPr>
          <p:cNvPr id="3074" name="Picture 2" descr="https://upload.wikimedia.org/wikipedia/commons/2/22/Archimedes-screw_one-screw-threads_with-ball_3D-view_animated_small.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014988" y="2830580"/>
            <a:ext cx="3062712" cy="22357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609600" y="3948470"/>
            <a:ext cx="4367213" cy="1690910"/>
          </a:xfrm>
          <a:prstGeom prst="rect">
            <a:avLst/>
          </a:prstGeom>
        </p:spPr>
      </p:pic>
      <p:pic>
        <p:nvPicPr>
          <p:cNvPr id="7170" name="Picture 2" descr="File:Archimedes screw.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12769" y="260024"/>
            <a:ext cx="3333750" cy="2228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Documents and Settings\willy.adam\Desktop\WA Admin08\Publications\AtoZ of D&amp;T\pps from Paul3\New pics May09\vice.jpg"/>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30702" y="3352800"/>
            <a:ext cx="3884286" cy="244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4367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Hydraulic systems</a:t>
            </a:r>
          </a:p>
        </p:txBody>
      </p:sp>
      <p:sp>
        <p:nvSpPr>
          <p:cNvPr id="3" name="Content Placeholder 2"/>
          <p:cNvSpPr>
            <a:spLocks noGrp="1"/>
          </p:cNvSpPr>
          <p:nvPr>
            <p:ph idx="1"/>
          </p:nvPr>
        </p:nvSpPr>
        <p:spPr>
          <a:xfrm>
            <a:off x="609600" y="1589648"/>
            <a:ext cx="6007100" cy="4206241"/>
          </a:xfrm>
        </p:spPr>
        <p:txBody>
          <a:bodyPr>
            <a:normAutofit/>
          </a:bodyPr>
          <a:lstStyle/>
          <a:p>
            <a:pPr marL="0" indent="0">
              <a:spcBef>
                <a:spcPts val="0"/>
              </a:spcBef>
              <a:spcAft>
                <a:spcPts val="800"/>
              </a:spcAft>
              <a:buNone/>
            </a:pPr>
            <a:r>
              <a:rPr lang="en-GB" sz="2000" dirty="0"/>
              <a:t>These use liquids to transfer energy along pipes and deliver an output. </a:t>
            </a:r>
          </a:p>
          <a:p>
            <a:pPr marL="0" indent="0">
              <a:spcBef>
                <a:spcPts val="0"/>
              </a:spcBef>
              <a:spcAft>
                <a:spcPts val="800"/>
              </a:spcAft>
              <a:buNone/>
            </a:pPr>
            <a:r>
              <a:rPr lang="en-GB" sz="2000" dirty="0"/>
              <a:t>Liquids do not compress so transfer energy in proportion to the input, while gasses will compress and absorb some of the input energy.</a:t>
            </a:r>
          </a:p>
          <a:p>
            <a:pPr marL="0" indent="0">
              <a:spcBef>
                <a:spcPts val="0"/>
              </a:spcBef>
              <a:spcAft>
                <a:spcPts val="800"/>
              </a:spcAft>
              <a:buNone/>
            </a:pPr>
            <a:r>
              <a:rPr lang="en-GB" sz="2000" dirty="0"/>
              <a:t>Examples of hydraulic systems include car braking and suspension systems, mechanical diggers, and tipper trucks.</a:t>
            </a:r>
          </a:p>
        </p:txBody>
      </p:sp>
      <p:grpSp>
        <p:nvGrpSpPr>
          <p:cNvPr id="7" name="Group 6"/>
          <p:cNvGrpSpPr/>
          <p:nvPr/>
        </p:nvGrpSpPr>
        <p:grpSpPr>
          <a:xfrm>
            <a:off x="6234115" y="2805175"/>
            <a:ext cx="1787209" cy="3162724"/>
            <a:chOff x="7653971" y="2630325"/>
            <a:chExt cx="1787209" cy="3162724"/>
          </a:xfrm>
        </p:grpSpPr>
        <p:pic>
          <p:nvPicPr>
            <p:cNvPr id="1034" name="Picture 10" descr="Image result for robot hand public dom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500000">
              <a:off x="6965749" y="3318547"/>
              <a:ext cx="3146157" cy="17697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359651" y="5615941"/>
              <a:ext cx="1081529" cy="177108"/>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pic>
        <p:nvPicPr>
          <p:cNvPr id="11" name="Picture 6" descr="File:Blmexcavsm.jpg"/>
          <p:cNvPicPr>
            <a:picLocks noChangeAspect="1" noChangeArrowheads="1"/>
          </p:cNvPicPr>
          <p:nvPr/>
        </p:nvPicPr>
        <p:blipFill rotWithShape="1">
          <a:blip r:embed="rId4">
            <a:extLst>
              <a:ext uri="{28A0092B-C50C-407E-A947-70E740481C1C}">
                <a14:useLocalDpi xmlns:a14="http://schemas.microsoft.com/office/drawing/2010/main" val="0"/>
              </a:ext>
            </a:extLst>
          </a:blip>
          <a:srcRect r="55" b="-38"/>
          <a:stretch/>
        </p:blipFill>
        <p:spPr bwMode="auto">
          <a:xfrm>
            <a:off x="8087531" y="429556"/>
            <a:ext cx="3835764" cy="22628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5"/>
          <a:stretch>
            <a:fillRect/>
          </a:stretch>
        </p:blipFill>
        <p:spPr>
          <a:xfrm>
            <a:off x="8087530" y="2904237"/>
            <a:ext cx="3835764" cy="2891652"/>
          </a:xfrm>
          <a:prstGeom prst="rect">
            <a:avLst/>
          </a:prstGeom>
        </p:spPr>
      </p:pic>
    </p:spTree>
    <p:extLst>
      <p:ext uri="{BB962C8B-B14F-4D97-AF65-F5344CB8AC3E}">
        <p14:creationId xmlns:p14="http://schemas.microsoft.com/office/powerpoint/2010/main" val="4083606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Pneumatic systems</a:t>
            </a:r>
          </a:p>
        </p:txBody>
      </p:sp>
      <p:sp>
        <p:nvSpPr>
          <p:cNvPr id="3" name="Content Placeholder 2"/>
          <p:cNvSpPr>
            <a:spLocks noGrp="1"/>
          </p:cNvSpPr>
          <p:nvPr>
            <p:ph idx="1"/>
          </p:nvPr>
        </p:nvSpPr>
        <p:spPr>
          <a:xfrm>
            <a:off x="609600" y="1589648"/>
            <a:ext cx="6446718" cy="4206241"/>
          </a:xfrm>
        </p:spPr>
        <p:txBody>
          <a:bodyPr>
            <a:normAutofit/>
          </a:bodyPr>
          <a:lstStyle/>
          <a:p>
            <a:pPr marL="0" indent="0">
              <a:spcBef>
                <a:spcPts val="0"/>
              </a:spcBef>
              <a:spcAft>
                <a:spcPts val="800"/>
              </a:spcAft>
              <a:buNone/>
            </a:pPr>
            <a:r>
              <a:rPr lang="en-GB" sz="2000" dirty="0"/>
              <a:t>Pneumatic systems use gasses to transfer energy along pipes and deliver an output. The resulting output can be regulated, for example to power an industrial digger, or can use sudden release for launching an air powered vehicle or a nail gun.</a:t>
            </a:r>
          </a:p>
          <a:p>
            <a:pPr marL="0" indent="0">
              <a:spcBef>
                <a:spcPts val="0"/>
              </a:spcBef>
              <a:spcAft>
                <a:spcPts val="800"/>
              </a:spcAft>
              <a:buNone/>
            </a:pPr>
            <a:r>
              <a:rPr lang="en-GB" sz="2000" dirty="0"/>
              <a:t>Gasses will compress and absorb some of the input energy while liquids do not compress so transfer energy in proportion to the input.</a:t>
            </a:r>
          </a:p>
          <a:p>
            <a:pPr marL="0" indent="0">
              <a:spcBef>
                <a:spcPts val="0"/>
              </a:spcBef>
              <a:spcAft>
                <a:spcPts val="800"/>
              </a:spcAft>
              <a:buNone/>
            </a:pPr>
            <a:r>
              <a:rPr lang="en-GB" sz="2000" dirty="0"/>
              <a:t>Pneumatic systems include power tools such as a road drill and in machine tools and robotics.</a:t>
            </a:r>
          </a:p>
        </p:txBody>
      </p:sp>
      <p:pic>
        <p:nvPicPr>
          <p:cNvPr id="1028" name="Picture 4" descr="Image result for pneumatics public dom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6569" y="3350878"/>
            <a:ext cx="4055832" cy="22752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pneumatics public domai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421739">
            <a:off x="7542169" y="270219"/>
            <a:ext cx="3055726" cy="2545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30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Forces</a:t>
            </a:r>
          </a:p>
        </p:txBody>
      </p:sp>
      <p:sp>
        <p:nvSpPr>
          <p:cNvPr id="3" name="Content Placeholder 2"/>
          <p:cNvSpPr>
            <a:spLocks noGrp="1"/>
          </p:cNvSpPr>
          <p:nvPr>
            <p:ph idx="1"/>
          </p:nvPr>
        </p:nvSpPr>
        <p:spPr>
          <a:xfrm>
            <a:off x="609600" y="1589649"/>
            <a:ext cx="11480800" cy="529437"/>
          </a:xfrm>
        </p:spPr>
        <p:txBody>
          <a:bodyPr>
            <a:noAutofit/>
          </a:bodyPr>
          <a:lstStyle/>
          <a:p>
            <a:pPr marL="0" indent="0">
              <a:spcBef>
                <a:spcPts val="0"/>
              </a:spcBef>
              <a:spcAft>
                <a:spcPts val="800"/>
              </a:spcAft>
              <a:buNone/>
            </a:pPr>
            <a:r>
              <a:rPr lang="en-GB" sz="2000" dirty="0"/>
              <a:t>Mechanisms use and resist forces to make them work efficiently. Forces include gravity and friction. </a:t>
            </a:r>
            <a:endParaRPr lang="en-GB" sz="2000" strike="sngStrike" dirty="0"/>
          </a:p>
        </p:txBody>
      </p:sp>
      <p:sp>
        <p:nvSpPr>
          <p:cNvPr id="5" name="Content Placeholder 2"/>
          <p:cNvSpPr txBox="1">
            <a:spLocks/>
          </p:cNvSpPr>
          <p:nvPr/>
        </p:nvSpPr>
        <p:spPr>
          <a:xfrm>
            <a:off x="609599" y="2144487"/>
            <a:ext cx="8064501" cy="36747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4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20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20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723900">
              <a:spcBef>
                <a:spcPts val="0"/>
              </a:spcBef>
              <a:spcAft>
                <a:spcPts val="800"/>
              </a:spcAft>
            </a:pPr>
            <a:r>
              <a:rPr lang="en-GB" sz="2400" b="1" dirty="0">
                <a:solidFill>
                  <a:srgbClr val="318AAC"/>
                </a:solidFill>
                <a:latin typeface="Cambria" panose="02040503050406030204" pitchFamily="18" charset="0"/>
              </a:rPr>
              <a:t>Input</a:t>
            </a:r>
            <a:r>
              <a:rPr lang="en-GB" sz="2000" b="1" dirty="0"/>
              <a:t> </a:t>
            </a:r>
            <a:r>
              <a:rPr lang="en-GB" sz="2000" dirty="0"/>
              <a:t>– movement of a mechanical or pneumatic type that initiates a response movement in the mechanism.</a:t>
            </a:r>
            <a:endParaRPr lang="en-GB" sz="1900" dirty="0"/>
          </a:p>
          <a:p>
            <a:pPr marL="723900">
              <a:spcBef>
                <a:spcPts val="0"/>
              </a:spcBef>
              <a:spcAft>
                <a:spcPts val="800"/>
              </a:spcAft>
            </a:pPr>
            <a:r>
              <a:rPr lang="en-GB" sz="2400" b="1" dirty="0">
                <a:solidFill>
                  <a:srgbClr val="318AAC"/>
                </a:solidFill>
                <a:latin typeface="Cambria" panose="02040503050406030204" pitchFamily="18" charset="0"/>
              </a:rPr>
              <a:t>Output</a:t>
            </a:r>
            <a:r>
              <a:rPr lang="en-GB" sz="2000" b="1" dirty="0"/>
              <a:t> </a:t>
            </a:r>
            <a:r>
              <a:rPr lang="en-GB" sz="2000" dirty="0"/>
              <a:t>– the result of processing input movement as, for example, rotation or linear actions.</a:t>
            </a:r>
            <a:endParaRPr lang="en-GB" sz="1900" b="1" dirty="0"/>
          </a:p>
          <a:p>
            <a:pPr marL="723900">
              <a:spcBef>
                <a:spcPts val="0"/>
              </a:spcBef>
              <a:spcAft>
                <a:spcPts val="800"/>
              </a:spcAft>
            </a:pPr>
            <a:r>
              <a:rPr lang="en-GB" sz="2400" b="1" dirty="0">
                <a:solidFill>
                  <a:srgbClr val="318AAC"/>
                </a:solidFill>
                <a:latin typeface="Cambria" panose="02040503050406030204" pitchFamily="18" charset="0"/>
              </a:rPr>
              <a:t>Compression</a:t>
            </a:r>
            <a:r>
              <a:rPr lang="en-GB" sz="2000" dirty="0"/>
              <a:t> – the effect of forces pushing on and trying to squeeze (compress) an object, for example in a pneumatic system or a spring.</a:t>
            </a:r>
            <a:endParaRPr lang="en-GB" sz="1900" dirty="0"/>
          </a:p>
          <a:p>
            <a:pPr marL="723900">
              <a:spcBef>
                <a:spcPts val="0"/>
              </a:spcBef>
              <a:spcAft>
                <a:spcPts val="800"/>
              </a:spcAft>
            </a:pPr>
            <a:r>
              <a:rPr lang="en-GB" sz="2400" b="1" dirty="0">
                <a:solidFill>
                  <a:srgbClr val="318AAC"/>
                </a:solidFill>
                <a:latin typeface="Cambria" panose="02040503050406030204" pitchFamily="18" charset="0"/>
              </a:rPr>
              <a:t>Tension</a:t>
            </a:r>
            <a:r>
              <a:rPr lang="en-GB" sz="2000" dirty="0"/>
              <a:t> – forces that try to pull apart an object, as in a spring in weighing scales.</a:t>
            </a:r>
            <a:endParaRPr lang="en-GB" sz="1900" dirty="0"/>
          </a:p>
        </p:txBody>
      </p:sp>
      <p:sp>
        <p:nvSpPr>
          <p:cNvPr id="4" name="Rectangle 3"/>
          <p:cNvSpPr/>
          <p:nvPr/>
        </p:nvSpPr>
        <p:spPr>
          <a:xfrm>
            <a:off x="9905999" y="5424544"/>
            <a:ext cx="2015067" cy="369332"/>
          </a:xfrm>
          <a:prstGeom prst="rect">
            <a:avLst/>
          </a:prstGeom>
          <a:solidFill>
            <a:srgbClr val="92D050"/>
          </a:solidFill>
        </p:spPr>
        <p:txBody>
          <a:bodyPr wrap="square">
            <a:spAutoFit/>
          </a:bodyPr>
          <a:lstStyle/>
          <a:p>
            <a:pPr algn="ctr"/>
            <a:r>
              <a:rPr lang="en-GB" dirty="0">
                <a:solidFill>
                  <a:srgbClr val="C61E27"/>
                </a:solidFill>
                <a:latin typeface="Arial" panose="020B0604020202020204" pitchFamily="34" charset="0"/>
                <a:cs typeface="Arial" panose="020B0604020202020204" pitchFamily="34" charset="0"/>
              </a:rPr>
              <a:t>Links to Science</a:t>
            </a:r>
          </a:p>
        </p:txBody>
      </p:sp>
    </p:spTree>
    <p:extLst>
      <p:ext uri="{BB962C8B-B14F-4D97-AF65-F5344CB8AC3E}">
        <p14:creationId xmlns:p14="http://schemas.microsoft.com/office/powerpoint/2010/main" val="27402142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7635381" y="251620"/>
            <a:ext cx="3203800" cy="1961016"/>
          </a:xfrm>
          <a:prstGeom prst="rect">
            <a:avLst/>
          </a:prstGeom>
        </p:spPr>
      </p:pic>
      <p:pic>
        <p:nvPicPr>
          <p:cNvPr id="11" name="Picture 2" descr="File:Automa Manzetti 1840 dettaglio.JPG"/>
          <p:cNvPicPr>
            <a:picLocks noChangeAspect="1" noChangeArrowheads="1"/>
          </p:cNvPicPr>
          <p:nvPr/>
        </p:nvPicPr>
        <p:blipFill rotWithShape="1">
          <a:blip r:embed="rId4">
            <a:extLst>
              <a:ext uri="{28A0092B-C50C-407E-A947-70E740481C1C}">
                <a14:useLocalDpi xmlns:a14="http://schemas.microsoft.com/office/drawing/2010/main" val="0"/>
              </a:ext>
            </a:extLst>
          </a:blip>
          <a:srcRect b="95"/>
          <a:stretch/>
        </p:blipFill>
        <p:spPr bwMode="auto">
          <a:xfrm>
            <a:off x="9652000" y="2177143"/>
            <a:ext cx="2298700" cy="18267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5">
            <a:clrChange>
              <a:clrFrom>
                <a:srgbClr val="FFFFFF"/>
              </a:clrFrom>
              <a:clrTo>
                <a:srgbClr val="FFFFFF">
                  <a:alpha val="0"/>
                </a:srgbClr>
              </a:clrTo>
            </a:clrChange>
          </a:blip>
          <a:stretch>
            <a:fillRect/>
          </a:stretch>
        </p:blipFill>
        <p:spPr>
          <a:xfrm>
            <a:off x="10887197" y="177116"/>
            <a:ext cx="1357385" cy="2307554"/>
          </a:xfrm>
          <a:prstGeom prst="rect">
            <a:avLst/>
          </a:prstGeom>
        </p:spPr>
      </p:pic>
      <p:pic>
        <p:nvPicPr>
          <p:cNvPr id="14" name="Picture 8" descr="Image result for jack in the box public domain"/>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3163" y="2465619"/>
            <a:ext cx="1574340" cy="197938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0" descr="Image result for cycle brake public domain"/>
          <p:cNvPicPr>
            <a:picLocks noChangeAspect="1" noChangeArrowheads="1"/>
          </p:cNvPicPr>
          <p:nvPr/>
        </p:nvPicPr>
        <p:blipFill rotWithShape="1">
          <a:blip r:embed="rId7">
            <a:extLst>
              <a:ext uri="{28A0092B-C50C-407E-A947-70E740481C1C}">
                <a14:useLocalDpi xmlns:a14="http://schemas.microsoft.com/office/drawing/2010/main" val="0"/>
              </a:ext>
            </a:extLst>
          </a:blip>
          <a:srcRect b="-85"/>
          <a:stretch/>
        </p:blipFill>
        <p:spPr bwMode="auto">
          <a:xfrm>
            <a:off x="9651999" y="4169684"/>
            <a:ext cx="2308261" cy="162620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Some ideas</a:t>
            </a:r>
          </a:p>
        </p:txBody>
      </p:sp>
      <p:sp>
        <p:nvSpPr>
          <p:cNvPr id="3" name="Content Placeholder 2"/>
          <p:cNvSpPr>
            <a:spLocks noGrp="1"/>
          </p:cNvSpPr>
          <p:nvPr>
            <p:ph idx="1"/>
          </p:nvPr>
        </p:nvSpPr>
        <p:spPr>
          <a:xfrm>
            <a:off x="609599" y="1589648"/>
            <a:ext cx="7230355" cy="4206241"/>
          </a:xfrm>
        </p:spPr>
        <p:txBody>
          <a:bodyPr>
            <a:normAutofit fontScale="92500"/>
          </a:bodyPr>
          <a:lstStyle/>
          <a:p>
            <a:pPr marL="0" indent="0">
              <a:spcBef>
                <a:spcPts val="0"/>
              </a:spcBef>
              <a:spcAft>
                <a:spcPts val="800"/>
              </a:spcAft>
              <a:buNone/>
            </a:pPr>
            <a:r>
              <a:rPr lang="en-GB" sz="2000" dirty="0"/>
              <a:t>You might use mechanisms in designing and making the </a:t>
            </a:r>
            <a:br>
              <a:rPr lang="en-GB" sz="2000" dirty="0"/>
            </a:br>
            <a:r>
              <a:rPr lang="en-GB" sz="2000" dirty="0"/>
              <a:t>following products:</a:t>
            </a:r>
          </a:p>
          <a:p>
            <a:pPr>
              <a:spcBef>
                <a:spcPts val="0"/>
              </a:spcBef>
              <a:spcAft>
                <a:spcPts val="800"/>
              </a:spcAft>
            </a:pPr>
            <a:r>
              <a:rPr lang="en-GB" sz="2000" b="1" dirty="0">
                <a:latin typeface="Arial" panose="020B0604020202020204" pitchFamily="34" charset="0"/>
                <a:cs typeface="Arial" panose="020B0604020202020204" pitchFamily="34" charset="0"/>
              </a:rPr>
              <a:t>Automata</a:t>
            </a:r>
            <a:r>
              <a:rPr lang="en-GB" sz="2000" dirty="0">
                <a:latin typeface="Arial" panose="020B0604020202020204" pitchFamily="34" charset="0"/>
                <a:cs typeface="Arial" panose="020B0604020202020204" pitchFamily="34" charset="0"/>
              </a:rPr>
              <a:t> such as animated film props would combine pneumatics with levers and linkages.</a:t>
            </a:r>
          </a:p>
          <a:p>
            <a:pPr>
              <a:spcBef>
                <a:spcPts val="0"/>
              </a:spcBef>
              <a:spcAft>
                <a:spcPts val="800"/>
              </a:spcAft>
            </a:pPr>
            <a:r>
              <a:rPr lang="en-GB" sz="2000" b="1" dirty="0">
                <a:latin typeface="Arial" panose="020B0604020202020204" pitchFamily="34" charset="0"/>
                <a:cs typeface="Arial" panose="020B0604020202020204" pitchFamily="34" charset="0"/>
              </a:rPr>
              <a:t>Lifting heavy weights</a:t>
            </a:r>
            <a:r>
              <a:rPr lang="en-GB" sz="2000" dirty="0">
                <a:latin typeface="Arial" panose="020B0604020202020204" pitchFamily="34" charset="0"/>
                <a:cs typeface="Arial" panose="020B0604020202020204" pitchFamily="34" charset="0"/>
              </a:rPr>
              <a:t> can be done using pulleys. </a:t>
            </a:r>
          </a:p>
          <a:p>
            <a:pPr>
              <a:spcBef>
                <a:spcPts val="0"/>
              </a:spcBef>
              <a:spcAft>
                <a:spcPts val="800"/>
              </a:spcAft>
            </a:pPr>
            <a:r>
              <a:rPr lang="en-GB" sz="2000" dirty="0">
                <a:latin typeface="Arial" panose="020B0604020202020204" pitchFamily="34" charset="0"/>
                <a:cs typeface="Arial" panose="020B0604020202020204" pitchFamily="34" charset="0"/>
              </a:rPr>
              <a:t>A </a:t>
            </a:r>
            <a:r>
              <a:rPr lang="en-GB" sz="2000" b="1" dirty="0">
                <a:latin typeface="Arial" panose="020B0604020202020204" pitchFamily="34" charset="0"/>
                <a:cs typeface="Arial" panose="020B0604020202020204" pitchFamily="34" charset="0"/>
              </a:rPr>
              <a:t>display in a shop window</a:t>
            </a:r>
            <a:r>
              <a:rPr lang="en-GB" sz="2000" dirty="0">
                <a:latin typeface="Arial" panose="020B0604020202020204" pitchFamily="34" charset="0"/>
                <a:cs typeface="Arial" panose="020B0604020202020204" pitchFamily="34" charset="0"/>
              </a:rPr>
              <a:t> might use cams, levers and linkages and pneumatics.</a:t>
            </a:r>
          </a:p>
          <a:p>
            <a:pPr>
              <a:spcBef>
                <a:spcPts val="0"/>
              </a:spcBef>
              <a:spcAft>
                <a:spcPts val="800"/>
              </a:spcAft>
            </a:pPr>
            <a:r>
              <a:rPr lang="en-GB" sz="2000" b="1" dirty="0">
                <a:latin typeface="Arial" panose="020B0604020202020204" pitchFamily="34" charset="0"/>
                <a:cs typeface="Arial" panose="020B0604020202020204" pitchFamily="34" charset="0"/>
              </a:rPr>
              <a:t>Jack-in-the-Box</a:t>
            </a:r>
            <a:r>
              <a:rPr lang="en-GB" sz="2000" dirty="0">
                <a:latin typeface="Arial" panose="020B0604020202020204" pitchFamily="34" charset="0"/>
                <a:cs typeface="Arial" panose="020B0604020202020204" pitchFamily="34" charset="0"/>
              </a:rPr>
              <a:t> toy or a board game with mechanical parts.</a:t>
            </a:r>
          </a:p>
          <a:p>
            <a:pPr>
              <a:spcBef>
                <a:spcPts val="0"/>
              </a:spcBef>
              <a:spcAft>
                <a:spcPts val="800"/>
              </a:spcAft>
            </a:pPr>
            <a:r>
              <a:rPr lang="en-GB" sz="2000" b="1" dirty="0">
                <a:latin typeface="Arial" panose="020B0604020202020204" pitchFamily="34" charset="0"/>
                <a:cs typeface="Arial" panose="020B0604020202020204" pitchFamily="34" charset="0"/>
              </a:rPr>
              <a:t>Disassembly</a:t>
            </a:r>
            <a:r>
              <a:rPr lang="en-GB" sz="2000" dirty="0">
                <a:latin typeface="Arial" panose="020B0604020202020204" pitchFamily="34" charset="0"/>
                <a:cs typeface="Arial" panose="020B0604020202020204" pitchFamily="34" charset="0"/>
              </a:rPr>
              <a:t> – take apart a bike brake mechanism to see how the parts work together. </a:t>
            </a:r>
          </a:p>
          <a:p>
            <a:pPr marL="0" indent="0">
              <a:spcBef>
                <a:spcPts val="0"/>
              </a:spcBef>
              <a:spcAft>
                <a:spcPts val="800"/>
              </a:spcAft>
              <a:buNone/>
            </a:pPr>
            <a:r>
              <a:rPr lang="en-GB" sz="2000" dirty="0">
                <a:latin typeface="Arial" panose="020B0604020202020204" pitchFamily="34" charset="0"/>
                <a:cs typeface="Arial" panose="020B0604020202020204" pitchFamily="34" charset="0"/>
              </a:rPr>
              <a:t>Any ideas might make use of systems and control technology, including programming and control.</a:t>
            </a:r>
          </a:p>
        </p:txBody>
      </p:sp>
    </p:spTree>
    <p:extLst>
      <p:ext uri="{BB962C8B-B14F-4D97-AF65-F5344CB8AC3E}">
        <p14:creationId xmlns:p14="http://schemas.microsoft.com/office/powerpoint/2010/main" val="25046963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Activities</a:t>
            </a:r>
          </a:p>
        </p:txBody>
      </p:sp>
      <p:sp>
        <p:nvSpPr>
          <p:cNvPr id="3" name="Content Placeholder 2"/>
          <p:cNvSpPr>
            <a:spLocks noGrp="1"/>
          </p:cNvSpPr>
          <p:nvPr>
            <p:ph idx="1"/>
          </p:nvPr>
        </p:nvSpPr>
        <p:spPr>
          <a:xfrm>
            <a:off x="609600" y="1321895"/>
            <a:ext cx="10972800" cy="476526"/>
          </a:xfrm>
        </p:spPr>
        <p:txBody>
          <a:bodyPr>
            <a:normAutofit/>
          </a:bodyPr>
          <a:lstStyle/>
          <a:p>
            <a:pPr marL="0" indent="0">
              <a:spcBef>
                <a:spcPts val="0"/>
              </a:spcBef>
              <a:spcAft>
                <a:spcPts val="800"/>
              </a:spcAft>
              <a:buNone/>
            </a:pPr>
            <a:r>
              <a:rPr lang="en-GB" sz="1800" dirty="0"/>
              <a:t>Categorisation: Which mechanisms would you find in the following (some may include more than one)?</a:t>
            </a:r>
          </a:p>
        </p:txBody>
      </p:sp>
      <p:graphicFrame>
        <p:nvGraphicFramePr>
          <p:cNvPr id="4" name="Table 3"/>
          <p:cNvGraphicFramePr>
            <a:graphicFrameLocks noGrp="1"/>
          </p:cNvGraphicFramePr>
          <p:nvPr>
            <p:extLst>
              <p:ext uri="{D42A27DB-BD31-4B8C-83A1-F6EECF244321}">
                <p14:modId xmlns:p14="http://schemas.microsoft.com/office/powerpoint/2010/main" val="985330299"/>
              </p:ext>
            </p:extLst>
          </p:nvPr>
        </p:nvGraphicFramePr>
        <p:xfrm>
          <a:off x="480000" y="1798421"/>
          <a:ext cx="11232000" cy="4084320"/>
        </p:xfrm>
        <a:graphic>
          <a:graphicData uri="http://schemas.openxmlformats.org/drawingml/2006/table">
            <a:tbl>
              <a:tblPr firstRow="1" bandRow="1">
                <a:tableStyleId>{5C22544A-7EE6-4342-B048-85BDC9FD1C3A}</a:tableStyleId>
              </a:tblPr>
              <a:tblGrid>
                <a:gridCol w="2160000">
                  <a:extLst>
                    <a:ext uri="{9D8B030D-6E8A-4147-A177-3AD203B41FA5}">
                      <a16:colId xmlns:a16="http://schemas.microsoft.com/office/drawing/2014/main" val="626717331"/>
                    </a:ext>
                  </a:extLst>
                </a:gridCol>
                <a:gridCol w="1296000">
                  <a:extLst>
                    <a:ext uri="{9D8B030D-6E8A-4147-A177-3AD203B41FA5}">
                      <a16:colId xmlns:a16="http://schemas.microsoft.com/office/drawing/2014/main" val="1200594583"/>
                    </a:ext>
                  </a:extLst>
                </a:gridCol>
                <a:gridCol w="1296000">
                  <a:extLst>
                    <a:ext uri="{9D8B030D-6E8A-4147-A177-3AD203B41FA5}">
                      <a16:colId xmlns:a16="http://schemas.microsoft.com/office/drawing/2014/main" val="3583466280"/>
                    </a:ext>
                  </a:extLst>
                </a:gridCol>
                <a:gridCol w="1296000">
                  <a:extLst>
                    <a:ext uri="{9D8B030D-6E8A-4147-A177-3AD203B41FA5}">
                      <a16:colId xmlns:a16="http://schemas.microsoft.com/office/drawing/2014/main" val="3336062769"/>
                    </a:ext>
                  </a:extLst>
                </a:gridCol>
                <a:gridCol w="1296000">
                  <a:extLst>
                    <a:ext uri="{9D8B030D-6E8A-4147-A177-3AD203B41FA5}">
                      <a16:colId xmlns:a16="http://schemas.microsoft.com/office/drawing/2014/main" val="2720265135"/>
                    </a:ext>
                  </a:extLst>
                </a:gridCol>
                <a:gridCol w="1296000">
                  <a:extLst>
                    <a:ext uri="{9D8B030D-6E8A-4147-A177-3AD203B41FA5}">
                      <a16:colId xmlns:a16="http://schemas.microsoft.com/office/drawing/2014/main" val="4014154925"/>
                    </a:ext>
                  </a:extLst>
                </a:gridCol>
                <a:gridCol w="1296000">
                  <a:extLst>
                    <a:ext uri="{9D8B030D-6E8A-4147-A177-3AD203B41FA5}">
                      <a16:colId xmlns:a16="http://schemas.microsoft.com/office/drawing/2014/main" val="3047958854"/>
                    </a:ext>
                  </a:extLst>
                </a:gridCol>
                <a:gridCol w="1296000">
                  <a:extLst>
                    <a:ext uri="{9D8B030D-6E8A-4147-A177-3AD203B41FA5}">
                      <a16:colId xmlns:a16="http://schemas.microsoft.com/office/drawing/2014/main" val="1912140253"/>
                    </a:ext>
                  </a:extLst>
                </a:gridCol>
              </a:tblGrid>
              <a:tr h="329107">
                <a:tc>
                  <a:txBody>
                    <a:bodyPr/>
                    <a:lstStyle/>
                    <a:p>
                      <a:endParaRPr lang="en-GB" sz="1600" strike="noStrike" dirty="0">
                        <a:latin typeface="Arial" panose="020B0604020202020204" pitchFamily="34" charset="0"/>
                        <a:cs typeface="Arial" panose="020B0604020202020204" pitchFamily="34" charset="0"/>
                      </a:endParaRPr>
                    </a:p>
                  </a:txBody>
                  <a:tcPr/>
                </a:tc>
                <a:tc>
                  <a:txBody>
                    <a:bodyPr/>
                    <a:lstStyle/>
                    <a:p>
                      <a:r>
                        <a:rPr lang="en-GB" sz="1600" strike="noStrike" dirty="0">
                          <a:latin typeface="Arial" panose="020B0604020202020204" pitchFamily="34" charset="0"/>
                          <a:cs typeface="Arial" panose="020B0604020202020204" pitchFamily="34" charset="0"/>
                        </a:rPr>
                        <a:t>Levers</a:t>
                      </a:r>
                    </a:p>
                  </a:txBody>
                  <a:tcPr/>
                </a:tc>
                <a:tc>
                  <a:txBody>
                    <a:bodyPr/>
                    <a:lstStyle/>
                    <a:p>
                      <a:r>
                        <a:rPr lang="en-GB" sz="1600" strike="noStrike" dirty="0">
                          <a:latin typeface="Arial" panose="020B0604020202020204" pitchFamily="34" charset="0"/>
                          <a:cs typeface="Arial" panose="020B0604020202020204" pitchFamily="34" charset="0"/>
                        </a:rPr>
                        <a:t>Linkages</a:t>
                      </a:r>
                    </a:p>
                  </a:txBody>
                  <a:tcPr/>
                </a:tc>
                <a:tc>
                  <a:txBody>
                    <a:bodyPr/>
                    <a:lstStyle/>
                    <a:p>
                      <a:r>
                        <a:rPr lang="en-GB" sz="1600" strike="noStrike" dirty="0">
                          <a:latin typeface="Arial" panose="020B0604020202020204" pitchFamily="34" charset="0"/>
                          <a:cs typeface="Arial" panose="020B0604020202020204" pitchFamily="34" charset="0"/>
                        </a:rPr>
                        <a:t>Pulleys</a:t>
                      </a:r>
                    </a:p>
                  </a:txBody>
                  <a:tcPr/>
                </a:tc>
                <a:tc>
                  <a:txBody>
                    <a:bodyPr/>
                    <a:lstStyle/>
                    <a:p>
                      <a:r>
                        <a:rPr lang="en-GB" sz="1600" strike="noStrike" dirty="0">
                          <a:latin typeface="Arial" panose="020B0604020202020204" pitchFamily="34" charset="0"/>
                          <a:cs typeface="Arial" panose="020B0604020202020204" pitchFamily="34" charset="0"/>
                        </a:rPr>
                        <a:t>Gears</a:t>
                      </a:r>
                    </a:p>
                  </a:txBody>
                  <a:tcPr/>
                </a:tc>
                <a:tc>
                  <a:txBody>
                    <a:bodyPr/>
                    <a:lstStyle/>
                    <a:p>
                      <a:r>
                        <a:rPr lang="en-GB" sz="1600" strike="noStrike" dirty="0">
                          <a:latin typeface="Arial" panose="020B0604020202020204" pitchFamily="34" charset="0"/>
                          <a:cs typeface="Arial" panose="020B0604020202020204" pitchFamily="34" charset="0"/>
                        </a:rPr>
                        <a:t>Cams</a:t>
                      </a:r>
                    </a:p>
                  </a:txBody>
                  <a:tcPr/>
                </a:tc>
                <a:tc>
                  <a:txBody>
                    <a:bodyPr/>
                    <a:lstStyle/>
                    <a:p>
                      <a:r>
                        <a:rPr lang="en-GB" sz="1600" strike="noStrike" dirty="0">
                          <a:latin typeface="Arial" panose="020B0604020202020204" pitchFamily="34" charset="0"/>
                          <a:cs typeface="Arial" panose="020B0604020202020204" pitchFamily="34" charset="0"/>
                        </a:rPr>
                        <a:t>Springs</a:t>
                      </a:r>
                    </a:p>
                  </a:txBody>
                  <a:tcPr/>
                </a:tc>
                <a:tc>
                  <a:txBody>
                    <a:bodyPr/>
                    <a:lstStyle/>
                    <a:p>
                      <a:r>
                        <a:rPr lang="en-GB" sz="1600" strike="noStrike" dirty="0">
                          <a:latin typeface="Arial" panose="020B0604020202020204" pitchFamily="34" charset="0"/>
                          <a:cs typeface="Arial" panose="020B0604020202020204" pitchFamily="34" charset="0"/>
                        </a:rPr>
                        <a:t>Pneumatic</a:t>
                      </a:r>
                    </a:p>
                  </a:txBody>
                  <a:tcPr/>
                </a:tc>
                <a:extLst>
                  <a:ext uri="{0D108BD9-81ED-4DB2-BD59-A6C34878D82A}">
                    <a16:rowId xmlns:a16="http://schemas.microsoft.com/office/drawing/2014/main" val="2889020445"/>
                  </a:ext>
                </a:extLst>
              </a:tr>
              <a:tr h="333678">
                <a:tc>
                  <a:txBody>
                    <a:bodyPr/>
                    <a:lstStyle/>
                    <a:p>
                      <a:r>
                        <a:rPr lang="en-GB" strike="noStrike" dirty="0">
                          <a:latin typeface="Arial" panose="020B0604020202020204" pitchFamily="34" charset="0"/>
                          <a:cs typeface="Arial" panose="020B0604020202020204" pitchFamily="34" charset="0"/>
                        </a:rPr>
                        <a:t>Remote control toy spider</a:t>
                      </a: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20898066"/>
                  </a:ext>
                </a:extLst>
              </a:tr>
              <a:tr h="333678">
                <a:tc>
                  <a:txBody>
                    <a:bodyPr/>
                    <a:lstStyle/>
                    <a:p>
                      <a:r>
                        <a:rPr lang="en-GB" strike="noStrike" dirty="0">
                          <a:latin typeface="Arial" panose="020B0604020202020204" pitchFamily="34" charset="0"/>
                          <a:cs typeface="Arial" panose="020B0604020202020204" pitchFamily="34" charset="0"/>
                        </a:rPr>
                        <a:t>Bicycle</a:t>
                      </a: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328463355"/>
                  </a:ext>
                </a:extLst>
              </a:tr>
              <a:tr h="333678">
                <a:tc>
                  <a:txBody>
                    <a:bodyPr/>
                    <a:lstStyle/>
                    <a:p>
                      <a:r>
                        <a:rPr lang="en-GB" strike="noStrike" dirty="0">
                          <a:latin typeface="Arial" panose="020B0604020202020204" pitchFamily="34" charset="0"/>
                          <a:cs typeface="Arial" panose="020B0604020202020204" pitchFamily="34" charset="0"/>
                        </a:rPr>
                        <a:t>Security doors</a:t>
                      </a: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09336223"/>
                  </a:ext>
                </a:extLst>
              </a:tr>
              <a:tr h="333678">
                <a:tc>
                  <a:txBody>
                    <a:bodyPr/>
                    <a:lstStyle/>
                    <a:p>
                      <a:r>
                        <a:rPr lang="en-GB" strike="noStrike" dirty="0">
                          <a:latin typeface="Arial" panose="020B0604020202020204" pitchFamily="34" charset="0"/>
                          <a:cs typeface="Arial" panose="020B0604020202020204" pitchFamily="34" charset="0"/>
                        </a:rPr>
                        <a:t>Crane</a:t>
                      </a: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101765571"/>
                  </a:ext>
                </a:extLst>
              </a:tr>
              <a:tr h="333678">
                <a:tc>
                  <a:txBody>
                    <a:bodyPr/>
                    <a:lstStyle/>
                    <a:p>
                      <a:r>
                        <a:rPr lang="en-GB" strike="noStrike" dirty="0">
                          <a:latin typeface="Arial" panose="020B0604020202020204" pitchFamily="34" charset="0"/>
                          <a:cs typeface="Arial" panose="020B0604020202020204" pitchFamily="34" charset="0"/>
                        </a:rPr>
                        <a:t>Fairground ride</a:t>
                      </a: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0423840"/>
                  </a:ext>
                </a:extLst>
              </a:tr>
              <a:tr h="333678">
                <a:tc>
                  <a:txBody>
                    <a:bodyPr/>
                    <a:lstStyle/>
                    <a:p>
                      <a:r>
                        <a:rPr lang="en-GB" strike="noStrike" dirty="0">
                          <a:latin typeface="Arial" panose="020B0604020202020204" pitchFamily="34" charset="0"/>
                          <a:cs typeface="Arial" panose="020B0604020202020204" pitchFamily="34" charset="0"/>
                        </a:rPr>
                        <a:t>Industrial robot welder</a:t>
                      </a: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35803199"/>
                  </a:ext>
                </a:extLst>
              </a:tr>
              <a:tr h="333678">
                <a:tc>
                  <a:txBody>
                    <a:bodyPr/>
                    <a:lstStyle/>
                    <a:p>
                      <a:r>
                        <a:rPr lang="en-GB" strike="noStrike" dirty="0">
                          <a:latin typeface="Arial" panose="020B0604020202020204" pitchFamily="34" charset="0"/>
                          <a:cs typeface="Arial" panose="020B0604020202020204" pitchFamily="34" charset="0"/>
                        </a:rPr>
                        <a:t>Aeroplane wheel system</a:t>
                      </a: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42465091"/>
                  </a:ext>
                </a:extLst>
              </a:tr>
              <a:tr h="333678">
                <a:tc>
                  <a:txBody>
                    <a:bodyPr/>
                    <a:lstStyle/>
                    <a:p>
                      <a:r>
                        <a:rPr lang="en-GB" strike="noStrike" dirty="0">
                          <a:latin typeface="Arial" panose="020B0604020202020204" pitchFamily="34" charset="0"/>
                          <a:cs typeface="Arial" panose="020B0604020202020204" pitchFamily="34" charset="0"/>
                        </a:rPr>
                        <a:t>Washing machine</a:t>
                      </a: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tc>
                  <a:txBody>
                    <a:bodyPr/>
                    <a:lstStyle/>
                    <a:p>
                      <a:endParaRPr lang="en-GB" strike="noStrik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564301262"/>
                  </a:ext>
                </a:extLst>
              </a:tr>
            </a:tbl>
          </a:graphicData>
        </a:graphic>
      </p:graphicFrame>
    </p:spTree>
    <p:extLst>
      <p:ext uri="{BB962C8B-B14F-4D97-AF65-F5344CB8AC3E}">
        <p14:creationId xmlns:p14="http://schemas.microsoft.com/office/powerpoint/2010/main" val="3687490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Activities</a:t>
            </a:r>
          </a:p>
        </p:txBody>
      </p:sp>
      <p:sp>
        <p:nvSpPr>
          <p:cNvPr id="3" name="Content Placeholder 2"/>
          <p:cNvSpPr>
            <a:spLocks noGrp="1"/>
          </p:cNvSpPr>
          <p:nvPr>
            <p:ph idx="1"/>
          </p:nvPr>
        </p:nvSpPr>
        <p:spPr>
          <a:xfrm>
            <a:off x="609600" y="1589648"/>
            <a:ext cx="7277100" cy="4206241"/>
          </a:xfrm>
        </p:spPr>
        <p:txBody>
          <a:bodyPr>
            <a:normAutofit/>
          </a:bodyPr>
          <a:lstStyle/>
          <a:p>
            <a:pPr marL="0" indent="0">
              <a:spcBef>
                <a:spcPts val="0"/>
              </a:spcBef>
              <a:spcAft>
                <a:spcPts val="800"/>
              </a:spcAft>
              <a:buNone/>
            </a:pPr>
            <a:r>
              <a:rPr lang="en-GB" sz="2400" b="1" dirty="0">
                <a:solidFill>
                  <a:srgbClr val="318AAC"/>
                </a:solidFill>
                <a:latin typeface="Cambria" panose="02040503050406030204" pitchFamily="18" charset="0"/>
              </a:rPr>
              <a:t>Spider legs</a:t>
            </a:r>
          </a:p>
          <a:p>
            <a:pPr>
              <a:spcBef>
                <a:spcPts val="0"/>
              </a:spcBef>
              <a:spcAft>
                <a:spcPts val="800"/>
              </a:spcAft>
            </a:pPr>
            <a:r>
              <a:rPr lang="en-GB" sz="2000" dirty="0"/>
              <a:t>Using construction kit materials or card and fasteners make a prototype of a walking robot insect leg.</a:t>
            </a:r>
          </a:p>
          <a:p>
            <a:pPr>
              <a:spcBef>
                <a:spcPts val="0"/>
              </a:spcBef>
              <a:spcAft>
                <a:spcPts val="800"/>
              </a:spcAft>
            </a:pPr>
            <a:r>
              <a:rPr lang="en-GB" sz="2000" dirty="0"/>
              <a:t>You might connect this to a motor to power the action.</a:t>
            </a:r>
          </a:p>
          <a:p>
            <a:pPr>
              <a:spcBef>
                <a:spcPts val="0"/>
              </a:spcBef>
              <a:spcAft>
                <a:spcPts val="800"/>
              </a:spcAft>
            </a:pPr>
            <a:r>
              <a:rPr lang="en-GB" sz="2000" dirty="0"/>
              <a:t>How might you improve upon your design?</a:t>
            </a:r>
          </a:p>
          <a:p>
            <a:pPr>
              <a:spcBef>
                <a:spcPts val="0"/>
              </a:spcBef>
              <a:spcAft>
                <a:spcPts val="800"/>
              </a:spcAft>
            </a:pPr>
            <a:r>
              <a:rPr lang="en-GB" sz="2000" dirty="0"/>
              <a:t>What would be the effect of moving the joints or changing the length of the rods?</a:t>
            </a:r>
          </a:p>
          <a:p>
            <a:pPr marL="0" indent="0">
              <a:spcBef>
                <a:spcPts val="0"/>
              </a:spcBef>
              <a:spcAft>
                <a:spcPts val="800"/>
              </a:spcAft>
              <a:buNone/>
            </a:pPr>
            <a:endParaRPr lang="en-GB" sz="2000" dirty="0"/>
          </a:p>
          <a:p>
            <a:pPr marL="0" indent="0">
              <a:spcBef>
                <a:spcPts val="0"/>
              </a:spcBef>
              <a:spcAft>
                <a:spcPts val="800"/>
              </a:spcAft>
              <a:buNone/>
            </a:pPr>
            <a:endParaRPr lang="en-GB" sz="2000" dirty="0"/>
          </a:p>
        </p:txBody>
      </p:sp>
      <p:pic>
        <p:nvPicPr>
          <p:cNvPr id="8" name="Picture 7"/>
          <p:cNvPicPr>
            <a:picLocks noChangeAspect="1"/>
          </p:cNvPicPr>
          <p:nvPr/>
        </p:nvPicPr>
        <p:blipFill>
          <a:blip r:embed="rId3"/>
          <a:stretch>
            <a:fillRect/>
          </a:stretch>
        </p:blipFill>
        <p:spPr>
          <a:xfrm>
            <a:off x="9071429" y="376238"/>
            <a:ext cx="2706007" cy="2296006"/>
          </a:xfrm>
          <a:prstGeom prst="rect">
            <a:avLst/>
          </a:prstGeom>
        </p:spPr>
      </p:pic>
      <p:pic>
        <p:nvPicPr>
          <p:cNvPr id="9" name="Picture 8"/>
          <p:cNvPicPr>
            <a:picLocks noChangeAspect="1"/>
          </p:cNvPicPr>
          <p:nvPr/>
        </p:nvPicPr>
        <p:blipFill>
          <a:blip r:embed="rId4"/>
          <a:stretch>
            <a:fillRect/>
          </a:stretch>
        </p:blipFill>
        <p:spPr>
          <a:xfrm rot="16200000">
            <a:off x="10183658" y="2493736"/>
            <a:ext cx="2051812" cy="1570264"/>
          </a:xfrm>
          <a:prstGeom prst="rect">
            <a:avLst/>
          </a:prstGeom>
        </p:spPr>
      </p:pic>
      <p:pic>
        <p:nvPicPr>
          <p:cNvPr id="10" name="Picture 9"/>
          <p:cNvPicPr>
            <a:picLocks noChangeAspect="1"/>
          </p:cNvPicPr>
          <p:nvPr/>
        </p:nvPicPr>
        <p:blipFill>
          <a:blip r:embed="rId5"/>
          <a:stretch>
            <a:fillRect/>
          </a:stretch>
        </p:blipFill>
        <p:spPr>
          <a:xfrm flipH="1">
            <a:off x="8861957" y="3491846"/>
            <a:ext cx="1562475" cy="2202384"/>
          </a:xfrm>
          <a:prstGeom prst="rect">
            <a:avLst/>
          </a:prstGeom>
        </p:spPr>
      </p:pic>
      <p:pic>
        <p:nvPicPr>
          <p:cNvPr id="11" name="Picture 2" descr="Image result for insect legs public doma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4432" y="4802208"/>
            <a:ext cx="1715211" cy="1027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027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clrChange>
              <a:clrFrom>
                <a:srgbClr val="FFFFFF"/>
              </a:clrFrom>
              <a:clrTo>
                <a:srgbClr val="FFFFFF">
                  <a:alpha val="0"/>
                </a:srgbClr>
              </a:clrTo>
            </a:clrChange>
          </a:blip>
          <a:stretch>
            <a:fillRect/>
          </a:stretch>
        </p:blipFill>
        <p:spPr>
          <a:xfrm rot="798333">
            <a:off x="4295371" y="3491733"/>
            <a:ext cx="4873725" cy="1767044"/>
          </a:xfrm>
          <a:prstGeom prst="rect">
            <a:avLst/>
          </a:prstGeom>
        </p:spPr>
      </p:pic>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movement</a:t>
            </a:r>
          </a:p>
        </p:txBody>
      </p:sp>
      <p:sp>
        <p:nvSpPr>
          <p:cNvPr id="3" name="Content Placeholder 2"/>
          <p:cNvSpPr>
            <a:spLocks noGrp="1"/>
          </p:cNvSpPr>
          <p:nvPr>
            <p:ph idx="1"/>
          </p:nvPr>
        </p:nvSpPr>
        <p:spPr>
          <a:xfrm>
            <a:off x="609600" y="1589648"/>
            <a:ext cx="6028706" cy="4206241"/>
          </a:xfrm>
        </p:spPr>
        <p:txBody>
          <a:bodyPr>
            <a:normAutofit/>
          </a:bodyPr>
          <a:lstStyle/>
          <a:p>
            <a:pPr marL="0" indent="0">
              <a:spcBef>
                <a:spcPts val="0"/>
              </a:spcBef>
              <a:spcAft>
                <a:spcPts val="800"/>
              </a:spcAft>
              <a:buNone/>
            </a:pPr>
            <a:r>
              <a:rPr lang="en-GB" sz="2000" dirty="0"/>
              <a:t>The four main types of movement that are found in mechanisms are:</a:t>
            </a:r>
          </a:p>
          <a:p>
            <a:pPr>
              <a:spcBef>
                <a:spcPts val="0"/>
              </a:spcBef>
              <a:spcAft>
                <a:spcPts val="800"/>
              </a:spcAft>
            </a:pPr>
            <a:r>
              <a:rPr lang="en-GB" sz="2800" b="1" dirty="0">
                <a:solidFill>
                  <a:srgbClr val="318AAC"/>
                </a:solidFill>
                <a:latin typeface="Cambria" panose="02040503050406030204" pitchFamily="18" charset="0"/>
              </a:rPr>
              <a:t>Rotation</a:t>
            </a:r>
            <a:endParaRPr lang="en-GB" sz="2800" dirty="0">
              <a:solidFill>
                <a:srgbClr val="318AAC"/>
              </a:solidFill>
              <a:latin typeface="Cambria" panose="02040503050406030204" pitchFamily="18" charset="0"/>
            </a:endParaRPr>
          </a:p>
          <a:p>
            <a:pPr>
              <a:spcBef>
                <a:spcPts val="0"/>
              </a:spcBef>
              <a:spcAft>
                <a:spcPts val="800"/>
              </a:spcAft>
            </a:pPr>
            <a:r>
              <a:rPr lang="en-GB" sz="2800" b="1" dirty="0">
                <a:solidFill>
                  <a:srgbClr val="318AAC"/>
                </a:solidFill>
                <a:latin typeface="Cambria" panose="02040503050406030204" pitchFamily="18" charset="0"/>
              </a:rPr>
              <a:t>Oscillation</a:t>
            </a:r>
            <a:endParaRPr lang="en-GB" sz="2800" dirty="0">
              <a:solidFill>
                <a:srgbClr val="318AAC"/>
              </a:solidFill>
              <a:latin typeface="Cambria" panose="02040503050406030204" pitchFamily="18" charset="0"/>
            </a:endParaRPr>
          </a:p>
          <a:p>
            <a:pPr>
              <a:spcBef>
                <a:spcPts val="0"/>
              </a:spcBef>
              <a:spcAft>
                <a:spcPts val="800"/>
              </a:spcAft>
            </a:pPr>
            <a:r>
              <a:rPr lang="en-GB" sz="2800" b="1" dirty="0">
                <a:solidFill>
                  <a:srgbClr val="318AAC"/>
                </a:solidFill>
                <a:latin typeface="Cambria" panose="02040503050406030204" pitchFamily="18" charset="0"/>
              </a:rPr>
              <a:t>Linear</a:t>
            </a:r>
            <a:endParaRPr lang="en-GB" sz="2800" dirty="0">
              <a:solidFill>
                <a:srgbClr val="318AAC"/>
              </a:solidFill>
              <a:latin typeface="Cambria" panose="02040503050406030204" pitchFamily="18" charset="0"/>
            </a:endParaRPr>
          </a:p>
          <a:p>
            <a:pPr>
              <a:spcBef>
                <a:spcPts val="0"/>
              </a:spcBef>
              <a:spcAft>
                <a:spcPts val="800"/>
              </a:spcAft>
            </a:pPr>
            <a:r>
              <a:rPr lang="en-GB" sz="2800" b="1" dirty="0">
                <a:solidFill>
                  <a:srgbClr val="318AAC"/>
                </a:solidFill>
                <a:latin typeface="Cambria" panose="02040503050406030204" pitchFamily="18" charset="0"/>
              </a:rPr>
              <a:t>Reciprocation</a:t>
            </a:r>
            <a:endParaRPr lang="en-GB" sz="2000" dirty="0">
              <a:solidFill>
                <a:srgbClr val="318AAC"/>
              </a:solidFill>
              <a:latin typeface="Cambria" panose="02040503050406030204" pitchFamily="18" charset="0"/>
            </a:endParaRPr>
          </a:p>
        </p:txBody>
      </p:sp>
      <p:pic>
        <p:nvPicPr>
          <p:cNvPr id="4" name="Picture 2" descr="Image result for train public doma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1512" y="4096620"/>
            <a:ext cx="2371746" cy="15872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pendulum public domain"/>
          <p:cNvPicPr>
            <a:picLocks noChangeAspect="1" noChangeArrowheads="1"/>
          </p:cNvPicPr>
          <p:nvPr/>
        </p:nvPicPr>
        <p:blipFill rotWithShape="1">
          <a:blip r:embed="rId5">
            <a:extLst>
              <a:ext uri="{28A0092B-C50C-407E-A947-70E740481C1C}">
                <a14:useLocalDpi xmlns:a14="http://schemas.microsoft.com/office/drawing/2010/main" val="0"/>
              </a:ext>
            </a:extLst>
          </a:blip>
          <a:srcRect r="-60" b="101"/>
          <a:stretch/>
        </p:blipFill>
        <p:spPr bwMode="auto">
          <a:xfrm>
            <a:off x="9571512" y="2477092"/>
            <a:ext cx="2371746" cy="14359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age result for wheel public doma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71513" y="804398"/>
            <a:ext cx="2371746" cy="1570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saw public doma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6084" y="4638356"/>
            <a:ext cx="1729647" cy="1290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48436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Activities</a:t>
            </a:r>
          </a:p>
        </p:txBody>
      </p:sp>
      <p:sp>
        <p:nvSpPr>
          <p:cNvPr id="3" name="Content Placeholder 2"/>
          <p:cNvSpPr>
            <a:spLocks noGrp="1"/>
          </p:cNvSpPr>
          <p:nvPr>
            <p:ph idx="1"/>
          </p:nvPr>
        </p:nvSpPr>
        <p:spPr>
          <a:xfrm>
            <a:off x="609600" y="1589648"/>
            <a:ext cx="6994358" cy="4206241"/>
          </a:xfrm>
        </p:spPr>
        <p:txBody>
          <a:bodyPr>
            <a:normAutofit/>
          </a:bodyPr>
          <a:lstStyle/>
          <a:p>
            <a:pPr marL="0" indent="0">
              <a:spcBef>
                <a:spcPts val="0"/>
              </a:spcBef>
              <a:spcAft>
                <a:spcPts val="800"/>
              </a:spcAft>
              <a:buNone/>
            </a:pPr>
            <a:r>
              <a:rPr lang="en-GB" sz="2400" b="1" dirty="0">
                <a:solidFill>
                  <a:srgbClr val="318AAC"/>
                </a:solidFill>
                <a:latin typeface="Cambria" panose="02040503050406030204" pitchFamily="18" charset="0"/>
              </a:rPr>
              <a:t>Lift off</a:t>
            </a:r>
          </a:p>
          <a:p>
            <a:pPr marL="0" indent="0">
              <a:spcBef>
                <a:spcPts val="0"/>
              </a:spcBef>
              <a:spcAft>
                <a:spcPts val="800"/>
              </a:spcAft>
              <a:buNone/>
            </a:pPr>
            <a:r>
              <a:rPr lang="en-GB" sz="2000" dirty="0"/>
              <a:t>Can you devise a mechanism to raise a heavy weight without touching it?</a:t>
            </a:r>
          </a:p>
          <a:p>
            <a:pPr marL="0" indent="0">
              <a:spcBef>
                <a:spcPts val="0"/>
              </a:spcBef>
              <a:spcAft>
                <a:spcPts val="800"/>
              </a:spcAft>
              <a:buNone/>
            </a:pPr>
            <a:r>
              <a:rPr lang="en-GB" sz="2000" dirty="0"/>
              <a:t>You might use levers, linkages, gears, pulleys and/or pneumatics.</a:t>
            </a:r>
          </a:p>
          <a:p>
            <a:pPr marL="0" indent="0">
              <a:spcBef>
                <a:spcPts val="0"/>
              </a:spcBef>
              <a:spcAft>
                <a:spcPts val="800"/>
              </a:spcAft>
              <a:buNone/>
            </a:pPr>
            <a:r>
              <a:rPr lang="en-GB" sz="2000" dirty="0"/>
              <a:t>Draw your design labelling the parts and forces involved.</a:t>
            </a:r>
          </a:p>
          <a:p>
            <a:pPr marL="0" indent="0">
              <a:spcBef>
                <a:spcPts val="0"/>
              </a:spcBef>
              <a:spcAft>
                <a:spcPts val="800"/>
              </a:spcAft>
              <a:buNone/>
            </a:pPr>
            <a:r>
              <a:rPr lang="en-GB" sz="2000" dirty="0"/>
              <a:t>Think about other factors such as stabilising the load, keeping it safe for workers to operate and accurate positioning.</a:t>
            </a:r>
          </a:p>
        </p:txBody>
      </p:sp>
      <p:pic>
        <p:nvPicPr>
          <p:cNvPr id="9" name="Picture 2" descr="Image result for lifting public doma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5157" y="3460740"/>
            <a:ext cx="2586856" cy="222793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free public domain image giant dog being weighed on a scale peer review outstanding stand out heav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5783" y="274638"/>
            <a:ext cx="2239981" cy="29707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Vector image of man with heavy package on his bac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2843" y="4826000"/>
            <a:ext cx="863201" cy="96988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Image result for crowbar public doma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7834869" y="3964260"/>
            <a:ext cx="1972205" cy="14890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Pulley Tackle Clip Ar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30611" y="407618"/>
            <a:ext cx="1754926" cy="3847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149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Activities</a:t>
            </a:r>
          </a:p>
        </p:txBody>
      </p:sp>
      <p:sp>
        <p:nvSpPr>
          <p:cNvPr id="3" name="Content Placeholder 2"/>
          <p:cNvSpPr>
            <a:spLocks noGrp="1"/>
          </p:cNvSpPr>
          <p:nvPr>
            <p:ph idx="1"/>
          </p:nvPr>
        </p:nvSpPr>
        <p:spPr>
          <a:xfrm>
            <a:off x="609599" y="1589648"/>
            <a:ext cx="9125243" cy="4389121"/>
          </a:xfrm>
        </p:spPr>
        <p:txBody>
          <a:bodyPr>
            <a:normAutofit fontScale="92500" lnSpcReduction="10000"/>
          </a:bodyPr>
          <a:lstStyle/>
          <a:p>
            <a:pPr marL="0" indent="0">
              <a:spcBef>
                <a:spcPts val="0"/>
              </a:spcBef>
              <a:spcAft>
                <a:spcPts val="800"/>
              </a:spcAft>
              <a:buNone/>
            </a:pPr>
            <a:r>
              <a:rPr lang="en-GB" sz="2600" b="1" dirty="0">
                <a:solidFill>
                  <a:srgbClr val="318AAC"/>
                </a:solidFill>
                <a:latin typeface="Cambria" panose="02040503050406030204" pitchFamily="18" charset="0"/>
              </a:rPr>
              <a:t>Turning around</a:t>
            </a:r>
          </a:p>
          <a:p>
            <a:pPr marL="0" indent="0">
              <a:spcBef>
                <a:spcPts val="0"/>
              </a:spcBef>
              <a:spcAft>
                <a:spcPts val="800"/>
              </a:spcAft>
              <a:buNone/>
            </a:pPr>
            <a:r>
              <a:rPr lang="en-GB" sz="2200" dirty="0"/>
              <a:t>Think about:</a:t>
            </a:r>
          </a:p>
          <a:p>
            <a:pPr>
              <a:spcBef>
                <a:spcPts val="0"/>
              </a:spcBef>
              <a:spcAft>
                <a:spcPts val="800"/>
              </a:spcAft>
            </a:pPr>
            <a:r>
              <a:rPr lang="en-GB" sz="2200" b="1" dirty="0"/>
              <a:t>Who</a:t>
            </a:r>
            <a:r>
              <a:rPr lang="en-GB" sz="2200" dirty="0"/>
              <a:t> might need a device that uses a powered gear mechanism? </a:t>
            </a:r>
          </a:p>
          <a:p>
            <a:pPr>
              <a:spcBef>
                <a:spcPts val="0"/>
              </a:spcBef>
              <a:spcAft>
                <a:spcPts val="800"/>
              </a:spcAft>
            </a:pPr>
            <a:r>
              <a:rPr lang="en-GB" sz="2200" b="1" dirty="0"/>
              <a:t>What</a:t>
            </a:r>
            <a:r>
              <a:rPr lang="en-GB" sz="2200" dirty="0"/>
              <a:t> product can you develop using an electric circuit and gears to meet their needs?</a:t>
            </a:r>
          </a:p>
          <a:p>
            <a:pPr>
              <a:spcBef>
                <a:spcPts val="0"/>
              </a:spcBef>
              <a:spcAft>
                <a:spcPts val="800"/>
              </a:spcAft>
            </a:pPr>
            <a:r>
              <a:rPr lang="en-GB" sz="2200" b="1" dirty="0"/>
              <a:t>How</a:t>
            </a:r>
            <a:r>
              <a:rPr lang="en-GB" sz="2200" dirty="0"/>
              <a:t> fast should it rotate and how can you change the speed of rotation?</a:t>
            </a:r>
          </a:p>
          <a:p>
            <a:pPr>
              <a:spcBef>
                <a:spcPts val="0"/>
              </a:spcBef>
              <a:spcAft>
                <a:spcPts val="800"/>
              </a:spcAft>
            </a:pPr>
            <a:r>
              <a:rPr lang="en-GB" sz="2200" b="1" dirty="0"/>
              <a:t>Explore</a:t>
            </a:r>
            <a:r>
              <a:rPr lang="en-GB" sz="2200" dirty="0"/>
              <a:t> combinations of two different size gears meshed together using a construction kit. Investigate the direction and speed of rotation noting how the size of the driver gear affects the speed of the follower gear. Use the number of teeth on each gear to decide the gear ratios.</a:t>
            </a:r>
          </a:p>
          <a:p>
            <a:pPr>
              <a:spcBef>
                <a:spcPts val="0"/>
              </a:spcBef>
              <a:spcAft>
                <a:spcPts val="800"/>
              </a:spcAft>
            </a:pPr>
            <a:r>
              <a:rPr lang="en-GB" sz="2200" b="1" dirty="0"/>
              <a:t>Build</a:t>
            </a:r>
            <a:r>
              <a:rPr lang="en-GB" sz="2200" dirty="0"/>
              <a:t> a model using a working circuit with a battery, motor and switch, such as a reversing switch. Draw a circuit diagram using correct symbols.</a:t>
            </a:r>
          </a:p>
        </p:txBody>
      </p:sp>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8987534" y="274638"/>
            <a:ext cx="3204466" cy="1883295"/>
          </a:xfrm>
          <a:prstGeom prst="rect">
            <a:avLst/>
          </a:prstGeom>
        </p:spPr>
      </p:pic>
      <p:pic>
        <p:nvPicPr>
          <p:cNvPr id="5" name="Picture 4"/>
          <p:cNvPicPr>
            <a:picLocks noChangeAspect="1"/>
          </p:cNvPicPr>
          <p:nvPr/>
        </p:nvPicPr>
        <p:blipFill>
          <a:blip r:embed="rId4"/>
          <a:stretch>
            <a:fillRect/>
          </a:stretch>
        </p:blipFill>
        <p:spPr>
          <a:xfrm rot="10800000">
            <a:off x="9759124" y="2207997"/>
            <a:ext cx="2204016" cy="1604348"/>
          </a:xfrm>
          <a:prstGeom prst="rect">
            <a:avLst/>
          </a:prstGeom>
        </p:spPr>
      </p:pic>
      <p:pic>
        <p:nvPicPr>
          <p:cNvPr id="6" name="Picture 5"/>
          <p:cNvPicPr>
            <a:picLocks noChangeAspect="1"/>
          </p:cNvPicPr>
          <p:nvPr/>
        </p:nvPicPr>
        <p:blipFill>
          <a:blip r:embed="rId5"/>
          <a:stretch>
            <a:fillRect/>
          </a:stretch>
        </p:blipFill>
        <p:spPr>
          <a:xfrm>
            <a:off x="9674717" y="4594279"/>
            <a:ext cx="1483493" cy="622787"/>
          </a:xfrm>
          <a:prstGeom prst="rect">
            <a:avLst/>
          </a:prstGeom>
        </p:spPr>
      </p:pic>
      <p:pic>
        <p:nvPicPr>
          <p:cNvPr id="7" name="Picture 6"/>
          <p:cNvPicPr>
            <a:picLocks noChangeAspect="1"/>
          </p:cNvPicPr>
          <p:nvPr/>
        </p:nvPicPr>
        <p:blipFill>
          <a:blip r:embed="rId6"/>
          <a:stretch>
            <a:fillRect/>
          </a:stretch>
        </p:blipFill>
        <p:spPr>
          <a:xfrm>
            <a:off x="10689576" y="4081753"/>
            <a:ext cx="1273564" cy="706758"/>
          </a:xfrm>
          <a:prstGeom prst="rect">
            <a:avLst/>
          </a:prstGeom>
        </p:spPr>
      </p:pic>
      <p:pic>
        <p:nvPicPr>
          <p:cNvPr id="8" name="Picture 7"/>
          <p:cNvPicPr>
            <a:picLocks noChangeAspect="1"/>
          </p:cNvPicPr>
          <p:nvPr/>
        </p:nvPicPr>
        <p:blipFill>
          <a:blip r:embed="rId7"/>
          <a:stretch>
            <a:fillRect/>
          </a:stretch>
        </p:blipFill>
        <p:spPr>
          <a:xfrm>
            <a:off x="10907714" y="5217066"/>
            <a:ext cx="1055426" cy="706758"/>
          </a:xfrm>
          <a:prstGeom prst="rect">
            <a:avLst/>
          </a:prstGeom>
        </p:spPr>
      </p:pic>
    </p:spTree>
    <p:extLst>
      <p:ext uri="{BB962C8B-B14F-4D97-AF65-F5344CB8AC3E}">
        <p14:creationId xmlns:p14="http://schemas.microsoft.com/office/powerpoint/2010/main" val="1017024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movement 1</a:t>
            </a:r>
          </a:p>
        </p:txBody>
      </p:sp>
      <p:sp>
        <p:nvSpPr>
          <p:cNvPr id="3" name="Content Placeholder 2"/>
          <p:cNvSpPr>
            <a:spLocks noGrp="1"/>
          </p:cNvSpPr>
          <p:nvPr>
            <p:ph idx="1"/>
          </p:nvPr>
        </p:nvSpPr>
        <p:spPr>
          <a:xfrm>
            <a:off x="609600" y="1589648"/>
            <a:ext cx="5091953"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Rotation</a:t>
            </a:r>
          </a:p>
          <a:p>
            <a:pPr>
              <a:spcBef>
                <a:spcPts val="0"/>
              </a:spcBef>
              <a:spcAft>
                <a:spcPts val="800"/>
              </a:spcAft>
            </a:pPr>
            <a:r>
              <a:rPr lang="en-GB" sz="2000" dirty="0"/>
              <a:t>Turning in a circle, such as in a wheel, wind turbine, cam or gear.</a:t>
            </a:r>
          </a:p>
        </p:txBody>
      </p:sp>
      <p:pic>
        <p:nvPicPr>
          <p:cNvPr id="4" name="Picture 3"/>
          <p:cNvPicPr>
            <a:picLocks noChangeAspect="1"/>
          </p:cNvPicPr>
          <p:nvPr/>
        </p:nvPicPr>
        <p:blipFill>
          <a:blip r:embed="rId3"/>
          <a:stretch>
            <a:fillRect/>
          </a:stretch>
        </p:blipFill>
        <p:spPr>
          <a:xfrm>
            <a:off x="6002229" y="1634185"/>
            <a:ext cx="2678131" cy="4020569"/>
          </a:xfrm>
          <a:prstGeom prst="rect">
            <a:avLst/>
          </a:prstGeom>
        </p:spPr>
      </p:pic>
      <p:pic>
        <p:nvPicPr>
          <p:cNvPr id="5" name="Picture 4"/>
          <p:cNvPicPr>
            <a:picLocks noChangeAspect="1"/>
          </p:cNvPicPr>
          <p:nvPr/>
        </p:nvPicPr>
        <p:blipFill>
          <a:blip r:embed="rId4"/>
          <a:stretch>
            <a:fillRect/>
          </a:stretch>
        </p:blipFill>
        <p:spPr>
          <a:xfrm rot="2700000">
            <a:off x="1133110" y="4368825"/>
            <a:ext cx="1057780" cy="1068412"/>
          </a:xfrm>
          <a:prstGeom prst="rect">
            <a:avLst/>
          </a:prstGeom>
        </p:spPr>
      </p:pic>
      <p:pic>
        <p:nvPicPr>
          <p:cNvPr id="7" name="Picture 6"/>
          <p:cNvPicPr>
            <a:picLocks noChangeAspect="1"/>
          </p:cNvPicPr>
          <p:nvPr/>
        </p:nvPicPr>
        <p:blipFill>
          <a:blip r:embed="rId5"/>
          <a:stretch>
            <a:fillRect/>
          </a:stretch>
        </p:blipFill>
        <p:spPr>
          <a:xfrm>
            <a:off x="8941818" y="1634185"/>
            <a:ext cx="2984081" cy="4020569"/>
          </a:xfrm>
          <a:prstGeom prst="rect">
            <a:avLst/>
          </a:prstGeom>
        </p:spPr>
      </p:pic>
      <p:pic>
        <p:nvPicPr>
          <p:cNvPr id="8" name="Picture 7"/>
          <p:cNvPicPr>
            <a:picLocks noChangeAspect="1"/>
          </p:cNvPicPr>
          <p:nvPr/>
        </p:nvPicPr>
        <p:blipFill>
          <a:blip r:embed="rId6"/>
          <a:stretch>
            <a:fillRect/>
          </a:stretch>
        </p:blipFill>
        <p:spPr>
          <a:xfrm>
            <a:off x="2718554" y="3776309"/>
            <a:ext cx="2982999" cy="1878445"/>
          </a:xfrm>
          <a:prstGeom prst="rect">
            <a:avLst/>
          </a:prstGeom>
        </p:spPr>
      </p:pic>
    </p:spTree>
    <p:extLst>
      <p:ext uri="{BB962C8B-B14F-4D97-AF65-F5344CB8AC3E}">
        <p14:creationId xmlns:p14="http://schemas.microsoft.com/office/powerpoint/2010/main" val="705166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movement 2</a:t>
            </a:r>
          </a:p>
        </p:txBody>
      </p:sp>
      <p:sp>
        <p:nvSpPr>
          <p:cNvPr id="3" name="Content Placeholder 2"/>
          <p:cNvSpPr>
            <a:spLocks noGrp="1"/>
          </p:cNvSpPr>
          <p:nvPr>
            <p:ph idx="1"/>
          </p:nvPr>
        </p:nvSpPr>
        <p:spPr>
          <a:xfrm>
            <a:off x="609600" y="1589648"/>
            <a:ext cx="5508812"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Oscillation</a:t>
            </a:r>
            <a:endParaRPr lang="en-GB" sz="2800" dirty="0">
              <a:latin typeface="Cambria" panose="02040503050406030204" pitchFamily="18" charset="0"/>
            </a:endParaRPr>
          </a:p>
          <a:p>
            <a:pPr>
              <a:spcBef>
                <a:spcPts val="0"/>
              </a:spcBef>
              <a:spcAft>
                <a:spcPts val="800"/>
              </a:spcAft>
            </a:pPr>
            <a:r>
              <a:rPr lang="en-GB" sz="2000" dirty="0"/>
              <a:t>Backwards and forwards motion in an arc, as in a pendulum or swing.</a:t>
            </a:r>
          </a:p>
        </p:txBody>
      </p:sp>
      <p:pic>
        <p:nvPicPr>
          <p:cNvPr id="4" name="Picture 3"/>
          <p:cNvPicPr>
            <a:picLocks noChangeAspect="1"/>
          </p:cNvPicPr>
          <p:nvPr/>
        </p:nvPicPr>
        <p:blipFill>
          <a:blip r:embed="rId3"/>
          <a:stretch>
            <a:fillRect/>
          </a:stretch>
        </p:blipFill>
        <p:spPr>
          <a:xfrm>
            <a:off x="8598851" y="2803758"/>
            <a:ext cx="3344408" cy="2798383"/>
          </a:xfrm>
          <a:prstGeom prst="rect">
            <a:avLst/>
          </a:prstGeom>
        </p:spPr>
      </p:pic>
      <p:pic>
        <p:nvPicPr>
          <p:cNvPr id="1026" name="Picture 2" descr="Image result for pendulum public domain"/>
          <p:cNvPicPr>
            <a:picLocks noChangeAspect="1" noChangeArrowheads="1"/>
          </p:cNvPicPr>
          <p:nvPr/>
        </p:nvPicPr>
        <p:blipFill rotWithShape="1">
          <a:blip r:embed="rId4">
            <a:extLst>
              <a:ext uri="{28A0092B-C50C-407E-A947-70E740481C1C}">
                <a14:useLocalDpi xmlns:a14="http://schemas.microsoft.com/office/drawing/2010/main" val="0"/>
              </a:ext>
            </a:extLst>
          </a:blip>
          <a:srcRect r="-1"/>
          <a:stretch/>
        </p:blipFill>
        <p:spPr bwMode="auto">
          <a:xfrm>
            <a:off x="8598851" y="577336"/>
            <a:ext cx="3344408" cy="20246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6118412" y="2585541"/>
            <a:ext cx="2291602" cy="3016600"/>
          </a:xfrm>
          <a:prstGeom prst="rect">
            <a:avLst/>
          </a:prstGeom>
        </p:spPr>
      </p:pic>
      <p:pic>
        <p:nvPicPr>
          <p:cNvPr id="7" name="Picture 6"/>
          <p:cNvPicPr>
            <a:picLocks noChangeAspect="1"/>
          </p:cNvPicPr>
          <p:nvPr/>
        </p:nvPicPr>
        <p:blipFill>
          <a:blip r:embed="rId6"/>
          <a:stretch>
            <a:fillRect/>
          </a:stretch>
        </p:blipFill>
        <p:spPr>
          <a:xfrm>
            <a:off x="4088996" y="3088662"/>
            <a:ext cx="1840579" cy="2513479"/>
          </a:xfrm>
          <a:prstGeom prst="rect">
            <a:avLst/>
          </a:prstGeom>
        </p:spPr>
      </p:pic>
    </p:spTree>
    <p:extLst>
      <p:ext uri="{BB962C8B-B14F-4D97-AF65-F5344CB8AC3E}">
        <p14:creationId xmlns:p14="http://schemas.microsoft.com/office/powerpoint/2010/main" val="359104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movement 3</a:t>
            </a:r>
          </a:p>
        </p:txBody>
      </p:sp>
      <p:sp>
        <p:nvSpPr>
          <p:cNvPr id="3" name="Content Placeholder 2"/>
          <p:cNvSpPr>
            <a:spLocks noGrp="1"/>
          </p:cNvSpPr>
          <p:nvPr>
            <p:ph idx="1"/>
          </p:nvPr>
        </p:nvSpPr>
        <p:spPr>
          <a:xfrm>
            <a:off x="609601" y="1589648"/>
            <a:ext cx="5064796"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Linear</a:t>
            </a:r>
            <a:endParaRPr lang="en-GB" sz="2000" b="1" dirty="0">
              <a:solidFill>
                <a:srgbClr val="318AAC"/>
              </a:solidFill>
              <a:latin typeface="Cambria" panose="02040503050406030204" pitchFamily="18" charset="0"/>
            </a:endParaRPr>
          </a:p>
          <a:p>
            <a:pPr>
              <a:spcBef>
                <a:spcPts val="0"/>
              </a:spcBef>
              <a:spcAft>
                <a:spcPts val="800"/>
              </a:spcAft>
            </a:pPr>
            <a:r>
              <a:rPr lang="en-GB" sz="2000" dirty="0"/>
              <a:t>Movement in straight lines in lever mechanisms and along tracks such as with a train or paper trimmer.</a:t>
            </a:r>
          </a:p>
        </p:txBody>
      </p:sp>
      <p:pic>
        <p:nvPicPr>
          <p:cNvPr id="5" name="Picture 4"/>
          <p:cNvPicPr>
            <a:picLocks noChangeAspect="1"/>
          </p:cNvPicPr>
          <p:nvPr/>
        </p:nvPicPr>
        <p:blipFill rotWithShape="1">
          <a:blip r:embed="rId3"/>
          <a:srcRect r="-29"/>
          <a:stretch/>
        </p:blipFill>
        <p:spPr>
          <a:xfrm>
            <a:off x="9411119" y="314682"/>
            <a:ext cx="2487707" cy="5481207"/>
          </a:xfrm>
          <a:prstGeom prst="rect">
            <a:avLst/>
          </a:prstGeom>
        </p:spPr>
      </p:pic>
      <p:pic>
        <p:nvPicPr>
          <p:cNvPr id="6" name="Picture 5"/>
          <p:cNvPicPr>
            <a:picLocks noChangeAspect="1"/>
          </p:cNvPicPr>
          <p:nvPr/>
        </p:nvPicPr>
        <p:blipFill>
          <a:blip r:embed="rId4"/>
          <a:stretch>
            <a:fillRect/>
          </a:stretch>
        </p:blipFill>
        <p:spPr>
          <a:xfrm>
            <a:off x="3065172" y="3482684"/>
            <a:ext cx="3989779" cy="2485216"/>
          </a:xfrm>
          <a:prstGeom prst="rect">
            <a:avLst/>
          </a:prstGeom>
        </p:spPr>
      </p:pic>
      <p:pic>
        <p:nvPicPr>
          <p:cNvPr id="7" name="Picture 6"/>
          <p:cNvPicPr>
            <a:picLocks noChangeAspect="1"/>
          </p:cNvPicPr>
          <p:nvPr/>
        </p:nvPicPr>
        <p:blipFill>
          <a:blip r:embed="rId5"/>
          <a:stretch>
            <a:fillRect/>
          </a:stretch>
        </p:blipFill>
        <p:spPr>
          <a:xfrm>
            <a:off x="7395882" y="314681"/>
            <a:ext cx="1852640" cy="5502893"/>
          </a:xfrm>
          <a:prstGeom prst="rect">
            <a:avLst/>
          </a:prstGeom>
        </p:spPr>
      </p:pic>
    </p:spTree>
    <p:extLst>
      <p:ext uri="{BB962C8B-B14F-4D97-AF65-F5344CB8AC3E}">
        <p14:creationId xmlns:p14="http://schemas.microsoft.com/office/powerpoint/2010/main" val="365814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Types of movement 4</a:t>
            </a:r>
          </a:p>
        </p:txBody>
      </p:sp>
      <p:sp>
        <p:nvSpPr>
          <p:cNvPr id="3" name="Content Placeholder 2"/>
          <p:cNvSpPr>
            <a:spLocks noGrp="1"/>
          </p:cNvSpPr>
          <p:nvPr>
            <p:ph idx="1"/>
          </p:nvPr>
        </p:nvSpPr>
        <p:spPr>
          <a:xfrm>
            <a:off x="609600" y="1589648"/>
            <a:ext cx="5334000" cy="4206241"/>
          </a:xfrm>
        </p:spPr>
        <p:txBody>
          <a:bodyPr>
            <a:normAutofit/>
          </a:bodyPr>
          <a:lstStyle/>
          <a:p>
            <a:pPr marL="0" indent="0">
              <a:spcBef>
                <a:spcPts val="0"/>
              </a:spcBef>
              <a:spcAft>
                <a:spcPts val="800"/>
              </a:spcAft>
              <a:buNone/>
            </a:pPr>
            <a:r>
              <a:rPr lang="en-GB" sz="2800" b="1" dirty="0">
                <a:solidFill>
                  <a:srgbClr val="318AAC"/>
                </a:solidFill>
                <a:latin typeface="Cambria" panose="02040503050406030204" pitchFamily="18" charset="0"/>
              </a:rPr>
              <a:t>Reciprocation</a:t>
            </a:r>
            <a:r>
              <a:rPr lang="en-GB" sz="2000" b="1" dirty="0">
                <a:solidFill>
                  <a:srgbClr val="318AAC"/>
                </a:solidFill>
                <a:latin typeface="Cambria" panose="02040503050406030204" pitchFamily="18" charset="0"/>
              </a:rPr>
              <a:t>  </a:t>
            </a:r>
          </a:p>
          <a:p>
            <a:pPr>
              <a:spcBef>
                <a:spcPts val="0"/>
              </a:spcBef>
              <a:spcAft>
                <a:spcPts val="800"/>
              </a:spcAft>
            </a:pPr>
            <a:r>
              <a:rPr lang="en-GB" sz="2000" dirty="0"/>
              <a:t>Repeated back and forth movement as in a sawing action, sewing machine or a piston rod. </a:t>
            </a:r>
          </a:p>
        </p:txBody>
      </p:sp>
      <p:pic>
        <p:nvPicPr>
          <p:cNvPr id="4" name="Picture 3"/>
          <p:cNvPicPr>
            <a:picLocks noChangeAspect="1"/>
          </p:cNvPicPr>
          <p:nvPr/>
        </p:nvPicPr>
        <p:blipFill>
          <a:blip r:embed="rId3"/>
          <a:stretch>
            <a:fillRect/>
          </a:stretch>
        </p:blipFill>
        <p:spPr>
          <a:xfrm>
            <a:off x="8312497" y="3354785"/>
            <a:ext cx="3507468" cy="2330518"/>
          </a:xfrm>
          <a:prstGeom prst="rect">
            <a:avLst/>
          </a:prstGeom>
        </p:spPr>
      </p:pic>
      <p:pic>
        <p:nvPicPr>
          <p:cNvPr id="5" name="Picture 4"/>
          <p:cNvPicPr>
            <a:picLocks noChangeAspect="1"/>
          </p:cNvPicPr>
          <p:nvPr/>
        </p:nvPicPr>
        <p:blipFill>
          <a:blip r:embed="rId4"/>
          <a:stretch>
            <a:fillRect/>
          </a:stretch>
        </p:blipFill>
        <p:spPr>
          <a:xfrm>
            <a:off x="9715500" y="286878"/>
            <a:ext cx="2104465" cy="2854572"/>
          </a:xfrm>
          <a:prstGeom prst="rect">
            <a:avLst/>
          </a:prstGeom>
        </p:spPr>
      </p:pic>
      <p:pic>
        <p:nvPicPr>
          <p:cNvPr id="6" name="Picture 5"/>
          <p:cNvPicPr>
            <a:picLocks noChangeAspect="1"/>
          </p:cNvPicPr>
          <p:nvPr/>
        </p:nvPicPr>
        <p:blipFill>
          <a:blip r:embed="rId5"/>
          <a:stretch>
            <a:fillRect/>
          </a:stretch>
        </p:blipFill>
        <p:spPr>
          <a:xfrm>
            <a:off x="4173395" y="3354786"/>
            <a:ext cx="3540409" cy="2441104"/>
          </a:xfrm>
          <a:prstGeom prst="rect">
            <a:avLst/>
          </a:prstGeom>
        </p:spPr>
      </p:pic>
    </p:spTree>
    <p:extLst>
      <p:ext uri="{BB962C8B-B14F-4D97-AF65-F5344CB8AC3E}">
        <p14:creationId xmlns:p14="http://schemas.microsoft.com/office/powerpoint/2010/main" val="9425233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kern="0" dirty="0">
                <a:solidFill>
                  <a:srgbClr val="4EBA6F"/>
                </a:solidFill>
                <a:latin typeface="Cambria" panose="02040503050406030204" pitchFamily="18" charset="0"/>
              </a:rPr>
              <a:t>Transfer of movement</a:t>
            </a:r>
          </a:p>
        </p:txBody>
      </p:sp>
      <p:sp>
        <p:nvSpPr>
          <p:cNvPr id="3" name="Content Placeholder 2"/>
          <p:cNvSpPr>
            <a:spLocks noGrp="1"/>
          </p:cNvSpPr>
          <p:nvPr>
            <p:ph idx="1"/>
          </p:nvPr>
        </p:nvSpPr>
        <p:spPr>
          <a:xfrm>
            <a:off x="609601" y="1589648"/>
            <a:ext cx="5746642" cy="4206241"/>
          </a:xfrm>
        </p:spPr>
        <p:txBody>
          <a:bodyPr>
            <a:normAutofit/>
          </a:bodyPr>
          <a:lstStyle/>
          <a:p>
            <a:pPr marL="0" indent="0">
              <a:spcBef>
                <a:spcPts val="0"/>
              </a:spcBef>
              <a:spcAft>
                <a:spcPts val="800"/>
              </a:spcAft>
              <a:buNone/>
            </a:pPr>
            <a:r>
              <a:rPr lang="en-GB" sz="2000" dirty="0"/>
              <a:t>Movement can be transferred from rotary to linear, oscillating to linear, etc. </a:t>
            </a:r>
          </a:p>
        </p:txBody>
      </p:sp>
      <p:pic>
        <p:nvPicPr>
          <p:cNvPr id="6" name="Picture 5"/>
          <p:cNvPicPr>
            <a:picLocks noChangeAspect="1"/>
          </p:cNvPicPr>
          <p:nvPr/>
        </p:nvPicPr>
        <p:blipFill>
          <a:blip r:embed="rId3"/>
          <a:stretch>
            <a:fillRect/>
          </a:stretch>
        </p:blipFill>
        <p:spPr>
          <a:xfrm>
            <a:off x="3205404" y="3351530"/>
            <a:ext cx="3150839" cy="2210098"/>
          </a:xfrm>
          <a:prstGeom prst="rect">
            <a:avLst/>
          </a:prstGeom>
        </p:spPr>
      </p:pic>
      <p:pic>
        <p:nvPicPr>
          <p:cNvPr id="8" name="Picture 7"/>
          <p:cNvPicPr>
            <a:picLocks noChangeAspect="1"/>
          </p:cNvPicPr>
          <p:nvPr/>
        </p:nvPicPr>
        <p:blipFill>
          <a:blip r:embed="rId4"/>
          <a:stretch>
            <a:fillRect/>
          </a:stretch>
        </p:blipFill>
        <p:spPr>
          <a:xfrm>
            <a:off x="743817" y="4342915"/>
            <a:ext cx="1163685" cy="1359385"/>
          </a:xfrm>
          <a:prstGeom prst="rect">
            <a:avLst/>
          </a:prstGeom>
        </p:spPr>
      </p:pic>
      <p:pic>
        <p:nvPicPr>
          <p:cNvPr id="9" name="Picture 6" descr="[Picture: Plate XCIX.—Hydrostatics.—Fig. 1. A quadruple pump-mill for raising wa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1236" y="955938"/>
            <a:ext cx="4996169" cy="474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03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6035</TotalTime>
  <Words>2154</Words>
  <Application>Microsoft Office PowerPoint</Application>
  <PresentationFormat>Widescreen</PresentationFormat>
  <Paragraphs>286</Paragraphs>
  <Slides>41</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Cambria</vt:lpstr>
      <vt:lpstr>Times New Roman</vt:lpstr>
      <vt:lpstr>Office Theme</vt:lpstr>
      <vt:lpstr>D&amp;T Quick Revision Guide</vt:lpstr>
      <vt:lpstr>Why learn about mechanisms?</vt:lpstr>
      <vt:lpstr>What is a mechanism?</vt:lpstr>
      <vt:lpstr>Types of movement</vt:lpstr>
      <vt:lpstr>Types of movement 1</vt:lpstr>
      <vt:lpstr>Types of movement 2</vt:lpstr>
      <vt:lpstr>Types of movement 3</vt:lpstr>
      <vt:lpstr>Types of movement 4</vt:lpstr>
      <vt:lpstr>Transfer of movement</vt:lpstr>
      <vt:lpstr>Transfer of movement 1</vt:lpstr>
      <vt:lpstr>Transfer of movement 2</vt:lpstr>
      <vt:lpstr>Transfer of movement 3</vt:lpstr>
      <vt:lpstr>Transfer of movement 4</vt:lpstr>
      <vt:lpstr>Organic mechanisms</vt:lpstr>
      <vt:lpstr>Levers</vt:lpstr>
      <vt:lpstr>Types of lever 1</vt:lpstr>
      <vt:lpstr>Types of lever 2</vt:lpstr>
      <vt:lpstr>Types of lever 3</vt:lpstr>
      <vt:lpstr>Linkages</vt:lpstr>
      <vt:lpstr>Types of linkages 1</vt:lpstr>
      <vt:lpstr>Types of linkages 2</vt:lpstr>
      <vt:lpstr>Types of linkages 3</vt:lpstr>
      <vt:lpstr>Belts and pulleys</vt:lpstr>
      <vt:lpstr>Belts and pulleys</vt:lpstr>
      <vt:lpstr>Gears</vt:lpstr>
      <vt:lpstr>Gears</vt:lpstr>
      <vt:lpstr>Cams</vt:lpstr>
      <vt:lpstr>Cams</vt:lpstr>
      <vt:lpstr>Cams</vt:lpstr>
      <vt:lpstr>Cams</vt:lpstr>
      <vt:lpstr>Springs and screws</vt:lpstr>
      <vt:lpstr>Springs and screws</vt:lpstr>
      <vt:lpstr>Springs and screws</vt:lpstr>
      <vt:lpstr>Hydraulic systems</vt:lpstr>
      <vt:lpstr>Pneumatic systems</vt:lpstr>
      <vt:lpstr>Forces</vt:lpstr>
      <vt:lpstr>Some ideas</vt:lpstr>
      <vt:lpstr>Activities</vt:lpstr>
      <vt:lpstr>Activities</vt:lpstr>
      <vt:lpstr>Activities</vt:lpstr>
      <vt:lpstr>Activities</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838</cp:revision>
  <dcterms:created xsi:type="dcterms:W3CDTF">2015-07-03T11:21:15Z</dcterms:created>
  <dcterms:modified xsi:type="dcterms:W3CDTF">2017-02-24T13:30:49Z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9964667</vt:lpwstr>
  </property>
  <property fmtid="{D5CDD505-2E9C-101B-9397-08002B2CF9AE}" pid="3" name="NXPowerLiteSettings">
    <vt:lpwstr>B74006B004C800</vt:lpwstr>
  </property>
  <property fmtid="{D5CDD505-2E9C-101B-9397-08002B2CF9AE}" pid="4" name="NXPowerLiteVersion">
    <vt:lpwstr>D7.1.1</vt:lpwstr>
  </property>
</Properties>
</file>