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86"/>
  </p:notesMasterIdLst>
  <p:sldIdLst>
    <p:sldId id="256" r:id="rId2"/>
    <p:sldId id="380" r:id="rId3"/>
    <p:sldId id="381" r:id="rId4"/>
    <p:sldId id="382" r:id="rId5"/>
    <p:sldId id="383" r:id="rId6"/>
    <p:sldId id="287" r:id="rId7"/>
    <p:sldId id="257" r:id="rId8"/>
    <p:sldId id="288" r:id="rId9"/>
    <p:sldId id="337" r:id="rId10"/>
    <p:sldId id="338" r:id="rId11"/>
    <p:sldId id="339" r:id="rId12"/>
    <p:sldId id="341" r:id="rId13"/>
    <p:sldId id="340" r:id="rId14"/>
    <p:sldId id="342" r:id="rId15"/>
    <p:sldId id="343" r:id="rId16"/>
    <p:sldId id="344" r:id="rId17"/>
    <p:sldId id="345" r:id="rId18"/>
    <p:sldId id="347" r:id="rId19"/>
    <p:sldId id="353" r:id="rId20"/>
    <p:sldId id="355" r:id="rId21"/>
    <p:sldId id="354" r:id="rId22"/>
    <p:sldId id="356" r:id="rId23"/>
    <p:sldId id="357" r:id="rId24"/>
    <p:sldId id="358" r:id="rId25"/>
    <p:sldId id="360" r:id="rId26"/>
    <p:sldId id="313" r:id="rId27"/>
    <p:sldId id="329" r:id="rId28"/>
    <p:sldId id="261" r:id="rId29"/>
    <p:sldId id="262" r:id="rId30"/>
    <p:sldId id="258" r:id="rId31"/>
    <p:sldId id="259" r:id="rId32"/>
    <p:sldId id="260" r:id="rId33"/>
    <p:sldId id="263" r:id="rId34"/>
    <p:sldId id="264" r:id="rId35"/>
    <p:sldId id="265" r:id="rId36"/>
    <p:sldId id="266" r:id="rId37"/>
    <p:sldId id="267" r:id="rId38"/>
    <p:sldId id="284" r:id="rId39"/>
    <p:sldId id="286" r:id="rId40"/>
    <p:sldId id="268" r:id="rId41"/>
    <p:sldId id="269" r:id="rId42"/>
    <p:sldId id="270" r:id="rId43"/>
    <p:sldId id="283" r:id="rId44"/>
    <p:sldId id="331" r:id="rId45"/>
    <p:sldId id="332" r:id="rId46"/>
    <p:sldId id="333" r:id="rId47"/>
    <p:sldId id="334" r:id="rId48"/>
    <p:sldId id="335" r:id="rId49"/>
    <p:sldId id="336" r:id="rId50"/>
    <p:sldId id="277" r:id="rId51"/>
    <p:sldId id="278" r:id="rId52"/>
    <p:sldId id="279" r:id="rId53"/>
    <p:sldId id="280" r:id="rId54"/>
    <p:sldId id="281" r:id="rId55"/>
    <p:sldId id="290" r:id="rId56"/>
    <p:sldId id="316" r:id="rId57"/>
    <p:sldId id="317" r:id="rId58"/>
    <p:sldId id="318" r:id="rId59"/>
    <p:sldId id="319" r:id="rId60"/>
    <p:sldId id="320" r:id="rId61"/>
    <p:sldId id="321" r:id="rId62"/>
    <p:sldId id="322" r:id="rId63"/>
    <p:sldId id="323" r:id="rId64"/>
    <p:sldId id="361" r:id="rId65"/>
    <p:sldId id="362" r:id="rId66"/>
    <p:sldId id="291" r:id="rId67"/>
    <p:sldId id="307" r:id="rId68"/>
    <p:sldId id="363" r:id="rId69"/>
    <p:sldId id="311" r:id="rId70"/>
    <p:sldId id="377" r:id="rId71"/>
    <p:sldId id="314" r:id="rId72"/>
    <p:sldId id="315" r:id="rId73"/>
    <p:sldId id="366" r:id="rId74"/>
    <p:sldId id="364" r:id="rId75"/>
    <p:sldId id="367" r:id="rId76"/>
    <p:sldId id="368" r:id="rId77"/>
    <p:sldId id="369" r:id="rId78"/>
    <p:sldId id="371" r:id="rId79"/>
    <p:sldId id="370" r:id="rId80"/>
    <p:sldId id="372" r:id="rId81"/>
    <p:sldId id="373" r:id="rId82"/>
    <p:sldId id="374" r:id="rId83"/>
    <p:sldId id="375" r:id="rId84"/>
    <p:sldId id="376" r:id="rId85"/>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8AAC"/>
    <a:srgbClr val="87189D"/>
    <a:srgbClr val="B0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279" autoAdjust="0"/>
  </p:normalViewPr>
  <p:slideViewPr>
    <p:cSldViewPr>
      <p:cViewPr>
        <p:scale>
          <a:sx n="100" d="100"/>
          <a:sy n="100" d="100"/>
        </p:scale>
        <p:origin x="-252" y="-522"/>
      </p:cViewPr>
      <p:guideLst>
        <p:guide orient="horz" pos="2160"/>
        <p:guide pos="3840"/>
      </p:guideLst>
    </p:cSldViewPr>
  </p:slideViewPr>
  <p:notesTextViewPr>
    <p:cViewPr>
      <p:scale>
        <a:sx n="100" d="100"/>
        <a:sy n="100" d="100"/>
      </p:scale>
      <p:origin x="0" y="0"/>
    </p:cViewPr>
  </p:notesTextViewPr>
  <p:sorterViewPr>
    <p:cViewPr>
      <p:scale>
        <a:sx n="66" d="100"/>
        <a:sy n="66" d="100"/>
      </p:scale>
      <p:origin x="0" y="1530"/>
    </p:cViewPr>
  </p:sorterViewPr>
  <p:notesViewPr>
    <p:cSldViewPr>
      <p:cViewPr varScale="1">
        <p:scale>
          <a:sx n="52" d="100"/>
          <a:sy n="52" d="100"/>
        </p:scale>
        <p:origin x="2680" y="5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a:noFill/>
              </a:ln>
              <a:effectLst/>
              <a:sp3d>
                <a:contourClr>
                  <a:schemeClr val="bg1"/>
                </a:contourClr>
              </a:sp3d>
            </c:spPr>
            <c:extLst>
              <c:ext xmlns:c16="http://schemas.microsoft.com/office/drawing/2014/chart" uri="{C3380CC4-5D6E-409C-BE32-E72D297353CC}">
                <c16:uniqueId val="{00000001-66E2-4BD6-9894-77E8B1167DE4}"/>
              </c:ext>
            </c:extLst>
          </c:dPt>
          <c:dPt>
            <c:idx val="1"/>
            <c:bubble3D val="0"/>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a:noFill/>
              </a:ln>
              <a:effectLst/>
              <a:sp3d>
                <a:contourClr>
                  <a:schemeClr val="bg1"/>
                </a:contourClr>
              </a:sp3d>
            </c:spPr>
            <c:extLst>
              <c:ext xmlns:c16="http://schemas.microsoft.com/office/drawing/2014/chart" uri="{C3380CC4-5D6E-409C-BE32-E72D297353CC}">
                <c16:uniqueId val="{00000003-66E2-4BD6-9894-77E8B1167DE4}"/>
              </c:ext>
            </c:extLst>
          </c:dPt>
          <c:dPt>
            <c:idx val="2"/>
            <c:bubble3D val="0"/>
            <c:spPr>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a:noFill/>
              </a:ln>
              <a:effectLst/>
              <a:sp3d>
                <a:contourClr>
                  <a:schemeClr val="bg1"/>
                </a:contourClr>
              </a:sp3d>
            </c:spPr>
            <c:extLst>
              <c:ext xmlns:c16="http://schemas.microsoft.com/office/drawing/2014/chart" uri="{C3380CC4-5D6E-409C-BE32-E72D297353CC}">
                <c16:uniqueId val="{00000005-66E2-4BD6-9894-77E8B1167DE4}"/>
              </c:ext>
            </c:extLst>
          </c:dPt>
          <c:dPt>
            <c:idx val="3"/>
            <c:bubble3D val="0"/>
            <c:spPr>
              <a:gradFill rotWithShape="1">
                <a:gsLst>
                  <a:gs pos="0">
                    <a:schemeClr val="accent6">
                      <a:lumMod val="60000"/>
                      <a:lumMod val="110000"/>
                      <a:satMod val="105000"/>
                      <a:tint val="67000"/>
                    </a:schemeClr>
                  </a:gs>
                  <a:gs pos="50000">
                    <a:schemeClr val="accent6">
                      <a:lumMod val="60000"/>
                      <a:lumMod val="105000"/>
                      <a:satMod val="103000"/>
                      <a:tint val="73000"/>
                    </a:schemeClr>
                  </a:gs>
                  <a:gs pos="100000">
                    <a:schemeClr val="accent6">
                      <a:lumMod val="60000"/>
                      <a:lumMod val="105000"/>
                      <a:satMod val="109000"/>
                      <a:tint val="81000"/>
                    </a:schemeClr>
                  </a:gs>
                </a:gsLst>
                <a:lin ang="5400000" scaled="0"/>
              </a:gradFill>
              <a:ln>
                <a:noFill/>
              </a:ln>
              <a:effectLst/>
              <a:sp3d>
                <a:contourClr>
                  <a:schemeClr val="bg1"/>
                </a:contourClr>
              </a:sp3d>
            </c:spPr>
            <c:extLst>
              <c:ext xmlns:c16="http://schemas.microsoft.com/office/drawing/2014/chart" uri="{C3380CC4-5D6E-409C-BE32-E72D297353CC}">
                <c16:uniqueId val="{00000007-66E2-4BD6-9894-77E8B1167DE4}"/>
              </c:ext>
            </c:extLst>
          </c:dPt>
          <c:dPt>
            <c:idx val="4"/>
            <c:bubble3D val="0"/>
            <c:spPr>
              <a:gradFill rotWithShape="1">
                <a:gsLst>
                  <a:gs pos="0">
                    <a:schemeClr val="accent5">
                      <a:lumMod val="60000"/>
                      <a:lumMod val="110000"/>
                      <a:satMod val="105000"/>
                      <a:tint val="67000"/>
                    </a:schemeClr>
                  </a:gs>
                  <a:gs pos="50000">
                    <a:schemeClr val="accent5">
                      <a:lumMod val="60000"/>
                      <a:lumMod val="105000"/>
                      <a:satMod val="103000"/>
                      <a:tint val="73000"/>
                    </a:schemeClr>
                  </a:gs>
                  <a:gs pos="100000">
                    <a:schemeClr val="accent5">
                      <a:lumMod val="60000"/>
                      <a:lumMod val="105000"/>
                      <a:satMod val="109000"/>
                      <a:tint val="81000"/>
                    </a:schemeClr>
                  </a:gs>
                </a:gsLst>
                <a:lin ang="5400000" scaled="0"/>
              </a:gradFill>
              <a:ln>
                <a:noFill/>
              </a:ln>
              <a:effectLst/>
              <a:sp3d>
                <a:contourClr>
                  <a:schemeClr val="bg1"/>
                </a:contourClr>
              </a:sp3d>
            </c:spPr>
            <c:extLst>
              <c:ext xmlns:c16="http://schemas.microsoft.com/office/drawing/2014/chart" uri="{C3380CC4-5D6E-409C-BE32-E72D297353CC}">
                <c16:uniqueId val="{00000009-66E2-4BD6-9894-77E8B1167DE4}"/>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JLR Emeric" charset="0"/>
                    <a:ea typeface="JLR Emeric" charset="0"/>
                    <a:cs typeface="JLR Emeric" charset="0"/>
                  </a:defRPr>
                </a:pPr>
                <a:endParaRPr lang="en-US"/>
              </a:p>
            </c:txPr>
            <c:dLblPos val="ctr"/>
            <c:showLegendKey val="0"/>
            <c:showVal val="0"/>
            <c:showCatName val="0"/>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Sheet1!$A$2:$A$6</c:f>
              <c:strCache>
                <c:ptCount val="5"/>
                <c:pt idx="0">
                  <c:v>North America</c:v>
                </c:pt>
                <c:pt idx="1">
                  <c:v>UK</c:v>
                </c:pt>
                <c:pt idx="2">
                  <c:v>Europe</c:v>
                </c:pt>
                <c:pt idx="3">
                  <c:v>China Region</c:v>
                </c:pt>
                <c:pt idx="4">
                  <c:v>Overseas</c:v>
                </c:pt>
              </c:strCache>
            </c:strRef>
          </c:cat>
          <c:val>
            <c:numRef>
              <c:f>Sheet1!$B$2:$B$6</c:f>
              <c:numCache>
                <c:formatCode>#,##0</c:formatCode>
                <c:ptCount val="5"/>
                <c:pt idx="0">
                  <c:v>128097</c:v>
                </c:pt>
                <c:pt idx="1">
                  <c:v>117748</c:v>
                </c:pt>
                <c:pt idx="2">
                  <c:v>138643</c:v>
                </c:pt>
                <c:pt idx="3">
                  <c:v>146399</c:v>
                </c:pt>
                <c:pt idx="4">
                  <c:v>90222</c:v>
                </c:pt>
              </c:numCache>
            </c:numRef>
          </c:val>
          <c:extLst>
            <c:ext xmlns:c16="http://schemas.microsoft.com/office/drawing/2014/chart" uri="{C3380CC4-5D6E-409C-BE32-E72D297353CC}">
              <c16:uniqueId val="{0000000A-66E2-4BD6-9894-77E8B1167DE4}"/>
            </c:ext>
          </c:extLst>
        </c:ser>
        <c:dLbls>
          <c:showLegendKey val="0"/>
          <c:showVal val="0"/>
          <c:showCatName val="0"/>
          <c:showSerName val="0"/>
          <c:showPercent val="1"/>
          <c:showBubbleSize val="0"/>
          <c:showLeaderLines val="1"/>
        </c:dLbls>
      </c:pie3DChart>
      <c:spPr>
        <a:noFill/>
        <a:ln>
          <a:noFill/>
        </a:ln>
        <a:effectLst/>
      </c:spPr>
    </c:plotArea>
    <c:legend>
      <c:legendPos val="b"/>
      <c:layout>
        <c:manualLayout>
          <c:xMode val="edge"/>
          <c:yMode val="edge"/>
          <c:x val="9.2296869932733838E-2"/>
          <c:y val="0.84913604365253126"/>
          <c:w val="0.87041169668147989"/>
          <c:h val="6.3365895831068539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50000"/>
                  <a:lumOff val="50000"/>
                </a:schemeClr>
              </a:solidFill>
              <a:latin typeface="JLR Emeric" charset="0"/>
              <a:ea typeface="JLR Emeric" charset="0"/>
              <a:cs typeface="JLR Emeric" charset="0"/>
            </a:defRPr>
          </a:pPr>
          <a:endParaRPr lang="en-US"/>
        </a:p>
      </c:txPr>
    </c:legend>
    <c:plotVisOnly val="1"/>
    <c:dispBlanksAs val="zero"/>
    <c:showDLblsOverMax val="0"/>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46DE885-6E9C-43BB-9FF9-9EFE03D695FC}" type="datetimeFigureOut">
              <a:rPr lang="en-GB" smtClean="0"/>
              <a:pPr/>
              <a:t>04/07/2018</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A297457E-8B45-44DD-83B9-BBD7164645F5}" type="slidenum">
              <a:rPr lang="en-GB" smtClean="0"/>
              <a:pPr/>
              <a:t>‹#›</a:t>
            </a:fld>
            <a:endParaRPr lang="en-GB"/>
          </a:p>
        </p:txBody>
      </p:sp>
    </p:spTree>
    <p:extLst>
      <p:ext uri="{BB962C8B-B14F-4D97-AF65-F5344CB8AC3E}">
        <p14:creationId xmlns:p14="http://schemas.microsoft.com/office/powerpoint/2010/main" val="2728951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officetimeline.com/gantt-chart-excel"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www.excel-easy.com/examples/gantt-chart.html"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a:t>
            </a:fld>
            <a:endParaRPr lang="en-GB"/>
          </a:p>
        </p:txBody>
      </p:sp>
    </p:spTree>
    <p:extLst>
      <p:ext uri="{BB962C8B-B14F-4D97-AF65-F5344CB8AC3E}">
        <p14:creationId xmlns:p14="http://schemas.microsoft.com/office/powerpoint/2010/main" val="74966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10</a:t>
            </a:fld>
            <a:endParaRPr lang="en-GB"/>
          </a:p>
        </p:txBody>
      </p:sp>
    </p:spTree>
    <p:extLst>
      <p:ext uri="{BB962C8B-B14F-4D97-AF65-F5344CB8AC3E}">
        <p14:creationId xmlns:p14="http://schemas.microsoft.com/office/powerpoint/2010/main" val="5980260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11</a:t>
            </a:fld>
            <a:endParaRPr lang="en-GB"/>
          </a:p>
        </p:txBody>
      </p:sp>
    </p:spTree>
    <p:extLst>
      <p:ext uri="{BB962C8B-B14F-4D97-AF65-F5344CB8AC3E}">
        <p14:creationId xmlns:p14="http://schemas.microsoft.com/office/powerpoint/2010/main" val="2379580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12</a:t>
            </a:fld>
            <a:endParaRPr lang="en-GB"/>
          </a:p>
        </p:txBody>
      </p:sp>
    </p:spTree>
    <p:extLst>
      <p:ext uri="{BB962C8B-B14F-4D97-AF65-F5344CB8AC3E}">
        <p14:creationId xmlns:p14="http://schemas.microsoft.com/office/powerpoint/2010/main" val="145513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13</a:t>
            </a:fld>
            <a:endParaRPr lang="en-GB"/>
          </a:p>
        </p:txBody>
      </p:sp>
    </p:spTree>
    <p:extLst>
      <p:ext uri="{BB962C8B-B14F-4D97-AF65-F5344CB8AC3E}">
        <p14:creationId xmlns:p14="http://schemas.microsoft.com/office/powerpoint/2010/main" val="2834508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14</a:t>
            </a:fld>
            <a:endParaRPr lang="en-GB"/>
          </a:p>
        </p:txBody>
      </p:sp>
    </p:spTree>
    <p:extLst>
      <p:ext uri="{BB962C8B-B14F-4D97-AF65-F5344CB8AC3E}">
        <p14:creationId xmlns:p14="http://schemas.microsoft.com/office/powerpoint/2010/main" val="2635754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15</a:t>
            </a:fld>
            <a:endParaRPr lang="en-GB"/>
          </a:p>
        </p:txBody>
      </p:sp>
    </p:spTree>
    <p:extLst>
      <p:ext uri="{BB962C8B-B14F-4D97-AF65-F5344CB8AC3E}">
        <p14:creationId xmlns:p14="http://schemas.microsoft.com/office/powerpoint/2010/main" val="1719430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16</a:t>
            </a:fld>
            <a:endParaRPr lang="en-GB"/>
          </a:p>
        </p:txBody>
      </p:sp>
    </p:spTree>
    <p:extLst>
      <p:ext uri="{BB962C8B-B14F-4D97-AF65-F5344CB8AC3E}">
        <p14:creationId xmlns:p14="http://schemas.microsoft.com/office/powerpoint/2010/main" val="3125384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17</a:t>
            </a:fld>
            <a:endParaRPr lang="en-GB"/>
          </a:p>
        </p:txBody>
      </p:sp>
    </p:spTree>
    <p:extLst>
      <p:ext uri="{BB962C8B-B14F-4D97-AF65-F5344CB8AC3E}">
        <p14:creationId xmlns:p14="http://schemas.microsoft.com/office/powerpoint/2010/main" val="3752541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18</a:t>
            </a:fld>
            <a:endParaRPr lang="en-GB"/>
          </a:p>
        </p:txBody>
      </p:sp>
    </p:spTree>
    <p:extLst>
      <p:ext uri="{BB962C8B-B14F-4D97-AF65-F5344CB8AC3E}">
        <p14:creationId xmlns:p14="http://schemas.microsoft.com/office/powerpoint/2010/main" val="14342421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19</a:t>
            </a:fld>
            <a:endParaRPr lang="en-GB"/>
          </a:p>
        </p:txBody>
      </p:sp>
    </p:spTree>
    <p:extLst>
      <p:ext uri="{BB962C8B-B14F-4D97-AF65-F5344CB8AC3E}">
        <p14:creationId xmlns:p14="http://schemas.microsoft.com/office/powerpoint/2010/main" val="324731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a:t>
            </a:fld>
            <a:endParaRPr lang="en-GB"/>
          </a:p>
        </p:txBody>
      </p:sp>
    </p:spTree>
    <p:extLst>
      <p:ext uri="{BB962C8B-B14F-4D97-AF65-F5344CB8AC3E}">
        <p14:creationId xmlns:p14="http://schemas.microsoft.com/office/powerpoint/2010/main" val="12621330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20</a:t>
            </a:fld>
            <a:endParaRPr lang="en-GB"/>
          </a:p>
        </p:txBody>
      </p:sp>
    </p:spTree>
    <p:extLst>
      <p:ext uri="{BB962C8B-B14F-4D97-AF65-F5344CB8AC3E}">
        <p14:creationId xmlns:p14="http://schemas.microsoft.com/office/powerpoint/2010/main" val="33812961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21</a:t>
            </a:fld>
            <a:endParaRPr lang="en-GB"/>
          </a:p>
        </p:txBody>
      </p:sp>
    </p:spTree>
    <p:extLst>
      <p:ext uri="{BB962C8B-B14F-4D97-AF65-F5344CB8AC3E}">
        <p14:creationId xmlns:p14="http://schemas.microsoft.com/office/powerpoint/2010/main" val="1821477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22</a:t>
            </a:fld>
            <a:endParaRPr lang="en-GB"/>
          </a:p>
        </p:txBody>
      </p:sp>
    </p:spTree>
    <p:extLst>
      <p:ext uri="{BB962C8B-B14F-4D97-AF65-F5344CB8AC3E}">
        <p14:creationId xmlns:p14="http://schemas.microsoft.com/office/powerpoint/2010/main" val="15106631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23</a:t>
            </a:fld>
            <a:endParaRPr lang="en-GB"/>
          </a:p>
        </p:txBody>
      </p:sp>
    </p:spTree>
    <p:extLst>
      <p:ext uri="{BB962C8B-B14F-4D97-AF65-F5344CB8AC3E}">
        <p14:creationId xmlns:p14="http://schemas.microsoft.com/office/powerpoint/2010/main" val="1355806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24</a:t>
            </a:fld>
            <a:endParaRPr lang="en-GB"/>
          </a:p>
        </p:txBody>
      </p:sp>
    </p:spTree>
    <p:extLst>
      <p:ext uri="{BB962C8B-B14F-4D97-AF65-F5344CB8AC3E}">
        <p14:creationId xmlns:p14="http://schemas.microsoft.com/office/powerpoint/2010/main" val="8969275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25</a:t>
            </a:fld>
            <a:endParaRPr lang="en-GB"/>
          </a:p>
        </p:txBody>
      </p:sp>
    </p:spTree>
    <p:extLst>
      <p:ext uri="{BB962C8B-B14F-4D97-AF65-F5344CB8AC3E}">
        <p14:creationId xmlns:p14="http://schemas.microsoft.com/office/powerpoint/2010/main" val="807441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26</a:t>
            </a:fld>
            <a:endParaRPr lang="en-GB"/>
          </a:p>
        </p:txBody>
      </p:sp>
    </p:spTree>
    <p:extLst>
      <p:ext uri="{BB962C8B-B14F-4D97-AF65-F5344CB8AC3E}">
        <p14:creationId xmlns:p14="http://schemas.microsoft.com/office/powerpoint/2010/main" val="2327495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27</a:t>
            </a:fld>
            <a:endParaRPr lang="en-GB"/>
          </a:p>
        </p:txBody>
      </p:sp>
    </p:spTree>
    <p:extLst>
      <p:ext uri="{BB962C8B-B14F-4D97-AF65-F5344CB8AC3E}">
        <p14:creationId xmlns:p14="http://schemas.microsoft.com/office/powerpoint/2010/main" val="27522479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28</a:t>
            </a:fld>
            <a:endParaRPr lang="en-GB"/>
          </a:p>
        </p:txBody>
      </p:sp>
    </p:spTree>
    <p:extLst>
      <p:ext uri="{BB962C8B-B14F-4D97-AF65-F5344CB8AC3E}">
        <p14:creationId xmlns:p14="http://schemas.microsoft.com/office/powerpoint/2010/main" val="21737830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29</a:t>
            </a:fld>
            <a:endParaRPr lang="en-GB"/>
          </a:p>
        </p:txBody>
      </p:sp>
    </p:spTree>
    <p:extLst>
      <p:ext uri="{BB962C8B-B14F-4D97-AF65-F5344CB8AC3E}">
        <p14:creationId xmlns:p14="http://schemas.microsoft.com/office/powerpoint/2010/main" val="1960777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 is Skills for Industry? The current economic climate means</a:t>
            </a:r>
            <a:r>
              <a:rPr lang="en-GB" baseline="0" dirty="0"/>
              <a:t> that going forward there will be recruitment opportunities within manufacturing, designing and utilities industries that we need to fill with home grown talent. The skills shortages employers face when recruiting are becoming an ever increasing challenge. Skills for Industry aims to start to address that by inspiring pupils at Year 7 or 8 through exciting projects and engaging them with industry professionals. The aim is to increase the number of pupils opting for D&amp;T and therefore helping to bridge the skills gap and keep D&amp;T on the curriculum. We aim to do this through:</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69430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30</a:t>
            </a:fld>
            <a:endParaRPr lang="en-GB"/>
          </a:p>
        </p:txBody>
      </p:sp>
    </p:spTree>
    <p:extLst>
      <p:ext uri="{BB962C8B-B14F-4D97-AF65-F5344CB8AC3E}">
        <p14:creationId xmlns:p14="http://schemas.microsoft.com/office/powerpoint/2010/main" val="2872203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31</a:t>
            </a:fld>
            <a:endParaRPr lang="en-GB"/>
          </a:p>
        </p:txBody>
      </p:sp>
    </p:spTree>
    <p:extLst>
      <p:ext uri="{BB962C8B-B14F-4D97-AF65-F5344CB8AC3E}">
        <p14:creationId xmlns:p14="http://schemas.microsoft.com/office/powerpoint/2010/main" val="27153212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32</a:t>
            </a:fld>
            <a:endParaRPr lang="en-GB"/>
          </a:p>
        </p:txBody>
      </p:sp>
    </p:spTree>
    <p:extLst>
      <p:ext uri="{BB962C8B-B14F-4D97-AF65-F5344CB8AC3E}">
        <p14:creationId xmlns:p14="http://schemas.microsoft.com/office/powerpoint/2010/main" val="1186142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Teachers: Using</a:t>
            </a:r>
            <a:r>
              <a:rPr lang="en-GB" baseline="0" dirty="0"/>
              <a:t> all the stimulus materials from the session, pupils </a:t>
            </a:r>
            <a:r>
              <a:rPr lang="en-GB" sz="1200" kern="1200" dirty="0">
                <a:solidFill>
                  <a:schemeClr val="tx1"/>
                </a:solidFill>
                <a:latin typeface="+mn-lt"/>
                <a:ea typeface="+mn-ea"/>
                <a:cs typeface="+mn-cs"/>
              </a:rPr>
              <a:t>need to select one of the proposed design</a:t>
            </a:r>
            <a:r>
              <a:rPr lang="en-GB" sz="1200" kern="1200" baseline="0" dirty="0">
                <a:solidFill>
                  <a:schemeClr val="tx1"/>
                </a:solidFill>
                <a:latin typeface="+mn-lt"/>
                <a:ea typeface="+mn-ea"/>
                <a:cs typeface="+mn-cs"/>
              </a:rPr>
              <a:t> ideas</a:t>
            </a:r>
            <a:r>
              <a:rPr lang="en-GB" sz="1200" kern="1200" dirty="0">
                <a:solidFill>
                  <a:schemeClr val="tx1"/>
                </a:solidFill>
                <a:latin typeface="+mn-lt"/>
                <a:ea typeface="+mn-ea"/>
                <a:cs typeface="+mn-cs"/>
              </a:rPr>
              <a:t> and develop</a:t>
            </a:r>
            <a:r>
              <a:rPr lang="en-GB" sz="1200" kern="1200" baseline="0" dirty="0">
                <a:solidFill>
                  <a:schemeClr val="tx1"/>
                </a:solidFill>
                <a:latin typeface="+mn-lt"/>
                <a:ea typeface="+mn-ea"/>
                <a:cs typeface="+mn-cs"/>
              </a:rPr>
              <a:t> a</a:t>
            </a:r>
            <a:r>
              <a:rPr lang="en-GB" sz="1200" kern="1200" dirty="0">
                <a:solidFill>
                  <a:schemeClr val="tx1"/>
                </a:solidFill>
                <a:latin typeface="+mn-lt"/>
                <a:ea typeface="+mn-ea"/>
                <a:cs typeface="+mn-cs"/>
              </a:rPr>
              <a:t> design idea that illustrate how the eCar</a:t>
            </a:r>
            <a:r>
              <a:rPr lang="en-GB" sz="1200" kern="1200" baseline="0" dirty="0">
                <a:solidFill>
                  <a:schemeClr val="tx1"/>
                </a:solidFill>
                <a:latin typeface="+mn-lt"/>
                <a:ea typeface="+mn-ea"/>
                <a:cs typeface="+mn-cs"/>
              </a:rPr>
              <a:t> Systems</a:t>
            </a:r>
            <a:r>
              <a:rPr lang="en-GB" sz="1200" kern="1200" dirty="0">
                <a:solidFill>
                  <a:schemeClr val="tx1"/>
                </a:solidFill>
                <a:latin typeface="+mn-lt"/>
                <a:ea typeface="+mn-ea"/>
                <a:cs typeface="+mn-cs"/>
              </a:rPr>
              <a:t> might look and how the required 'actions/movements' etc would be done. Outcomes should be annotated design ideas with a description of its operation either as a flowchart or a written description.</a:t>
            </a:r>
            <a:r>
              <a:rPr lang="en-GB" sz="1200" kern="1200" baseline="0" dirty="0">
                <a:solidFill>
                  <a:schemeClr val="tx1"/>
                </a:solidFill>
                <a:latin typeface="+mn-lt"/>
                <a:ea typeface="+mn-ea"/>
                <a:cs typeface="+mn-cs"/>
              </a:rPr>
              <a:t> At this stage pupils will be expected to becoming more independent and self reliant – but may still need guidance as they progress through the project.</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33</a:t>
            </a:fld>
            <a:endParaRPr lang="en-GB"/>
          </a:p>
        </p:txBody>
      </p:sp>
    </p:spTree>
    <p:extLst>
      <p:ext uri="{BB962C8B-B14F-4D97-AF65-F5344CB8AC3E}">
        <p14:creationId xmlns:p14="http://schemas.microsoft.com/office/powerpoint/2010/main" val="16145720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34</a:t>
            </a:fld>
            <a:endParaRPr lang="en-GB"/>
          </a:p>
        </p:txBody>
      </p:sp>
    </p:spTree>
    <p:extLst>
      <p:ext uri="{BB962C8B-B14F-4D97-AF65-F5344CB8AC3E}">
        <p14:creationId xmlns:p14="http://schemas.microsoft.com/office/powerpoint/2010/main" val="14738900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 Pupils need to go through their ideas with</a:t>
            </a:r>
            <a:r>
              <a:rPr lang="en-GB" baseline="0" dirty="0"/>
              <a:t> each other in a small group to see what others think and to bounce them around and spark of each other, they need to make sketches/notes as this progresses to record what ideas and changes they are/might make to their ideas.</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35</a:t>
            </a:fld>
            <a:endParaRPr lang="en-GB"/>
          </a:p>
        </p:txBody>
      </p:sp>
    </p:spTree>
    <p:extLst>
      <p:ext uri="{BB962C8B-B14F-4D97-AF65-F5344CB8AC3E}">
        <p14:creationId xmlns:p14="http://schemas.microsoft.com/office/powerpoint/2010/main" val="3879273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 </a:t>
            </a:r>
            <a:r>
              <a:rPr lang="en-GB" sz="1200" kern="1200" dirty="0">
                <a:solidFill>
                  <a:schemeClr val="tx1"/>
                </a:solidFill>
                <a:latin typeface="+mn-lt"/>
                <a:ea typeface="+mn-ea"/>
                <a:cs typeface="+mn-cs"/>
              </a:rPr>
              <a:t>The first step is for each group sketch out their final eCar</a:t>
            </a:r>
            <a:r>
              <a:rPr lang="en-GB" sz="1200" kern="1200" baseline="0" dirty="0">
                <a:solidFill>
                  <a:schemeClr val="tx1"/>
                </a:solidFill>
                <a:latin typeface="+mn-lt"/>
                <a:ea typeface="+mn-ea"/>
                <a:cs typeface="+mn-cs"/>
              </a:rPr>
              <a:t> System</a:t>
            </a:r>
            <a:r>
              <a:rPr lang="en-GB" sz="1200" kern="1200" dirty="0">
                <a:solidFill>
                  <a:schemeClr val="tx1"/>
                </a:solidFill>
                <a:latin typeface="+mn-lt"/>
                <a:ea typeface="+mn-ea"/>
                <a:cs typeface="+mn-cs"/>
              </a:rPr>
              <a:t> design idea</a:t>
            </a:r>
            <a:r>
              <a:rPr lang="en-GB" sz="1200" kern="1200" baseline="0" dirty="0">
                <a:solidFill>
                  <a:schemeClr val="tx1"/>
                </a:solidFill>
                <a:latin typeface="+mn-lt"/>
                <a:ea typeface="+mn-ea"/>
                <a:cs typeface="+mn-cs"/>
              </a:rPr>
              <a:t> and</a:t>
            </a:r>
            <a:r>
              <a:rPr lang="en-GB" sz="1200" kern="1200" dirty="0">
                <a:solidFill>
                  <a:schemeClr val="tx1"/>
                </a:solidFill>
                <a:latin typeface="+mn-lt"/>
                <a:ea typeface="+mn-ea"/>
                <a:cs typeface="+mn-cs"/>
              </a:rPr>
              <a:t> to create a production plan for the project, which identifies the tasks to be done, who's doing them and by when - a Gantt Chart is a an appropriate tool to use here, there are online tools or Excel can be used.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At the end of this lesson pupils should have </a:t>
            </a:r>
            <a:r>
              <a:rPr lang="en-GB" sz="1200" b="1" kern="1200" dirty="0">
                <a:solidFill>
                  <a:schemeClr val="tx1"/>
                </a:solidFill>
                <a:latin typeface="+mn-lt"/>
                <a:ea typeface="+mn-ea"/>
                <a:cs typeface="+mn-cs"/>
              </a:rPr>
              <a:t>produced</a:t>
            </a:r>
            <a:r>
              <a:rPr lang="en-GB" sz="1200" kern="1200" dirty="0">
                <a:solidFill>
                  <a:schemeClr val="tx1"/>
                </a:solidFill>
                <a:latin typeface="+mn-lt"/>
                <a:ea typeface="+mn-ea"/>
                <a:cs typeface="+mn-cs"/>
              </a:rPr>
              <a:t> a Gantt chart for the creation of a production plan</a:t>
            </a:r>
            <a:r>
              <a:rPr lang="en-GB" sz="1200" b="1" kern="1200" dirty="0">
                <a:solidFill>
                  <a:schemeClr val="tx1"/>
                </a:solidFill>
                <a:latin typeface="+mn-lt"/>
                <a:ea typeface="+mn-ea"/>
                <a:cs typeface="+mn-cs"/>
              </a:rPr>
              <a:t> and </a:t>
            </a:r>
            <a:r>
              <a:rPr lang="en-GB" sz="1200" kern="1200" dirty="0">
                <a:solidFill>
                  <a:schemeClr val="tx1"/>
                </a:solidFill>
                <a:latin typeface="+mn-lt"/>
                <a:ea typeface="+mn-ea"/>
                <a:cs typeface="+mn-cs"/>
              </a:rPr>
              <a:t>a final design idea for the eCar</a:t>
            </a:r>
            <a:r>
              <a:rPr lang="en-GB" sz="1200" kern="1200" baseline="0" dirty="0">
                <a:solidFill>
                  <a:schemeClr val="tx1"/>
                </a:solidFill>
                <a:latin typeface="+mn-lt"/>
                <a:ea typeface="+mn-ea"/>
                <a:cs typeface="+mn-cs"/>
              </a:rPr>
              <a:t> System</a:t>
            </a:r>
            <a:r>
              <a:rPr lang="en-GB" sz="1200" kern="1200" dirty="0">
                <a:solidFill>
                  <a:schemeClr val="tx1"/>
                </a:solidFill>
                <a:latin typeface="+mn-lt"/>
                <a:ea typeface="+mn-ea"/>
                <a:cs typeface="+mn-cs"/>
              </a:rPr>
              <a:t> prototype</a:t>
            </a:r>
            <a:r>
              <a:rPr lang="en-GB" sz="1200" kern="1200" baseline="0" dirty="0">
                <a:solidFill>
                  <a:schemeClr val="tx1"/>
                </a:solidFill>
                <a:latin typeface="+mn-lt"/>
                <a:ea typeface="+mn-ea"/>
                <a:cs typeface="+mn-cs"/>
              </a:rPr>
              <a:t> system</a:t>
            </a:r>
            <a:r>
              <a:rPr lang="en-GB" sz="1200" kern="120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Online</a:t>
            </a:r>
            <a:r>
              <a:rPr lang="en-GB" sz="1200" kern="1200" baseline="0" dirty="0">
                <a:solidFill>
                  <a:schemeClr val="tx1"/>
                </a:solidFill>
                <a:latin typeface="+mn-lt"/>
                <a:ea typeface="+mn-ea"/>
                <a:cs typeface="+mn-cs"/>
              </a:rPr>
              <a:t>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hlinkClick r:id="rId3"/>
              </a:rPr>
              <a:t>https://www.officetimeline.com/gantt-chart-excel</a:t>
            </a:r>
            <a:r>
              <a:rPr lang="en-GB" sz="1200" kern="120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hlinkClick r:id="rId4"/>
              </a:rPr>
              <a:t>http://www.excel-easy.com/examples/gantt-chart.html</a:t>
            </a:r>
            <a:r>
              <a:rPr lang="en-GB" sz="1200" kern="120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Excel File for simple Gantt Chart</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36</a:t>
            </a:fld>
            <a:endParaRPr lang="en-GB"/>
          </a:p>
        </p:txBody>
      </p:sp>
    </p:spTree>
    <p:extLst>
      <p:ext uri="{BB962C8B-B14F-4D97-AF65-F5344CB8AC3E}">
        <p14:creationId xmlns:p14="http://schemas.microsoft.com/office/powerpoint/2010/main" val="15696900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Teachers: </a:t>
            </a:r>
            <a:r>
              <a:rPr lang="en-GB" sz="1200" kern="1200" dirty="0">
                <a:solidFill>
                  <a:schemeClr val="tx1"/>
                </a:solidFill>
                <a:latin typeface="+mn-lt"/>
                <a:ea typeface="+mn-ea"/>
                <a:cs typeface="+mn-cs"/>
              </a:rPr>
              <a:t>Each pupil produces a detailed final design drawing which includes components, coding</a:t>
            </a:r>
            <a:r>
              <a:rPr lang="en-GB" sz="1200" kern="1200" baseline="0" dirty="0">
                <a:solidFill>
                  <a:schemeClr val="tx1"/>
                </a:solidFill>
                <a:latin typeface="+mn-lt"/>
                <a:ea typeface="+mn-ea"/>
                <a:cs typeface="+mn-cs"/>
              </a:rPr>
              <a:t> ideas</a:t>
            </a:r>
            <a:r>
              <a:rPr lang="en-GB" sz="1200" kern="1200" dirty="0">
                <a:solidFill>
                  <a:schemeClr val="tx1"/>
                </a:solidFill>
                <a:latin typeface="+mn-lt"/>
                <a:ea typeface="+mn-ea"/>
                <a:cs typeface="+mn-cs"/>
              </a:rPr>
              <a:t>, description of the eCar</a:t>
            </a:r>
            <a:r>
              <a:rPr lang="en-GB" sz="1200" kern="1200" baseline="0" dirty="0">
                <a:solidFill>
                  <a:schemeClr val="tx1"/>
                </a:solidFill>
                <a:latin typeface="+mn-lt"/>
                <a:ea typeface="+mn-ea"/>
                <a:cs typeface="+mn-cs"/>
              </a:rPr>
              <a:t> System they are developing</a:t>
            </a:r>
            <a:r>
              <a:rPr lang="en-GB" sz="1200" kern="1200" dirty="0">
                <a:solidFill>
                  <a:schemeClr val="tx1"/>
                </a:solidFill>
                <a:latin typeface="+mn-lt"/>
                <a:ea typeface="+mn-ea"/>
                <a:cs typeface="+mn-cs"/>
              </a:rPr>
              <a:t>, and a copy of the their Gantt chart. This is important so that </a:t>
            </a:r>
            <a:r>
              <a:rPr lang="en-GB" sz="1200" b="1" kern="1200" dirty="0">
                <a:solidFill>
                  <a:schemeClr val="tx1"/>
                </a:solidFill>
                <a:latin typeface="+mn-lt"/>
                <a:ea typeface="+mn-ea"/>
                <a:cs typeface="+mn-cs"/>
              </a:rPr>
              <a:t>individually</a:t>
            </a:r>
            <a:r>
              <a:rPr lang="en-GB" sz="1200" kern="1200" dirty="0">
                <a:solidFill>
                  <a:schemeClr val="tx1"/>
                </a:solidFill>
                <a:latin typeface="+mn-lt"/>
                <a:ea typeface="+mn-ea"/>
                <a:cs typeface="+mn-cs"/>
              </a:rPr>
              <a:t> pupils have a clear idea of the group’s design and understand how it will be made and gives assessment opportunity.</a:t>
            </a:r>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37</a:t>
            </a:fld>
            <a:endParaRPr lang="en-GB"/>
          </a:p>
        </p:txBody>
      </p:sp>
    </p:spTree>
    <p:extLst>
      <p:ext uri="{BB962C8B-B14F-4D97-AF65-F5344CB8AC3E}">
        <p14:creationId xmlns:p14="http://schemas.microsoft.com/office/powerpoint/2010/main" val="31749068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38</a:t>
            </a:fld>
            <a:endParaRPr lang="en-GB"/>
          </a:p>
        </p:txBody>
      </p:sp>
    </p:spTree>
    <p:extLst>
      <p:ext uri="{BB962C8B-B14F-4D97-AF65-F5344CB8AC3E}">
        <p14:creationId xmlns:p14="http://schemas.microsoft.com/office/powerpoint/2010/main" val="767298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Teacher: A short</a:t>
            </a:r>
            <a:r>
              <a:rPr lang="en-GB" baseline="0" dirty="0"/>
              <a:t> introduction of the apprentices who will be working with your students, they will give a short thumbnail sketch about themselves and their work.</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39</a:t>
            </a:fld>
            <a:endParaRPr lang="en-GB"/>
          </a:p>
        </p:txBody>
      </p:sp>
    </p:spTree>
    <p:extLst>
      <p:ext uri="{BB962C8B-B14F-4D97-AF65-F5344CB8AC3E}">
        <p14:creationId xmlns:p14="http://schemas.microsoft.com/office/powerpoint/2010/main" val="4156152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 is Skills for Industry? The current economic climate means</a:t>
            </a:r>
            <a:r>
              <a:rPr lang="en-GB" baseline="0" dirty="0"/>
              <a:t> that going forward there will be recruitment opportunities within manufacturing, designing and utilities industries that we need to fill with home grown talent. The skills shortages employers face when recruiting are becoming an ever increasing challenge. Skills for Industry aims to start to address that by inspiring pupils at Year 7 or 8 through exciting projects and engaging them with industry professionals. The aim is to increase the number of pupils opting for D&amp;T and therefore helping to bridge the skills gap and keep D&amp;T on the curriculum. We aim to do this through:</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91081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fontScale="92500" lnSpcReduction="10000"/>
          </a:bodyPr>
          <a:lstStyle/>
          <a:p>
            <a:pPr lvl="0"/>
            <a:r>
              <a:rPr lang="en-GB" sz="1200" kern="1200" dirty="0">
                <a:solidFill>
                  <a:schemeClr val="tx1"/>
                </a:solidFill>
                <a:latin typeface="+mn-lt"/>
                <a:ea typeface="+mn-ea"/>
                <a:cs typeface="+mn-cs"/>
              </a:rPr>
              <a:t>Guidance: teacher to ensure that at the start of each session pupils have a clear idea of their intended tasks and suggestions have been made to cover problems that might arise.</a:t>
            </a:r>
          </a:p>
          <a:p>
            <a:r>
              <a:rPr lang="en-GB" sz="1200" kern="1200" dirty="0">
                <a:solidFill>
                  <a:schemeClr val="tx1"/>
                </a:solidFill>
                <a:latin typeface="+mn-lt"/>
                <a:ea typeface="+mn-ea"/>
                <a:cs typeface="+mn-cs"/>
              </a:rPr>
              <a:t> </a:t>
            </a:r>
          </a:p>
          <a:p>
            <a:pPr lvl="0"/>
            <a:r>
              <a:rPr lang="en-GB" sz="1200" kern="1200" dirty="0">
                <a:solidFill>
                  <a:schemeClr val="tx1"/>
                </a:solidFill>
                <a:latin typeface="+mn-lt"/>
                <a:ea typeface="+mn-ea"/>
                <a:cs typeface="+mn-cs"/>
              </a:rPr>
              <a:t>Teacher guidance is critical here to keep things going at the right pace – pre-empt bottle necks, provide troubleshooting for build, coding errors, 3D design issues. Using early finishers as mentors is a good way of reducing the pressure in this phase of the unit.</a:t>
            </a:r>
          </a:p>
          <a:p>
            <a:pPr lvl="0"/>
            <a:endParaRPr lang="en-GB" sz="1200" kern="1200" dirty="0">
              <a:solidFill>
                <a:schemeClr val="tx1"/>
              </a:solidFill>
              <a:latin typeface="+mn-lt"/>
              <a:ea typeface="+mn-ea"/>
              <a:cs typeface="+mn-cs"/>
            </a:endParaRPr>
          </a:p>
          <a:p>
            <a:pPr lvl="0"/>
            <a:r>
              <a:rPr lang="en-GB" sz="1200" kern="1200" dirty="0">
                <a:solidFill>
                  <a:schemeClr val="tx1"/>
                </a:solidFill>
                <a:latin typeface="+mn-lt"/>
                <a:ea typeface="+mn-ea"/>
                <a:cs typeface="+mn-cs"/>
              </a:rPr>
              <a:t>Pupils</a:t>
            </a:r>
            <a:r>
              <a:rPr lang="en-GB" sz="1200" kern="1200" baseline="0" dirty="0">
                <a:solidFill>
                  <a:schemeClr val="tx1"/>
                </a:solidFill>
                <a:latin typeface="+mn-lt"/>
                <a:ea typeface="+mn-ea"/>
                <a:cs typeface="+mn-cs"/>
              </a:rPr>
              <a:t> h</a:t>
            </a:r>
            <a:r>
              <a:rPr lang="en-GB" sz="1200" kern="1200" dirty="0">
                <a:solidFill>
                  <a:schemeClr val="tx1"/>
                </a:solidFill>
                <a:latin typeface="+mn-lt"/>
                <a:ea typeface="+mn-ea"/>
                <a:cs typeface="+mn-cs"/>
              </a:rPr>
              <a:t>ave </a:t>
            </a:r>
            <a:r>
              <a:rPr lang="en-GB" sz="1200" b="1" kern="1200" dirty="0">
                <a:solidFill>
                  <a:schemeClr val="tx1"/>
                </a:solidFill>
                <a:latin typeface="+mn-lt"/>
                <a:ea typeface="+mn-ea"/>
                <a:cs typeface="+mn-cs"/>
              </a:rPr>
              <a:t>eight hours</a:t>
            </a:r>
            <a:r>
              <a:rPr lang="en-GB" sz="1200" kern="1200" dirty="0">
                <a:solidFill>
                  <a:schemeClr val="tx1"/>
                </a:solidFill>
                <a:latin typeface="+mn-lt"/>
                <a:ea typeface="+mn-ea"/>
                <a:cs typeface="+mn-cs"/>
              </a:rPr>
              <a:t> to design and make their eCar System using all their D&amp;T skills, the list of key technologies below are areas that pupils need to consider and use in their solutions:</a:t>
            </a:r>
          </a:p>
          <a:p>
            <a:r>
              <a:rPr lang="en-GB" sz="1200" kern="1200" dirty="0">
                <a:solidFill>
                  <a:schemeClr val="tx1"/>
                </a:solidFill>
                <a:latin typeface="+mn-lt"/>
                <a:ea typeface="+mn-ea"/>
                <a:cs typeface="+mn-cs"/>
              </a:rPr>
              <a:t> </a:t>
            </a:r>
          </a:p>
          <a:p>
            <a:pPr marL="355600" lvl="0" indent="-355600">
              <a:buFont typeface="+mj-lt"/>
              <a:buAutoNum type="arabicPeriod"/>
            </a:pPr>
            <a:r>
              <a:rPr lang="en-GB" dirty="0"/>
              <a:t>Electric motors to provide movement.</a:t>
            </a:r>
          </a:p>
          <a:p>
            <a:pPr marL="355600" lvl="0" indent="-355600">
              <a:buFont typeface="+mj-lt"/>
              <a:buAutoNum type="arabicPeriod"/>
            </a:pPr>
            <a:r>
              <a:rPr lang="en-GB" dirty="0"/>
              <a:t>Lighting and sound systems for both internal and external use.</a:t>
            </a:r>
          </a:p>
          <a:p>
            <a:pPr marL="355600" lvl="0" indent="-355600">
              <a:buFont typeface="+mj-lt"/>
              <a:buAutoNum type="arabicPeriod"/>
            </a:pPr>
            <a:r>
              <a:rPr lang="en-GB" dirty="0"/>
              <a:t>Use of sensors for both internal and external use.</a:t>
            </a:r>
          </a:p>
          <a:p>
            <a:pPr marL="355600" lvl="0" indent="-355600">
              <a:buFont typeface="+mj-lt"/>
              <a:buAutoNum type="arabicPeriod"/>
            </a:pPr>
            <a:r>
              <a:rPr lang="en-GB" dirty="0"/>
              <a:t>Programmable components as the controller to the system in a manner suitable for its intended application.</a:t>
            </a:r>
          </a:p>
          <a:p>
            <a:pPr marL="355600" lvl="0" indent="-355600">
              <a:buFont typeface="+mj-lt"/>
              <a:buAutoNum type="arabicPeriod"/>
            </a:pPr>
            <a:r>
              <a:rPr lang="en-GB" dirty="0"/>
              <a:t>Control software that will operate the system in an autonomous way and that interacts with its environment in a manner suitable for its intended application.</a:t>
            </a:r>
          </a:p>
          <a:p>
            <a:pPr marL="355600" indent="-355600">
              <a:buFont typeface="+mj-lt"/>
              <a:buAutoNum type="arabicPeriod"/>
            </a:pPr>
            <a:r>
              <a:rPr lang="en-GB" dirty="0"/>
              <a:t>CADCAM, laser cutting and 3D printing as appropriate to manufacture component parts suitable for use in the prototype.</a:t>
            </a:r>
          </a:p>
          <a:p>
            <a:pPr marL="355600" indent="-355600">
              <a:buFont typeface="+mj-lt"/>
              <a:buAutoNum type="arabicPeriod"/>
            </a:pPr>
            <a:endParaRPr lang="en-GB" sz="1200" kern="1200" dirty="0">
              <a:solidFill>
                <a:schemeClr val="tx1"/>
              </a:solidFill>
              <a:latin typeface="+mn-lt"/>
              <a:ea typeface="+mn-ea"/>
              <a:cs typeface="+mn-cs"/>
            </a:endParaRPr>
          </a:p>
          <a:p>
            <a:pPr lvl="0"/>
            <a:r>
              <a:rPr lang="en-GB" sz="1200" kern="1200" dirty="0">
                <a:solidFill>
                  <a:schemeClr val="tx1"/>
                </a:solidFill>
                <a:latin typeface="+mn-lt"/>
                <a:ea typeface="+mn-ea"/>
                <a:cs typeface="+mn-cs"/>
              </a:rPr>
              <a:t>It is suggested that pupils progress with their design idea through modelling and refining their solution – Iterative design, until a working solution is achieved.</a:t>
            </a:r>
          </a:p>
          <a:p>
            <a:r>
              <a:rPr lang="en-GB" sz="1200" kern="1200" dirty="0">
                <a:solidFill>
                  <a:schemeClr val="tx1"/>
                </a:solidFill>
                <a:latin typeface="+mn-lt"/>
                <a:ea typeface="+mn-ea"/>
                <a:cs typeface="+mn-cs"/>
              </a:rPr>
              <a:t> </a:t>
            </a:r>
          </a:p>
          <a:p>
            <a:pPr lvl="0"/>
            <a:r>
              <a:rPr lang="en-GB" sz="1200" kern="1200" dirty="0">
                <a:solidFill>
                  <a:schemeClr val="tx1"/>
                </a:solidFill>
                <a:latin typeface="+mn-lt"/>
                <a:ea typeface="+mn-ea"/>
                <a:cs typeface="+mn-cs"/>
              </a:rPr>
              <a:t>Pupils will now be working using their Gantt chart as the guide through the task moderated by the teacher. It's vital that pupils record their progress using an appropriate method, annotate and evaluate that record.</a:t>
            </a:r>
          </a:p>
        </p:txBody>
      </p:sp>
      <p:sp>
        <p:nvSpPr>
          <p:cNvPr id="4" name="Slide Number Placeholder 3"/>
          <p:cNvSpPr>
            <a:spLocks noGrp="1"/>
          </p:cNvSpPr>
          <p:nvPr>
            <p:ph type="sldNum" sz="quarter" idx="10"/>
          </p:nvPr>
        </p:nvSpPr>
        <p:spPr/>
        <p:txBody>
          <a:bodyPr/>
          <a:lstStyle/>
          <a:p>
            <a:fld id="{A297457E-8B45-44DD-83B9-BBD7164645F5}" type="slidenum">
              <a:rPr lang="en-GB" smtClean="0"/>
              <a:pPr/>
              <a:t>40</a:t>
            </a:fld>
            <a:endParaRPr lang="en-GB"/>
          </a:p>
        </p:txBody>
      </p:sp>
    </p:spTree>
    <p:extLst>
      <p:ext uri="{BB962C8B-B14F-4D97-AF65-F5344CB8AC3E}">
        <p14:creationId xmlns:p14="http://schemas.microsoft.com/office/powerpoint/2010/main" val="17458050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photograph your progress as you go.</a:t>
            </a:r>
          </a:p>
          <a:p>
            <a:r>
              <a:rPr lang="en-GB" sz="1200" kern="1200" dirty="0">
                <a:solidFill>
                  <a:schemeClr val="tx1"/>
                </a:solidFill>
                <a:latin typeface="+mn-lt"/>
                <a:ea typeface="+mn-ea"/>
                <a:cs typeface="+mn-cs"/>
              </a:rPr>
              <a:t>Making: teacher to ensure that at the start of each session that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a:t>
            </a:r>
            <a:r>
              <a:rPr lang="en-GB" sz="1200" b="1" kern="1200" dirty="0">
                <a:solidFill>
                  <a:schemeClr val="tx1"/>
                </a:solidFill>
                <a:latin typeface="+mn-lt"/>
                <a:ea typeface="+mn-ea"/>
                <a:cs typeface="+mn-cs"/>
              </a:rPr>
              <a:t>produced</a:t>
            </a:r>
            <a:r>
              <a:rPr lang="en-GB" sz="1200" kern="1200" dirty="0">
                <a:solidFill>
                  <a:schemeClr val="tx1"/>
                </a:solidFill>
                <a:latin typeface="+mn-lt"/>
                <a:ea typeface="+mn-ea"/>
                <a:cs typeface="+mn-cs"/>
              </a:rPr>
              <a:t> a working prototype</a:t>
            </a:r>
            <a:r>
              <a:rPr lang="en-GB" sz="1200" kern="1200" baseline="0" dirty="0">
                <a:solidFill>
                  <a:schemeClr val="tx1"/>
                </a:solidFill>
                <a:latin typeface="+mn-lt"/>
                <a:ea typeface="+mn-ea"/>
                <a:cs typeface="+mn-cs"/>
              </a:rPr>
              <a:t> eCar System</a:t>
            </a:r>
            <a:r>
              <a:rPr lang="en-GB" sz="1200" kern="1200" dirty="0">
                <a:solidFill>
                  <a:schemeClr val="tx1"/>
                </a:solidFill>
                <a:latin typeface="+mn-lt"/>
                <a:ea typeface="+mn-ea"/>
                <a:cs typeface="+mn-cs"/>
              </a:rPr>
              <a:t> </a:t>
            </a:r>
            <a:r>
              <a:rPr lang="en-GB" sz="1200" b="1" kern="1200" dirty="0">
                <a:solidFill>
                  <a:schemeClr val="tx1"/>
                </a:solidFill>
                <a:latin typeface="+mn-lt"/>
                <a:ea typeface="+mn-ea"/>
                <a:cs typeface="+mn-cs"/>
              </a:rPr>
              <a:t>which</a:t>
            </a:r>
            <a:r>
              <a:rPr lang="en-GB" sz="1200" b="1" kern="1200" baseline="0" dirty="0">
                <a:solidFill>
                  <a:schemeClr val="tx1"/>
                </a:solidFill>
                <a:latin typeface="+mn-lt"/>
                <a:ea typeface="+mn-ea"/>
                <a:cs typeface="+mn-cs"/>
              </a:rPr>
              <a:t> </a:t>
            </a:r>
            <a:r>
              <a:rPr lang="en-GB" sz="1200" b="0" kern="1200" baseline="0" dirty="0">
                <a:solidFill>
                  <a:schemeClr val="tx1"/>
                </a:solidFill>
                <a:latin typeface="+mn-lt"/>
                <a:ea typeface="+mn-ea"/>
                <a:cs typeface="+mn-cs"/>
              </a:rPr>
              <a:t>can be demonstrated.</a:t>
            </a:r>
            <a:endParaRPr lang="en-GB" b="0"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41</a:t>
            </a:fld>
            <a:endParaRPr lang="en-GB"/>
          </a:p>
        </p:txBody>
      </p:sp>
    </p:spTree>
    <p:extLst>
      <p:ext uri="{BB962C8B-B14F-4D97-AF65-F5344CB8AC3E}">
        <p14:creationId xmlns:p14="http://schemas.microsoft.com/office/powerpoint/2010/main" val="23402342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 next session(s). Remember to photograph your progress as you go.</a:t>
            </a:r>
          </a:p>
          <a:p>
            <a:r>
              <a:rPr lang="en-GB" dirty="0"/>
              <a:t>Making: teacher to ensure that at the start of each session that pupils have a clear idea of their intended tasks and suggestions have been made to cover problems that might arise. </a:t>
            </a:r>
          </a:p>
          <a:p>
            <a:r>
              <a:rPr lang="en-GB" dirty="0"/>
              <a:t>At the end of each session, pupils reflect on the progress made and decide whether alterations have been made to their product and why. </a:t>
            </a:r>
          </a:p>
          <a:p>
            <a:r>
              <a:rPr lang="en-GB" dirty="0"/>
              <a:t>At the end of this group of lessons pupils should have </a:t>
            </a:r>
            <a:r>
              <a:rPr lang="en-GB" b="1" dirty="0"/>
              <a:t>produced</a:t>
            </a:r>
            <a:r>
              <a:rPr lang="en-GB" dirty="0"/>
              <a:t> a working prototype eCar System </a:t>
            </a:r>
            <a:r>
              <a:rPr lang="en-GB" b="1" dirty="0"/>
              <a:t>which </a:t>
            </a:r>
            <a:r>
              <a:rPr lang="en-GB" dirty="0"/>
              <a:t>can be demonstrated.</a:t>
            </a:r>
          </a:p>
          <a:p>
            <a:endParaRPr lang="en-GB" b="0"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42</a:t>
            </a:fld>
            <a:endParaRPr lang="en-GB"/>
          </a:p>
        </p:txBody>
      </p:sp>
    </p:spTree>
    <p:extLst>
      <p:ext uri="{BB962C8B-B14F-4D97-AF65-F5344CB8AC3E}">
        <p14:creationId xmlns:p14="http://schemas.microsoft.com/office/powerpoint/2010/main" val="15023516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43</a:t>
            </a:fld>
            <a:endParaRPr lang="en-GB"/>
          </a:p>
        </p:txBody>
      </p:sp>
    </p:spTree>
    <p:extLst>
      <p:ext uri="{BB962C8B-B14F-4D97-AF65-F5344CB8AC3E}">
        <p14:creationId xmlns:p14="http://schemas.microsoft.com/office/powerpoint/2010/main" val="31596130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 next session(s). Remember to photograph your progress as you go.</a:t>
            </a:r>
          </a:p>
          <a:p>
            <a:r>
              <a:rPr lang="en-GB" dirty="0"/>
              <a:t>Making: teacher to ensure that at the start of each session that pupils have a clear idea of their intended tasks and suggestions have been made to cover problems that might arise. </a:t>
            </a:r>
          </a:p>
          <a:p>
            <a:r>
              <a:rPr lang="en-GB" dirty="0"/>
              <a:t>At the end of each session, pupils reflect on the progress made and decide whether alterations have been made to their product and why. </a:t>
            </a:r>
          </a:p>
          <a:p>
            <a:r>
              <a:rPr lang="en-GB" dirty="0"/>
              <a:t>At the end of this group of lessons pupils should have </a:t>
            </a:r>
            <a:r>
              <a:rPr lang="en-GB" b="1" dirty="0"/>
              <a:t>produced</a:t>
            </a:r>
            <a:r>
              <a:rPr lang="en-GB" dirty="0"/>
              <a:t> a working prototype eCar System </a:t>
            </a:r>
            <a:r>
              <a:rPr lang="en-GB" b="1" dirty="0"/>
              <a:t>which </a:t>
            </a:r>
            <a:r>
              <a:rPr lang="en-GB" dirty="0"/>
              <a:t>can be demonstrated.</a:t>
            </a:r>
          </a:p>
          <a:p>
            <a:endParaRPr lang="en-GB" b="0"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44</a:t>
            </a:fld>
            <a:endParaRPr lang="en-GB"/>
          </a:p>
        </p:txBody>
      </p:sp>
    </p:spTree>
    <p:extLst>
      <p:ext uri="{BB962C8B-B14F-4D97-AF65-F5344CB8AC3E}">
        <p14:creationId xmlns:p14="http://schemas.microsoft.com/office/powerpoint/2010/main" val="19691661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 next session(s). Remember to photograph your progress as you go.</a:t>
            </a:r>
          </a:p>
          <a:p>
            <a:r>
              <a:rPr lang="en-GB" dirty="0"/>
              <a:t>Making: teacher to ensure that at the start of each session that pupils have a clear idea of their intended tasks and suggestions have been made to cover problems that might arise. </a:t>
            </a:r>
          </a:p>
          <a:p>
            <a:r>
              <a:rPr lang="en-GB" dirty="0"/>
              <a:t>At the end of each session, pupils reflect on the progress made and decide whether alterations have been made to their product and why. </a:t>
            </a:r>
          </a:p>
          <a:p>
            <a:r>
              <a:rPr lang="en-GB" dirty="0"/>
              <a:t>At the end of this group of lessons pupils should have </a:t>
            </a:r>
            <a:r>
              <a:rPr lang="en-GB" b="1" dirty="0"/>
              <a:t>produced</a:t>
            </a:r>
            <a:r>
              <a:rPr lang="en-GB" dirty="0"/>
              <a:t> a working prototype eCar System </a:t>
            </a:r>
            <a:r>
              <a:rPr lang="en-GB" b="1" dirty="0"/>
              <a:t>which </a:t>
            </a:r>
            <a:r>
              <a:rPr lang="en-GB" dirty="0"/>
              <a:t>can be demonstrated.</a:t>
            </a:r>
          </a:p>
          <a:p>
            <a:endParaRPr lang="en-GB" b="0"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45</a:t>
            </a:fld>
            <a:endParaRPr lang="en-GB"/>
          </a:p>
        </p:txBody>
      </p:sp>
    </p:spTree>
    <p:extLst>
      <p:ext uri="{BB962C8B-B14F-4D97-AF65-F5344CB8AC3E}">
        <p14:creationId xmlns:p14="http://schemas.microsoft.com/office/powerpoint/2010/main" val="36237605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 next session(s). Remember to photograph your progress as you go.</a:t>
            </a:r>
          </a:p>
          <a:p>
            <a:r>
              <a:rPr lang="en-GB" dirty="0"/>
              <a:t>Making: teacher to ensure that at the start of each session that pupils have a clear idea of their intended tasks and suggestions have been made to cover problems that might arise. </a:t>
            </a:r>
          </a:p>
          <a:p>
            <a:r>
              <a:rPr lang="en-GB" dirty="0"/>
              <a:t>At the end of each session, pupils reflect on the progress made and decide whether alterations have been made to their product and why. </a:t>
            </a:r>
          </a:p>
          <a:p>
            <a:r>
              <a:rPr lang="en-GB" dirty="0"/>
              <a:t>At the end of this group of lessons pupils should have </a:t>
            </a:r>
            <a:r>
              <a:rPr lang="en-GB" b="1" dirty="0"/>
              <a:t>produced</a:t>
            </a:r>
            <a:r>
              <a:rPr lang="en-GB" dirty="0"/>
              <a:t> a working prototype eCar System </a:t>
            </a:r>
            <a:r>
              <a:rPr lang="en-GB" b="1" dirty="0"/>
              <a:t>which </a:t>
            </a:r>
            <a:r>
              <a:rPr lang="en-GB" dirty="0"/>
              <a:t>can be demonstrated.</a:t>
            </a:r>
          </a:p>
          <a:p>
            <a:endParaRPr lang="en-GB" b="0"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46</a:t>
            </a:fld>
            <a:endParaRPr lang="en-GB"/>
          </a:p>
        </p:txBody>
      </p:sp>
    </p:spTree>
    <p:extLst>
      <p:ext uri="{BB962C8B-B14F-4D97-AF65-F5344CB8AC3E}">
        <p14:creationId xmlns:p14="http://schemas.microsoft.com/office/powerpoint/2010/main" val="14712443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 next session(s). Remember to photograph your progress as you go.</a:t>
            </a:r>
          </a:p>
          <a:p>
            <a:r>
              <a:rPr lang="en-GB" dirty="0"/>
              <a:t>Making: teacher to ensure that at the start of each session that pupils have a clear idea of their intended tasks and suggestions have been made to cover problems that might arise. </a:t>
            </a:r>
          </a:p>
          <a:p>
            <a:r>
              <a:rPr lang="en-GB" dirty="0"/>
              <a:t>At the end of each session, pupils reflect on the progress made and decide whether alterations have been made to their product and why. </a:t>
            </a:r>
          </a:p>
          <a:p>
            <a:r>
              <a:rPr lang="en-GB" dirty="0"/>
              <a:t>At the end of this group of lessons pupils should have </a:t>
            </a:r>
            <a:r>
              <a:rPr lang="en-GB" b="1" dirty="0"/>
              <a:t>produced</a:t>
            </a:r>
            <a:r>
              <a:rPr lang="en-GB" dirty="0"/>
              <a:t> a working prototype eCar System </a:t>
            </a:r>
            <a:r>
              <a:rPr lang="en-GB" b="1" dirty="0"/>
              <a:t>which </a:t>
            </a:r>
            <a:r>
              <a:rPr lang="en-GB" dirty="0"/>
              <a:t>can be demonstrated.</a:t>
            </a:r>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47</a:t>
            </a:fld>
            <a:endParaRPr lang="en-GB"/>
          </a:p>
        </p:txBody>
      </p:sp>
    </p:spTree>
    <p:extLst>
      <p:ext uri="{BB962C8B-B14F-4D97-AF65-F5344CB8AC3E}">
        <p14:creationId xmlns:p14="http://schemas.microsoft.com/office/powerpoint/2010/main" val="11873124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 next session(s). Remember to photograph your progress as you go.</a:t>
            </a:r>
          </a:p>
          <a:p>
            <a:r>
              <a:rPr lang="en-GB" dirty="0"/>
              <a:t>Making: teacher to ensure that at the start of each session that pupils have a clear idea of their intended tasks and suggestions have been made to cover problems that might arise. </a:t>
            </a:r>
          </a:p>
          <a:p>
            <a:r>
              <a:rPr lang="en-GB" dirty="0"/>
              <a:t>At the end of each session, pupils reflect on the progress made and decide whether alterations have been made to their product and why. </a:t>
            </a:r>
          </a:p>
          <a:p>
            <a:r>
              <a:rPr lang="en-GB" dirty="0"/>
              <a:t>At the end of this group of lessons pupils should have </a:t>
            </a:r>
            <a:r>
              <a:rPr lang="en-GB" b="1" dirty="0"/>
              <a:t>produced</a:t>
            </a:r>
            <a:r>
              <a:rPr lang="en-GB" dirty="0"/>
              <a:t> a working prototype eCar System </a:t>
            </a:r>
            <a:r>
              <a:rPr lang="en-GB" b="1" dirty="0"/>
              <a:t>which </a:t>
            </a:r>
            <a:r>
              <a:rPr lang="en-GB" dirty="0"/>
              <a:t>can be demonstrated.</a:t>
            </a:r>
          </a:p>
          <a:p>
            <a:endParaRPr lang="en-GB" b="0"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48</a:t>
            </a:fld>
            <a:endParaRPr lang="en-GB"/>
          </a:p>
        </p:txBody>
      </p:sp>
    </p:spTree>
    <p:extLst>
      <p:ext uri="{BB962C8B-B14F-4D97-AF65-F5344CB8AC3E}">
        <p14:creationId xmlns:p14="http://schemas.microsoft.com/office/powerpoint/2010/main" val="16932400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 next session(s). Remember to photograph your progress as you go.</a:t>
            </a:r>
          </a:p>
          <a:p>
            <a:r>
              <a:rPr lang="en-GB" dirty="0"/>
              <a:t>Making: teacher to ensure that at the start of each session that pupils have a clear idea of their intended tasks and suggestions have been made to cover problems that might arise. </a:t>
            </a:r>
          </a:p>
          <a:p>
            <a:r>
              <a:rPr lang="en-GB" dirty="0"/>
              <a:t>At the end of each session, pupils reflect on the progress made and decide whether alterations have been made to their product and why. </a:t>
            </a:r>
          </a:p>
          <a:p>
            <a:r>
              <a:rPr lang="en-GB" dirty="0"/>
              <a:t>At the end of this group of lessons pupils should have </a:t>
            </a:r>
            <a:r>
              <a:rPr lang="en-GB" b="1" dirty="0"/>
              <a:t>produced</a:t>
            </a:r>
            <a:r>
              <a:rPr lang="en-GB" dirty="0"/>
              <a:t> a working prototype eCar System </a:t>
            </a:r>
            <a:r>
              <a:rPr lang="en-GB" b="1" dirty="0"/>
              <a:t>which </a:t>
            </a:r>
            <a:r>
              <a:rPr lang="en-GB" dirty="0"/>
              <a:t>can be demonstrated.</a:t>
            </a:r>
          </a:p>
          <a:p>
            <a:endParaRPr lang="en-GB" b="0"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49</a:t>
            </a:fld>
            <a:endParaRPr lang="en-GB"/>
          </a:p>
        </p:txBody>
      </p:sp>
    </p:spTree>
    <p:extLst>
      <p:ext uri="{BB962C8B-B14F-4D97-AF65-F5344CB8AC3E}">
        <p14:creationId xmlns:p14="http://schemas.microsoft.com/office/powerpoint/2010/main" val="3553317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91397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Teachers: The pupils create a short video that shows their eCar</a:t>
            </a:r>
            <a:r>
              <a:rPr lang="en-GB" baseline="0" dirty="0"/>
              <a:t> systems</a:t>
            </a:r>
            <a:r>
              <a:rPr lang="en-GB" dirty="0"/>
              <a:t> working, they should also show how it works.</a:t>
            </a:r>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50</a:t>
            </a:fld>
            <a:endParaRPr lang="en-GB"/>
          </a:p>
        </p:txBody>
      </p:sp>
    </p:spTree>
    <p:extLst>
      <p:ext uri="{BB962C8B-B14F-4D97-AF65-F5344CB8AC3E}">
        <p14:creationId xmlns:p14="http://schemas.microsoft.com/office/powerpoint/2010/main" val="167859610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51</a:t>
            </a:fld>
            <a:endParaRPr lang="en-GB"/>
          </a:p>
        </p:txBody>
      </p:sp>
    </p:spTree>
    <p:extLst>
      <p:ext uri="{BB962C8B-B14F-4D97-AF65-F5344CB8AC3E}">
        <p14:creationId xmlns:p14="http://schemas.microsoft.com/office/powerpoint/2010/main" val="1562703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GB" dirty="0"/>
              <a:t>Teachers: </a:t>
            </a:r>
            <a:r>
              <a:rPr lang="en-GB" sz="1200" kern="1200" dirty="0">
                <a:solidFill>
                  <a:schemeClr val="tx1"/>
                </a:solidFill>
                <a:latin typeface="+mn-lt"/>
                <a:ea typeface="+mn-ea"/>
                <a:cs typeface="+mn-cs"/>
              </a:rPr>
              <a:t>Each pupil writes a short report on their role on the project, what new skills, knowledge and techniques </a:t>
            </a:r>
            <a:r>
              <a:rPr lang="en-GB" dirty="0"/>
              <a:t>they have developed</a:t>
            </a:r>
            <a:r>
              <a:rPr lang="en-GB" sz="1200" kern="1200" dirty="0">
                <a:solidFill>
                  <a:schemeClr val="tx1"/>
                </a:solidFill>
                <a:latin typeface="+mn-lt"/>
                <a:ea typeface="+mn-ea"/>
                <a:cs typeface="+mn-cs"/>
              </a:rPr>
              <a:t>, what worked well, what aspects of the task didn't go so well, and what they would improve upon in future projects/tasks.</a:t>
            </a:r>
          </a:p>
          <a:p>
            <a:r>
              <a:rPr lang="en-GB" sz="1200" kern="1200" dirty="0">
                <a:solidFill>
                  <a:schemeClr val="tx1"/>
                </a:solidFill>
                <a:latin typeface="+mn-lt"/>
                <a:ea typeface="+mn-ea"/>
                <a:cs typeface="+mn-cs"/>
              </a:rPr>
              <a:t>Outcome should be document or slide(s). </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52</a:t>
            </a:fld>
            <a:endParaRPr lang="en-GB"/>
          </a:p>
        </p:txBody>
      </p:sp>
    </p:spTree>
    <p:extLst>
      <p:ext uri="{BB962C8B-B14F-4D97-AF65-F5344CB8AC3E}">
        <p14:creationId xmlns:p14="http://schemas.microsoft.com/office/powerpoint/2010/main" val="6827117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Teachers: </a:t>
            </a:r>
            <a:r>
              <a:rPr lang="en-GB" sz="1200" kern="1200" dirty="0">
                <a:solidFill>
                  <a:schemeClr val="tx1"/>
                </a:solidFill>
                <a:latin typeface="+mn-lt"/>
                <a:ea typeface="+mn-ea"/>
                <a:cs typeface="+mn-cs"/>
              </a:rPr>
              <a:t>The eCar</a:t>
            </a:r>
            <a:r>
              <a:rPr lang="en-GB" sz="1200" kern="1200" baseline="0" dirty="0">
                <a:solidFill>
                  <a:schemeClr val="tx1"/>
                </a:solidFill>
                <a:latin typeface="+mn-lt"/>
                <a:ea typeface="+mn-ea"/>
                <a:cs typeface="+mn-cs"/>
              </a:rPr>
              <a:t> Systems</a:t>
            </a:r>
            <a:r>
              <a:rPr lang="en-GB" sz="1200" kern="1200" dirty="0">
                <a:solidFill>
                  <a:schemeClr val="tx1"/>
                </a:solidFill>
                <a:latin typeface="+mn-lt"/>
                <a:ea typeface="+mn-ea"/>
                <a:cs typeface="+mn-cs"/>
              </a:rPr>
              <a:t> are evaluated by a mini presentation by each group using the prepared presentation, reasons for their design of their</a:t>
            </a:r>
            <a:r>
              <a:rPr lang="en-GB" sz="1200" kern="1200" baseline="0" dirty="0">
                <a:solidFill>
                  <a:schemeClr val="tx1"/>
                </a:solidFill>
                <a:latin typeface="+mn-lt"/>
                <a:ea typeface="+mn-ea"/>
                <a:cs typeface="+mn-cs"/>
              </a:rPr>
              <a:t> eCar System</a:t>
            </a:r>
            <a:r>
              <a:rPr lang="en-GB" sz="1200" kern="1200" dirty="0">
                <a:solidFill>
                  <a:schemeClr val="tx1"/>
                </a:solidFill>
                <a:latin typeface="+mn-lt"/>
                <a:ea typeface="+mn-ea"/>
                <a:cs typeface="+mn-cs"/>
              </a:rPr>
              <a:t>, its development and manufacture, response from the other groups, improvements to be made. The results are recorded in a document/slide and printed to be kept as a reference in pupil's folders/workbooks. Could be videoed, recorded or photographed. </a:t>
            </a:r>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53</a:t>
            </a:fld>
            <a:endParaRPr lang="en-GB"/>
          </a:p>
        </p:txBody>
      </p:sp>
    </p:spTree>
    <p:extLst>
      <p:ext uri="{BB962C8B-B14F-4D97-AF65-F5344CB8AC3E}">
        <p14:creationId xmlns:p14="http://schemas.microsoft.com/office/powerpoint/2010/main" val="34378636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54</a:t>
            </a:fld>
            <a:endParaRPr lang="en-GB"/>
          </a:p>
        </p:txBody>
      </p:sp>
    </p:spTree>
    <p:extLst>
      <p:ext uri="{BB962C8B-B14F-4D97-AF65-F5344CB8AC3E}">
        <p14:creationId xmlns:p14="http://schemas.microsoft.com/office/powerpoint/2010/main" val="39434253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55</a:t>
            </a:fld>
            <a:endParaRPr lang="en-GB"/>
          </a:p>
        </p:txBody>
      </p:sp>
    </p:spTree>
    <p:extLst>
      <p:ext uri="{BB962C8B-B14F-4D97-AF65-F5344CB8AC3E}">
        <p14:creationId xmlns:p14="http://schemas.microsoft.com/office/powerpoint/2010/main" val="10637126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56</a:t>
            </a:fld>
            <a:endParaRPr lang="en-GB"/>
          </a:p>
        </p:txBody>
      </p:sp>
    </p:spTree>
    <p:extLst>
      <p:ext uri="{BB962C8B-B14F-4D97-AF65-F5344CB8AC3E}">
        <p14:creationId xmlns:p14="http://schemas.microsoft.com/office/powerpoint/2010/main" val="4090496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57</a:t>
            </a:fld>
            <a:endParaRPr lang="en-GB"/>
          </a:p>
        </p:txBody>
      </p:sp>
    </p:spTree>
    <p:extLst>
      <p:ext uri="{BB962C8B-B14F-4D97-AF65-F5344CB8AC3E}">
        <p14:creationId xmlns:p14="http://schemas.microsoft.com/office/powerpoint/2010/main" val="41663364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58</a:t>
            </a:fld>
            <a:endParaRPr lang="en-GB"/>
          </a:p>
        </p:txBody>
      </p:sp>
    </p:spTree>
    <p:extLst>
      <p:ext uri="{BB962C8B-B14F-4D97-AF65-F5344CB8AC3E}">
        <p14:creationId xmlns:p14="http://schemas.microsoft.com/office/powerpoint/2010/main" val="7684563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59</a:t>
            </a:fld>
            <a:endParaRPr lang="en-GB"/>
          </a:p>
        </p:txBody>
      </p:sp>
    </p:spTree>
    <p:extLst>
      <p:ext uri="{BB962C8B-B14F-4D97-AF65-F5344CB8AC3E}">
        <p14:creationId xmlns:p14="http://schemas.microsoft.com/office/powerpoint/2010/main" val="98016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a:t>
            </a:fld>
            <a:endParaRPr lang="en-GB"/>
          </a:p>
        </p:txBody>
      </p:sp>
    </p:spTree>
    <p:extLst>
      <p:ext uri="{BB962C8B-B14F-4D97-AF65-F5344CB8AC3E}">
        <p14:creationId xmlns:p14="http://schemas.microsoft.com/office/powerpoint/2010/main" val="23337233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60</a:t>
            </a:fld>
            <a:endParaRPr lang="en-GB"/>
          </a:p>
        </p:txBody>
      </p:sp>
    </p:spTree>
    <p:extLst>
      <p:ext uri="{BB962C8B-B14F-4D97-AF65-F5344CB8AC3E}">
        <p14:creationId xmlns:p14="http://schemas.microsoft.com/office/powerpoint/2010/main" val="18688151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61</a:t>
            </a:fld>
            <a:endParaRPr lang="en-GB"/>
          </a:p>
        </p:txBody>
      </p:sp>
    </p:spTree>
    <p:extLst>
      <p:ext uri="{BB962C8B-B14F-4D97-AF65-F5344CB8AC3E}">
        <p14:creationId xmlns:p14="http://schemas.microsoft.com/office/powerpoint/2010/main" val="3415559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62</a:t>
            </a:fld>
            <a:endParaRPr lang="en-GB"/>
          </a:p>
        </p:txBody>
      </p:sp>
    </p:spTree>
    <p:extLst>
      <p:ext uri="{BB962C8B-B14F-4D97-AF65-F5344CB8AC3E}">
        <p14:creationId xmlns:p14="http://schemas.microsoft.com/office/powerpoint/2010/main" val="35721858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63</a:t>
            </a:fld>
            <a:endParaRPr lang="en-GB"/>
          </a:p>
        </p:txBody>
      </p:sp>
    </p:spTree>
    <p:extLst>
      <p:ext uri="{BB962C8B-B14F-4D97-AF65-F5344CB8AC3E}">
        <p14:creationId xmlns:p14="http://schemas.microsoft.com/office/powerpoint/2010/main" val="146800620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64</a:t>
            </a:fld>
            <a:endParaRPr lang="en-GB"/>
          </a:p>
        </p:txBody>
      </p:sp>
    </p:spTree>
    <p:extLst>
      <p:ext uri="{BB962C8B-B14F-4D97-AF65-F5344CB8AC3E}">
        <p14:creationId xmlns:p14="http://schemas.microsoft.com/office/powerpoint/2010/main" val="4145669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65</a:t>
            </a:fld>
            <a:endParaRPr lang="en-GB"/>
          </a:p>
        </p:txBody>
      </p:sp>
    </p:spTree>
    <p:extLst>
      <p:ext uri="{BB962C8B-B14F-4D97-AF65-F5344CB8AC3E}">
        <p14:creationId xmlns:p14="http://schemas.microsoft.com/office/powerpoint/2010/main" val="39229674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Teachers: The following slides all related to the Apprenticeship programme operated by Jaguar Land Rover. To use this resource in the classroom, it is suggested that the slides are used to investigated the </a:t>
            </a:r>
            <a:r>
              <a:rPr lang="en-GB" dirty="0" err="1"/>
              <a:t>diferent</a:t>
            </a:r>
            <a:r>
              <a:rPr lang="en-GB" dirty="0"/>
              <a:t> types of apprenticeships and the opportunities they offer. It is suggested that pupils look at each one and suggest what subjects, skills and aptitudes would best support that career path. This could be done as a poster, set of slides, whatever suits your situation the best. </a:t>
            </a:r>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66</a:t>
            </a:fld>
            <a:endParaRPr lang="en-GB"/>
          </a:p>
        </p:txBody>
      </p:sp>
    </p:spTree>
    <p:extLst>
      <p:ext uri="{BB962C8B-B14F-4D97-AF65-F5344CB8AC3E}">
        <p14:creationId xmlns:p14="http://schemas.microsoft.com/office/powerpoint/2010/main" val="14299071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67</a:t>
            </a:fld>
            <a:endParaRPr lang="en-GB">
              <a:solidFill>
                <a:prstClr val="black"/>
              </a:solidFill>
            </a:endParaRPr>
          </a:p>
        </p:txBody>
      </p:sp>
    </p:spTree>
    <p:extLst>
      <p:ext uri="{BB962C8B-B14F-4D97-AF65-F5344CB8AC3E}">
        <p14:creationId xmlns:p14="http://schemas.microsoft.com/office/powerpoint/2010/main" val="35784693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68</a:t>
            </a:fld>
            <a:endParaRPr lang="en-GB"/>
          </a:p>
        </p:txBody>
      </p:sp>
    </p:spTree>
    <p:extLst>
      <p:ext uri="{BB962C8B-B14F-4D97-AF65-F5344CB8AC3E}">
        <p14:creationId xmlns:p14="http://schemas.microsoft.com/office/powerpoint/2010/main" val="33294258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69</a:t>
            </a:fld>
            <a:endParaRPr lang="en-GB">
              <a:solidFill>
                <a:prstClr val="black"/>
              </a:solidFill>
            </a:endParaRPr>
          </a:p>
        </p:txBody>
      </p:sp>
    </p:spTree>
    <p:extLst>
      <p:ext uri="{BB962C8B-B14F-4D97-AF65-F5344CB8AC3E}">
        <p14:creationId xmlns:p14="http://schemas.microsoft.com/office/powerpoint/2010/main" val="538833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7</a:t>
            </a:fld>
            <a:endParaRPr lang="en-GB"/>
          </a:p>
        </p:txBody>
      </p:sp>
    </p:spTree>
    <p:extLst>
      <p:ext uri="{BB962C8B-B14F-4D97-AF65-F5344CB8AC3E}">
        <p14:creationId xmlns:p14="http://schemas.microsoft.com/office/powerpoint/2010/main" val="102151905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As well as</a:t>
            </a:r>
            <a:r>
              <a:rPr lang="en-GB" baseline="0" dirty="0"/>
              <a:t> Advanced and Degree Apprenticeships, JLR also offers an undergraduate placement programme and graduate programme. See www.jaguarlandrovercareers.com for more information.</a:t>
            </a: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70</a:t>
            </a:fld>
            <a:endParaRPr lang="en-GB">
              <a:solidFill>
                <a:prstClr val="black"/>
              </a:solidFill>
            </a:endParaRPr>
          </a:p>
        </p:txBody>
      </p:sp>
    </p:spTree>
    <p:extLst>
      <p:ext uri="{BB962C8B-B14F-4D97-AF65-F5344CB8AC3E}">
        <p14:creationId xmlns:p14="http://schemas.microsoft.com/office/powerpoint/2010/main" val="24140538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71</a:t>
            </a:fld>
            <a:endParaRPr lang="en-GB"/>
          </a:p>
        </p:txBody>
      </p:sp>
    </p:spTree>
    <p:extLst>
      <p:ext uri="{BB962C8B-B14F-4D97-AF65-F5344CB8AC3E}">
        <p14:creationId xmlns:p14="http://schemas.microsoft.com/office/powerpoint/2010/main" val="18721046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72</a:t>
            </a:fld>
            <a:endParaRPr lang="en-GB"/>
          </a:p>
        </p:txBody>
      </p:sp>
    </p:spTree>
    <p:extLst>
      <p:ext uri="{BB962C8B-B14F-4D97-AF65-F5344CB8AC3E}">
        <p14:creationId xmlns:p14="http://schemas.microsoft.com/office/powerpoint/2010/main" val="357680728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73</a:t>
            </a:fld>
            <a:endParaRPr lang="en-GB"/>
          </a:p>
        </p:txBody>
      </p:sp>
    </p:spTree>
    <p:extLst>
      <p:ext uri="{BB962C8B-B14F-4D97-AF65-F5344CB8AC3E}">
        <p14:creationId xmlns:p14="http://schemas.microsoft.com/office/powerpoint/2010/main" val="380470710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74</a:t>
            </a:fld>
            <a:endParaRPr lang="en-GB"/>
          </a:p>
        </p:txBody>
      </p:sp>
    </p:spTree>
    <p:extLst>
      <p:ext uri="{BB962C8B-B14F-4D97-AF65-F5344CB8AC3E}">
        <p14:creationId xmlns:p14="http://schemas.microsoft.com/office/powerpoint/2010/main" val="39223205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Introduction to the task – looking at the development of car</a:t>
            </a:r>
            <a:r>
              <a:rPr lang="en-GB" baseline="0" dirty="0"/>
              <a:t> electronic </a:t>
            </a:r>
            <a:r>
              <a:rPr lang="en-GB" dirty="0"/>
              <a:t>technologies that have developed and been used to create the computerised</a:t>
            </a:r>
            <a:r>
              <a:rPr lang="en-GB" baseline="0" dirty="0"/>
              <a:t> car</a:t>
            </a:r>
            <a:r>
              <a:rPr lang="en-GB" dirty="0"/>
              <a:t> of today and the possible</a:t>
            </a:r>
            <a:r>
              <a:rPr lang="en-GB" baseline="0" dirty="0"/>
              <a:t> self driving car of tomorrow</a:t>
            </a:r>
            <a:r>
              <a:rPr lang="en-GB" dirty="0"/>
              <a:t>.</a:t>
            </a:r>
          </a:p>
          <a:p>
            <a:r>
              <a:rPr lang="en-GB" dirty="0"/>
              <a:t>Using the</a:t>
            </a:r>
            <a:r>
              <a:rPr lang="en-GB" baseline="0" dirty="0"/>
              <a:t> PowerPoint pupils will gain an appreciation of how much this aspect of cars and vehicles has changed and the technologies behind those changes and implications for drivers and pedestrians alike when self-drive technologies arrive.</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75</a:t>
            </a:fld>
            <a:endParaRPr lang="en-GB"/>
          </a:p>
        </p:txBody>
      </p:sp>
    </p:spTree>
    <p:extLst>
      <p:ext uri="{BB962C8B-B14F-4D97-AF65-F5344CB8AC3E}">
        <p14:creationId xmlns:p14="http://schemas.microsoft.com/office/powerpoint/2010/main" val="13781979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the beginning cars had a</a:t>
            </a:r>
            <a:r>
              <a:rPr lang="en-GB" baseline="0" dirty="0"/>
              <a:t> very simple electrical system – the ignition and lights. But cars of today are filled with microcontrollers and computers that operate everything from the car engine to the windows, they can also diagnose faults and report them to service engineers when connected to a servicing computer at the local garage.</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76</a:t>
            </a:fld>
            <a:endParaRPr lang="en-GB"/>
          </a:p>
        </p:txBody>
      </p:sp>
    </p:spTree>
    <p:extLst>
      <p:ext uri="{BB962C8B-B14F-4D97-AF65-F5344CB8AC3E}">
        <p14:creationId xmlns:p14="http://schemas.microsoft.com/office/powerpoint/2010/main" val="387387596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main ECU of a car controls the engine and related systems. Due to the high speed nature of the engine, the 20/30 sensors it takes measurements from, and the 20 times a second it takes them, a fast and powerful microprocessor is used. Many more times powerful than the computers that took Man to the Moon!</a:t>
            </a:r>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77</a:t>
            </a:fld>
            <a:endParaRPr lang="en-GB"/>
          </a:p>
        </p:txBody>
      </p:sp>
    </p:spTree>
    <p:extLst>
      <p:ext uri="{BB962C8B-B14F-4D97-AF65-F5344CB8AC3E}">
        <p14:creationId xmlns:p14="http://schemas.microsoft.com/office/powerpoint/2010/main" val="22173150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the systems development along</a:t>
            </a:r>
            <a:r>
              <a:rPr lang="en-GB" baseline="0" dirty="0"/>
              <a:t> with microprocessors and microcontrollers many more systems in a car have become computerised or computer controlled.</a:t>
            </a:r>
          </a:p>
          <a:p>
            <a:r>
              <a:rPr lang="en-GB" baseline="0" dirty="0"/>
              <a:t>Many of these systems are targeted at improving driving safety and passenger comfort.</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78</a:t>
            </a:fld>
            <a:endParaRPr lang="en-GB"/>
          </a:p>
        </p:txBody>
      </p:sp>
    </p:spTree>
    <p:extLst>
      <p:ext uri="{BB962C8B-B14F-4D97-AF65-F5344CB8AC3E}">
        <p14:creationId xmlns:p14="http://schemas.microsoft.com/office/powerpoint/2010/main" val="37391249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old fashioned type of wiring system in a car connected everything together with ‘wiring looms’ that contained large numbers of individual wires. These</a:t>
            </a:r>
            <a:r>
              <a:rPr lang="en-GB" baseline="0" dirty="0"/>
              <a:t> wiring looms were complicated to make, heavy and expensive since the wire was made from copper.</a:t>
            </a:r>
          </a:p>
          <a:p>
            <a:r>
              <a:rPr lang="en-GB" baseline="0" dirty="0"/>
              <a:t>The use of computers and microcontrollers allowed all the control modules to the connected via a network – which uses less than six individual wires, saving a great deal of money, valuable copper and weight.</a:t>
            </a:r>
          </a:p>
          <a:p>
            <a:r>
              <a:rPr lang="en-GB" baseline="0" dirty="0"/>
              <a:t>They also make the servicing and repair of such systems much easier, with a lot less wiring to trace.</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79</a:t>
            </a:fld>
            <a:endParaRPr lang="en-GB"/>
          </a:p>
        </p:txBody>
      </p:sp>
    </p:spTree>
    <p:extLst>
      <p:ext uri="{BB962C8B-B14F-4D97-AF65-F5344CB8AC3E}">
        <p14:creationId xmlns:p14="http://schemas.microsoft.com/office/powerpoint/2010/main" val="468595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8</a:t>
            </a:fld>
            <a:endParaRPr lang="en-GB"/>
          </a:p>
        </p:txBody>
      </p:sp>
    </p:spTree>
    <p:extLst>
      <p:ext uri="{BB962C8B-B14F-4D97-AF65-F5344CB8AC3E}">
        <p14:creationId xmlns:p14="http://schemas.microsoft.com/office/powerpoint/2010/main" val="297185107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have added radios,</a:t>
            </a:r>
            <a:r>
              <a:rPr lang="en-GB" baseline="0" dirty="0"/>
              <a:t> CD players etc to cars over the years, and even these have now be brought together in a single unit in many cases.</a:t>
            </a:r>
          </a:p>
          <a:p>
            <a:r>
              <a:rPr lang="en-GB" baseline="0" dirty="0"/>
              <a:t>These units now are radios, CD/MP3 players, they have Bluetooth capability for both audio linking and phone access and control, and many have built-in SatNav.</a:t>
            </a:r>
          </a:p>
          <a:p>
            <a:r>
              <a:rPr lang="en-GB" baseline="0" dirty="0"/>
              <a:t>We can also add some of these functions with stand-alone versions of SatNav and ‘hands free’ mobile phone systems.</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80</a:t>
            </a:fld>
            <a:endParaRPr lang="en-GB"/>
          </a:p>
        </p:txBody>
      </p:sp>
    </p:spTree>
    <p:extLst>
      <p:ext uri="{BB962C8B-B14F-4D97-AF65-F5344CB8AC3E}">
        <p14:creationId xmlns:p14="http://schemas.microsoft.com/office/powerpoint/2010/main" val="93931976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 all the computing power in modern cars, there has been a push</a:t>
            </a:r>
            <a:r>
              <a:rPr lang="en-GB" baseline="0" dirty="0"/>
              <a:t> to develop self-drive cars – cars that can drive you to your destination.</a:t>
            </a:r>
          </a:p>
          <a:p>
            <a:r>
              <a:rPr lang="en-GB" baseline="0" dirty="0"/>
              <a:t>A major player in this development is Google which has been developing a range of technologies to support this system. There are a number of cities in both the US and here in the UK that are allowing self-drive car experiments using the Google systems.</a:t>
            </a:r>
          </a:p>
          <a:p>
            <a:r>
              <a:rPr lang="en-GB" baseline="0" dirty="0"/>
              <a:t>What are the potential dangers of such a car/vehicle?</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81</a:t>
            </a:fld>
            <a:endParaRPr lang="en-GB"/>
          </a:p>
        </p:txBody>
      </p:sp>
    </p:spTree>
    <p:extLst>
      <p:ext uri="{BB962C8B-B14F-4D97-AF65-F5344CB8AC3E}">
        <p14:creationId xmlns:p14="http://schemas.microsoft.com/office/powerpoint/2010/main" val="80794092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 a self drive</a:t>
            </a:r>
            <a:r>
              <a:rPr lang="en-GB" baseline="0" dirty="0"/>
              <a:t> car works – using a range of sensors, cameras GPS and computerised maps the car is able to navigate itself taking into account its position and other obstacles (cars, people etc).</a:t>
            </a:r>
          </a:p>
          <a:p>
            <a:r>
              <a:rPr lang="en-GB" baseline="0" dirty="0"/>
              <a:t>But they can only drive if the roads are fully mapped, they are unable to drive on non-mapped roads – like humans can!</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82</a:t>
            </a:fld>
            <a:endParaRPr lang="en-GB"/>
          </a:p>
        </p:txBody>
      </p:sp>
    </p:spTree>
    <p:extLst>
      <p:ext uri="{BB962C8B-B14F-4D97-AF65-F5344CB8AC3E}">
        <p14:creationId xmlns:p14="http://schemas.microsoft.com/office/powerpoint/2010/main" val="28568348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are the dangers and</a:t>
            </a:r>
            <a:r>
              <a:rPr lang="en-GB" baseline="0" dirty="0"/>
              <a:t> benefits of self-drive cars?</a:t>
            </a:r>
          </a:p>
          <a:p>
            <a:r>
              <a:rPr lang="en-GB" baseline="0" dirty="0"/>
              <a:t>What new laws will we need to deal with issues of these types of cars/vehicles?</a:t>
            </a:r>
          </a:p>
          <a:p>
            <a:r>
              <a:rPr lang="en-GB" baseline="0" dirty="0"/>
              <a:t>Do we need the Three Laws of Robotics for cars?</a:t>
            </a:r>
          </a:p>
          <a:p>
            <a:endParaRPr lang="en-GB" baseline="0" dirty="0"/>
          </a:p>
          <a:p>
            <a:r>
              <a:rPr lang="en-GB" baseline="0" dirty="0">
                <a:solidFill>
                  <a:srgbClr val="FF0000"/>
                </a:solidFill>
              </a:rPr>
              <a:t>Is it worth mentioning ethics here too – do you prioritise passengers lives or those around you? (KB)</a:t>
            </a:r>
            <a:endParaRPr lang="en-GB" dirty="0">
              <a:solidFill>
                <a:srgbClr val="FF0000"/>
              </a:solidFill>
            </a:endParaRPr>
          </a:p>
        </p:txBody>
      </p:sp>
      <p:sp>
        <p:nvSpPr>
          <p:cNvPr id="4" name="Slide Number Placeholder 3"/>
          <p:cNvSpPr>
            <a:spLocks noGrp="1"/>
          </p:cNvSpPr>
          <p:nvPr>
            <p:ph type="sldNum" sz="quarter" idx="10"/>
          </p:nvPr>
        </p:nvSpPr>
        <p:spPr/>
        <p:txBody>
          <a:bodyPr/>
          <a:lstStyle/>
          <a:p>
            <a:fld id="{A297457E-8B45-44DD-83B9-BBD7164645F5}" type="slidenum">
              <a:rPr lang="en-GB" smtClean="0"/>
              <a:pPr/>
              <a:t>83</a:t>
            </a:fld>
            <a:endParaRPr lang="en-GB"/>
          </a:p>
        </p:txBody>
      </p:sp>
    </p:spTree>
    <p:extLst>
      <p:ext uri="{BB962C8B-B14F-4D97-AF65-F5344CB8AC3E}">
        <p14:creationId xmlns:p14="http://schemas.microsoft.com/office/powerpoint/2010/main" val="36982961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Here’s a set of useful websites</a:t>
            </a:r>
            <a:r>
              <a:rPr lang="en-GB" baseline="0" dirty="0"/>
              <a:t> and links that will help in the development of your assignment. You can find plenty on the web but remember to check your sources properly, some aren’t quite as good as others.</a:t>
            </a:r>
          </a:p>
          <a:p>
            <a:r>
              <a:rPr lang="en-GB" b="1" baseline="0" dirty="0"/>
              <a:t>Always remember to surf safe.</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84</a:t>
            </a:fld>
            <a:endParaRPr lang="en-GB"/>
          </a:p>
        </p:txBody>
      </p:sp>
    </p:spTree>
    <p:extLst>
      <p:ext uri="{BB962C8B-B14F-4D97-AF65-F5344CB8AC3E}">
        <p14:creationId xmlns:p14="http://schemas.microsoft.com/office/powerpoint/2010/main" val="24857693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9</a:t>
            </a:fld>
            <a:endParaRPr lang="en-GB"/>
          </a:p>
        </p:txBody>
      </p:sp>
    </p:spTree>
    <p:extLst>
      <p:ext uri="{BB962C8B-B14F-4D97-AF65-F5344CB8AC3E}">
        <p14:creationId xmlns:p14="http://schemas.microsoft.com/office/powerpoint/2010/main" val="1469992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92D050"/>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5198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CBA748F-8650-4E9C-8036-ADB85B33F0C7}" type="datetimeFigureOut">
              <a:rPr lang="en-GB" smtClean="0"/>
              <a:pPr/>
              <a:t>04/07/2018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852014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CBA748F-8650-4E9C-8036-ADB85B33F0C7}" type="datetimeFigureOut">
              <a:rPr lang="en-GB" smtClean="0"/>
              <a:pPr/>
              <a:t>04/07/2018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1065164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BA748F-8650-4E9C-8036-ADB85B33F0C7}" type="datetimeFigureOut">
              <a:rPr lang="en-GB" smtClean="0"/>
              <a:pPr/>
              <a:t>04/07/2018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2018521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CBA748F-8650-4E9C-8036-ADB85B33F0C7}" type="datetimeFigureOut">
              <a:rPr lang="en-GB" smtClean="0"/>
              <a:pPr/>
              <a:t>04/07/2018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2240150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109728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ectangle 9"/>
          <p:cNvSpPr/>
          <p:nvPr userDrawn="1"/>
        </p:nvSpPr>
        <p:spPr>
          <a:xfrm>
            <a:off x="0" y="6000752"/>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itle 1"/>
          <p:cNvSpPr txBox="1">
            <a:spLocks/>
          </p:cNvSpPr>
          <p:nvPr userDrawn="1"/>
        </p:nvSpPr>
        <p:spPr>
          <a:xfrm>
            <a:off x="609602" y="6329775"/>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342900" rtl="0" eaLnBrk="1" fontAlgn="auto" latinLnBrk="0" hangingPunct="1">
              <a:lnSpc>
                <a:spcPct val="100000"/>
              </a:lnSpc>
              <a:spcBef>
                <a:spcPct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a:ea typeface="+mj-ea"/>
                <a:cs typeface="Arial"/>
              </a:rPr>
              <a:t>www.data.org.uk</a:t>
            </a:r>
          </a:p>
        </p:txBody>
      </p:sp>
      <p:pic>
        <p:nvPicPr>
          <p:cNvPr id="12" name="Picture 11" descr="DATA07whitesmall.eps"/>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10680700" y="6178554"/>
            <a:ext cx="1028195" cy="476250"/>
          </a:xfrm>
          <a:prstGeom prst="rect">
            <a:avLst/>
          </a:prstGeom>
        </p:spPr>
      </p:pic>
      <p:sp>
        <p:nvSpPr>
          <p:cNvPr id="13" name="Title 1"/>
          <p:cNvSpPr txBox="1">
            <a:spLocks/>
          </p:cNvSpPr>
          <p:nvPr userDrawn="1"/>
        </p:nvSpPr>
        <p:spPr>
          <a:xfrm>
            <a:off x="5059502" y="6329775"/>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342900" rtl="0" eaLnBrk="1" fontAlgn="auto" latinLnBrk="0" hangingPunct="1">
              <a:lnSpc>
                <a:spcPct val="100000"/>
              </a:lnSpc>
              <a:spcBef>
                <a:spcPct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a:ea typeface="+mj-ea"/>
                <a:cs typeface="Arial"/>
              </a:rPr>
              <a:t>Skills for Industry</a:t>
            </a:r>
          </a:p>
        </p:txBody>
      </p:sp>
    </p:spTree>
    <p:extLst>
      <p:ext uri="{BB962C8B-B14F-4D97-AF65-F5344CB8AC3E}">
        <p14:creationId xmlns:p14="http://schemas.microsoft.com/office/powerpoint/2010/main" val="412616297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7" r:id="rId4"/>
    <p:sldLayoutId id="2147483668" r:id="rId5"/>
  </p:sldLayoutIdLst>
  <p:txStyles>
    <p:title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p:titleStyle>
    <p:body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8.tiff"/><Relationship Id="rId5" Type="http://schemas.microsoft.com/office/2007/relationships/hdphoto" Target="../media/hdphoto1.wdp"/><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8" Type="http://schemas.openxmlformats.org/officeDocument/2006/relationships/image" Target="../media/image33.tiff"/><Relationship Id="rId3" Type="http://schemas.openxmlformats.org/officeDocument/2006/relationships/image" Target="../media/image3.png"/><Relationship Id="rId7"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64.gif"/></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3.xml"/><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66.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5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5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78.png"/></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6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79.png"/></Relationships>
</file>

<file path=ppt/slides/_rels/slide6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83.png"/></Relationships>
</file>

<file path=ppt/slides/_rels/slide6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6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88.png"/><Relationship Id="rId4" Type="http://schemas.openxmlformats.org/officeDocument/2006/relationships/image" Target="../media/image87.png"/></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89.png"/></Relationships>
</file>

<file path=ppt/slides/_rels/slide6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slide" Target="slide71.xml"/><Relationship Id="rId3" Type="http://schemas.openxmlformats.org/officeDocument/2006/relationships/slide" Target="slide8.xml"/><Relationship Id="rId7" Type="http://schemas.openxmlformats.org/officeDocument/2006/relationships/slide" Target="slide77.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slide" Target="slide66.xml"/><Relationship Id="rId5" Type="http://schemas.openxmlformats.org/officeDocument/2006/relationships/slide" Target="slide54.xml"/><Relationship Id="rId4" Type="http://schemas.openxmlformats.org/officeDocument/2006/relationships/slide" Target="slide26.xml"/></Relationships>
</file>

<file path=ppt/slides/_rels/slide7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91.gif"/><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openxmlformats.org/officeDocument/2006/relationships/image" Target="../media/image92.gif"/></Relationships>
</file>

<file path=ppt/slides/_rels/slide75.xml.rels><?xml version="1.0" encoding="UTF-8" standalone="yes"?>
<Relationships xmlns="http://schemas.openxmlformats.org/package/2006/relationships"><Relationship Id="rId3" Type="http://schemas.openxmlformats.org/officeDocument/2006/relationships/image" Target="../media/image91.gif"/><Relationship Id="rId2" Type="http://schemas.openxmlformats.org/officeDocument/2006/relationships/notesSlide" Target="../notesSlides/notesSlide75.xml"/><Relationship Id="rId1" Type="http://schemas.openxmlformats.org/officeDocument/2006/relationships/slideLayout" Target="../slideLayouts/slideLayout3.xml"/><Relationship Id="rId4" Type="http://schemas.openxmlformats.org/officeDocument/2006/relationships/image" Target="../media/image92.gif"/></Relationships>
</file>

<file path=ppt/slides/_rels/slide7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9.xml"/><Relationship Id="rId1" Type="http://schemas.openxmlformats.org/officeDocument/2006/relationships/slideLayout" Target="../slideLayouts/slideLayout3.xml"/><Relationship Id="rId4" Type="http://schemas.openxmlformats.org/officeDocument/2006/relationships/image" Target="../media/image9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80.xml"/><Relationship Id="rId1" Type="http://schemas.openxmlformats.org/officeDocument/2006/relationships/slideLayout" Target="../slideLayouts/slideLayout3.xml"/><Relationship Id="rId5" Type="http://schemas.openxmlformats.org/officeDocument/2006/relationships/image" Target="../media/image98.jpeg"/><Relationship Id="rId4" Type="http://schemas.openxmlformats.org/officeDocument/2006/relationships/image" Target="../media/image97.jpeg"/></Relationships>
</file>

<file path=ppt/slides/_rels/slide8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81.xml"/><Relationship Id="rId1" Type="http://schemas.openxmlformats.org/officeDocument/2006/relationships/slideLayout" Target="../slideLayouts/slideLayout3.xml"/><Relationship Id="rId4" Type="http://schemas.openxmlformats.org/officeDocument/2006/relationships/image" Target="../media/image100.jpeg"/></Relationships>
</file>

<file path=ppt/slides/_rels/slide8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83.xml"/><Relationship Id="rId1" Type="http://schemas.openxmlformats.org/officeDocument/2006/relationships/slideLayout" Target="../slideLayouts/slideLayout3.xml"/><Relationship Id="rId4" Type="http://schemas.openxmlformats.org/officeDocument/2006/relationships/image" Target="../media/image103.jpeg"/></Relationships>
</file>

<file path=ppt/slides/_rels/slide84.xml.rels><?xml version="1.0" encoding="UTF-8" standalone="yes"?>
<Relationships xmlns="http://schemas.openxmlformats.org/package/2006/relationships"><Relationship Id="rId8" Type="http://schemas.openxmlformats.org/officeDocument/2006/relationships/hyperlink" Target="http://en.wikipedia.org/wiki/Google_driverless_car" TargetMode="External"/><Relationship Id="rId3" Type="http://schemas.openxmlformats.org/officeDocument/2006/relationships/hyperlink" Target="http://en.wikipedia.org/wiki/KITT" TargetMode="External"/><Relationship Id="rId7" Type="http://schemas.openxmlformats.org/officeDocument/2006/relationships/hyperlink" Target="https://media.jaguarlandrover.com/en/search/videos?q=AUTONOMOUS&amp;start=0&amp;brand=corporate" TargetMode="External"/><Relationship Id="rId2" Type="http://schemas.openxmlformats.org/officeDocument/2006/relationships/notesSlide" Target="../notesSlides/notesSlide84.xml"/><Relationship Id="rId1" Type="http://schemas.openxmlformats.org/officeDocument/2006/relationships/slideLayout" Target="../slideLayouts/slideLayout3.xml"/><Relationship Id="rId6" Type="http://schemas.openxmlformats.org/officeDocument/2006/relationships/hyperlink" Target="http://www.explainthatstuff.com/howgpsworks.html" TargetMode="External"/><Relationship Id="rId11" Type="http://schemas.openxmlformats.org/officeDocument/2006/relationships/hyperlink" Target="http://www.bbc.co.uk/news/technology-28106814" TargetMode="External"/><Relationship Id="rId5" Type="http://schemas.openxmlformats.org/officeDocument/2006/relationships/hyperlink" Target="http://en.wikipedia.org/wiki/Car_audio_system" TargetMode="External"/><Relationship Id="rId10" Type="http://schemas.openxmlformats.org/officeDocument/2006/relationships/hyperlink" Target="http://www.bbc.co.uk/news/magazine-25861214" TargetMode="External"/><Relationship Id="rId4" Type="http://schemas.openxmlformats.org/officeDocument/2006/relationships/hyperlink" Target="http://www.cvel.clemson.edu/auto/systems/auto-systems.html" TargetMode="External"/><Relationship Id="rId9" Type="http://schemas.openxmlformats.org/officeDocument/2006/relationships/hyperlink" Target="http://www.bbc.co.uk/news/technology-30316458"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594BA28-824A-4231-A42F-0DA3DCB1CB4E}"/>
              </a:ext>
            </a:extLst>
          </p:cNvPr>
          <p:cNvSpPr txBox="1">
            <a:spLocks/>
          </p:cNvSpPr>
          <p:nvPr/>
        </p:nvSpPr>
        <p:spPr>
          <a:xfrm>
            <a:off x="0" y="2197625"/>
            <a:ext cx="12192000" cy="85254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4000" dirty="0"/>
              <a:t> Jaguar Land Rover Project</a:t>
            </a:r>
            <a:endParaRPr lang="en-US" sz="4000" b="0" dirty="0">
              <a:solidFill>
                <a:schemeClr val="tx1"/>
              </a:solidFill>
              <a:latin typeface="Arial" panose="020B0604020202020204" pitchFamily="34" charset="0"/>
              <a:cs typeface="Arial" panose="020B0604020202020204" pitchFamily="34" charset="0"/>
            </a:endParaRPr>
          </a:p>
        </p:txBody>
      </p:sp>
      <p:sp>
        <p:nvSpPr>
          <p:cNvPr id="12" name="Title 1">
            <a:extLst>
              <a:ext uri="{FF2B5EF4-FFF2-40B4-BE49-F238E27FC236}">
                <a16:creationId xmlns:a16="http://schemas.microsoft.com/office/drawing/2014/main" id="{3C9608B3-6B47-41B9-867C-9E86B3F50D35}"/>
              </a:ext>
            </a:extLst>
          </p:cNvPr>
          <p:cNvSpPr txBox="1">
            <a:spLocks/>
          </p:cNvSpPr>
          <p:nvPr/>
        </p:nvSpPr>
        <p:spPr>
          <a:xfrm>
            <a:off x="0" y="445791"/>
            <a:ext cx="12192000" cy="970577"/>
          </a:xfrm>
          <a:prstGeom prst="rect">
            <a:avLst/>
          </a:prstGeom>
        </p:spPr>
        <p:txBody>
          <a:bodyPr vert="horz" lIns="91440" tIns="45720" rIns="91440" bIns="45720" rtlCol="0" anchor="ctr">
            <a:normAutofit/>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pPr algn="ctr"/>
            <a:r>
              <a:rPr lang="en-GB"/>
              <a:t>Skills for Industry</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business</a:t>
            </a:r>
          </a:p>
        </p:txBody>
      </p:sp>
      <p:pic>
        <p:nvPicPr>
          <p:cNvPr id="8" name="Picture 2" descr="C:\Users\Brian\Documents\Company\Working images\DATA\JLR.png">
            <a:extLst>
              <a:ext uri="{FF2B5EF4-FFF2-40B4-BE49-F238E27FC236}">
                <a16:creationId xmlns:a16="http://schemas.microsoft.com/office/drawing/2014/main" id="{889DD78F-932B-43F9-BC47-15852A6B7B76}"/>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sp>
        <p:nvSpPr>
          <p:cNvPr id="5" name="Shape 107">
            <a:extLst>
              <a:ext uri="{FF2B5EF4-FFF2-40B4-BE49-F238E27FC236}">
                <a16:creationId xmlns:a16="http://schemas.microsoft.com/office/drawing/2014/main" id="{24B80950-F2C0-40C7-97DD-F1576D9C6C0E}"/>
              </a:ext>
            </a:extLst>
          </p:cNvPr>
          <p:cNvSpPr txBox="1">
            <a:spLocks/>
          </p:cNvSpPr>
          <p:nvPr/>
        </p:nvSpPr>
        <p:spPr>
          <a:xfrm>
            <a:off x="8994673" y="1359025"/>
            <a:ext cx="2948709" cy="4563189"/>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lnSpc>
                <a:spcPct val="150000"/>
              </a:lnSpc>
            </a:pPr>
            <a:r>
              <a:rPr lang="en-GB" sz="1600" dirty="0">
                <a:solidFill>
                  <a:srgbClr val="1E1E00"/>
                </a:solidFill>
                <a:latin typeface="Arial" panose="020B0604020202020204" pitchFamily="34" charset="0"/>
                <a:ea typeface="JLR Emeric ExtraLight" charset="0"/>
                <a:cs typeface="Arial" panose="020B0604020202020204" pitchFamily="34" charset="0"/>
                <a:sym typeface="Arial"/>
              </a:rPr>
              <a:t>Built around two iconic brands with a wonderfully rich heritage</a:t>
            </a:r>
          </a:p>
          <a:p>
            <a:pPr algn="l">
              <a:lnSpc>
                <a:spcPct val="150000"/>
              </a:lnSpc>
            </a:pPr>
            <a:endParaRPr lang="en-GB" sz="1600" dirty="0">
              <a:solidFill>
                <a:srgbClr val="1E1E00"/>
              </a:solidFill>
              <a:latin typeface="Arial" panose="020B0604020202020204" pitchFamily="34" charset="0"/>
              <a:ea typeface="JLR Emeric ExtraLight" charset="0"/>
              <a:cs typeface="Arial" panose="020B0604020202020204" pitchFamily="34" charset="0"/>
              <a:sym typeface="Arial"/>
            </a:endParaRPr>
          </a:p>
          <a:p>
            <a:pPr algn="l">
              <a:lnSpc>
                <a:spcPct val="150000"/>
              </a:lnSpc>
            </a:pPr>
            <a:r>
              <a:rPr lang="en-GB" sz="1600" dirty="0">
                <a:solidFill>
                  <a:srgbClr val="1E1E00"/>
                </a:solidFill>
                <a:latin typeface="Arial" panose="020B0604020202020204" pitchFamily="34" charset="0"/>
                <a:ea typeface="JLR Emeric ExtraLight" charset="0"/>
                <a:cs typeface="Arial" panose="020B0604020202020204" pitchFamily="34" charset="0"/>
                <a:sym typeface="Arial"/>
              </a:rPr>
              <a:t>Both companies joined forces in 2008, when Tata purchased Jaguar Cars and Land Rover from Ford Motor Company</a:t>
            </a:r>
          </a:p>
          <a:p>
            <a:pPr algn="l">
              <a:lnSpc>
                <a:spcPct val="150000"/>
              </a:lnSpc>
            </a:pPr>
            <a:endParaRPr lang="en-GB" sz="1600" dirty="0">
              <a:solidFill>
                <a:srgbClr val="1E1E00"/>
              </a:solidFill>
              <a:latin typeface="Arial" panose="020B0604020202020204" pitchFamily="34" charset="0"/>
              <a:ea typeface="JLR Emeric ExtraLight" charset="0"/>
              <a:cs typeface="Arial" panose="020B0604020202020204" pitchFamily="34" charset="0"/>
              <a:sym typeface="Arial"/>
            </a:endParaRPr>
          </a:p>
          <a:p>
            <a:pPr algn="l">
              <a:lnSpc>
                <a:spcPct val="150000"/>
              </a:lnSpc>
            </a:pPr>
            <a:r>
              <a:rPr lang="en-GB" sz="1600" dirty="0">
                <a:solidFill>
                  <a:srgbClr val="1E1E00"/>
                </a:solidFill>
                <a:latin typeface="Arial" panose="020B0604020202020204" pitchFamily="34" charset="0"/>
                <a:ea typeface="JLR Emeric ExtraLight" charset="0"/>
                <a:cs typeface="Arial" panose="020B0604020202020204" pitchFamily="34" charset="0"/>
                <a:sym typeface="Arial"/>
              </a:rPr>
              <a:t>Headquartered in the UK, where it’s the largest premium automotive manufacturer</a:t>
            </a:r>
          </a:p>
        </p:txBody>
      </p:sp>
      <p:grpSp>
        <p:nvGrpSpPr>
          <p:cNvPr id="7" name="Group 37">
            <a:extLst>
              <a:ext uri="{FF2B5EF4-FFF2-40B4-BE49-F238E27FC236}">
                <a16:creationId xmlns:a16="http://schemas.microsoft.com/office/drawing/2014/main" id="{785F5C1F-8B83-4FDF-B525-741A012B74DE}"/>
              </a:ext>
            </a:extLst>
          </p:cNvPr>
          <p:cNvGrpSpPr/>
          <p:nvPr/>
        </p:nvGrpSpPr>
        <p:grpSpPr>
          <a:xfrm>
            <a:off x="525718" y="1362075"/>
            <a:ext cx="8201249" cy="4587205"/>
            <a:chOff x="126999" y="937437"/>
            <a:chExt cx="6587068" cy="4083295"/>
          </a:xfrm>
        </p:grpSpPr>
        <p:sp>
          <p:nvSpPr>
            <p:cNvPr id="9" name="Rounded Rectangle 1">
              <a:extLst>
                <a:ext uri="{FF2B5EF4-FFF2-40B4-BE49-F238E27FC236}">
                  <a16:creationId xmlns:a16="http://schemas.microsoft.com/office/drawing/2014/main" id="{226D3C2A-F0D5-4180-83A3-776F1E850407}"/>
                </a:ext>
              </a:extLst>
            </p:cNvPr>
            <p:cNvSpPr/>
            <p:nvPr/>
          </p:nvSpPr>
          <p:spPr>
            <a:xfrm>
              <a:off x="126999" y="937437"/>
              <a:ext cx="6587068" cy="769294"/>
            </a:xfrm>
            <a:prstGeom prst="roundRect">
              <a:avLst/>
            </a:prstGeom>
            <a:solidFill>
              <a:srgbClr val="B3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Arial" panose="020B0604020202020204" pitchFamily="34" charset="0"/>
                  <a:ea typeface="JLR Emeric" charset="0"/>
                  <a:cs typeface="Arial" panose="020B0604020202020204" pitchFamily="34" charset="0"/>
                </a:rPr>
                <a:t>ONE COMPANY PROMISE</a:t>
              </a:r>
            </a:p>
          </p:txBody>
        </p:sp>
        <p:sp>
          <p:nvSpPr>
            <p:cNvPr id="10" name="Rounded Rectangle 9">
              <a:extLst>
                <a:ext uri="{FF2B5EF4-FFF2-40B4-BE49-F238E27FC236}">
                  <a16:creationId xmlns:a16="http://schemas.microsoft.com/office/drawing/2014/main" id="{DF393992-58D2-4724-A6AB-67C5D5702E44}"/>
                </a:ext>
              </a:extLst>
            </p:cNvPr>
            <p:cNvSpPr/>
            <p:nvPr/>
          </p:nvSpPr>
          <p:spPr>
            <a:xfrm>
              <a:off x="126999" y="1759914"/>
              <a:ext cx="6587068" cy="769294"/>
            </a:xfrm>
            <a:prstGeom prst="roundRect">
              <a:avLst/>
            </a:prstGeom>
            <a:solidFill>
              <a:srgbClr val="B3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Arial" panose="020B0604020202020204" pitchFamily="34" charset="0"/>
                  <a:ea typeface="JLR Emeric" charset="0"/>
                  <a:cs typeface="Arial" panose="020B0604020202020204" pitchFamily="34" charset="0"/>
                </a:rPr>
                <a:t>TWO GLOBAL ICONIC BRANDS</a:t>
              </a:r>
            </a:p>
          </p:txBody>
        </p:sp>
        <p:sp>
          <p:nvSpPr>
            <p:cNvPr id="11" name="Rounded Rectangle 10">
              <a:extLst>
                <a:ext uri="{FF2B5EF4-FFF2-40B4-BE49-F238E27FC236}">
                  <a16:creationId xmlns:a16="http://schemas.microsoft.com/office/drawing/2014/main" id="{5E804FD5-A272-49F0-967B-960B7B979EE6}"/>
                </a:ext>
              </a:extLst>
            </p:cNvPr>
            <p:cNvSpPr/>
            <p:nvPr/>
          </p:nvSpPr>
          <p:spPr>
            <a:xfrm>
              <a:off x="126999" y="2582391"/>
              <a:ext cx="6587068" cy="769294"/>
            </a:xfrm>
            <a:prstGeom prst="roundRect">
              <a:avLst/>
            </a:prstGeom>
            <a:solidFill>
              <a:srgbClr val="B3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a:solidFill>
                    <a:schemeClr val="tx1"/>
                  </a:solidFill>
                  <a:latin typeface="Arial" panose="020B0604020202020204" pitchFamily="34" charset="0"/>
                  <a:ea typeface="JLR Emeric" charset="0"/>
                  <a:cs typeface="Arial" panose="020B0604020202020204" pitchFamily="34" charset="0"/>
                </a:rPr>
                <a:t>THREE PASSIONS</a:t>
              </a:r>
            </a:p>
          </p:txBody>
        </p:sp>
        <p:sp>
          <p:nvSpPr>
            <p:cNvPr id="12" name="Rounded Rectangle 11">
              <a:extLst>
                <a:ext uri="{FF2B5EF4-FFF2-40B4-BE49-F238E27FC236}">
                  <a16:creationId xmlns:a16="http://schemas.microsoft.com/office/drawing/2014/main" id="{2E5FDA73-38C8-41B2-ABBD-97711FB21FF2}"/>
                </a:ext>
              </a:extLst>
            </p:cNvPr>
            <p:cNvSpPr/>
            <p:nvPr/>
          </p:nvSpPr>
          <p:spPr>
            <a:xfrm>
              <a:off x="126999" y="3404868"/>
              <a:ext cx="6587068" cy="769294"/>
            </a:xfrm>
            <a:prstGeom prst="roundRect">
              <a:avLst/>
            </a:prstGeom>
            <a:solidFill>
              <a:srgbClr val="B3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Arial" panose="020B0604020202020204" pitchFamily="34" charset="0"/>
                  <a:ea typeface="JLR Emeric" charset="0"/>
                  <a:cs typeface="Arial" panose="020B0604020202020204" pitchFamily="34" charset="0"/>
                </a:rPr>
                <a:t>FOUR </a:t>
              </a:r>
            </a:p>
            <a:p>
              <a:r>
                <a:rPr lang="en-US" sz="1100" dirty="0">
                  <a:solidFill>
                    <a:schemeClr val="tx1"/>
                  </a:solidFill>
                  <a:latin typeface="Arial" panose="020B0604020202020204" pitchFamily="34" charset="0"/>
                  <a:ea typeface="JLR Emeric" charset="0"/>
                  <a:cs typeface="Arial" panose="020B0604020202020204" pitchFamily="34" charset="0"/>
                </a:rPr>
                <a:t>FOUNDATIONS</a:t>
              </a:r>
            </a:p>
          </p:txBody>
        </p:sp>
        <p:sp>
          <p:nvSpPr>
            <p:cNvPr id="13" name="Rounded Rectangle 12">
              <a:extLst>
                <a:ext uri="{FF2B5EF4-FFF2-40B4-BE49-F238E27FC236}">
                  <a16:creationId xmlns:a16="http://schemas.microsoft.com/office/drawing/2014/main" id="{279D83E7-0EDB-4261-9FF9-845A9120EE26}"/>
                </a:ext>
              </a:extLst>
            </p:cNvPr>
            <p:cNvSpPr/>
            <p:nvPr/>
          </p:nvSpPr>
          <p:spPr>
            <a:xfrm>
              <a:off x="126999" y="4227345"/>
              <a:ext cx="6587068" cy="769294"/>
            </a:xfrm>
            <a:prstGeom prst="roundRect">
              <a:avLst/>
            </a:prstGeom>
            <a:solidFill>
              <a:srgbClr val="B3B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1"/>
                  </a:solidFill>
                  <a:latin typeface="Arial" panose="020B0604020202020204" pitchFamily="34" charset="0"/>
                  <a:ea typeface="JLR Emeric" charset="0"/>
                  <a:cs typeface="Arial" panose="020B0604020202020204" pitchFamily="34" charset="0"/>
                </a:rPr>
                <a:t>FIVE CORE</a:t>
              </a:r>
            </a:p>
            <a:p>
              <a:r>
                <a:rPr lang="en-US" sz="1100" dirty="0">
                  <a:solidFill>
                    <a:schemeClr val="tx1"/>
                  </a:solidFill>
                  <a:latin typeface="Arial" panose="020B0604020202020204" pitchFamily="34" charset="0"/>
                  <a:ea typeface="JLR Emeric" charset="0"/>
                  <a:cs typeface="Arial" panose="020B0604020202020204" pitchFamily="34" charset="0"/>
                </a:rPr>
                <a:t>VALUES</a:t>
              </a:r>
            </a:p>
          </p:txBody>
        </p:sp>
        <p:sp>
          <p:nvSpPr>
            <p:cNvPr id="14" name="Rectangle 14">
              <a:extLst>
                <a:ext uri="{FF2B5EF4-FFF2-40B4-BE49-F238E27FC236}">
                  <a16:creationId xmlns:a16="http://schemas.microsoft.com/office/drawing/2014/main" id="{5D2DE950-C7DB-41EB-AA7C-BEFBBFC8EDE9}"/>
                </a:ext>
              </a:extLst>
            </p:cNvPr>
            <p:cNvSpPr/>
            <p:nvPr/>
          </p:nvSpPr>
          <p:spPr>
            <a:xfrm>
              <a:off x="694268" y="4210410"/>
              <a:ext cx="5418663" cy="810322"/>
            </a:xfrm>
            <a:custGeom>
              <a:avLst/>
              <a:gdLst>
                <a:gd name="connsiteX0" fmla="*/ 0 w 4826000"/>
                <a:gd name="connsiteY0" fmla="*/ 0 h 769294"/>
                <a:gd name="connsiteX1" fmla="*/ 4826000 w 4826000"/>
                <a:gd name="connsiteY1" fmla="*/ 0 h 769294"/>
                <a:gd name="connsiteX2" fmla="*/ 4826000 w 4826000"/>
                <a:gd name="connsiteY2" fmla="*/ 769294 h 769294"/>
                <a:gd name="connsiteX3" fmla="*/ 0 w 4826000"/>
                <a:gd name="connsiteY3" fmla="*/ 769294 h 769294"/>
                <a:gd name="connsiteX4" fmla="*/ 0 w 4826000"/>
                <a:gd name="connsiteY4" fmla="*/ 0 h 769294"/>
                <a:gd name="connsiteX0" fmla="*/ 0 w 4826000"/>
                <a:gd name="connsiteY0" fmla="*/ 0 h 769294"/>
                <a:gd name="connsiteX1" fmla="*/ 4419600 w 4826000"/>
                <a:gd name="connsiteY1" fmla="*/ 0 h 769294"/>
                <a:gd name="connsiteX2" fmla="*/ 4826000 w 4826000"/>
                <a:gd name="connsiteY2" fmla="*/ 769294 h 769294"/>
                <a:gd name="connsiteX3" fmla="*/ 0 w 4826000"/>
                <a:gd name="connsiteY3" fmla="*/ 769294 h 769294"/>
                <a:gd name="connsiteX4" fmla="*/ 0 w 4826000"/>
                <a:gd name="connsiteY4" fmla="*/ 0 h 769294"/>
                <a:gd name="connsiteX0" fmla="*/ 423334 w 4826000"/>
                <a:gd name="connsiteY0" fmla="*/ 0 h 769294"/>
                <a:gd name="connsiteX1" fmla="*/ 4419600 w 4826000"/>
                <a:gd name="connsiteY1" fmla="*/ 0 h 769294"/>
                <a:gd name="connsiteX2" fmla="*/ 4826000 w 4826000"/>
                <a:gd name="connsiteY2" fmla="*/ 769294 h 769294"/>
                <a:gd name="connsiteX3" fmla="*/ 0 w 4826000"/>
                <a:gd name="connsiteY3" fmla="*/ 769294 h 769294"/>
                <a:gd name="connsiteX4" fmla="*/ 423334 w 4826000"/>
                <a:gd name="connsiteY4" fmla="*/ 0 h 769294"/>
                <a:gd name="connsiteX0" fmla="*/ 533401 w 4936067"/>
                <a:gd name="connsiteY0" fmla="*/ 0 h 777761"/>
                <a:gd name="connsiteX1" fmla="*/ 4529667 w 4936067"/>
                <a:gd name="connsiteY1" fmla="*/ 0 h 777761"/>
                <a:gd name="connsiteX2" fmla="*/ 4936067 w 4936067"/>
                <a:gd name="connsiteY2" fmla="*/ 769294 h 777761"/>
                <a:gd name="connsiteX3" fmla="*/ 0 w 4936067"/>
                <a:gd name="connsiteY3" fmla="*/ 777761 h 777761"/>
                <a:gd name="connsiteX4" fmla="*/ 533401 w 4936067"/>
                <a:gd name="connsiteY4" fmla="*/ 0 h 777761"/>
                <a:gd name="connsiteX0" fmla="*/ 533401 w 5096934"/>
                <a:gd name="connsiteY0" fmla="*/ 0 h 777761"/>
                <a:gd name="connsiteX1" fmla="*/ 4529667 w 5096934"/>
                <a:gd name="connsiteY1" fmla="*/ 0 h 777761"/>
                <a:gd name="connsiteX2" fmla="*/ 5096934 w 5096934"/>
                <a:gd name="connsiteY2" fmla="*/ 760827 h 777761"/>
                <a:gd name="connsiteX3" fmla="*/ 0 w 5096934"/>
                <a:gd name="connsiteY3" fmla="*/ 777761 h 777761"/>
                <a:gd name="connsiteX4" fmla="*/ 533401 w 5096934"/>
                <a:gd name="connsiteY4" fmla="*/ 0 h 777761"/>
                <a:gd name="connsiteX0" fmla="*/ 601134 w 5096934"/>
                <a:gd name="connsiteY0" fmla="*/ 0 h 777761"/>
                <a:gd name="connsiteX1" fmla="*/ 4529667 w 5096934"/>
                <a:gd name="connsiteY1" fmla="*/ 0 h 777761"/>
                <a:gd name="connsiteX2" fmla="*/ 5096934 w 5096934"/>
                <a:gd name="connsiteY2" fmla="*/ 760827 h 777761"/>
                <a:gd name="connsiteX3" fmla="*/ 0 w 5096934"/>
                <a:gd name="connsiteY3" fmla="*/ 777761 h 777761"/>
                <a:gd name="connsiteX4" fmla="*/ 601134 w 5096934"/>
                <a:gd name="connsiteY4" fmla="*/ 0 h 777761"/>
                <a:gd name="connsiteX0" fmla="*/ 513803 w 5009603"/>
                <a:gd name="connsiteY0" fmla="*/ 0 h 777761"/>
                <a:gd name="connsiteX1" fmla="*/ 4442336 w 5009603"/>
                <a:gd name="connsiteY1" fmla="*/ 0 h 777761"/>
                <a:gd name="connsiteX2" fmla="*/ 5009603 w 5009603"/>
                <a:gd name="connsiteY2" fmla="*/ 760827 h 777761"/>
                <a:gd name="connsiteX3" fmla="*/ 0 w 5009603"/>
                <a:gd name="connsiteY3" fmla="*/ 777761 h 777761"/>
                <a:gd name="connsiteX4" fmla="*/ 513803 w 5009603"/>
                <a:gd name="connsiteY4" fmla="*/ 0 h 777761"/>
                <a:gd name="connsiteX0" fmla="*/ 513803 w 4882576"/>
                <a:gd name="connsiteY0" fmla="*/ 0 h 777761"/>
                <a:gd name="connsiteX1" fmla="*/ 4442336 w 4882576"/>
                <a:gd name="connsiteY1" fmla="*/ 0 h 777761"/>
                <a:gd name="connsiteX2" fmla="*/ 4882576 w 4882576"/>
                <a:gd name="connsiteY2" fmla="*/ 752360 h 777761"/>
                <a:gd name="connsiteX3" fmla="*/ 0 w 4882576"/>
                <a:gd name="connsiteY3" fmla="*/ 777761 h 777761"/>
                <a:gd name="connsiteX4" fmla="*/ 513803 w 4882576"/>
                <a:gd name="connsiteY4" fmla="*/ 0 h 777761"/>
                <a:gd name="connsiteX0" fmla="*/ 513803 w 4882576"/>
                <a:gd name="connsiteY0" fmla="*/ 0 h 770038"/>
                <a:gd name="connsiteX1" fmla="*/ 4442336 w 4882576"/>
                <a:gd name="connsiteY1" fmla="*/ 0 h 770038"/>
                <a:gd name="connsiteX2" fmla="*/ 4882576 w 4882576"/>
                <a:gd name="connsiteY2" fmla="*/ 752360 h 770038"/>
                <a:gd name="connsiteX3" fmla="*/ 0 w 4882576"/>
                <a:gd name="connsiteY3" fmla="*/ 770038 h 770038"/>
                <a:gd name="connsiteX4" fmla="*/ 513803 w 4882576"/>
                <a:gd name="connsiteY4" fmla="*/ 0 h 770038"/>
                <a:gd name="connsiteX0" fmla="*/ 513803 w 4882576"/>
                <a:gd name="connsiteY0" fmla="*/ 0 h 762316"/>
                <a:gd name="connsiteX1" fmla="*/ 4442336 w 4882576"/>
                <a:gd name="connsiteY1" fmla="*/ 0 h 762316"/>
                <a:gd name="connsiteX2" fmla="*/ 4882576 w 4882576"/>
                <a:gd name="connsiteY2" fmla="*/ 752360 h 762316"/>
                <a:gd name="connsiteX3" fmla="*/ 0 w 4882576"/>
                <a:gd name="connsiteY3" fmla="*/ 762316 h 762316"/>
                <a:gd name="connsiteX4" fmla="*/ 513803 w 4882576"/>
                <a:gd name="connsiteY4" fmla="*/ 0 h 762316"/>
                <a:gd name="connsiteX0" fmla="*/ 506186 w 4874959"/>
                <a:gd name="connsiteY0" fmla="*/ 0 h 752360"/>
                <a:gd name="connsiteX1" fmla="*/ 4434719 w 4874959"/>
                <a:gd name="connsiteY1" fmla="*/ 0 h 752360"/>
                <a:gd name="connsiteX2" fmla="*/ 4874959 w 4874959"/>
                <a:gd name="connsiteY2" fmla="*/ 752360 h 752360"/>
                <a:gd name="connsiteX3" fmla="*/ 0 w 4874959"/>
                <a:gd name="connsiteY3" fmla="*/ 739147 h 752360"/>
                <a:gd name="connsiteX4" fmla="*/ 506186 w 4874959"/>
                <a:gd name="connsiteY4" fmla="*/ 0 h 752360"/>
                <a:gd name="connsiteX0" fmla="*/ 506186 w 4874959"/>
                <a:gd name="connsiteY0" fmla="*/ 0 h 752360"/>
                <a:gd name="connsiteX1" fmla="*/ 4434719 w 4874959"/>
                <a:gd name="connsiteY1" fmla="*/ 0 h 752360"/>
                <a:gd name="connsiteX2" fmla="*/ 4874959 w 4874959"/>
                <a:gd name="connsiteY2" fmla="*/ 752360 h 752360"/>
                <a:gd name="connsiteX3" fmla="*/ 0 w 4874959"/>
                <a:gd name="connsiteY3" fmla="*/ 739147 h 752360"/>
                <a:gd name="connsiteX4" fmla="*/ 506186 w 4874959"/>
                <a:gd name="connsiteY4" fmla="*/ 0 h 752360"/>
                <a:gd name="connsiteX0" fmla="*/ 506186 w 4874959"/>
                <a:gd name="connsiteY0" fmla="*/ 0 h 739147"/>
                <a:gd name="connsiteX1" fmla="*/ 4434719 w 4874959"/>
                <a:gd name="connsiteY1" fmla="*/ 0 h 739147"/>
                <a:gd name="connsiteX2" fmla="*/ 4874959 w 4874959"/>
                <a:gd name="connsiteY2" fmla="*/ 736914 h 739147"/>
                <a:gd name="connsiteX3" fmla="*/ 0 w 4874959"/>
                <a:gd name="connsiteY3" fmla="*/ 739147 h 739147"/>
                <a:gd name="connsiteX4" fmla="*/ 506186 w 4874959"/>
                <a:gd name="connsiteY4" fmla="*/ 0 h 739147"/>
                <a:gd name="connsiteX0" fmla="*/ 490951 w 4874959"/>
                <a:gd name="connsiteY0" fmla="*/ 7722 h 739147"/>
                <a:gd name="connsiteX1" fmla="*/ 4434719 w 4874959"/>
                <a:gd name="connsiteY1" fmla="*/ 0 h 739147"/>
                <a:gd name="connsiteX2" fmla="*/ 4874959 w 4874959"/>
                <a:gd name="connsiteY2" fmla="*/ 736914 h 739147"/>
                <a:gd name="connsiteX3" fmla="*/ 0 w 4874959"/>
                <a:gd name="connsiteY3" fmla="*/ 739147 h 739147"/>
                <a:gd name="connsiteX4" fmla="*/ 490951 w 4874959"/>
                <a:gd name="connsiteY4" fmla="*/ 7722 h 739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4959" h="739147">
                  <a:moveTo>
                    <a:pt x="490951" y="7722"/>
                  </a:moveTo>
                  <a:lnTo>
                    <a:pt x="4434719" y="0"/>
                  </a:lnTo>
                  <a:lnTo>
                    <a:pt x="4874959" y="736914"/>
                  </a:lnTo>
                  <a:lnTo>
                    <a:pt x="0" y="739147"/>
                  </a:lnTo>
                  <a:lnTo>
                    <a:pt x="490951" y="7722"/>
                  </a:lnTo>
                  <a:close/>
                </a:path>
              </a:pathLst>
            </a:custGeom>
            <a:solidFill>
              <a:srgbClr val="40455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latin typeface="Arial" panose="020B0604020202020204" pitchFamily="34" charset="0"/>
                  <a:ea typeface="JLR Emeric" charset="0"/>
                  <a:cs typeface="Arial" panose="020B0604020202020204" pitchFamily="34" charset="0"/>
                </a:rPr>
                <a:t>INTEGRITY, PIONEERING, EXCELLENCE, UNITY AND RESPONSIBILITY</a:t>
              </a:r>
            </a:p>
            <a:p>
              <a:pPr algn="ctr"/>
              <a:r>
                <a:rPr lang="en-US" sz="800" dirty="0">
                  <a:latin typeface="Arial" panose="020B0604020202020204" pitchFamily="34" charset="0"/>
                  <a:ea typeface="JLR Emeric" charset="0"/>
                  <a:cs typeface="Arial" panose="020B0604020202020204" pitchFamily="34" charset="0"/>
                </a:rPr>
                <a:t>Our most valuable asset is our people, nothing is more important than their safety and wellbeing</a:t>
              </a:r>
            </a:p>
          </p:txBody>
        </p:sp>
        <p:sp>
          <p:nvSpPr>
            <p:cNvPr id="15" name="Rectangle 14">
              <a:extLst>
                <a:ext uri="{FF2B5EF4-FFF2-40B4-BE49-F238E27FC236}">
                  <a16:creationId xmlns:a16="http://schemas.microsoft.com/office/drawing/2014/main" id="{77794727-89DF-4543-8B53-002A04ABA0D7}"/>
                </a:ext>
              </a:extLst>
            </p:cNvPr>
            <p:cNvSpPr/>
            <p:nvPr/>
          </p:nvSpPr>
          <p:spPr>
            <a:xfrm>
              <a:off x="1242484" y="3395078"/>
              <a:ext cx="4351866" cy="803831"/>
            </a:xfrm>
            <a:custGeom>
              <a:avLst/>
              <a:gdLst>
                <a:gd name="connsiteX0" fmla="*/ 0 w 4826000"/>
                <a:gd name="connsiteY0" fmla="*/ 0 h 769294"/>
                <a:gd name="connsiteX1" fmla="*/ 4826000 w 4826000"/>
                <a:gd name="connsiteY1" fmla="*/ 0 h 769294"/>
                <a:gd name="connsiteX2" fmla="*/ 4826000 w 4826000"/>
                <a:gd name="connsiteY2" fmla="*/ 769294 h 769294"/>
                <a:gd name="connsiteX3" fmla="*/ 0 w 4826000"/>
                <a:gd name="connsiteY3" fmla="*/ 769294 h 769294"/>
                <a:gd name="connsiteX4" fmla="*/ 0 w 4826000"/>
                <a:gd name="connsiteY4" fmla="*/ 0 h 769294"/>
                <a:gd name="connsiteX0" fmla="*/ 0 w 4826000"/>
                <a:gd name="connsiteY0" fmla="*/ 0 h 769294"/>
                <a:gd name="connsiteX1" fmla="*/ 4419600 w 4826000"/>
                <a:gd name="connsiteY1" fmla="*/ 0 h 769294"/>
                <a:gd name="connsiteX2" fmla="*/ 4826000 w 4826000"/>
                <a:gd name="connsiteY2" fmla="*/ 769294 h 769294"/>
                <a:gd name="connsiteX3" fmla="*/ 0 w 4826000"/>
                <a:gd name="connsiteY3" fmla="*/ 769294 h 769294"/>
                <a:gd name="connsiteX4" fmla="*/ 0 w 4826000"/>
                <a:gd name="connsiteY4" fmla="*/ 0 h 769294"/>
                <a:gd name="connsiteX0" fmla="*/ 423334 w 4826000"/>
                <a:gd name="connsiteY0" fmla="*/ 0 h 769294"/>
                <a:gd name="connsiteX1" fmla="*/ 4419600 w 4826000"/>
                <a:gd name="connsiteY1" fmla="*/ 0 h 769294"/>
                <a:gd name="connsiteX2" fmla="*/ 4826000 w 4826000"/>
                <a:gd name="connsiteY2" fmla="*/ 769294 h 769294"/>
                <a:gd name="connsiteX3" fmla="*/ 0 w 4826000"/>
                <a:gd name="connsiteY3" fmla="*/ 769294 h 769294"/>
                <a:gd name="connsiteX4" fmla="*/ 423334 w 4826000"/>
                <a:gd name="connsiteY4" fmla="*/ 0 h 769294"/>
                <a:gd name="connsiteX0" fmla="*/ 533401 w 4936067"/>
                <a:gd name="connsiteY0" fmla="*/ 0 h 777761"/>
                <a:gd name="connsiteX1" fmla="*/ 4529667 w 4936067"/>
                <a:gd name="connsiteY1" fmla="*/ 0 h 777761"/>
                <a:gd name="connsiteX2" fmla="*/ 4936067 w 4936067"/>
                <a:gd name="connsiteY2" fmla="*/ 769294 h 777761"/>
                <a:gd name="connsiteX3" fmla="*/ 0 w 4936067"/>
                <a:gd name="connsiteY3" fmla="*/ 777761 h 777761"/>
                <a:gd name="connsiteX4" fmla="*/ 533401 w 4936067"/>
                <a:gd name="connsiteY4" fmla="*/ 0 h 777761"/>
                <a:gd name="connsiteX0" fmla="*/ 533401 w 5096934"/>
                <a:gd name="connsiteY0" fmla="*/ 0 h 777761"/>
                <a:gd name="connsiteX1" fmla="*/ 4529667 w 5096934"/>
                <a:gd name="connsiteY1" fmla="*/ 0 h 777761"/>
                <a:gd name="connsiteX2" fmla="*/ 5096934 w 5096934"/>
                <a:gd name="connsiteY2" fmla="*/ 760827 h 777761"/>
                <a:gd name="connsiteX3" fmla="*/ 0 w 5096934"/>
                <a:gd name="connsiteY3" fmla="*/ 777761 h 777761"/>
                <a:gd name="connsiteX4" fmla="*/ 533401 w 5096934"/>
                <a:gd name="connsiteY4" fmla="*/ 0 h 777761"/>
                <a:gd name="connsiteX0" fmla="*/ 601134 w 5096934"/>
                <a:gd name="connsiteY0" fmla="*/ 0 h 777761"/>
                <a:gd name="connsiteX1" fmla="*/ 4529667 w 5096934"/>
                <a:gd name="connsiteY1" fmla="*/ 0 h 777761"/>
                <a:gd name="connsiteX2" fmla="*/ 5096934 w 5096934"/>
                <a:gd name="connsiteY2" fmla="*/ 760827 h 777761"/>
                <a:gd name="connsiteX3" fmla="*/ 0 w 5096934"/>
                <a:gd name="connsiteY3" fmla="*/ 777761 h 777761"/>
                <a:gd name="connsiteX4" fmla="*/ 601134 w 5096934"/>
                <a:gd name="connsiteY4" fmla="*/ 0 h 777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6934" h="777761">
                  <a:moveTo>
                    <a:pt x="601134" y="0"/>
                  </a:moveTo>
                  <a:lnTo>
                    <a:pt x="4529667" y="0"/>
                  </a:lnTo>
                  <a:lnTo>
                    <a:pt x="5096934" y="760827"/>
                  </a:lnTo>
                  <a:lnTo>
                    <a:pt x="0" y="777761"/>
                  </a:lnTo>
                  <a:lnTo>
                    <a:pt x="601134" y="0"/>
                  </a:lnTo>
                  <a:close/>
                </a:path>
              </a:pathLst>
            </a:custGeom>
            <a:solidFill>
              <a:srgbClr val="5C799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3C45BECC-2AE2-4942-A37D-A1BCE9C5975A}"/>
                </a:ext>
              </a:extLst>
            </p:cNvPr>
            <p:cNvSpPr/>
            <p:nvPr/>
          </p:nvSpPr>
          <p:spPr>
            <a:xfrm>
              <a:off x="2432049" y="3375764"/>
              <a:ext cx="990600" cy="823703"/>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78E3B9D9-3F43-4FFA-9D92-FB99A1D84E2C}"/>
                </a:ext>
              </a:extLst>
            </p:cNvPr>
            <p:cNvSpPr/>
            <p:nvPr/>
          </p:nvSpPr>
          <p:spPr>
            <a:xfrm>
              <a:off x="3418417" y="3395078"/>
              <a:ext cx="990600" cy="80438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Rectangle 14">
              <a:extLst>
                <a:ext uri="{FF2B5EF4-FFF2-40B4-BE49-F238E27FC236}">
                  <a16:creationId xmlns:a16="http://schemas.microsoft.com/office/drawing/2014/main" id="{5C7272CF-206F-46A7-9EF8-46BEBC221C64}"/>
                </a:ext>
              </a:extLst>
            </p:cNvPr>
            <p:cNvSpPr/>
            <p:nvPr/>
          </p:nvSpPr>
          <p:spPr>
            <a:xfrm>
              <a:off x="1778001" y="2558660"/>
              <a:ext cx="3316360" cy="808637"/>
            </a:xfrm>
            <a:custGeom>
              <a:avLst/>
              <a:gdLst>
                <a:gd name="connsiteX0" fmla="*/ 0 w 4826000"/>
                <a:gd name="connsiteY0" fmla="*/ 0 h 769294"/>
                <a:gd name="connsiteX1" fmla="*/ 4826000 w 4826000"/>
                <a:gd name="connsiteY1" fmla="*/ 0 h 769294"/>
                <a:gd name="connsiteX2" fmla="*/ 4826000 w 4826000"/>
                <a:gd name="connsiteY2" fmla="*/ 769294 h 769294"/>
                <a:gd name="connsiteX3" fmla="*/ 0 w 4826000"/>
                <a:gd name="connsiteY3" fmla="*/ 769294 h 769294"/>
                <a:gd name="connsiteX4" fmla="*/ 0 w 4826000"/>
                <a:gd name="connsiteY4" fmla="*/ 0 h 769294"/>
                <a:gd name="connsiteX0" fmla="*/ 0 w 4826000"/>
                <a:gd name="connsiteY0" fmla="*/ 0 h 769294"/>
                <a:gd name="connsiteX1" fmla="*/ 4419600 w 4826000"/>
                <a:gd name="connsiteY1" fmla="*/ 0 h 769294"/>
                <a:gd name="connsiteX2" fmla="*/ 4826000 w 4826000"/>
                <a:gd name="connsiteY2" fmla="*/ 769294 h 769294"/>
                <a:gd name="connsiteX3" fmla="*/ 0 w 4826000"/>
                <a:gd name="connsiteY3" fmla="*/ 769294 h 769294"/>
                <a:gd name="connsiteX4" fmla="*/ 0 w 4826000"/>
                <a:gd name="connsiteY4" fmla="*/ 0 h 769294"/>
                <a:gd name="connsiteX0" fmla="*/ 423334 w 4826000"/>
                <a:gd name="connsiteY0" fmla="*/ 0 h 769294"/>
                <a:gd name="connsiteX1" fmla="*/ 4419600 w 4826000"/>
                <a:gd name="connsiteY1" fmla="*/ 0 h 769294"/>
                <a:gd name="connsiteX2" fmla="*/ 4826000 w 4826000"/>
                <a:gd name="connsiteY2" fmla="*/ 769294 h 769294"/>
                <a:gd name="connsiteX3" fmla="*/ 0 w 4826000"/>
                <a:gd name="connsiteY3" fmla="*/ 769294 h 769294"/>
                <a:gd name="connsiteX4" fmla="*/ 423334 w 4826000"/>
                <a:gd name="connsiteY4" fmla="*/ 0 h 769294"/>
                <a:gd name="connsiteX0" fmla="*/ 533401 w 4936067"/>
                <a:gd name="connsiteY0" fmla="*/ 0 h 777761"/>
                <a:gd name="connsiteX1" fmla="*/ 4529667 w 4936067"/>
                <a:gd name="connsiteY1" fmla="*/ 0 h 777761"/>
                <a:gd name="connsiteX2" fmla="*/ 4936067 w 4936067"/>
                <a:gd name="connsiteY2" fmla="*/ 769294 h 777761"/>
                <a:gd name="connsiteX3" fmla="*/ 0 w 4936067"/>
                <a:gd name="connsiteY3" fmla="*/ 777761 h 777761"/>
                <a:gd name="connsiteX4" fmla="*/ 533401 w 4936067"/>
                <a:gd name="connsiteY4" fmla="*/ 0 h 777761"/>
                <a:gd name="connsiteX0" fmla="*/ 533401 w 5096934"/>
                <a:gd name="connsiteY0" fmla="*/ 0 h 777761"/>
                <a:gd name="connsiteX1" fmla="*/ 4529667 w 5096934"/>
                <a:gd name="connsiteY1" fmla="*/ 0 h 777761"/>
                <a:gd name="connsiteX2" fmla="*/ 5096934 w 5096934"/>
                <a:gd name="connsiteY2" fmla="*/ 760827 h 777761"/>
                <a:gd name="connsiteX3" fmla="*/ 0 w 5096934"/>
                <a:gd name="connsiteY3" fmla="*/ 777761 h 777761"/>
                <a:gd name="connsiteX4" fmla="*/ 533401 w 5096934"/>
                <a:gd name="connsiteY4" fmla="*/ 0 h 777761"/>
                <a:gd name="connsiteX0" fmla="*/ 601134 w 5096934"/>
                <a:gd name="connsiteY0" fmla="*/ 0 h 777761"/>
                <a:gd name="connsiteX1" fmla="*/ 4529667 w 5096934"/>
                <a:gd name="connsiteY1" fmla="*/ 0 h 777761"/>
                <a:gd name="connsiteX2" fmla="*/ 5096934 w 5096934"/>
                <a:gd name="connsiteY2" fmla="*/ 760827 h 777761"/>
                <a:gd name="connsiteX3" fmla="*/ 0 w 5096934"/>
                <a:gd name="connsiteY3" fmla="*/ 777761 h 777761"/>
                <a:gd name="connsiteX4" fmla="*/ 601134 w 5096934"/>
                <a:gd name="connsiteY4" fmla="*/ 0 h 777761"/>
                <a:gd name="connsiteX0" fmla="*/ 560479 w 5056279"/>
                <a:gd name="connsiteY0" fmla="*/ 0 h 786022"/>
                <a:gd name="connsiteX1" fmla="*/ 4489012 w 5056279"/>
                <a:gd name="connsiteY1" fmla="*/ 0 h 786022"/>
                <a:gd name="connsiteX2" fmla="*/ 5056279 w 5056279"/>
                <a:gd name="connsiteY2" fmla="*/ 760827 h 786022"/>
                <a:gd name="connsiteX3" fmla="*/ 0 w 5056279"/>
                <a:gd name="connsiteY3" fmla="*/ 786022 h 786022"/>
                <a:gd name="connsiteX4" fmla="*/ 560479 w 5056279"/>
                <a:gd name="connsiteY4" fmla="*/ 0 h 786022"/>
                <a:gd name="connsiteX0" fmla="*/ 546927 w 5042727"/>
                <a:gd name="connsiteY0" fmla="*/ 0 h 760827"/>
                <a:gd name="connsiteX1" fmla="*/ 4475460 w 5042727"/>
                <a:gd name="connsiteY1" fmla="*/ 0 h 760827"/>
                <a:gd name="connsiteX2" fmla="*/ 5042727 w 5042727"/>
                <a:gd name="connsiteY2" fmla="*/ 760827 h 760827"/>
                <a:gd name="connsiteX3" fmla="*/ 0 w 5042727"/>
                <a:gd name="connsiteY3" fmla="*/ 752976 h 760827"/>
                <a:gd name="connsiteX4" fmla="*/ 546927 w 5042727"/>
                <a:gd name="connsiteY4" fmla="*/ 0 h 760827"/>
                <a:gd name="connsiteX0" fmla="*/ 546927 w 5042727"/>
                <a:gd name="connsiteY0" fmla="*/ 0 h 769499"/>
                <a:gd name="connsiteX1" fmla="*/ 4475460 w 5042727"/>
                <a:gd name="connsiteY1" fmla="*/ 0 h 769499"/>
                <a:gd name="connsiteX2" fmla="*/ 5042727 w 5042727"/>
                <a:gd name="connsiteY2" fmla="*/ 760827 h 769499"/>
                <a:gd name="connsiteX3" fmla="*/ 0 w 5042727"/>
                <a:gd name="connsiteY3" fmla="*/ 769499 h 769499"/>
                <a:gd name="connsiteX4" fmla="*/ 546927 w 5042727"/>
                <a:gd name="connsiteY4" fmla="*/ 0 h 769499"/>
                <a:gd name="connsiteX0" fmla="*/ 546927 w 5042727"/>
                <a:gd name="connsiteY0" fmla="*/ 0 h 769499"/>
                <a:gd name="connsiteX1" fmla="*/ 4475460 w 5042727"/>
                <a:gd name="connsiteY1" fmla="*/ 0 h 769499"/>
                <a:gd name="connsiteX2" fmla="*/ 5042727 w 5042727"/>
                <a:gd name="connsiteY2" fmla="*/ 760827 h 769499"/>
                <a:gd name="connsiteX3" fmla="*/ 0 w 5042727"/>
                <a:gd name="connsiteY3" fmla="*/ 769499 h 769499"/>
                <a:gd name="connsiteX4" fmla="*/ 546927 w 5042727"/>
                <a:gd name="connsiteY4" fmla="*/ 0 h 769499"/>
                <a:gd name="connsiteX0" fmla="*/ 546927 w 5042727"/>
                <a:gd name="connsiteY0" fmla="*/ 0 h 761238"/>
                <a:gd name="connsiteX1" fmla="*/ 4475460 w 5042727"/>
                <a:gd name="connsiteY1" fmla="*/ 0 h 761238"/>
                <a:gd name="connsiteX2" fmla="*/ 5042727 w 5042727"/>
                <a:gd name="connsiteY2" fmla="*/ 760827 h 761238"/>
                <a:gd name="connsiteX3" fmla="*/ 0 w 5042727"/>
                <a:gd name="connsiteY3" fmla="*/ 761238 h 761238"/>
                <a:gd name="connsiteX4" fmla="*/ 546927 w 5042727"/>
                <a:gd name="connsiteY4" fmla="*/ 0 h 761238"/>
                <a:gd name="connsiteX0" fmla="*/ 628238 w 5124038"/>
                <a:gd name="connsiteY0" fmla="*/ 0 h 769500"/>
                <a:gd name="connsiteX1" fmla="*/ 4556771 w 5124038"/>
                <a:gd name="connsiteY1" fmla="*/ 0 h 769500"/>
                <a:gd name="connsiteX2" fmla="*/ 5124038 w 5124038"/>
                <a:gd name="connsiteY2" fmla="*/ 760827 h 769500"/>
                <a:gd name="connsiteX3" fmla="*/ 0 w 5124038"/>
                <a:gd name="connsiteY3" fmla="*/ 769500 h 769500"/>
                <a:gd name="connsiteX4" fmla="*/ 628238 w 5124038"/>
                <a:gd name="connsiteY4" fmla="*/ 0 h 769500"/>
                <a:gd name="connsiteX0" fmla="*/ 628238 w 5151141"/>
                <a:gd name="connsiteY0" fmla="*/ 0 h 769500"/>
                <a:gd name="connsiteX1" fmla="*/ 4556771 w 5151141"/>
                <a:gd name="connsiteY1" fmla="*/ 0 h 769500"/>
                <a:gd name="connsiteX2" fmla="*/ 5151141 w 5151141"/>
                <a:gd name="connsiteY2" fmla="*/ 769089 h 769500"/>
                <a:gd name="connsiteX3" fmla="*/ 0 w 5151141"/>
                <a:gd name="connsiteY3" fmla="*/ 769500 h 769500"/>
                <a:gd name="connsiteX4" fmla="*/ 628238 w 5151141"/>
                <a:gd name="connsiteY4" fmla="*/ 0 h 769500"/>
                <a:gd name="connsiteX0" fmla="*/ 628238 w 5151141"/>
                <a:gd name="connsiteY0" fmla="*/ 0 h 769500"/>
                <a:gd name="connsiteX1" fmla="*/ 4475461 w 5151141"/>
                <a:gd name="connsiteY1" fmla="*/ 8261 h 769500"/>
                <a:gd name="connsiteX2" fmla="*/ 5151141 w 5151141"/>
                <a:gd name="connsiteY2" fmla="*/ 769089 h 769500"/>
                <a:gd name="connsiteX3" fmla="*/ 0 w 5151141"/>
                <a:gd name="connsiteY3" fmla="*/ 769500 h 769500"/>
                <a:gd name="connsiteX4" fmla="*/ 628238 w 5151141"/>
                <a:gd name="connsiteY4" fmla="*/ 0 h 769500"/>
                <a:gd name="connsiteX0" fmla="*/ 736653 w 5151141"/>
                <a:gd name="connsiteY0" fmla="*/ 1 h 761239"/>
                <a:gd name="connsiteX1" fmla="*/ 4475461 w 5151141"/>
                <a:gd name="connsiteY1" fmla="*/ 0 h 761239"/>
                <a:gd name="connsiteX2" fmla="*/ 5151141 w 5151141"/>
                <a:gd name="connsiteY2" fmla="*/ 760828 h 761239"/>
                <a:gd name="connsiteX3" fmla="*/ 0 w 5151141"/>
                <a:gd name="connsiteY3" fmla="*/ 761239 h 761239"/>
                <a:gd name="connsiteX4" fmla="*/ 736653 w 5151141"/>
                <a:gd name="connsiteY4" fmla="*/ 1 h 761239"/>
                <a:gd name="connsiteX0" fmla="*/ 736653 w 5151141"/>
                <a:gd name="connsiteY0" fmla="*/ 0 h 761238"/>
                <a:gd name="connsiteX1" fmla="*/ 4407703 w 5151141"/>
                <a:gd name="connsiteY1" fmla="*/ 8260 h 761238"/>
                <a:gd name="connsiteX2" fmla="*/ 5151141 w 5151141"/>
                <a:gd name="connsiteY2" fmla="*/ 760827 h 761238"/>
                <a:gd name="connsiteX3" fmla="*/ 0 w 5151141"/>
                <a:gd name="connsiteY3" fmla="*/ 761238 h 761238"/>
                <a:gd name="connsiteX4" fmla="*/ 736653 w 5151141"/>
                <a:gd name="connsiteY4" fmla="*/ 0 h 761238"/>
                <a:gd name="connsiteX0" fmla="*/ 736653 w 5151141"/>
                <a:gd name="connsiteY0" fmla="*/ 2 h 761240"/>
                <a:gd name="connsiteX1" fmla="*/ 4407703 w 5151141"/>
                <a:gd name="connsiteY1" fmla="*/ 0 h 761240"/>
                <a:gd name="connsiteX2" fmla="*/ 5151141 w 5151141"/>
                <a:gd name="connsiteY2" fmla="*/ 760829 h 761240"/>
                <a:gd name="connsiteX3" fmla="*/ 0 w 5151141"/>
                <a:gd name="connsiteY3" fmla="*/ 761240 h 761240"/>
                <a:gd name="connsiteX4" fmla="*/ 736653 w 5151141"/>
                <a:gd name="connsiteY4" fmla="*/ 2 h 761240"/>
                <a:gd name="connsiteX0" fmla="*/ 790861 w 5151141"/>
                <a:gd name="connsiteY0" fmla="*/ 2 h 761240"/>
                <a:gd name="connsiteX1" fmla="*/ 4407703 w 5151141"/>
                <a:gd name="connsiteY1" fmla="*/ 0 h 761240"/>
                <a:gd name="connsiteX2" fmla="*/ 5151141 w 5151141"/>
                <a:gd name="connsiteY2" fmla="*/ 760829 h 761240"/>
                <a:gd name="connsiteX3" fmla="*/ 0 w 5151141"/>
                <a:gd name="connsiteY3" fmla="*/ 761240 h 761240"/>
                <a:gd name="connsiteX4" fmla="*/ 790861 w 5151141"/>
                <a:gd name="connsiteY4" fmla="*/ 2 h 761240"/>
                <a:gd name="connsiteX0" fmla="*/ 790861 w 5151141"/>
                <a:gd name="connsiteY0" fmla="*/ 2 h 761240"/>
                <a:gd name="connsiteX1" fmla="*/ 4339442 w 5151141"/>
                <a:gd name="connsiteY1" fmla="*/ 0 h 761240"/>
                <a:gd name="connsiteX2" fmla="*/ 5151141 w 5151141"/>
                <a:gd name="connsiteY2" fmla="*/ 760829 h 761240"/>
                <a:gd name="connsiteX3" fmla="*/ 0 w 5151141"/>
                <a:gd name="connsiteY3" fmla="*/ 761240 h 761240"/>
                <a:gd name="connsiteX4" fmla="*/ 790861 w 5151141"/>
                <a:gd name="connsiteY4" fmla="*/ 2 h 761240"/>
                <a:gd name="connsiteX0" fmla="*/ 790861 w 5164794"/>
                <a:gd name="connsiteY0" fmla="*/ 2 h 768883"/>
                <a:gd name="connsiteX1" fmla="*/ 4339442 w 5164794"/>
                <a:gd name="connsiteY1" fmla="*/ 0 h 768883"/>
                <a:gd name="connsiteX2" fmla="*/ 5164794 w 5164794"/>
                <a:gd name="connsiteY2" fmla="*/ 768883 h 768883"/>
                <a:gd name="connsiteX3" fmla="*/ 0 w 5164794"/>
                <a:gd name="connsiteY3" fmla="*/ 761240 h 768883"/>
                <a:gd name="connsiteX4" fmla="*/ 790861 w 5164794"/>
                <a:gd name="connsiteY4" fmla="*/ 2 h 768883"/>
                <a:gd name="connsiteX0" fmla="*/ 831819 w 5164794"/>
                <a:gd name="connsiteY0" fmla="*/ 2 h 768883"/>
                <a:gd name="connsiteX1" fmla="*/ 4339442 w 5164794"/>
                <a:gd name="connsiteY1" fmla="*/ 0 h 768883"/>
                <a:gd name="connsiteX2" fmla="*/ 5164794 w 5164794"/>
                <a:gd name="connsiteY2" fmla="*/ 768883 h 768883"/>
                <a:gd name="connsiteX3" fmla="*/ 0 w 5164794"/>
                <a:gd name="connsiteY3" fmla="*/ 761240 h 768883"/>
                <a:gd name="connsiteX4" fmla="*/ 831819 w 5164794"/>
                <a:gd name="connsiteY4" fmla="*/ 2 h 768883"/>
                <a:gd name="connsiteX0" fmla="*/ 805581 w 5138556"/>
                <a:gd name="connsiteY0" fmla="*/ 2 h 769295"/>
                <a:gd name="connsiteX1" fmla="*/ 4313204 w 5138556"/>
                <a:gd name="connsiteY1" fmla="*/ 0 h 769295"/>
                <a:gd name="connsiteX2" fmla="*/ 5138556 w 5138556"/>
                <a:gd name="connsiteY2" fmla="*/ 768883 h 769295"/>
                <a:gd name="connsiteX3" fmla="*/ 0 w 5138556"/>
                <a:gd name="connsiteY3" fmla="*/ 769295 h 769295"/>
                <a:gd name="connsiteX4" fmla="*/ 805581 w 5138556"/>
                <a:gd name="connsiteY4" fmla="*/ 2 h 76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8556" h="769295">
                  <a:moveTo>
                    <a:pt x="805581" y="2"/>
                  </a:moveTo>
                  <a:lnTo>
                    <a:pt x="4313204" y="0"/>
                  </a:lnTo>
                  <a:lnTo>
                    <a:pt x="5138556" y="768883"/>
                  </a:lnTo>
                  <a:lnTo>
                    <a:pt x="0" y="769295"/>
                  </a:lnTo>
                  <a:lnTo>
                    <a:pt x="805581" y="2"/>
                  </a:lnTo>
                  <a:close/>
                </a:path>
              </a:pathLst>
            </a:custGeom>
            <a:solidFill>
              <a:srgbClr val="95ACA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792C78D4-EC9D-4C3C-89EF-FCF92D6722E2}"/>
                </a:ext>
              </a:extLst>
            </p:cNvPr>
            <p:cNvSpPr/>
            <p:nvPr/>
          </p:nvSpPr>
          <p:spPr>
            <a:xfrm>
              <a:off x="2923117" y="2556969"/>
              <a:ext cx="990600" cy="813675"/>
            </a:xfrm>
            <a:prstGeom prst="rect">
              <a:avLst/>
            </a:prstGeom>
            <a:solidFill>
              <a:srgbClr val="95ACAC"/>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0" name="Triangle 22">
              <a:extLst>
                <a:ext uri="{FF2B5EF4-FFF2-40B4-BE49-F238E27FC236}">
                  <a16:creationId xmlns:a16="http://schemas.microsoft.com/office/drawing/2014/main" id="{CA4367E9-E89A-4726-8D16-025B27C9BEC0}"/>
                </a:ext>
              </a:extLst>
            </p:cNvPr>
            <p:cNvSpPr/>
            <p:nvPr/>
          </p:nvSpPr>
          <p:spPr>
            <a:xfrm>
              <a:off x="2277533" y="1769532"/>
              <a:ext cx="1159935" cy="786399"/>
            </a:xfrm>
            <a:custGeom>
              <a:avLst/>
              <a:gdLst>
                <a:gd name="connsiteX0" fmla="*/ 0 w 1147233"/>
                <a:gd name="connsiteY0" fmla="*/ 779085 h 779085"/>
                <a:gd name="connsiteX1" fmla="*/ 573617 w 1147233"/>
                <a:gd name="connsiteY1" fmla="*/ 0 h 779085"/>
                <a:gd name="connsiteX2" fmla="*/ 1147233 w 1147233"/>
                <a:gd name="connsiteY2" fmla="*/ 779085 h 779085"/>
                <a:gd name="connsiteX3" fmla="*/ 0 w 1147233"/>
                <a:gd name="connsiteY3" fmla="*/ 779085 h 779085"/>
                <a:gd name="connsiteX0" fmla="*/ 0 w 1130300"/>
                <a:gd name="connsiteY0" fmla="*/ 787552 h 787552"/>
                <a:gd name="connsiteX1" fmla="*/ 556684 w 1130300"/>
                <a:gd name="connsiteY1" fmla="*/ 0 h 787552"/>
                <a:gd name="connsiteX2" fmla="*/ 1130300 w 1130300"/>
                <a:gd name="connsiteY2" fmla="*/ 779085 h 787552"/>
                <a:gd name="connsiteX3" fmla="*/ 0 w 1130300"/>
                <a:gd name="connsiteY3" fmla="*/ 787552 h 787552"/>
              </a:gdLst>
              <a:ahLst/>
              <a:cxnLst>
                <a:cxn ang="0">
                  <a:pos x="connsiteX0" y="connsiteY0"/>
                </a:cxn>
                <a:cxn ang="0">
                  <a:pos x="connsiteX1" y="connsiteY1"/>
                </a:cxn>
                <a:cxn ang="0">
                  <a:pos x="connsiteX2" y="connsiteY2"/>
                </a:cxn>
                <a:cxn ang="0">
                  <a:pos x="connsiteX3" y="connsiteY3"/>
                </a:cxn>
              </a:cxnLst>
              <a:rect l="l" t="t" r="r" b="b"/>
              <a:pathLst>
                <a:path w="1130300" h="787552">
                  <a:moveTo>
                    <a:pt x="0" y="787552"/>
                  </a:moveTo>
                  <a:lnTo>
                    <a:pt x="556684" y="0"/>
                  </a:lnTo>
                  <a:lnTo>
                    <a:pt x="1130300" y="779085"/>
                  </a:lnTo>
                  <a:lnTo>
                    <a:pt x="0" y="787552"/>
                  </a:lnTo>
                  <a:close/>
                </a:path>
              </a:pathLst>
            </a:custGeom>
            <a:solidFill>
              <a:srgbClr val="BEC8C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Triangle 23">
              <a:extLst>
                <a:ext uri="{FF2B5EF4-FFF2-40B4-BE49-F238E27FC236}">
                  <a16:creationId xmlns:a16="http://schemas.microsoft.com/office/drawing/2014/main" id="{F78B6062-5997-4106-AD92-549DCFE613EE}"/>
                </a:ext>
              </a:extLst>
            </p:cNvPr>
            <p:cNvSpPr/>
            <p:nvPr/>
          </p:nvSpPr>
          <p:spPr>
            <a:xfrm>
              <a:off x="3412064" y="1735667"/>
              <a:ext cx="1159935" cy="803331"/>
            </a:xfrm>
            <a:prstGeom prst="triangle">
              <a:avLst/>
            </a:prstGeom>
            <a:solidFill>
              <a:srgbClr val="BEC8C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Diamond 21">
              <a:extLst>
                <a:ext uri="{FF2B5EF4-FFF2-40B4-BE49-F238E27FC236}">
                  <a16:creationId xmlns:a16="http://schemas.microsoft.com/office/drawing/2014/main" id="{6F08AE30-6BAA-4118-B7CD-688C1F040923}"/>
                </a:ext>
              </a:extLst>
            </p:cNvPr>
            <p:cNvSpPr/>
            <p:nvPr/>
          </p:nvSpPr>
          <p:spPr>
            <a:xfrm>
              <a:off x="2836333" y="965200"/>
              <a:ext cx="1159934" cy="1538586"/>
            </a:xfrm>
            <a:prstGeom prst="diamond">
              <a:avLst/>
            </a:prstGeom>
            <a:solidFill>
              <a:srgbClr val="BEC8C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A94B2D30-039F-4264-B899-1C4194A89323}"/>
                </a:ext>
              </a:extLst>
            </p:cNvPr>
            <p:cNvSpPr txBox="1"/>
            <p:nvPr/>
          </p:nvSpPr>
          <p:spPr>
            <a:xfrm>
              <a:off x="1483891" y="3557907"/>
              <a:ext cx="966155" cy="410951"/>
            </a:xfrm>
            <a:prstGeom prst="rect">
              <a:avLst/>
            </a:prstGeom>
            <a:noFill/>
          </p:spPr>
          <p:txBody>
            <a:bodyPr wrap="square" rtlCol="0">
              <a:spAutoFit/>
            </a:bodyPr>
            <a:lstStyle/>
            <a:p>
              <a:pPr algn="ctr"/>
              <a:r>
                <a:rPr lang="en-US" sz="800" dirty="0">
                  <a:solidFill>
                    <a:schemeClr val="lt1"/>
                  </a:solidFill>
                  <a:latin typeface="Arial" panose="020B0604020202020204" pitchFamily="34" charset="0"/>
                  <a:ea typeface="JLR Emeric" charset="0"/>
                  <a:cs typeface="Arial" panose="020B0604020202020204" pitchFamily="34" charset="0"/>
                </a:rPr>
                <a:t>ENGAGED, PASSIONATE PEOPLE</a:t>
              </a:r>
            </a:p>
          </p:txBody>
        </p:sp>
        <p:sp>
          <p:nvSpPr>
            <p:cNvPr id="24" name="TextBox 23">
              <a:extLst>
                <a:ext uri="{FF2B5EF4-FFF2-40B4-BE49-F238E27FC236}">
                  <a16:creationId xmlns:a16="http://schemas.microsoft.com/office/drawing/2014/main" id="{E71C7660-8DEE-458F-A04D-228A2BCE8DB6}"/>
                </a:ext>
              </a:extLst>
            </p:cNvPr>
            <p:cNvSpPr txBox="1"/>
            <p:nvPr/>
          </p:nvSpPr>
          <p:spPr>
            <a:xfrm>
              <a:off x="2404674" y="3619462"/>
              <a:ext cx="1040312" cy="301363"/>
            </a:xfrm>
            <a:prstGeom prst="rect">
              <a:avLst/>
            </a:prstGeom>
            <a:noFill/>
          </p:spPr>
          <p:txBody>
            <a:bodyPr wrap="square" rtlCol="0">
              <a:spAutoFit/>
            </a:bodyPr>
            <a:lstStyle/>
            <a:p>
              <a:pPr algn="ctr"/>
              <a:r>
                <a:rPr lang="en-US" sz="800" dirty="0">
                  <a:solidFill>
                    <a:schemeClr val="lt1"/>
                  </a:solidFill>
                  <a:latin typeface="Arial" panose="020B0604020202020204" pitchFamily="34" charset="0"/>
                  <a:ea typeface="JLR Emeric" charset="0"/>
                  <a:cs typeface="Arial" panose="020B0604020202020204" pitchFamily="34" charset="0"/>
                </a:rPr>
                <a:t>TRANSFORMED COST STRUCTURE</a:t>
              </a:r>
            </a:p>
          </p:txBody>
        </p:sp>
        <p:sp>
          <p:nvSpPr>
            <p:cNvPr id="25" name="TextBox 24">
              <a:extLst>
                <a:ext uri="{FF2B5EF4-FFF2-40B4-BE49-F238E27FC236}">
                  <a16:creationId xmlns:a16="http://schemas.microsoft.com/office/drawing/2014/main" id="{7CB93F44-DEF5-4D9B-ACAC-397A804AA8E9}"/>
                </a:ext>
              </a:extLst>
            </p:cNvPr>
            <p:cNvSpPr txBox="1"/>
            <p:nvPr/>
          </p:nvSpPr>
          <p:spPr>
            <a:xfrm>
              <a:off x="3498847" y="3619463"/>
              <a:ext cx="866921" cy="301363"/>
            </a:xfrm>
            <a:prstGeom prst="rect">
              <a:avLst/>
            </a:prstGeom>
            <a:noFill/>
          </p:spPr>
          <p:txBody>
            <a:bodyPr wrap="square" rtlCol="0">
              <a:spAutoFit/>
            </a:bodyPr>
            <a:lstStyle/>
            <a:p>
              <a:pPr algn="ctr"/>
              <a:r>
                <a:rPr lang="en-US" sz="800" dirty="0">
                  <a:solidFill>
                    <a:schemeClr val="lt1"/>
                  </a:solidFill>
                  <a:latin typeface="Arial" panose="020B0604020202020204" pitchFamily="34" charset="0"/>
                  <a:ea typeface="JLR Emeric" charset="0"/>
                  <a:cs typeface="Arial" panose="020B0604020202020204" pitchFamily="34" charset="0"/>
                </a:rPr>
                <a:t>BUSINESS EXCELLENCE</a:t>
              </a:r>
            </a:p>
          </p:txBody>
        </p:sp>
        <p:sp>
          <p:nvSpPr>
            <p:cNvPr id="26" name="TextBox 25">
              <a:extLst>
                <a:ext uri="{FF2B5EF4-FFF2-40B4-BE49-F238E27FC236}">
                  <a16:creationId xmlns:a16="http://schemas.microsoft.com/office/drawing/2014/main" id="{05CCC749-4EEA-4161-9C78-E81B39C0FF5B}"/>
                </a:ext>
              </a:extLst>
            </p:cNvPr>
            <p:cNvSpPr txBox="1"/>
            <p:nvPr/>
          </p:nvSpPr>
          <p:spPr>
            <a:xfrm>
              <a:off x="4431757" y="3619576"/>
              <a:ext cx="833970" cy="301363"/>
            </a:xfrm>
            <a:prstGeom prst="rect">
              <a:avLst/>
            </a:prstGeom>
            <a:noFill/>
          </p:spPr>
          <p:txBody>
            <a:bodyPr wrap="square" rtlCol="0">
              <a:spAutoFit/>
            </a:bodyPr>
            <a:lstStyle/>
            <a:p>
              <a:pPr algn="ctr"/>
              <a:r>
                <a:rPr lang="en-US" sz="800">
                  <a:solidFill>
                    <a:schemeClr val="lt1"/>
                  </a:solidFill>
                  <a:latin typeface="Arial" panose="020B0604020202020204" pitchFamily="34" charset="0"/>
                  <a:ea typeface="JLR Emeric" charset="0"/>
                  <a:cs typeface="Arial" panose="020B0604020202020204" pitchFamily="34" charset="0"/>
                </a:rPr>
                <a:t>GLOBAL GROWTH</a:t>
              </a:r>
              <a:endParaRPr lang="en-US" sz="800" dirty="0">
                <a:solidFill>
                  <a:schemeClr val="lt1"/>
                </a:solidFill>
                <a:latin typeface="Arial" panose="020B0604020202020204" pitchFamily="34" charset="0"/>
                <a:ea typeface="JLR Emeric" charset="0"/>
                <a:cs typeface="Arial" panose="020B0604020202020204" pitchFamily="34" charset="0"/>
              </a:endParaRPr>
            </a:p>
          </p:txBody>
        </p:sp>
        <p:sp>
          <p:nvSpPr>
            <p:cNvPr id="27" name="TextBox 26">
              <a:extLst>
                <a:ext uri="{FF2B5EF4-FFF2-40B4-BE49-F238E27FC236}">
                  <a16:creationId xmlns:a16="http://schemas.microsoft.com/office/drawing/2014/main" id="{2F5DD262-652B-4633-959D-4BD3098DC305}"/>
                </a:ext>
              </a:extLst>
            </p:cNvPr>
            <p:cNvSpPr txBox="1"/>
            <p:nvPr/>
          </p:nvSpPr>
          <p:spPr>
            <a:xfrm>
              <a:off x="2089147" y="2784020"/>
              <a:ext cx="833970" cy="410951"/>
            </a:xfrm>
            <a:prstGeom prst="rect">
              <a:avLst/>
            </a:prstGeom>
            <a:noFill/>
          </p:spPr>
          <p:txBody>
            <a:bodyPr wrap="square" rtlCol="0">
              <a:spAutoFit/>
            </a:bodyPr>
            <a:lstStyle/>
            <a:p>
              <a:pPr algn="ctr"/>
              <a:r>
                <a:rPr lang="en-US" sz="800">
                  <a:solidFill>
                    <a:schemeClr val="lt1"/>
                  </a:solidFill>
                  <a:latin typeface="Arial" panose="020B0604020202020204" pitchFamily="34" charset="0"/>
                  <a:ea typeface="JLR Emeric" charset="0"/>
                  <a:cs typeface="Arial" panose="020B0604020202020204" pitchFamily="34" charset="0"/>
                </a:rPr>
                <a:t>MORE GREAT PRODUCTS, FASTER</a:t>
              </a:r>
              <a:endParaRPr lang="en-US" sz="800" dirty="0">
                <a:solidFill>
                  <a:schemeClr val="lt1"/>
                </a:solidFill>
                <a:latin typeface="Arial" panose="020B0604020202020204" pitchFamily="34" charset="0"/>
                <a:ea typeface="JLR Emeric" charset="0"/>
                <a:cs typeface="Arial" panose="020B0604020202020204" pitchFamily="34" charset="0"/>
              </a:endParaRPr>
            </a:p>
          </p:txBody>
        </p:sp>
        <p:sp>
          <p:nvSpPr>
            <p:cNvPr id="28" name="TextBox 27">
              <a:extLst>
                <a:ext uri="{FF2B5EF4-FFF2-40B4-BE49-F238E27FC236}">
                  <a16:creationId xmlns:a16="http://schemas.microsoft.com/office/drawing/2014/main" id="{FA4D6CD8-318D-4099-A91F-5B3D21AD900B}"/>
                </a:ext>
              </a:extLst>
            </p:cNvPr>
            <p:cNvSpPr txBox="1"/>
            <p:nvPr/>
          </p:nvSpPr>
          <p:spPr>
            <a:xfrm>
              <a:off x="2986614" y="2845576"/>
              <a:ext cx="833970" cy="301363"/>
            </a:xfrm>
            <a:prstGeom prst="rect">
              <a:avLst/>
            </a:prstGeom>
            <a:noFill/>
          </p:spPr>
          <p:txBody>
            <a:bodyPr wrap="square" rtlCol="0">
              <a:spAutoFit/>
            </a:bodyPr>
            <a:lstStyle/>
            <a:p>
              <a:pPr algn="ctr"/>
              <a:r>
                <a:rPr lang="en-US" sz="800">
                  <a:solidFill>
                    <a:schemeClr val="lt1"/>
                  </a:solidFill>
                  <a:latin typeface="Arial" panose="020B0604020202020204" pitchFamily="34" charset="0"/>
                  <a:ea typeface="JLR Emeric" charset="0"/>
                  <a:cs typeface="Arial" panose="020B0604020202020204" pitchFamily="34" charset="0"/>
                </a:rPr>
                <a:t>CUSTOMER FIRST</a:t>
              </a:r>
              <a:endParaRPr lang="en-US" sz="800" dirty="0">
                <a:solidFill>
                  <a:schemeClr val="lt1"/>
                </a:solidFill>
                <a:latin typeface="Arial" panose="020B0604020202020204" pitchFamily="34" charset="0"/>
                <a:ea typeface="JLR Emeric" charset="0"/>
                <a:cs typeface="Arial" panose="020B0604020202020204" pitchFamily="34" charset="0"/>
              </a:endParaRPr>
            </a:p>
          </p:txBody>
        </p:sp>
        <p:sp>
          <p:nvSpPr>
            <p:cNvPr id="29" name="TextBox 28">
              <a:extLst>
                <a:ext uri="{FF2B5EF4-FFF2-40B4-BE49-F238E27FC236}">
                  <a16:creationId xmlns:a16="http://schemas.microsoft.com/office/drawing/2014/main" id="{9D94BB3E-820C-4251-BBA1-0D11A8CDF9C0}"/>
                </a:ext>
              </a:extLst>
            </p:cNvPr>
            <p:cNvSpPr txBox="1"/>
            <p:nvPr/>
          </p:nvSpPr>
          <p:spPr>
            <a:xfrm>
              <a:off x="3732285" y="2845576"/>
              <a:ext cx="1273032" cy="301363"/>
            </a:xfrm>
            <a:prstGeom prst="rect">
              <a:avLst/>
            </a:prstGeom>
            <a:noFill/>
          </p:spPr>
          <p:txBody>
            <a:bodyPr wrap="square" rtlCol="0">
              <a:spAutoFit/>
            </a:bodyPr>
            <a:lstStyle/>
            <a:p>
              <a:pPr algn="ctr"/>
              <a:r>
                <a:rPr lang="en-US" sz="800">
                  <a:solidFill>
                    <a:schemeClr val="lt1"/>
                  </a:solidFill>
                  <a:latin typeface="Arial" panose="020B0604020202020204" pitchFamily="34" charset="0"/>
                  <a:ea typeface="JLR Emeric" charset="0"/>
                  <a:cs typeface="Arial" panose="020B0604020202020204" pitchFamily="34" charset="0"/>
                </a:rPr>
                <a:t>ENVIRONMENTAL INNOVATION</a:t>
              </a:r>
              <a:endParaRPr lang="en-US" sz="800" dirty="0">
                <a:solidFill>
                  <a:schemeClr val="lt1"/>
                </a:solidFill>
                <a:latin typeface="Arial" panose="020B0604020202020204" pitchFamily="34" charset="0"/>
                <a:ea typeface="JLR Emeric" charset="0"/>
                <a:cs typeface="Arial" panose="020B0604020202020204" pitchFamily="34" charset="0"/>
              </a:endParaRPr>
            </a:p>
          </p:txBody>
        </p:sp>
        <p:sp>
          <p:nvSpPr>
            <p:cNvPr id="30" name="TextBox 29">
              <a:extLst>
                <a:ext uri="{FF2B5EF4-FFF2-40B4-BE49-F238E27FC236}">
                  <a16:creationId xmlns:a16="http://schemas.microsoft.com/office/drawing/2014/main" id="{C2AD485E-C3C6-450C-9E22-C653D9D8581E}"/>
                </a:ext>
              </a:extLst>
            </p:cNvPr>
            <p:cNvSpPr txBox="1"/>
            <p:nvPr/>
          </p:nvSpPr>
          <p:spPr>
            <a:xfrm>
              <a:off x="2006283" y="2399399"/>
              <a:ext cx="1723602" cy="123285"/>
            </a:xfrm>
            <a:prstGeom prst="rect">
              <a:avLst/>
            </a:prstGeom>
            <a:noFill/>
          </p:spPr>
          <p:txBody>
            <a:bodyPr wrap="square" rtlCol="0">
              <a:spAutoFit/>
            </a:bodyPr>
            <a:lstStyle/>
            <a:p>
              <a:pPr algn="ctr"/>
              <a:r>
                <a:rPr lang="en-US" sz="300">
                  <a:solidFill>
                    <a:schemeClr val="lt1"/>
                  </a:solidFill>
                  <a:latin typeface="Arial" panose="020B0604020202020204" pitchFamily="34" charset="0"/>
                  <a:ea typeface="Jaguar" charset="0"/>
                  <a:cs typeface="Arial" panose="020B0604020202020204" pitchFamily="34" charset="0"/>
                </a:rPr>
                <a:t>THE ART OF PERFORMANCE</a:t>
              </a:r>
              <a:endParaRPr lang="en-US" sz="300" dirty="0">
                <a:solidFill>
                  <a:schemeClr val="lt1"/>
                </a:solidFill>
                <a:latin typeface="Arial" panose="020B0604020202020204" pitchFamily="34" charset="0"/>
                <a:ea typeface="Jaguar" charset="0"/>
                <a:cs typeface="Arial" panose="020B0604020202020204" pitchFamily="34" charset="0"/>
              </a:endParaRPr>
            </a:p>
          </p:txBody>
        </p:sp>
        <p:sp>
          <p:nvSpPr>
            <p:cNvPr id="31" name="TextBox 30">
              <a:extLst>
                <a:ext uri="{FF2B5EF4-FFF2-40B4-BE49-F238E27FC236}">
                  <a16:creationId xmlns:a16="http://schemas.microsoft.com/office/drawing/2014/main" id="{42158ED2-43DD-4E95-AC59-764A68025594}"/>
                </a:ext>
              </a:extLst>
            </p:cNvPr>
            <p:cNvSpPr txBox="1"/>
            <p:nvPr/>
          </p:nvSpPr>
          <p:spPr>
            <a:xfrm>
              <a:off x="2949686" y="1499542"/>
              <a:ext cx="937462" cy="410951"/>
            </a:xfrm>
            <a:prstGeom prst="rect">
              <a:avLst/>
            </a:prstGeom>
            <a:noFill/>
          </p:spPr>
          <p:txBody>
            <a:bodyPr wrap="square" rtlCol="0">
              <a:spAutoFit/>
            </a:bodyPr>
            <a:lstStyle/>
            <a:p>
              <a:pPr algn="ctr"/>
              <a:r>
                <a:rPr lang="en-US" sz="800">
                  <a:solidFill>
                    <a:schemeClr val="lt1"/>
                  </a:solidFill>
                  <a:latin typeface="Arial" panose="020B0604020202020204" pitchFamily="34" charset="0"/>
                  <a:ea typeface="JLR Emeric" charset="0"/>
                  <a:cs typeface="Arial" panose="020B0604020202020204" pitchFamily="34" charset="0"/>
                </a:rPr>
                <a:t>EXPERIENCES CUSTOMERS LOVE, FOR LIFE</a:t>
              </a:r>
              <a:endParaRPr lang="en-US" sz="800" dirty="0">
                <a:solidFill>
                  <a:schemeClr val="lt1"/>
                </a:solidFill>
                <a:latin typeface="Arial" panose="020B0604020202020204" pitchFamily="34" charset="0"/>
                <a:ea typeface="JLR Emeric" charset="0"/>
                <a:cs typeface="Arial" panose="020B0604020202020204" pitchFamily="34" charset="0"/>
              </a:endParaRPr>
            </a:p>
          </p:txBody>
        </p:sp>
        <p:pic>
          <p:nvPicPr>
            <p:cNvPr id="32" name="Picture 31">
              <a:extLst>
                <a:ext uri="{FF2B5EF4-FFF2-40B4-BE49-F238E27FC236}">
                  <a16:creationId xmlns:a16="http://schemas.microsoft.com/office/drawing/2014/main" id="{234222A1-AF1E-4E4A-85F3-73E7C0F88FD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564234" y="2121393"/>
              <a:ext cx="637327" cy="285627"/>
            </a:xfrm>
            <a:prstGeom prst="rect">
              <a:avLst/>
            </a:prstGeom>
          </p:spPr>
        </p:pic>
        <p:pic>
          <p:nvPicPr>
            <p:cNvPr id="33" name="Picture 32">
              <a:extLst>
                <a:ext uri="{FF2B5EF4-FFF2-40B4-BE49-F238E27FC236}">
                  <a16:creationId xmlns:a16="http://schemas.microsoft.com/office/drawing/2014/main" id="{1B168AA5-6233-4B07-8C3B-06B08A6FC88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r="-2"/>
            <a:stretch/>
          </p:blipFill>
          <p:spPr>
            <a:xfrm>
              <a:off x="3740330" y="2121393"/>
              <a:ext cx="537271" cy="266811"/>
            </a:xfrm>
            <a:prstGeom prst="rect">
              <a:avLst/>
            </a:prstGeom>
          </p:spPr>
        </p:pic>
        <p:sp>
          <p:nvSpPr>
            <p:cNvPr id="34" name="TextBox 33">
              <a:extLst>
                <a:ext uri="{FF2B5EF4-FFF2-40B4-BE49-F238E27FC236}">
                  <a16:creationId xmlns:a16="http://schemas.microsoft.com/office/drawing/2014/main" id="{3614E4CF-EAAD-411C-B9B6-DB6218C377DD}"/>
                </a:ext>
              </a:extLst>
            </p:cNvPr>
            <p:cNvSpPr txBox="1"/>
            <p:nvPr/>
          </p:nvSpPr>
          <p:spPr>
            <a:xfrm>
              <a:off x="3142084" y="2382415"/>
              <a:ext cx="1723602" cy="136983"/>
            </a:xfrm>
            <a:prstGeom prst="rect">
              <a:avLst/>
            </a:prstGeom>
            <a:noFill/>
          </p:spPr>
          <p:txBody>
            <a:bodyPr wrap="square" rtlCol="0">
              <a:spAutoFit/>
            </a:bodyPr>
            <a:lstStyle/>
            <a:p>
              <a:pPr algn="ctr"/>
              <a:r>
                <a:rPr lang="en-US" sz="400">
                  <a:solidFill>
                    <a:schemeClr val="lt1"/>
                  </a:solidFill>
                  <a:latin typeface="Arial" panose="020B0604020202020204" pitchFamily="34" charset="0"/>
                  <a:ea typeface="Land Rover Wide Medium" charset="0"/>
                  <a:cs typeface="Arial" panose="020B0604020202020204" pitchFamily="34" charset="0"/>
                </a:rPr>
                <a:t>ABOVE &amp; BEYOND</a:t>
              </a:r>
              <a:endParaRPr lang="en-US" sz="400" dirty="0">
                <a:solidFill>
                  <a:schemeClr val="lt1"/>
                </a:solidFill>
                <a:latin typeface="Arial" panose="020B0604020202020204" pitchFamily="34" charset="0"/>
                <a:ea typeface="Land Rover Wide Medium" charset="0"/>
                <a:cs typeface="Arial" panose="020B0604020202020204" pitchFamily="34" charset="0"/>
              </a:endParaRPr>
            </a:p>
          </p:txBody>
        </p:sp>
      </p:grpSp>
    </p:spTree>
    <p:extLst>
      <p:ext uri="{BB962C8B-B14F-4D97-AF65-F5344CB8AC3E}">
        <p14:creationId xmlns:p14="http://schemas.microsoft.com/office/powerpoint/2010/main" val="2244160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business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sp>
        <p:nvSpPr>
          <p:cNvPr id="5" name="Rectangle 4">
            <a:extLst>
              <a:ext uri="{FF2B5EF4-FFF2-40B4-BE49-F238E27FC236}">
                <a16:creationId xmlns:a16="http://schemas.microsoft.com/office/drawing/2014/main" id="{CBDEA39D-A5E7-4C35-9DB7-C0EE39735D62}"/>
              </a:ext>
            </a:extLst>
          </p:cNvPr>
          <p:cNvSpPr/>
          <p:nvPr/>
        </p:nvSpPr>
        <p:spPr>
          <a:xfrm>
            <a:off x="6151216" y="1450157"/>
            <a:ext cx="2876298" cy="4453672"/>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2772523-05C6-4503-AEA2-871E10DC5B7B}"/>
              </a:ext>
            </a:extLst>
          </p:cNvPr>
          <p:cNvPicPr>
            <a:picLocks noChangeAspect="1"/>
          </p:cNvPicPr>
          <p:nvPr/>
        </p:nvPicPr>
        <p:blipFill>
          <a:blip r:embed="rId4" cstate="email">
            <a:alphaModFix amt="10000"/>
            <a:extLst>
              <a:ext uri="{28A0092B-C50C-407E-A947-70E740481C1C}">
                <a14:useLocalDpi xmlns:a14="http://schemas.microsoft.com/office/drawing/2010/main"/>
              </a:ext>
            </a:extLst>
          </a:blip>
          <a:stretch>
            <a:fillRect/>
          </a:stretch>
        </p:blipFill>
        <p:spPr>
          <a:xfrm>
            <a:off x="6784763" y="3491799"/>
            <a:ext cx="1872854" cy="1872854"/>
          </a:xfrm>
          <a:prstGeom prst="rect">
            <a:avLst/>
          </a:prstGeom>
        </p:spPr>
      </p:pic>
      <p:sp>
        <p:nvSpPr>
          <p:cNvPr id="7" name="Rectangle 6">
            <a:extLst>
              <a:ext uri="{FF2B5EF4-FFF2-40B4-BE49-F238E27FC236}">
                <a16:creationId xmlns:a16="http://schemas.microsoft.com/office/drawing/2014/main" id="{461B30D9-37F4-4472-A199-8CF1BBDE2754}"/>
              </a:ext>
            </a:extLst>
          </p:cNvPr>
          <p:cNvSpPr/>
          <p:nvPr/>
        </p:nvSpPr>
        <p:spPr>
          <a:xfrm>
            <a:off x="3197162" y="1450156"/>
            <a:ext cx="2876298" cy="4453673"/>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0FAFD4B0-900E-4342-A37E-911BFBA8F72E}"/>
              </a:ext>
            </a:extLst>
          </p:cNvPr>
          <p:cNvPicPr>
            <a:picLocks noChangeAspect="1"/>
          </p:cNvPicPr>
          <p:nvPr/>
        </p:nvPicPr>
        <p:blipFill>
          <a:blip r:embed="rId5" cstate="email">
            <a:alphaModFix amt="10000"/>
            <a:extLst>
              <a:ext uri="{28A0092B-C50C-407E-A947-70E740481C1C}">
                <a14:useLocalDpi xmlns:a14="http://schemas.microsoft.com/office/drawing/2010/main"/>
              </a:ext>
            </a:extLst>
          </a:blip>
          <a:stretch>
            <a:fillRect/>
          </a:stretch>
        </p:blipFill>
        <p:spPr>
          <a:xfrm>
            <a:off x="3725776" y="3571730"/>
            <a:ext cx="1895699" cy="1895699"/>
          </a:xfrm>
          <a:prstGeom prst="rect">
            <a:avLst/>
          </a:prstGeom>
        </p:spPr>
      </p:pic>
      <p:sp>
        <p:nvSpPr>
          <p:cNvPr id="10" name="Rectangle 9">
            <a:extLst>
              <a:ext uri="{FF2B5EF4-FFF2-40B4-BE49-F238E27FC236}">
                <a16:creationId xmlns:a16="http://schemas.microsoft.com/office/drawing/2014/main" id="{64E8A5DE-3AF2-4AE8-91F6-BD4DC987A77C}"/>
              </a:ext>
            </a:extLst>
          </p:cNvPr>
          <p:cNvSpPr/>
          <p:nvPr/>
        </p:nvSpPr>
        <p:spPr>
          <a:xfrm>
            <a:off x="243108" y="1450156"/>
            <a:ext cx="2876298" cy="4453673"/>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E8D0649-BFF6-4B10-864F-0E5EDA19B0FB}"/>
              </a:ext>
            </a:extLst>
          </p:cNvPr>
          <p:cNvPicPr>
            <a:picLocks noChangeAspect="1"/>
          </p:cNvPicPr>
          <p:nvPr/>
        </p:nvPicPr>
        <p:blipFill>
          <a:blip r:embed="rId6" cstate="email">
            <a:alphaModFix amt="10000"/>
            <a:extLst>
              <a:ext uri="{28A0092B-C50C-407E-A947-70E740481C1C}">
                <a14:useLocalDpi xmlns:a14="http://schemas.microsoft.com/office/drawing/2010/main"/>
              </a:ext>
            </a:extLst>
          </a:blip>
          <a:stretch>
            <a:fillRect/>
          </a:stretch>
        </p:blipFill>
        <p:spPr>
          <a:xfrm>
            <a:off x="377492" y="3148210"/>
            <a:ext cx="2184996" cy="2184996"/>
          </a:xfrm>
          <a:prstGeom prst="rect">
            <a:avLst/>
          </a:prstGeom>
        </p:spPr>
      </p:pic>
      <p:sp>
        <p:nvSpPr>
          <p:cNvPr id="12" name="Rectangle 11">
            <a:extLst>
              <a:ext uri="{FF2B5EF4-FFF2-40B4-BE49-F238E27FC236}">
                <a16:creationId xmlns:a16="http://schemas.microsoft.com/office/drawing/2014/main" id="{9F67A2F6-10AB-4900-86BF-862BAA4E9626}"/>
              </a:ext>
            </a:extLst>
          </p:cNvPr>
          <p:cNvSpPr/>
          <p:nvPr/>
        </p:nvSpPr>
        <p:spPr>
          <a:xfrm>
            <a:off x="9105269" y="1450157"/>
            <a:ext cx="2876298" cy="4453672"/>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D1B7C14A-A66D-430C-932C-8A02BCD37FE6}"/>
              </a:ext>
            </a:extLst>
          </p:cNvPr>
          <p:cNvPicPr>
            <a:picLocks noChangeAspect="1"/>
          </p:cNvPicPr>
          <p:nvPr/>
        </p:nvPicPr>
        <p:blipFill>
          <a:blip r:embed="rId7" cstate="email">
            <a:alphaModFix amt="10000"/>
            <a:extLst>
              <a:ext uri="{28A0092B-C50C-407E-A947-70E740481C1C}">
                <a14:useLocalDpi xmlns:a14="http://schemas.microsoft.com/office/drawing/2010/main"/>
              </a:ext>
            </a:extLst>
          </a:blip>
          <a:stretch>
            <a:fillRect/>
          </a:stretch>
        </p:blipFill>
        <p:spPr>
          <a:xfrm>
            <a:off x="9820905" y="3469290"/>
            <a:ext cx="1840779" cy="1840779"/>
          </a:xfrm>
          <a:prstGeom prst="rect">
            <a:avLst/>
          </a:prstGeom>
        </p:spPr>
      </p:pic>
      <p:sp>
        <p:nvSpPr>
          <p:cNvPr id="15" name="Shape 255">
            <a:extLst>
              <a:ext uri="{FF2B5EF4-FFF2-40B4-BE49-F238E27FC236}">
                <a16:creationId xmlns:a16="http://schemas.microsoft.com/office/drawing/2014/main" id="{3F760696-3AAD-4F92-87B1-433AC1A02D52}"/>
              </a:ext>
            </a:extLst>
          </p:cNvPr>
          <p:cNvSpPr txBox="1"/>
          <p:nvPr/>
        </p:nvSpPr>
        <p:spPr>
          <a:xfrm>
            <a:off x="3479934" y="1661217"/>
            <a:ext cx="2069381" cy="658705"/>
          </a:xfrm>
          <a:prstGeom prst="rect">
            <a:avLst/>
          </a:prstGeom>
          <a:noFill/>
          <a:ln>
            <a:noFill/>
          </a:ln>
        </p:spPr>
        <p:txBody>
          <a:bodyPr lIns="0" tIns="0" rIns="0" bIns="0" anchor="t" anchorCtr="0">
            <a:noAutofit/>
          </a:bodyPr>
          <a:lstStyle/>
          <a:p>
            <a:pPr marR="12700">
              <a:lnSpc>
                <a:spcPct val="114000"/>
              </a:lnSpc>
              <a:buSzPct val="25000"/>
            </a:pPr>
            <a:r>
              <a:rPr lang="en-GB" sz="1300" b="1" dirty="0">
                <a:latin typeface="Arial" panose="020B0604020202020204" pitchFamily="34" charset="0"/>
                <a:ea typeface="JLR Emeric SemiBold" charset="0"/>
                <a:cs typeface="Arial" panose="020B0604020202020204" pitchFamily="34" charset="0"/>
                <a:sym typeface="Arial"/>
              </a:rPr>
              <a:t>A MAJOR PROVIDER OF HIGHLY SKILLED JOBS IN THE UK</a:t>
            </a:r>
          </a:p>
        </p:txBody>
      </p:sp>
      <p:sp>
        <p:nvSpPr>
          <p:cNvPr id="16" name="Shape 256">
            <a:extLst>
              <a:ext uri="{FF2B5EF4-FFF2-40B4-BE49-F238E27FC236}">
                <a16:creationId xmlns:a16="http://schemas.microsoft.com/office/drawing/2014/main" id="{64C7060C-8020-4782-AEAB-90B8275CF0B7}"/>
              </a:ext>
            </a:extLst>
          </p:cNvPr>
          <p:cNvSpPr txBox="1"/>
          <p:nvPr/>
        </p:nvSpPr>
        <p:spPr>
          <a:xfrm>
            <a:off x="3430781" y="2765362"/>
            <a:ext cx="2312659" cy="444400"/>
          </a:xfrm>
          <a:prstGeom prst="rect">
            <a:avLst/>
          </a:prstGeom>
          <a:noFill/>
          <a:ln>
            <a:noFill/>
          </a:ln>
        </p:spPr>
        <p:txBody>
          <a:bodyPr lIns="0" tIns="0" rIns="0" bIns="0" anchor="t" anchorCtr="0">
            <a:noAutofit/>
          </a:bodyPr>
          <a:lstStyle/>
          <a:p>
            <a:pPr marR="12700">
              <a:lnSpc>
                <a:spcPct val="114000"/>
              </a:lnSpc>
              <a:spcAft>
                <a:spcPts val="0"/>
              </a:spcAft>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The largest automotive employer in the UK</a:t>
            </a:r>
          </a:p>
        </p:txBody>
      </p:sp>
      <p:sp>
        <p:nvSpPr>
          <p:cNvPr id="17" name="Shape 257">
            <a:extLst>
              <a:ext uri="{FF2B5EF4-FFF2-40B4-BE49-F238E27FC236}">
                <a16:creationId xmlns:a16="http://schemas.microsoft.com/office/drawing/2014/main" id="{04E87728-32FE-4046-9752-1EE7C7AB0A43}"/>
              </a:ext>
            </a:extLst>
          </p:cNvPr>
          <p:cNvSpPr txBox="1"/>
          <p:nvPr/>
        </p:nvSpPr>
        <p:spPr>
          <a:xfrm>
            <a:off x="3421822" y="3627168"/>
            <a:ext cx="2399713" cy="872800"/>
          </a:xfrm>
          <a:prstGeom prst="rect">
            <a:avLst/>
          </a:prstGeom>
          <a:noFill/>
          <a:ln>
            <a:noFill/>
          </a:ln>
        </p:spPr>
        <p:txBody>
          <a:bodyPr lIns="0" tIns="0" rIns="0" bIns="0" anchor="t" anchorCtr="0">
            <a:noAutofit/>
          </a:bodyPr>
          <a:lstStyle/>
          <a:p>
            <a:pPr marR="12700">
              <a:lnSpc>
                <a:spcPct val="114000"/>
              </a:lnSpc>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Supports up to </a:t>
            </a:r>
            <a:r>
              <a:rPr lang="en-GB" sz="1200" b="1" dirty="0">
                <a:latin typeface="Arial" panose="020B0604020202020204" pitchFamily="34" charset="0"/>
                <a:ea typeface="JLR Emeric SemiBold" charset="0"/>
                <a:cs typeface="Arial" panose="020B0604020202020204" pitchFamily="34" charset="0"/>
                <a:sym typeface="Arial"/>
              </a:rPr>
              <a:t>2</a:t>
            </a:r>
            <a:r>
              <a:rPr lang="en-GB" sz="1200" b="1" dirty="0">
                <a:latin typeface="Arial" panose="020B0604020202020204" pitchFamily="34" charset="0"/>
                <a:ea typeface="JLR Emeric SemiBold" charset="0"/>
                <a:cs typeface="Arial" panose="020B0604020202020204" pitchFamily="34" charset="0"/>
              </a:rPr>
              <a:t>40</a:t>
            </a:r>
            <a:r>
              <a:rPr lang="en-GB" sz="1200" b="1" dirty="0">
                <a:latin typeface="Arial" panose="020B0604020202020204" pitchFamily="34" charset="0"/>
                <a:ea typeface="JLR Emeric SemiBold" charset="0"/>
                <a:cs typeface="Arial" panose="020B0604020202020204" pitchFamily="34" charset="0"/>
                <a:sym typeface="Arial"/>
              </a:rPr>
              <a:t>,000</a:t>
            </a:r>
            <a:r>
              <a:rPr lang="en-GB" sz="1200" dirty="0">
                <a:latin typeface="Arial" panose="020B0604020202020204" pitchFamily="34" charset="0"/>
                <a:ea typeface="JLR Emeric ExtraLight" charset="0"/>
                <a:cs typeface="Arial" panose="020B0604020202020204" pitchFamily="34" charset="0"/>
                <a:sym typeface="Arial"/>
              </a:rPr>
              <a:t> people through the supply chain, dealer network and wider economy</a:t>
            </a:r>
          </a:p>
        </p:txBody>
      </p:sp>
      <p:sp>
        <p:nvSpPr>
          <p:cNvPr id="18" name="Shape 258">
            <a:extLst>
              <a:ext uri="{FF2B5EF4-FFF2-40B4-BE49-F238E27FC236}">
                <a16:creationId xmlns:a16="http://schemas.microsoft.com/office/drawing/2014/main" id="{0202AD1C-14CF-44EE-8FEA-F38FBD436CBD}"/>
              </a:ext>
            </a:extLst>
          </p:cNvPr>
          <p:cNvSpPr txBox="1"/>
          <p:nvPr/>
        </p:nvSpPr>
        <p:spPr>
          <a:xfrm>
            <a:off x="3422085" y="4732372"/>
            <a:ext cx="2321355" cy="443600"/>
          </a:xfrm>
          <a:prstGeom prst="rect">
            <a:avLst/>
          </a:prstGeom>
          <a:noFill/>
          <a:ln>
            <a:noFill/>
          </a:ln>
        </p:spPr>
        <p:txBody>
          <a:bodyPr lIns="0" tIns="0" rIns="0" bIns="0" anchor="t" anchorCtr="0">
            <a:noAutofit/>
          </a:bodyPr>
          <a:lstStyle/>
          <a:p>
            <a:pPr marR="0">
              <a:lnSpc>
                <a:spcPct val="114000"/>
              </a:lnSpc>
              <a:spcAft>
                <a:spcPts val="0"/>
              </a:spcAft>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Recruited </a:t>
            </a:r>
            <a:r>
              <a:rPr lang="en-GB" sz="1200" b="1" dirty="0">
                <a:latin typeface="Arial" panose="020B0604020202020204" pitchFamily="34" charset="0"/>
                <a:ea typeface="JLR Emeric SemiBold" charset="0"/>
                <a:cs typeface="Arial" panose="020B0604020202020204" pitchFamily="34" charset="0"/>
                <a:sym typeface="Arial"/>
              </a:rPr>
              <a:t>27,000 </a:t>
            </a:r>
            <a:r>
              <a:rPr lang="en-GB" sz="1200" dirty="0">
                <a:latin typeface="Arial" panose="020B0604020202020204" pitchFamily="34" charset="0"/>
                <a:ea typeface="JLR Emeric ExtraLight" charset="0"/>
                <a:cs typeface="Arial" panose="020B0604020202020204" pitchFamily="34" charset="0"/>
                <a:sym typeface="Arial"/>
              </a:rPr>
              <a:t>people </a:t>
            </a:r>
            <a:r>
              <a:rPr lang="en-GB" sz="1200" dirty="0">
                <a:latin typeface="Arial" panose="020B0604020202020204" pitchFamily="34" charset="0"/>
                <a:ea typeface="JLR Emeric ExtraLight" charset="0"/>
                <a:cs typeface="Arial" panose="020B0604020202020204" pitchFamily="34" charset="0"/>
              </a:rPr>
              <a:t>since 2010</a:t>
            </a:r>
          </a:p>
        </p:txBody>
      </p:sp>
      <p:sp>
        <p:nvSpPr>
          <p:cNvPr id="19" name="Shape 259">
            <a:extLst>
              <a:ext uri="{FF2B5EF4-FFF2-40B4-BE49-F238E27FC236}">
                <a16:creationId xmlns:a16="http://schemas.microsoft.com/office/drawing/2014/main" id="{04380E6A-5ED6-401E-A3D7-FC1AA24C04B6}"/>
              </a:ext>
            </a:extLst>
          </p:cNvPr>
          <p:cNvSpPr txBox="1"/>
          <p:nvPr/>
        </p:nvSpPr>
        <p:spPr>
          <a:xfrm>
            <a:off x="532854" y="1638659"/>
            <a:ext cx="2184995" cy="658800"/>
          </a:xfrm>
          <a:prstGeom prst="rect">
            <a:avLst/>
          </a:prstGeom>
          <a:noFill/>
          <a:ln>
            <a:noFill/>
          </a:ln>
        </p:spPr>
        <p:txBody>
          <a:bodyPr lIns="0" tIns="0" rIns="0" bIns="0" anchor="t" anchorCtr="0">
            <a:noAutofit/>
          </a:bodyPr>
          <a:lstStyle/>
          <a:p>
            <a:pPr marR="12700">
              <a:lnSpc>
                <a:spcPct val="114000"/>
              </a:lnSpc>
              <a:buSzPct val="25000"/>
            </a:pPr>
            <a:r>
              <a:rPr lang="en-GB" sz="1300" b="1" dirty="0">
                <a:latin typeface="Arial" panose="020B0604020202020204" pitchFamily="34" charset="0"/>
                <a:ea typeface="JLR Emeric SemiBold" charset="0"/>
                <a:cs typeface="Arial" panose="020B0604020202020204" pitchFamily="34" charset="0"/>
                <a:sym typeface="Arial"/>
              </a:rPr>
              <a:t>LEADING PREMIUM AUTOMOTIVE BUSINESS IN THE UK</a:t>
            </a:r>
            <a:br>
              <a:rPr lang="en-GB" sz="1300" b="1" dirty="0">
                <a:latin typeface="Arial" panose="020B0604020202020204" pitchFamily="34" charset="0"/>
                <a:ea typeface="JLR Emeric SemiBold" charset="0"/>
                <a:cs typeface="Arial" panose="020B0604020202020204" pitchFamily="34" charset="0"/>
                <a:sym typeface="Arial"/>
              </a:rPr>
            </a:br>
            <a:endParaRPr lang="en-GB" sz="1300" b="1" dirty="0">
              <a:latin typeface="Arial" panose="020B0604020202020204" pitchFamily="34" charset="0"/>
              <a:ea typeface="JLR Emeric SemiBold" charset="0"/>
              <a:cs typeface="Arial" panose="020B0604020202020204" pitchFamily="34" charset="0"/>
              <a:sym typeface="Arial"/>
            </a:endParaRPr>
          </a:p>
          <a:p>
            <a:pPr marR="12700">
              <a:lnSpc>
                <a:spcPct val="114000"/>
              </a:lnSpc>
              <a:buSzPct val="25000"/>
            </a:pPr>
            <a:endParaRPr lang="en-GB" sz="1300" b="1" dirty="0">
              <a:latin typeface="Arial" panose="020B0604020202020204" pitchFamily="34" charset="0"/>
              <a:ea typeface="JLR Emeric SemiBold" charset="0"/>
              <a:cs typeface="Arial" panose="020B0604020202020204" pitchFamily="34" charset="0"/>
              <a:sym typeface="Arial"/>
            </a:endParaRPr>
          </a:p>
        </p:txBody>
      </p:sp>
      <p:sp>
        <p:nvSpPr>
          <p:cNvPr id="20" name="Shape 260">
            <a:extLst>
              <a:ext uri="{FF2B5EF4-FFF2-40B4-BE49-F238E27FC236}">
                <a16:creationId xmlns:a16="http://schemas.microsoft.com/office/drawing/2014/main" id="{15C091D9-8FAA-4487-A324-73BF07C444DC}"/>
              </a:ext>
            </a:extLst>
          </p:cNvPr>
          <p:cNvSpPr txBox="1"/>
          <p:nvPr/>
        </p:nvSpPr>
        <p:spPr>
          <a:xfrm>
            <a:off x="532855" y="2765362"/>
            <a:ext cx="2477568" cy="444400"/>
          </a:xfrm>
          <a:prstGeom prst="rect">
            <a:avLst/>
          </a:prstGeom>
          <a:noFill/>
          <a:ln>
            <a:noFill/>
          </a:ln>
        </p:spPr>
        <p:txBody>
          <a:bodyPr lIns="0" tIns="0" rIns="0" bIns="0" anchor="t" anchorCtr="0">
            <a:noAutofit/>
          </a:bodyPr>
          <a:lstStyle/>
          <a:p>
            <a:pPr marR="12700">
              <a:lnSpc>
                <a:spcPct val="114000"/>
              </a:lnSpc>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The </a:t>
            </a:r>
            <a:r>
              <a:rPr lang="en-GB" sz="1200" b="1" dirty="0">
                <a:latin typeface="Arial" panose="020B0604020202020204" pitchFamily="34" charset="0"/>
                <a:ea typeface="JLR Emeric SemiBold" charset="0"/>
                <a:cs typeface="Arial" panose="020B0604020202020204" pitchFamily="34" charset="0"/>
                <a:sym typeface="Arial"/>
              </a:rPr>
              <a:t>only</a:t>
            </a:r>
            <a:r>
              <a:rPr lang="en-GB" sz="1200" dirty="0">
                <a:latin typeface="Arial" panose="020B0604020202020204" pitchFamily="34" charset="0"/>
                <a:ea typeface="JLR Emeric ExtraLight" charset="0"/>
                <a:cs typeface="Arial" panose="020B0604020202020204" pitchFamily="34" charset="0"/>
                <a:sym typeface="Arial"/>
              </a:rPr>
              <a:t> volume manufacturer o</a:t>
            </a:r>
            <a:r>
              <a:rPr lang="en-GB" sz="1200" dirty="0">
                <a:latin typeface="Arial" panose="020B0604020202020204" pitchFamily="34" charset="0"/>
                <a:ea typeface="JLR Emeric ExtraLight" charset="0"/>
                <a:cs typeface="Arial" panose="020B0604020202020204" pitchFamily="34" charset="0"/>
              </a:rPr>
              <a:t>f </a:t>
            </a:r>
            <a:r>
              <a:rPr lang="en-GB" sz="1200" dirty="0">
                <a:latin typeface="Arial" panose="020B0604020202020204" pitchFamily="34" charset="0"/>
                <a:ea typeface="JLR Emeric ExtraLight" charset="0"/>
                <a:cs typeface="Arial" panose="020B0604020202020204" pitchFamily="34" charset="0"/>
                <a:sym typeface="Arial"/>
              </a:rPr>
              <a:t>luxury vehicles in the UK</a:t>
            </a:r>
          </a:p>
        </p:txBody>
      </p:sp>
      <p:sp>
        <p:nvSpPr>
          <p:cNvPr id="21" name="Shape 261">
            <a:extLst>
              <a:ext uri="{FF2B5EF4-FFF2-40B4-BE49-F238E27FC236}">
                <a16:creationId xmlns:a16="http://schemas.microsoft.com/office/drawing/2014/main" id="{33F0A61C-181B-41BE-BEEF-311AAF9B1775}"/>
              </a:ext>
            </a:extLst>
          </p:cNvPr>
          <p:cNvSpPr txBox="1"/>
          <p:nvPr/>
        </p:nvSpPr>
        <p:spPr>
          <a:xfrm>
            <a:off x="533011" y="3734168"/>
            <a:ext cx="2477568" cy="658800"/>
          </a:xfrm>
          <a:prstGeom prst="rect">
            <a:avLst/>
          </a:prstGeom>
          <a:noFill/>
          <a:ln>
            <a:noFill/>
          </a:ln>
        </p:spPr>
        <p:txBody>
          <a:bodyPr lIns="0" tIns="0" rIns="0" bIns="0" anchor="t" anchorCtr="0">
            <a:noAutofit/>
          </a:bodyPr>
          <a:lstStyle/>
          <a:p>
            <a:pPr marR="12700">
              <a:lnSpc>
                <a:spcPct val="114000"/>
              </a:lnSpc>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The </a:t>
            </a:r>
            <a:r>
              <a:rPr lang="en-GB" sz="1200" b="1" dirty="0">
                <a:latin typeface="Arial" panose="020B0604020202020204" pitchFamily="34" charset="0"/>
                <a:ea typeface="JLR Emeric SemiBold" charset="0"/>
                <a:cs typeface="Arial" panose="020B0604020202020204" pitchFamily="34" charset="0"/>
                <a:sym typeface="Arial"/>
              </a:rPr>
              <a:t>largest</a:t>
            </a:r>
            <a:r>
              <a:rPr lang="en-GB" sz="1200" dirty="0">
                <a:latin typeface="Arial" panose="020B0604020202020204" pitchFamily="34" charset="0"/>
                <a:ea typeface="JLR Emeric ExtraLight" charset="0"/>
                <a:cs typeface="Arial" panose="020B0604020202020204" pitchFamily="34" charset="0"/>
                <a:sym typeface="Arial"/>
              </a:rPr>
              <a:t> investor in automotive R&amp;D and engineering in the UK</a:t>
            </a:r>
          </a:p>
        </p:txBody>
      </p:sp>
      <p:sp>
        <p:nvSpPr>
          <p:cNvPr id="22" name="Shape 262">
            <a:extLst>
              <a:ext uri="{FF2B5EF4-FFF2-40B4-BE49-F238E27FC236}">
                <a16:creationId xmlns:a16="http://schemas.microsoft.com/office/drawing/2014/main" id="{6FC25A60-246F-4A55-9E6E-BCFCCA4899E1}"/>
              </a:ext>
            </a:extLst>
          </p:cNvPr>
          <p:cNvSpPr txBox="1"/>
          <p:nvPr/>
        </p:nvSpPr>
        <p:spPr>
          <a:xfrm>
            <a:off x="6412255" y="1694208"/>
            <a:ext cx="2332054" cy="658705"/>
          </a:xfrm>
          <a:prstGeom prst="rect">
            <a:avLst/>
          </a:prstGeom>
          <a:noFill/>
          <a:ln>
            <a:noFill/>
          </a:ln>
        </p:spPr>
        <p:txBody>
          <a:bodyPr lIns="0" tIns="0" rIns="0" bIns="0" anchor="t" anchorCtr="0">
            <a:noAutofit/>
          </a:bodyPr>
          <a:lstStyle/>
          <a:p>
            <a:pPr marR="12700">
              <a:lnSpc>
                <a:spcPct val="114000"/>
              </a:lnSpc>
              <a:buSzPct val="25000"/>
            </a:pPr>
            <a:r>
              <a:rPr lang="en-GB" sz="1300" b="1" dirty="0">
                <a:latin typeface="Arial" panose="020B0604020202020204" pitchFamily="34" charset="0"/>
                <a:ea typeface="JLR Emeric SemiBold" charset="0"/>
                <a:cs typeface="Arial" panose="020B0604020202020204" pitchFamily="34" charset="0"/>
                <a:sym typeface="Arial"/>
              </a:rPr>
              <a:t>ONE OF THE UK’S LARGEST EXPORTERS BY VALUE</a:t>
            </a:r>
          </a:p>
        </p:txBody>
      </p:sp>
      <p:sp>
        <p:nvSpPr>
          <p:cNvPr id="23" name="Shape 263">
            <a:extLst>
              <a:ext uri="{FF2B5EF4-FFF2-40B4-BE49-F238E27FC236}">
                <a16:creationId xmlns:a16="http://schemas.microsoft.com/office/drawing/2014/main" id="{92E22BD5-2A1F-4B00-9C15-33034BB375C4}"/>
              </a:ext>
            </a:extLst>
          </p:cNvPr>
          <p:cNvSpPr txBox="1"/>
          <p:nvPr/>
        </p:nvSpPr>
        <p:spPr>
          <a:xfrm>
            <a:off x="6414704" y="2765362"/>
            <a:ext cx="2379859" cy="658800"/>
          </a:xfrm>
          <a:prstGeom prst="rect">
            <a:avLst/>
          </a:prstGeom>
          <a:noFill/>
          <a:ln>
            <a:noFill/>
          </a:ln>
        </p:spPr>
        <p:txBody>
          <a:bodyPr lIns="0" tIns="0" rIns="0" bIns="0" anchor="t" anchorCtr="0">
            <a:noAutofit/>
          </a:bodyPr>
          <a:lstStyle/>
          <a:p>
            <a:pPr marR="12700">
              <a:lnSpc>
                <a:spcPct val="114000"/>
              </a:lnSpc>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Almost </a:t>
            </a:r>
            <a:r>
              <a:rPr lang="en-GB" sz="1200" b="1" dirty="0">
                <a:latin typeface="Arial" panose="020B0604020202020204" pitchFamily="34" charset="0"/>
                <a:ea typeface="JLR Emeric SemiBold" charset="0"/>
                <a:cs typeface="Arial" panose="020B0604020202020204" pitchFamily="34" charset="0"/>
                <a:sym typeface="Arial"/>
              </a:rPr>
              <a:t>80%</a:t>
            </a:r>
            <a:r>
              <a:rPr lang="en-GB" sz="1200" dirty="0">
                <a:latin typeface="Arial" panose="020B0604020202020204" pitchFamily="34" charset="0"/>
                <a:ea typeface="JLR Emeric ExtraLight" charset="0"/>
                <a:cs typeface="Arial" panose="020B0604020202020204" pitchFamily="34" charset="0"/>
                <a:sym typeface="Arial"/>
              </a:rPr>
              <a:t> of production exported from three plants in the UK</a:t>
            </a:r>
          </a:p>
        </p:txBody>
      </p:sp>
      <p:sp>
        <p:nvSpPr>
          <p:cNvPr id="24" name="Shape 264">
            <a:extLst>
              <a:ext uri="{FF2B5EF4-FFF2-40B4-BE49-F238E27FC236}">
                <a16:creationId xmlns:a16="http://schemas.microsoft.com/office/drawing/2014/main" id="{975AFD65-8FC7-47D9-9212-E3509F6B5BF5}"/>
              </a:ext>
            </a:extLst>
          </p:cNvPr>
          <p:cNvSpPr txBox="1"/>
          <p:nvPr/>
        </p:nvSpPr>
        <p:spPr>
          <a:xfrm>
            <a:off x="9373253" y="1661216"/>
            <a:ext cx="2391329" cy="658705"/>
          </a:xfrm>
          <a:prstGeom prst="rect">
            <a:avLst/>
          </a:prstGeom>
          <a:noFill/>
          <a:ln>
            <a:noFill/>
          </a:ln>
        </p:spPr>
        <p:txBody>
          <a:bodyPr lIns="0" tIns="0" rIns="0" bIns="0" anchor="t" anchorCtr="0">
            <a:noAutofit/>
          </a:bodyPr>
          <a:lstStyle/>
          <a:p>
            <a:pPr marR="12700">
              <a:lnSpc>
                <a:spcPct val="114000"/>
              </a:lnSpc>
              <a:buSzPct val="25000"/>
            </a:pPr>
            <a:r>
              <a:rPr lang="en-GB" sz="1300" b="1" dirty="0">
                <a:latin typeface="Arial" panose="020B0604020202020204" pitchFamily="34" charset="0"/>
                <a:ea typeface="JLR Emeric SemiBold" charset="0"/>
                <a:cs typeface="Arial" panose="020B0604020202020204" pitchFamily="34" charset="0"/>
                <a:sym typeface="Arial"/>
              </a:rPr>
              <a:t>LED BY ADVANCED DESIGN, ENGINEERING AND TECHNOLOGY</a:t>
            </a:r>
          </a:p>
        </p:txBody>
      </p:sp>
      <p:sp>
        <p:nvSpPr>
          <p:cNvPr id="25" name="Shape 265">
            <a:extLst>
              <a:ext uri="{FF2B5EF4-FFF2-40B4-BE49-F238E27FC236}">
                <a16:creationId xmlns:a16="http://schemas.microsoft.com/office/drawing/2014/main" id="{09532EEA-7096-4B37-B28B-FE9485008915}"/>
              </a:ext>
            </a:extLst>
          </p:cNvPr>
          <p:cNvSpPr txBox="1"/>
          <p:nvPr/>
        </p:nvSpPr>
        <p:spPr>
          <a:xfrm>
            <a:off x="9373253" y="2765362"/>
            <a:ext cx="2476332" cy="658800"/>
          </a:xfrm>
          <a:prstGeom prst="rect">
            <a:avLst/>
          </a:prstGeom>
          <a:noFill/>
          <a:ln>
            <a:noFill/>
          </a:ln>
        </p:spPr>
        <p:txBody>
          <a:bodyPr lIns="0" tIns="0" rIns="0" bIns="0" anchor="t" anchorCtr="0">
            <a:noAutofit/>
          </a:bodyPr>
          <a:lstStyle/>
          <a:p>
            <a:pPr marR="12700">
              <a:lnSpc>
                <a:spcPct val="114000"/>
              </a:lnSpc>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A world-class team with more than </a:t>
            </a:r>
            <a:r>
              <a:rPr lang="en-GB" sz="1200" b="1" dirty="0">
                <a:latin typeface="Arial" panose="020B0604020202020204" pitchFamily="34" charset="0"/>
                <a:ea typeface="JLR Emeric SemiBold" charset="0"/>
                <a:cs typeface="Arial" panose="020B0604020202020204" pitchFamily="34" charset="0"/>
              </a:rPr>
              <a:t>11</a:t>
            </a:r>
            <a:r>
              <a:rPr lang="en-GB" sz="1200" b="1" dirty="0">
                <a:latin typeface="Arial" panose="020B0604020202020204" pitchFamily="34" charset="0"/>
                <a:ea typeface="JLR Emeric SemiBold" charset="0"/>
                <a:cs typeface="Arial" panose="020B0604020202020204" pitchFamily="34" charset="0"/>
                <a:sym typeface="Arial"/>
              </a:rPr>
              <a:t>,000</a:t>
            </a:r>
            <a:r>
              <a:rPr lang="en-GB" sz="1200" dirty="0">
                <a:latin typeface="Arial" panose="020B0604020202020204" pitchFamily="34" charset="0"/>
                <a:ea typeface="JLR Emeric ExtraLight" charset="0"/>
                <a:cs typeface="Arial" panose="020B0604020202020204" pitchFamily="34" charset="0"/>
                <a:sym typeface="Arial"/>
              </a:rPr>
              <a:t> engineers and designers</a:t>
            </a:r>
          </a:p>
        </p:txBody>
      </p:sp>
      <p:sp>
        <p:nvSpPr>
          <p:cNvPr id="26" name="Shape 266">
            <a:extLst>
              <a:ext uri="{FF2B5EF4-FFF2-40B4-BE49-F238E27FC236}">
                <a16:creationId xmlns:a16="http://schemas.microsoft.com/office/drawing/2014/main" id="{F2AA2839-9632-45BE-B1F7-A5C319B23E1E}"/>
              </a:ext>
            </a:extLst>
          </p:cNvPr>
          <p:cNvSpPr txBox="1"/>
          <p:nvPr/>
        </p:nvSpPr>
        <p:spPr>
          <a:xfrm>
            <a:off x="9373253" y="3503991"/>
            <a:ext cx="2391329" cy="1285600"/>
          </a:xfrm>
          <a:prstGeom prst="rect">
            <a:avLst/>
          </a:prstGeom>
          <a:noFill/>
          <a:ln>
            <a:noFill/>
          </a:ln>
        </p:spPr>
        <p:txBody>
          <a:bodyPr lIns="0" tIns="0" rIns="0" bIns="0" anchor="t" anchorCtr="0">
            <a:noAutofit/>
          </a:bodyPr>
          <a:lstStyle/>
          <a:p>
            <a:pPr marR="12700">
              <a:lnSpc>
                <a:spcPct val="114000"/>
              </a:lnSpc>
              <a:buClr>
                <a:srgbClr val="231F20"/>
              </a:buClr>
              <a:buSzPct val="95454"/>
            </a:pPr>
            <a:r>
              <a:rPr lang="en-GB" sz="1200" dirty="0">
                <a:latin typeface="Arial" panose="020B0604020202020204" pitchFamily="34" charset="0"/>
                <a:ea typeface="JLR Emeric ExtraLight" charset="0"/>
                <a:cs typeface="Arial" panose="020B0604020202020204" pitchFamily="34" charset="0"/>
                <a:sym typeface="Arial"/>
              </a:rPr>
              <a:t>Investing</a:t>
            </a:r>
            <a:r>
              <a:rPr lang="en-GB" sz="1200" dirty="0">
                <a:latin typeface="Arial" panose="020B0604020202020204" pitchFamily="34" charset="0"/>
                <a:ea typeface="JLR Emeric ExtraLight" charset="0"/>
                <a:cs typeface="Arial" panose="020B0604020202020204" pitchFamily="34" charset="0"/>
              </a:rPr>
              <a:t> </a:t>
            </a:r>
            <a:r>
              <a:rPr lang="en-GB" sz="1200" dirty="0">
                <a:latin typeface="Arial" panose="020B0604020202020204" pitchFamily="34" charset="0"/>
                <a:ea typeface="JLR Emeric ExtraLight" charset="0"/>
                <a:cs typeface="Arial" panose="020B0604020202020204" pitchFamily="34" charset="0"/>
                <a:sym typeface="Arial"/>
              </a:rPr>
              <a:t>in an advanced research facility together with Warwick Manufacturing Group and TMETC at University of Warwick to accelerate innovation</a:t>
            </a:r>
          </a:p>
        </p:txBody>
      </p:sp>
      <p:sp>
        <p:nvSpPr>
          <p:cNvPr id="27" name="Shape 267">
            <a:extLst>
              <a:ext uri="{FF2B5EF4-FFF2-40B4-BE49-F238E27FC236}">
                <a16:creationId xmlns:a16="http://schemas.microsoft.com/office/drawing/2014/main" id="{A21350C6-5B51-4577-B6FB-520B03AD671B}"/>
              </a:ext>
            </a:extLst>
          </p:cNvPr>
          <p:cNvSpPr txBox="1"/>
          <p:nvPr/>
        </p:nvSpPr>
        <p:spPr>
          <a:xfrm>
            <a:off x="9373251" y="5031029"/>
            <a:ext cx="2647389" cy="872800"/>
          </a:xfrm>
          <a:prstGeom prst="rect">
            <a:avLst/>
          </a:prstGeom>
          <a:noFill/>
          <a:ln>
            <a:noFill/>
          </a:ln>
        </p:spPr>
        <p:txBody>
          <a:bodyPr lIns="0" tIns="0" rIns="0" bIns="0" anchor="t" anchorCtr="0">
            <a:noAutofit/>
          </a:bodyPr>
          <a:lstStyle/>
          <a:p>
            <a:pPr marR="12700">
              <a:lnSpc>
                <a:spcPct val="114000"/>
              </a:lnSpc>
              <a:buClr>
                <a:srgbClr val="231F20"/>
              </a:buClr>
              <a:buSzPct val="95454"/>
            </a:pPr>
            <a:r>
              <a:rPr lang="en-GB" sz="1200" b="1" dirty="0">
                <a:latin typeface="Arial" panose="020B0604020202020204" pitchFamily="34" charset="0"/>
                <a:ea typeface="JLR Emeric SemiBold" charset="0"/>
                <a:cs typeface="Arial" panose="020B0604020202020204" pitchFamily="34" charset="0"/>
                <a:sym typeface="Arial"/>
              </a:rPr>
              <a:t>£1billion</a:t>
            </a:r>
            <a:r>
              <a:rPr lang="en-GB" sz="1200" dirty="0">
                <a:latin typeface="Arial" panose="020B0604020202020204" pitchFamily="34" charset="0"/>
                <a:ea typeface="JLR Emeric ExtraLight" charset="0"/>
                <a:cs typeface="Arial" panose="020B0604020202020204" pitchFamily="34" charset="0"/>
                <a:sym typeface="Arial"/>
              </a:rPr>
              <a:t> investment in state- of-the-art advanced engine facility</a:t>
            </a:r>
          </a:p>
        </p:txBody>
      </p:sp>
    </p:spTree>
    <p:extLst>
      <p:ext uri="{BB962C8B-B14F-4D97-AF65-F5344CB8AC3E}">
        <p14:creationId xmlns:p14="http://schemas.microsoft.com/office/powerpoint/2010/main" val="1874130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hape 117">
            <a:extLst>
              <a:ext uri="{FF2B5EF4-FFF2-40B4-BE49-F238E27FC236}">
                <a16:creationId xmlns:a16="http://schemas.microsoft.com/office/drawing/2014/main" id="{767BEB73-A9C9-4E33-AAF8-244C17794C66}"/>
              </a:ext>
            </a:extLst>
          </p:cNvPr>
          <p:cNvPicPr preferRelativeResize="0">
            <a:picLocks/>
          </p:cNvPicPr>
          <p:nvPr/>
        </p:nvPicPr>
        <p:blipFill rotWithShape="1">
          <a:blip r:embed="rId3" cstate="email">
            <a:extLst>
              <a:ext uri="{28A0092B-C50C-407E-A947-70E740481C1C}">
                <a14:useLocalDpi xmlns:a14="http://schemas.microsoft.com/office/drawing/2010/main"/>
              </a:ext>
            </a:extLst>
          </a:blip>
          <a:srcRect l="-390"/>
          <a:stretch/>
        </p:blipFill>
        <p:spPr>
          <a:xfrm>
            <a:off x="1306513" y="1220106"/>
            <a:ext cx="9578974" cy="4659561"/>
          </a:xfrm>
          <a:prstGeom prst="rect">
            <a:avLst/>
          </a:prstGeom>
          <a:noFill/>
        </p:spPr>
      </p:pic>
      <p:sp>
        <p:nvSpPr>
          <p:cNvPr id="6" name="Rectangle 5">
            <a:extLst>
              <a:ext uri="{FF2B5EF4-FFF2-40B4-BE49-F238E27FC236}">
                <a16:creationId xmlns:a16="http://schemas.microsoft.com/office/drawing/2014/main" id="{C53ADFFF-14AE-4665-A12A-48F722BC39E7}"/>
              </a:ext>
            </a:extLst>
          </p:cNvPr>
          <p:cNvSpPr>
            <a:spLocks noChangeAspect="1"/>
          </p:cNvSpPr>
          <p:nvPr/>
        </p:nvSpPr>
        <p:spPr>
          <a:xfrm>
            <a:off x="1343472" y="1220106"/>
            <a:ext cx="9542015" cy="4659562"/>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91344" y="223748"/>
            <a:ext cx="10363200" cy="1138327"/>
          </a:xfrm>
        </p:spPr>
        <p:txBody>
          <a:bodyPr/>
          <a:lstStyle/>
          <a:p>
            <a:r>
              <a:rPr lang="en-GB" cap="none" dirty="0"/>
              <a:t>Our business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4" cstate="print"/>
          <a:srcRect/>
          <a:stretch>
            <a:fillRect/>
          </a:stretch>
        </p:blipFill>
        <p:spPr bwMode="auto">
          <a:xfrm>
            <a:off x="7392144" y="116632"/>
            <a:ext cx="4181475" cy="1038225"/>
          </a:xfrm>
          <a:prstGeom prst="rect">
            <a:avLst/>
          </a:prstGeom>
          <a:noFill/>
        </p:spPr>
      </p:pic>
      <p:sp>
        <p:nvSpPr>
          <p:cNvPr id="7" name="TextBox 6">
            <a:extLst>
              <a:ext uri="{FF2B5EF4-FFF2-40B4-BE49-F238E27FC236}">
                <a16:creationId xmlns:a16="http://schemas.microsoft.com/office/drawing/2014/main" id="{D67967C8-6EAE-4B34-A320-122961CAD82B}"/>
              </a:ext>
            </a:extLst>
          </p:cNvPr>
          <p:cNvSpPr txBox="1"/>
          <p:nvPr/>
        </p:nvSpPr>
        <p:spPr>
          <a:xfrm>
            <a:off x="2309388" y="1897268"/>
            <a:ext cx="1249560"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11,000</a:t>
            </a:r>
          </a:p>
        </p:txBody>
      </p:sp>
      <p:sp>
        <p:nvSpPr>
          <p:cNvPr id="8" name="TextBox 7">
            <a:extLst>
              <a:ext uri="{FF2B5EF4-FFF2-40B4-BE49-F238E27FC236}">
                <a16:creationId xmlns:a16="http://schemas.microsoft.com/office/drawing/2014/main" id="{89D5254D-EB5D-437D-8E6F-D6875F08EA2C}"/>
              </a:ext>
            </a:extLst>
          </p:cNvPr>
          <p:cNvSpPr txBox="1"/>
          <p:nvPr/>
        </p:nvSpPr>
        <p:spPr>
          <a:xfrm>
            <a:off x="2679689" y="3455222"/>
            <a:ext cx="832077"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14</a:t>
            </a:r>
          </a:p>
        </p:txBody>
      </p:sp>
      <p:sp>
        <p:nvSpPr>
          <p:cNvPr id="9" name="TextBox 8">
            <a:extLst>
              <a:ext uri="{FF2B5EF4-FFF2-40B4-BE49-F238E27FC236}">
                <a16:creationId xmlns:a16="http://schemas.microsoft.com/office/drawing/2014/main" id="{85E8FA23-8EB0-42F3-9687-270F819CB812}"/>
              </a:ext>
            </a:extLst>
          </p:cNvPr>
          <p:cNvSpPr txBox="1"/>
          <p:nvPr/>
        </p:nvSpPr>
        <p:spPr>
          <a:xfrm>
            <a:off x="2792253" y="3974540"/>
            <a:ext cx="747869"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3</a:t>
            </a:r>
          </a:p>
        </p:txBody>
      </p:sp>
      <p:sp>
        <p:nvSpPr>
          <p:cNvPr id="10" name="TextBox 9">
            <a:extLst>
              <a:ext uri="{FF2B5EF4-FFF2-40B4-BE49-F238E27FC236}">
                <a16:creationId xmlns:a16="http://schemas.microsoft.com/office/drawing/2014/main" id="{6D9DF467-B7D0-4161-8903-5481970B316C}"/>
              </a:ext>
            </a:extLst>
          </p:cNvPr>
          <p:cNvSpPr txBox="1"/>
          <p:nvPr/>
        </p:nvSpPr>
        <p:spPr>
          <a:xfrm>
            <a:off x="2679688" y="4493858"/>
            <a:ext cx="858580"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2</a:t>
            </a:r>
          </a:p>
        </p:txBody>
      </p:sp>
      <p:sp>
        <p:nvSpPr>
          <p:cNvPr id="11" name="TextBox 10">
            <a:extLst>
              <a:ext uri="{FF2B5EF4-FFF2-40B4-BE49-F238E27FC236}">
                <a16:creationId xmlns:a16="http://schemas.microsoft.com/office/drawing/2014/main" id="{3AD07DD6-A977-4691-82DA-F567E09D3F63}"/>
              </a:ext>
            </a:extLst>
          </p:cNvPr>
          <p:cNvSpPr txBox="1"/>
          <p:nvPr/>
        </p:nvSpPr>
        <p:spPr>
          <a:xfrm>
            <a:off x="2659484" y="5013176"/>
            <a:ext cx="858580"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1</a:t>
            </a:r>
          </a:p>
        </p:txBody>
      </p:sp>
      <p:sp>
        <p:nvSpPr>
          <p:cNvPr id="12" name="TextBox 11">
            <a:extLst>
              <a:ext uri="{FF2B5EF4-FFF2-40B4-BE49-F238E27FC236}">
                <a16:creationId xmlns:a16="http://schemas.microsoft.com/office/drawing/2014/main" id="{82E531EC-B378-4249-B201-7CC71D012C28}"/>
              </a:ext>
            </a:extLst>
          </p:cNvPr>
          <p:cNvSpPr txBox="1"/>
          <p:nvPr/>
        </p:nvSpPr>
        <p:spPr>
          <a:xfrm>
            <a:off x="2696342" y="2935904"/>
            <a:ext cx="862607"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129</a:t>
            </a:r>
          </a:p>
        </p:txBody>
      </p:sp>
      <p:sp>
        <p:nvSpPr>
          <p:cNvPr id="13" name="TextBox 12">
            <a:extLst>
              <a:ext uri="{FF2B5EF4-FFF2-40B4-BE49-F238E27FC236}">
                <a16:creationId xmlns:a16="http://schemas.microsoft.com/office/drawing/2014/main" id="{045C2080-0C9F-40C1-9F60-5531C7AA796D}"/>
              </a:ext>
            </a:extLst>
          </p:cNvPr>
          <p:cNvSpPr txBox="1"/>
          <p:nvPr/>
        </p:nvSpPr>
        <p:spPr>
          <a:xfrm>
            <a:off x="2680844" y="2416586"/>
            <a:ext cx="862607"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160</a:t>
            </a:r>
          </a:p>
        </p:txBody>
      </p:sp>
      <p:sp>
        <p:nvSpPr>
          <p:cNvPr id="14" name="Rectangle 13">
            <a:extLst>
              <a:ext uri="{FF2B5EF4-FFF2-40B4-BE49-F238E27FC236}">
                <a16:creationId xmlns:a16="http://schemas.microsoft.com/office/drawing/2014/main" id="{AA729EFB-E444-4AA3-9088-3D5367CDC980}"/>
              </a:ext>
            </a:extLst>
          </p:cNvPr>
          <p:cNvSpPr/>
          <p:nvPr/>
        </p:nvSpPr>
        <p:spPr>
          <a:xfrm>
            <a:off x="3930883" y="1959560"/>
            <a:ext cx="4271262"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engineers and designers globally</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
        <p:nvSpPr>
          <p:cNvPr id="15" name="Rectangle 14">
            <a:extLst>
              <a:ext uri="{FF2B5EF4-FFF2-40B4-BE49-F238E27FC236}">
                <a16:creationId xmlns:a16="http://schemas.microsoft.com/office/drawing/2014/main" id="{141AF47E-16ED-491D-A2C6-68CEE38893F5}"/>
              </a:ext>
            </a:extLst>
          </p:cNvPr>
          <p:cNvSpPr/>
          <p:nvPr/>
        </p:nvSpPr>
        <p:spPr>
          <a:xfrm>
            <a:off x="3931501" y="2480621"/>
            <a:ext cx="3734500"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global awards won in 2017 </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
        <p:nvSpPr>
          <p:cNvPr id="16" name="Rectangle 15">
            <a:extLst>
              <a:ext uri="{FF2B5EF4-FFF2-40B4-BE49-F238E27FC236}">
                <a16:creationId xmlns:a16="http://schemas.microsoft.com/office/drawing/2014/main" id="{C3AD5122-5447-4E1E-A964-5BD3317FBDEA}"/>
              </a:ext>
            </a:extLst>
          </p:cNvPr>
          <p:cNvSpPr/>
          <p:nvPr/>
        </p:nvSpPr>
        <p:spPr>
          <a:xfrm>
            <a:off x="3930883" y="3001682"/>
            <a:ext cx="4632003"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countries with sales networks</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
        <p:nvSpPr>
          <p:cNvPr id="17" name="Rectangle 16">
            <a:extLst>
              <a:ext uri="{FF2B5EF4-FFF2-40B4-BE49-F238E27FC236}">
                <a16:creationId xmlns:a16="http://schemas.microsoft.com/office/drawing/2014/main" id="{A92461A3-8DEB-402E-A013-73339EC98375}"/>
              </a:ext>
            </a:extLst>
          </p:cNvPr>
          <p:cNvSpPr/>
          <p:nvPr/>
        </p:nvSpPr>
        <p:spPr>
          <a:xfrm>
            <a:off x="3943408" y="3522743"/>
            <a:ext cx="2940948"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vehicle lines</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
        <p:nvSpPr>
          <p:cNvPr id="18" name="Rectangle 17">
            <a:extLst>
              <a:ext uri="{FF2B5EF4-FFF2-40B4-BE49-F238E27FC236}">
                <a16:creationId xmlns:a16="http://schemas.microsoft.com/office/drawing/2014/main" id="{8DC3E67D-4F14-4A72-9BC8-7939DF53DAFE}"/>
              </a:ext>
            </a:extLst>
          </p:cNvPr>
          <p:cNvSpPr/>
          <p:nvPr/>
        </p:nvSpPr>
        <p:spPr>
          <a:xfrm>
            <a:off x="3931501" y="4043804"/>
            <a:ext cx="4087996"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UK vehicle assembly plants</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
        <p:nvSpPr>
          <p:cNvPr id="19" name="Rectangle 18">
            <a:extLst>
              <a:ext uri="{FF2B5EF4-FFF2-40B4-BE49-F238E27FC236}">
                <a16:creationId xmlns:a16="http://schemas.microsoft.com/office/drawing/2014/main" id="{846E031C-FC18-4738-B97C-F5948233B135}"/>
              </a:ext>
            </a:extLst>
          </p:cNvPr>
          <p:cNvSpPr/>
          <p:nvPr/>
        </p:nvSpPr>
        <p:spPr>
          <a:xfrm>
            <a:off x="3925815" y="4564865"/>
            <a:ext cx="4360118"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UK design and engineering sites</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
        <p:nvSpPr>
          <p:cNvPr id="20" name="Rectangle 19">
            <a:extLst>
              <a:ext uri="{FF2B5EF4-FFF2-40B4-BE49-F238E27FC236}">
                <a16:creationId xmlns:a16="http://schemas.microsoft.com/office/drawing/2014/main" id="{46E1826C-8ECD-4673-A52E-EDF35378BB39}"/>
              </a:ext>
            </a:extLst>
          </p:cNvPr>
          <p:cNvSpPr/>
          <p:nvPr/>
        </p:nvSpPr>
        <p:spPr>
          <a:xfrm>
            <a:off x="3932932" y="5085927"/>
            <a:ext cx="3843433"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UK engine manufacturing centre</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
        <p:nvSpPr>
          <p:cNvPr id="21" name="TextBox 20">
            <a:extLst>
              <a:ext uri="{FF2B5EF4-FFF2-40B4-BE49-F238E27FC236}">
                <a16:creationId xmlns:a16="http://schemas.microsoft.com/office/drawing/2014/main" id="{729F7E19-C66D-40C2-B121-E69BBE313CE7}"/>
              </a:ext>
            </a:extLst>
          </p:cNvPr>
          <p:cNvSpPr txBox="1"/>
          <p:nvPr/>
        </p:nvSpPr>
        <p:spPr>
          <a:xfrm>
            <a:off x="1775520" y="1377950"/>
            <a:ext cx="1767931" cy="478144"/>
          </a:xfrm>
          <a:prstGeom prst="rect">
            <a:avLst/>
          </a:prstGeom>
          <a:noFill/>
        </p:spPr>
        <p:txBody>
          <a:bodyPr wrap="square" rtlCol="0">
            <a:spAutoFit/>
          </a:bodyPr>
          <a:lstStyle>
            <a:defPPr>
              <a:defRPr lang="en-US"/>
            </a:defPPr>
            <a:lvl1pPr lvl="0">
              <a:lnSpc>
                <a:spcPct val="114000"/>
              </a:lnSpc>
              <a:spcBef>
                <a:spcPts val="1200"/>
              </a:spcBef>
              <a:buClr>
                <a:schemeClr val="dk1"/>
              </a:buClr>
              <a:buSzPct val="25000"/>
              <a:defRPr sz="2000" b="1">
                <a:solidFill>
                  <a:schemeClr val="bg1"/>
                </a:solidFill>
                <a:latin typeface="JLR Emeric SemiBold" charset="0"/>
                <a:ea typeface="JLR Emeric SemiBold" charset="0"/>
                <a:cs typeface="JLR Emeric SemiBold" charset="0"/>
              </a:defRPr>
            </a:lvl1pPr>
          </a:lstStyle>
          <a:p>
            <a:pPr algn="r"/>
            <a:r>
              <a:rPr lang="en-US" sz="2400" dirty="0">
                <a:latin typeface="Arial" panose="020B0604020202020204" pitchFamily="34" charset="0"/>
                <a:cs typeface="Arial" panose="020B0604020202020204" pitchFamily="34" charset="0"/>
              </a:rPr>
              <a:t>43,000</a:t>
            </a:r>
          </a:p>
        </p:txBody>
      </p:sp>
      <p:sp>
        <p:nvSpPr>
          <p:cNvPr id="22" name="Rectangle 21">
            <a:extLst>
              <a:ext uri="{FF2B5EF4-FFF2-40B4-BE49-F238E27FC236}">
                <a16:creationId xmlns:a16="http://schemas.microsoft.com/office/drawing/2014/main" id="{A43FB684-37D6-4AC8-8CEE-914DED4F46AF}"/>
              </a:ext>
            </a:extLst>
          </p:cNvPr>
          <p:cNvSpPr/>
          <p:nvPr/>
        </p:nvSpPr>
        <p:spPr>
          <a:xfrm>
            <a:off x="3924026" y="1438499"/>
            <a:ext cx="2960330" cy="413896"/>
          </a:xfrm>
          <a:prstGeom prst="rect">
            <a:avLst/>
          </a:prstGeom>
          <a:noFill/>
        </p:spPr>
        <p:txBody>
          <a:bodyPr wrap="square" rtlCol="0">
            <a:spAutoFit/>
          </a:bodyPr>
          <a:lstStyle/>
          <a:p>
            <a:pPr>
              <a:lnSpc>
                <a:spcPct val="114000"/>
              </a:lnSpc>
              <a:spcBef>
                <a:spcPts val="1200"/>
              </a:spcBef>
              <a:buClr>
                <a:schemeClr val="dk1"/>
              </a:buClr>
              <a:buSzPct val="25000"/>
            </a:pPr>
            <a:r>
              <a:rPr lang="en-GB" sz="2000" dirty="0">
                <a:solidFill>
                  <a:schemeClr val="bg1"/>
                </a:solidFill>
                <a:latin typeface="Arial" panose="020B0604020202020204" pitchFamily="34" charset="0"/>
                <a:ea typeface="JLR Emeric ExtraLight" charset="0"/>
                <a:cs typeface="Arial" panose="020B0604020202020204" pitchFamily="34" charset="0"/>
                <a:sym typeface="Arial"/>
              </a:rPr>
              <a:t>people globally </a:t>
            </a:r>
            <a:endParaRPr lang="en-US" sz="2000" dirty="0">
              <a:solidFill>
                <a:schemeClr val="bg1"/>
              </a:solidFill>
              <a:latin typeface="Arial" panose="020B0604020202020204" pitchFamily="34" charset="0"/>
              <a:ea typeface="JLR Emeric ExtraLight" charset="0"/>
              <a:cs typeface="Arial" panose="020B0604020202020204" pitchFamily="34" charset="0"/>
            </a:endParaRPr>
          </a:p>
        </p:txBody>
      </p:sp>
    </p:spTree>
    <p:extLst>
      <p:ext uri="{BB962C8B-B14F-4D97-AF65-F5344CB8AC3E}">
        <p14:creationId xmlns:p14="http://schemas.microsoft.com/office/powerpoint/2010/main" val="1309050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business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pic>
        <p:nvPicPr>
          <p:cNvPr id="5" name="Picture 4">
            <a:extLst>
              <a:ext uri="{FF2B5EF4-FFF2-40B4-BE49-F238E27FC236}">
                <a16:creationId xmlns:a16="http://schemas.microsoft.com/office/drawing/2014/main" id="{DEE95984-725C-411F-BDE0-6BAE3BBF290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16588" y="1506837"/>
            <a:ext cx="4381394" cy="2370430"/>
          </a:xfrm>
          <a:prstGeom prst="rect">
            <a:avLst/>
          </a:prstGeom>
          <a:ln w="19050">
            <a:solidFill>
              <a:schemeClr val="bg1"/>
            </a:solidFill>
          </a:ln>
          <a:effectLst/>
        </p:spPr>
      </p:pic>
      <p:sp>
        <p:nvSpPr>
          <p:cNvPr id="6" name="TextBox 5">
            <a:extLst>
              <a:ext uri="{FF2B5EF4-FFF2-40B4-BE49-F238E27FC236}">
                <a16:creationId xmlns:a16="http://schemas.microsoft.com/office/drawing/2014/main" id="{B621521D-386C-4467-A62A-826DC071E024}"/>
              </a:ext>
            </a:extLst>
          </p:cNvPr>
          <p:cNvSpPr txBox="1"/>
          <p:nvPr/>
        </p:nvSpPr>
        <p:spPr>
          <a:xfrm>
            <a:off x="7747365" y="5138028"/>
            <a:ext cx="2933478" cy="523220"/>
          </a:xfrm>
          <a:prstGeom prst="rect">
            <a:avLst/>
          </a:prstGeom>
          <a:noFill/>
        </p:spPr>
        <p:txBody>
          <a:bodyPr wrap="square" rtlCol="0">
            <a:spAutoFit/>
          </a:bodyPr>
          <a:lstStyle/>
          <a:p>
            <a:pPr lvl="0" algn="r">
              <a:buSzPct val="25000"/>
            </a:pPr>
            <a:r>
              <a:rPr lang="en-GB" sz="1400" dirty="0">
                <a:solidFill>
                  <a:srgbClr val="8C8C8C"/>
                </a:solidFill>
                <a:latin typeface="Arial" panose="020B0604020202020204" pitchFamily="34" charset="0"/>
                <a:ea typeface="JLR Emeric ExtraLight" charset="0"/>
                <a:cs typeface="Arial" panose="020B0604020202020204" pitchFamily="34" charset="0"/>
                <a:sym typeface="Arial"/>
              </a:rPr>
              <a:t>First Land Rover was produced in 1948, in Solihull</a:t>
            </a:r>
          </a:p>
        </p:txBody>
      </p:sp>
      <p:sp>
        <p:nvSpPr>
          <p:cNvPr id="7" name="TextBox 6">
            <a:extLst>
              <a:ext uri="{FF2B5EF4-FFF2-40B4-BE49-F238E27FC236}">
                <a16:creationId xmlns:a16="http://schemas.microsoft.com/office/drawing/2014/main" id="{1AA33A30-A15F-402C-AD86-BE7E6108CAB4}"/>
              </a:ext>
            </a:extLst>
          </p:cNvPr>
          <p:cNvSpPr txBox="1"/>
          <p:nvPr/>
        </p:nvSpPr>
        <p:spPr>
          <a:xfrm>
            <a:off x="6403722" y="3903335"/>
            <a:ext cx="4277121" cy="1107996"/>
          </a:xfrm>
          <a:prstGeom prst="rect">
            <a:avLst/>
          </a:prstGeom>
          <a:noFill/>
        </p:spPr>
        <p:txBody>
          <a:bodyPr wrap="square" rtlCol="0">
            <a:spAutoFit/>
          </a:bodyPr>
          <a:lstStyle/>
          <a:p>
            <a:pPr algn="r"/>
            <a:r>
              <a:rPr lang="en-US" sz="6600" dirty="0">
                <a:solidFill>
                  <a:srgbClr val="525252"/>
                </a:solidFill>
                <a:latin typeface="Arial" panose="020B0604020202020204" pitchFamily="34" charset="0"/>
                <a:ea typeface="JLR Emeric" charset="0"/>
                <a:cs typeface="Arial" panose="020B0604020202020204" pitchFamily="34" charset="0"/>
              </a:rPr>
              <a:t>1948</a:t>
            </a:r>
          </a:p>
        </p:txBody>
      </p:sp>
      <p:pic>
        <p:nvPicPr>
          <p:cNvPr id="8" name="Picture 7">
            <a:extLst>
              <a:ext uri="{FF2B5EF4-FFF2-40B4-BE49-F238E27FC236}">
                <a16:creationId xmlns:a16="http://schemas.microsoft.com/office/drawing/2014/main" id="{2D31B72B-E1CF-4813-892A-A08783AC232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21905" y="1501438"/>
            <a:ext cx="4462776" cy="2401897"/>
          </a:xfrm>
          <a:prstGeom prst="rect">
            <a:avLst/>
          </a:prstGeom>
          <a:effectLst/>
        </p:spPr>
      </p:pic>
      <p:sp>
        <p:nvSpPr>
          <p:cNvPr id="9" name="TextBox 8">
            <a:extLst>
              <a:ext uri="{FF2B5EF4-FFF2-40B4-BE49-F238E27FC236}">
                <a16:creationId xmlns:a16="http://schemas.microsoft.com/office/drawing/2014/main" id="{B1E86901-946F-46CD-9968-4F852C7DF92D}"/>
              </a:ext>
            </a:extLst>
          </p:cNvPr>
          <p:cNvSpPr txBox="1"/>
          <p:nvPr/>
        </p:nvSpPr>
        <p:spPr>
          <a:xfrm>
            <a:off x="1559496" y="3911154"/>
            <a:ext cx="4277121" cy="1107996"/>
          </a:xfrm>
          <a:prstGeom prst="rect">
            <a:avLst/>
          </a:prstGeom>
          <a:noFill/>
        </p:spPr>
        <p:txBody>
          <a:bodyPr wrap="square" rtlCol="0">
            <a:spAutoFit/>
          </a:bodyPr>
          <a:lstStyle/>
          <a:p>
            <a:r>
              <a:rPr lang="en-US" sz="6600" dirty="0">
                <a:solidFill>
                  <a:srgbClr val="525252"/>
                </a:solidFill>
                <a:latin typeface="Arial" panose="020B0604020202020204" pitchFamily="34" charset="0"/>
                <a:ea typeface="JLR Emeric" charset="0"/>
                <a:cs typeface="Arial" panose="020B0604020202020204" pitchFamily="34" charset="0"/>
              </a:rPr>
              <a:t>1922</a:t>
            </a:r>
          </a:p>
        </p:txBody>
      </p:sp>
      <p:sp>
        <p:nvSpPr>
          <p:cNvPr id="10" name="TextBox 9">
            <a:extLst>
              <a:ext uri="{FF2B5EF4-FFF2-40B4-BE49-F238E27FC236}">
                <a16:creationId xmlns:a16="http://schemas.microsoft.com/office/drawing/2014/main" id="{04FF32C6-B1B0-4F03-8CA1-6712EACA39D3}"/>
              </a:ext>
            </a:extLst>
          </p:cNvPr>
          <p:cNvSpPr txBox="1"/>
          <p:nvPr/>
        </p:nvSpPr>
        <p:spPr>
          <a:xfrm>
            <a:off x="1637791" y="5136702"/>
            <a:ext cx="3431647" cy="523220"/>
          </a:xfrm>
          <a:prstGeom prst="rect">
            <a:avLst/>
          </a:prstGeom>
          <a:noFill/>
        </p:spPr>
        <p:txBody>
          <a:bodyPr wrap="square" rtlCol="0">
            <a:spAutoFit/>
          </a:bodyPr>
          <a:lstStyle/>
          <a:p>
            <a:r>
              <a:rPr lang="en-US" sz="1400" dirty="0">
                <a:solidFill>
                  <a:srgbClr val="8C8C8C"/>
                </a:solidFill>
                <a:latin typeface="Arial" panose="020B0604020202020204" pitchFamily="34" charset="0"/>
                <a:ea typeface="JLR Emeric ExtraLight" charset="0"/>
                <a:cs typeface="Arial" panose="020B0604020202020204" pitchFamily="34" charset="0"/>
              </a:rPr>
              <a:t>Jaguar Cars started in 1922, when the Swallow Side Car company was founded</a:t>
            </a:r>
          </a:p>
        </p:txBody>
      </p:sp>
    </p:spTree>
    <p:extLst>
      <p:ext uri="{BB962C8B-B14F-4D97-AF65-F5344CB8AC3E}">
        <p14:creationId xmlns:p14="http://schemas.microsoft.com/office/powerpoint/2010/main" val="38385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sales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graphicFrame>
        <p:nvGraphicFramePr>
          <p:cNvPr id="5" name="Chart 4">
            <a:extLst>
              <a:ext uri="{FF2B5EF4-FFF2-40B4-BE49-F238E27FC236}">
                <a16:creationId xmlns:a16="http://schemas.microsoft.com/office/drawing/2014/main" id="{188CF64F-4C93-4B78-8D3D-5BC95B7A3903}"/>
              </a:ext>
            </a:extLst>
          </p:cNvPr>
          <p:cNvGraphicFramePr/>
          <p:nvPr>
            <p:extLst>
              <p:ext uri="{D42A27DB-BD31-4B8C-83A1-F6EECF244321}">
                <p14:modId xmlns:p14="http://schemas.microsoft.com/office/powerpoint/2010/main" val="1563811534"/>
              </p:ext>
            </p:extLst>
          </p:nvPr>
        </p:nvGraphicFramePr>
        <p:xfrm>
          <a:off x="6023992" y="1154857"/>
          <a:ext cx="5251229" cy="5225264"/>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a:extLst>
              <a:ext uri="{FF2B5EF4-FFF2-40B4-BE49-F238E27FC236}">
                <a16:creationId xmlns:a16="http://schemas.microsoft.com/office/drawing/2014/main" id="{0A11DDB8-D04B-4152-89DE-FF0F4D3DB6FC}"/>
              </a:ext>
            </a:extLst>
          </p:cNvPr>
          <p:cNvSpPr txBox="1"/>
          <p:nvPr/>
        </p:nvSpPr>
        <p:spPr>
          <a:xfrm>
            <a:off x="1677752" y="2183862"/>
            <a:ext cx="2555730" cy="830997"/>
          </a:xfrm>
          <a:prstGeom prst="rect">
            <a:avLst/>
          </a:prstGeom>
          <a:solidFill>
            <a:schemeClr val="accent3">
              <a:lumMod val="75000"/>
            </a:schemeClr>
          </a:solidFill>
        </p:spPr>
        <p:txBody>
          <a:bodyPr wrap="square" rtlCol="0">
            <a:spAutoFit/>
          </a:bodyPr>
          <a:lstStyle/>
          <a:p>
            <a:pPr algn="ctr"/>
            <a:r>
              <a:rPr lang="en-US" sz="4800" b="1" dirty="0">
                <a:solidFill>
                  <a:schemeClr val="bg1"/>
                </a:solidFill>
                <a:latin typeface="Arial" panose="020B0604020202020204" pitchFamily="34" charset="0"/>
                <a:ea typeface="JLR Emeric" charset="0"/>
                <a:cs typeface="Arial" panose="020B0604020202020204" pitchFamily="34" charset="0"/>
              </a:rPr>
              <a:t>621,109</a:t>
            </a:r>
          </a:p>
        </p:txBody>
      </p:sp>
      <p:sp>
        <p:nvSpPr>
          <p:cNvPr id="7" name="Rectangle 6">
            <a:extLst>
              <a:ext uri="{FF2B5EF4-FFF2-40B4-BE49-F238E27FC236}">
                <a16:creationId xmlns:a16="http://schemas.microsoft.com/office/drawing/2014/main" id="{CC042A8A-172C-4440-AFB4-DF09E45305E8}"/>
              </a:ext>
            </a:extLst>
          </p:cNvPr>
          <p:cNvSpPr/>
          <p:nvPr/>
        </p:nvSpPr>
        <p:spPr>
          <a:xfrm>
            <a:off x="1388636" y="3640666"/>
            <a:ext cx="4982201" cy="1708160"/>
          </a:xfrm>
          <a:prstGeom prst="rect">
            <a:avLst/>
          </a:prstGeom>
        </p:spPr>
        <p:txBody>
          <a:bodyPr wrap="square">
            <a:spAutoFit/>
          </a:bodyPr>
          <a:lstStyle/>
          <a:p>
            <a:r>
              <a:rPr lang="en-GB" sz="1500" b="1" dirty="0">
                <a:solidFill>
                  <a:srgbClr val="525252"/>
                </a:solidFill>
                <a:latin typeface="Arial" panose="020B0604020202020204" pitchFamily="34" charset="0"/>
                <a:ea typeface="JLR Emeric" charset="0"/>
                <a:cs typeface="Arial" panose="020B0604020202020204" pitchFamily="34" charset="0"/>
                <a:sym typeface="Arial"/>
              </a:rPr>
              <a:t>7% sales increase, year-on-year</a:t>
            </a:r>
          </a:p>
          <a:p>
            <a:endParaRPr lang="en-GB" sz="1500" b="1" dirty="0">
              <a:solidFill>
                <a:srgbClr val="525252"/>
              </a:solidFill>
              <a:latin typeface="Arial" panose="020B0604020202020204" pitchFamily="34" charset="0"/>
              <a:ea typeface="JLR Emeric" charset="0"/>
              <a:cs typeface="Arial" panose="020B0604020202020204" pitchFamily="34" charset="0"/>
              <a:sym typeface="Arial"/>
            </a:endParaRPr>
          </a:p>
          <a:p>
            <a:r>
              <a:rPr lang="en-GB" sz="1500" b="1" dirty="0">
                <a:solidFill>
                  <a:srgbClr val="525252"/>
                </a:solidFill>
                <a:latin typeface="Arial" panose="020B0604020202020204" pitchFamily="34" charset="0"/>
                <a:ea typeface="JLR Emeric" charset="0"/>
                <a:cs typeface="Arial" panose="020B0604020202020204" pitchFamily="34" charset="0"/>
                <a:sym typeface="Arial"/>
              </a:rPr>
              <a:t>Sales have more than tripled since 2009</a:t>
            </a:r>
          </a:p>
          <a:p>
            <a:endParaRPr lang="en-GB" sz="1500" b="1" dirty="0">
              <a:solidFill>
                <a:srgbClr val="525252"/>
              </a:solidFill>
              <a:latin typeface="Arial" panose="020B0604020202020204" pitchFamily="34" charset="0"/>
              <a:ea typeface="JLR Emeric" charset="0"/>
              <a:cs typeface="Arial" panose="020B0604020202020204" pitchFamily="34" charset="0"/>
              <a:sym typeface="Arial"/>
            </a:endParaRPr>
          </a:p>
          <a:p>
            <a:r>
              <a:rPr lang="en-GB" sz="1500" b="1" dirty="0">
                <a:solidFill>
                  <a:srgbClr val="525252"/>
                </a:solidFill>
                <a:latin typeface="Arial" panose="020B0604020202020204" pitchFamily="34" charset="0"/>
                <a:ea typeface="JLR Emeric" charset="0"/>
                <a:cs typeface="Arial" panose="020B0604020202020204" pitchFamily="34" charset="0"/>
                <a:sym typeface="Arial"/>
              </a:rPr>
              <a:t>Record performances in China, US and UK</a:t>
            </a:r>
          </a:p>
          <a:p>
            <a:endParaRPr lang="en-GB" sz="1500" b="1" dirty="0">
              <a:solidFill>
                <a:srgbClr val="525252"/>
              </a:solidFill>
              <a:latin typeface="Arial" panose="020B0604020202020204" pitchFamily="34" charset="0"/>
              <a:ea typeface="JLR Emeric" charset="0"/>
              <a:cs typeface="Arial" panose="020B0604020202020204" pitchFamily="34" charset="0"/>
              <a:sym typeface="Arial"/>
            </a:endParaRPr>
          </a:p>
          <a:p>
            <a:r>
              <a:rPr lang="en-GB" sz="1500" b="1" dirty="0">
                <a:solidFill>
                  <a:srgbClr val="525252"/>
                </a:solidFill>
                <a:latin typeface="Arial" panose="020B0604020202020204" pitchFamily="34" charset="0"/>
                <a:ea typeface="JLR Emeric" charset="0"/>
                <a:cs typeface="Arial" panose="020B0604020202020204" pitchFamily="34" charset="0"/>
                <a:sym typeface="Arial"/>
              </a:rPr>
              <a:t>Record performances for Jaguar and Land Rover </a:t>
            </a:r>
          </a:p>
        </p:txBody>
      </p:sp>
      <p:sp>
        <p:nvSpPr>
          <p:cNvPr id="8" name="TextBox 7">
            <a:extLst>
              <a:ext uri="{FF2B5EF4-FFF2-40B4-BE49-F238E27FC236}">
                <a16:creationId xmlns:a16="http://schemas.microsoft.com/office/drawing/2014/main" id="{30A252FD-218E-4F12-9F54-9F3A7E9563DB}"/>
              </a:ext>
            </a:extLst>
          </p:cNvPr>
          <p:cNvSpPr txBox="1"/>
          <p:nvPr/>
        </p:nvSpPr>
        <p:spPr>
          <a:xfrm>
            <a:off x="1263732" y="1269495"/>
            <a:ext cx="4461862" cy="461665"/>
          </a:xfrm>
          <a:prstGeom prst="rect">
            <a:avLst/>
          </a:prstGeom>
          <a:noFill/>
        </p:spPr>
        <p:txBody>
          <a:bodyPr wrap="square" rtlCol="0">
            <a:spAutoFit/>
          </a:bodyPr>
          <a:lstStyle/>
          <a:p>
            <a:r>
              <a:rPr lang="en-US" sz="2400" b="1" dirty="0">
                <a:solidFill>
                  <a:srgbClr val="1E1E1E"/>
                </a:solidFill>
                <a:latin typeface="Arial" panose="020B0604020202020204" pitchFamily="34" charset="0"/>
                <a:ea typeface="JLR Emeric SemiBold" charset="0"/>
                <a:cs typeface="Arial" panose="020B0604020202020204" pitchFamily="34" charset="0"/>
              </a:rPr>
              <a:t>2017 FULL YEAR SALES</a:t>
            </a:r>
          </a:p>
        </p:txBody>
      </p:sp>
    </p:spTree>
    <p:extLst>
      <p:ext uri="{BB962C8B-B14F-4D97-AF65-F5344CB8AC3E}">
        <p14:creationId xmlns:p14="http://schemas.microsoft.com/office/powerpoint/2010/main" val="237476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products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pic>
        <p:nvPicPr>
          <p:cNvPr id="5" name="Picture 4">
            <a:extLst>
              <a:ext uri="{FF2B5EF4-FFF2-40B4-BE49-F238E27FC236}">
                <a16:creationId xmlns:a16="http://schemas.microsoft.com/office/drawing/2014/main" id="{85BBE89C-35B2-45AD-9A5B-416A5921F6D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85799" y="1175829"/>
            <a:ext cx="9906745" cy="4666650"/>
          </a:xfrm>
          <a:prstGeom prst="rect">
            <a:avLst/>
          </a:prstGeom>
        </p:spPr>
      </p:pic>
      <p:sp>
        <p:nvSpPr>
          <p:cNvPr id="6" name="Rectangle 5">
            <a:extLst>
              <a:ext uri="{FF2B5EF4-FFF2-40B4-BE49-F238E27FC236}">
                <a16:creationId xmlns:a16="http://schemas.microsoft.com/office/drawing/2014/main" id="{E5C07FB9-30C0-47CB-ABD7-D5FA4A492946}"/>
              </a:ext>
            </a:extLst>
          </p:cNvPr>
          <p:cNvSpPr/>
          <p:nvPr/>
        </p:nvSpPr>
        <p:spPr>
          <a:xfrm>
            <a:off x="1055440" y="1166714"/>
            <a:ext cx="9937103" cy="1450043"/>
          </a:xfrm>
          <a:prstGeom prst="rect">
            <a:avLst/>
          </a:prstGeom>
          <a:gradFill flip="none" rotWithShape="1">
            <a:gsLst>
              <a:gs pos="52000">
                <a:schemeClr val="bg1"/>
              </a:gs>
              <a:gs pos="100000">
                <a:schemeClr val="bg1">
                  <a:alpha val="0"/>
                </a:schemeClr>
              </a:gs>
            </a:gsLst>
            <a:lin ang="5400000" scaled="1"/>
            <a:tileRect/>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Shape 197">
            <a:extLst>
              <a:ext uri="{FF2B5EF4-FFF2-40B4-BE49-F238E27FC236}">
                <a16:creationId xmlns:a16="http://schemas.microsoft.com/office/drawing/2014/main" id="{2CB9C684-A34A-4E87-91FE-A3B110A889EF}"/>
              </a:ext>
            </a:extLst>
          </p:cNvPr>
          <p:cNvSpPr txBox="1"/>
          <p:nvPr/>
        </p:nvSpPr>
        <p:spPr>
          <a:xfrm>
            <a:off x="7349642" y="1380012"/>
            <a:ext cx="865964" cy="373601"/>
          </a:xfrm>
          <a:prstGeom prst="rect">
            <a:avLst/>
          </a:prstGeom>
          <a:noFill/>
          <a:ln>
            <a:noFill/>
          </a:ln>
        </p:spPr>
        <p:txBody>
          <a:bodyPr lIns="0" tIns="0" rIns="0" bIns="0" anchor="t" anchorCtr="0">
            <a:noAutofit/>
          </a:bodyPr>
          <a:lstStyle/>
          <a:p>
            <a:pPr marL="5776" marR="0" lvl="0" indent="-5776" algn="l" rtl="0">
              <a:spcBef>
                <a:spcPts val="0"/>
              </a:spcBef>
              <a:buSzPct val="25000"/>
              <a:buNone/>
            </a:pPr>
            <a:r>
              <a:rPr lang="en-GB" sz="1600" b="1" dirty="0">
                <a:latin typeface="Arial" panose="020B0604020202020204" pitchFamily="34" charset="0"/>
                <a:ea typeface="JLR Emeric SemiBold" charset="0"/>
                <a:cs typeface="Arial" panose="020B0604020202020204" pitchFamily="34" charset="0"/>
                <a:sym typeface="Arial"/>
              </a:rPr>
              <a:t>XE</a:t>
            </a:r>
          </a:p>
        </p:txBody>
      </p:sp>
      <p:sp>
        <p:nvSpPr>
          <p:cNvPr id="8" name="Shape 198">
            <a:extLst>
              <a:ext uri="{FF2B5EF4-FFF2-40B4-BE49-F238E27FC236}">
                <a16:creationId xmlns:a16="http://schemas.microsoft.com/office/drawing/2014/main" id="{C776E5A5-0DDE-4237-A9CD-0FC71BA363F1}"/>
              </a:ext>
            </a:extLst>
          </p:cNvPr>
          <p:cNvSpPr txBox="1"/>
          <p:nvPr/>
        </p:nvSpPr>
        <p:spPr>
          <a:xfrm>
            <a:off x="7328818" y="1706743"/>
            <a:ext cx="1695169" cy="625027"/>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latin typeface="Arial" panose="020B0604020202020204" pitchFamily="34" charset="0"/>
                <a:ea typeface="JLR Emeric" charset="0"/>
                <a:cs typeface="Arial" panose="020B0604020202020204" pitchFamily="34" charset="0"/>
                <a:sym typeface="Arial"/>
              </a:rPr>
              <a:t>The most advanced, efficient and refined sports saloon that Jaguar has ever produced.</a:t>
            </a:r>
          </a:p>
        </p:txBody>
      </p:sp>
      <p:sp>
        <p:nvSpPr>
          <p:cNvPr id="9" name="Shape 197">
            <a:extLst>
              <a:ext uri="{FF2B5EF4-FFF2-40B4-BE49-F238E27FC236}">
                <a16:creationId xmlns:a16="http://schemas.microsoft.com/office/drawing/2014/main" id="{FD92F7A4-D2A9-46F5-91A0-8CA4CCB98715}"/>
              </a:ext>
            </a:extLst>
          </p:cNvPr>
          <p:cNvSpPr txBox="1"/>
          <p:nvPr/>
        </p:nvSpPr>
        <p:spPr>
          <a:xfrm>
            <a:off x="5668515" y="1406692"/>
            <a:ext cx="772335" cy="373601"/>
          </a:xfrm>
          <a:prstGeom prst="rect">
            <a:avLst/>
          </a:prstGeom>
          <a:noFill/>
          <a:ln>
            <a:noFill/>
          </a:ln>
        </p:spPr>
        <p:txBody>
          <a:bodyPr lIns="0" tIns="0" rIns="0" bIns="0" anchor="t" anchorCtr="0">
            <a:noAutofit/>
          </a:bodyPr>
          <a:lstStyle/>
          <a:p>
            <a:pPr marL="5776" marR="0" lvl="0" indent="-5776" algn="l" rtl="0">
              <a:spcBef>
                <a:spcPts val="0"/>
              </a:spcBef>
              <a:buSzPct val="25000"/>
              <a:buNone/>
            </a:pPr>
            <a:r>
              <a:rPr lang="en-GB" sz="1600" b="1" dirty="0">
                <a:latin typeface="Arial" panose="020B0604020202020204" pitchFamily="34" charset="0"/>
                <a:ea typeface="JLR Emeric SemiBold" charset="0"/>
                <a:cs typeface="Arial" panose="020B0604020202020204" pitchFamily="34" charset="0"/>
                <a:sym typeface="Arial"/>
              </a:rPr>
              <a:t>XF</a:t>
            </a:r>
          </a:p>
        </p:txBody>
      </p:sp>
      <p:sp>
        <p:nvSpPr>
          <p:cNvPr id="10" name="Shape 198">
            <a:extLst>
              <a:ext uri="{FF2B5EF4-FFF2-40B4-BE49-F238E27FC236}">
                <a16:creationId xmlns:a16="http://schemas.microsoft.com/office/drawing/2014/main" id="{16A9F204-6A3B-4082-9F93-260D9DAACC89}"/>
              </a:ext>
            </a:extLst>
          </p:cNvPr>
          <p:cNvSpPr txBox="1"/>
          <p:nvPr/>
        </p:nvSpPr>
        <p:spPr>
          <a:xfrm>
            <a:off x="5663953" y="1744570"/>
            <a:ext cx="1436918" cy="587200"/>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latin typeface="Arial" panose="020B0604020202020204" pitchFamily="34" charset="0"/>
                <a:ea typeface="JLR Emeric" charset="0"/>
                <a:cs typeface="Arial" panose="020B0604020202020204" pitchFamily="34" charset="0"/>
                <a:sym typeface="Arial"/>
              </a:rPr>
              <a:t>A fusion of sports car styling with outstanding comfort.</a:t>
            </a:r>
          </a:p>
        </p:txBody>
      </p:sp>
      <p:sp>
        <p:nvSpPr>
          <p:cNvPr id="11" name="Shape 197">
            <a:extLst>
              <a:ext uri="{FF2B5EF4-FFF2-40B4-BE49-F238E27FC236}">
                <a16:creationId xmlns:a16="http://schemas.microsoft.com/office/drawing/2014/main" id="{175CF181-81B7-4E37-A519-73E1D0D49848}"/>
              </a:ext>
            </a:extLst>
          </p:cNvPr>
          <p:cNvSpPr txBox="1"/>
          <p:nvPr/>
        </p:nvSpPr>
        <p:spPr>
          <a:xfrm>
            <a:off x="2436589" y="4629025"/>
            <a:ext cx="1147379" cy="373601"/>
          </a:xfrm>
          <a:prstGeom prst="rect">
            <a:avLst/>
          </a:prstGeom>
          <a:noFill/>
          <a:ln>
            <a:noFill/>
          </a:ln>
        </p:spPr>
        <p:txBody>
          <a:bodyPr lIns="0" tIns="0" rIns="0" bIns="0" anchor="t" anchorCtr="0">
            <a:noAutofit/>
          </a:bodyPr>
          <a:lstStyle/>
          <a:p>
            <a:pPr marL="5776" marR="0" lvl="0" indent="-5776" algn="l" rtl="0">
              <a:spcBef>
                <a:spcPts val="0"/>
              </a:spcBef>
              <a:buSzPct val="25000"/>
              <a:buNone/>
            </a:pPr>
            <a:r>
              <a:rPr lang="en-GB" sz="1600" b="1" dirty="0">
                <a:solidFill>
                  <a:schemeClr val="bg1"/>
                </a:solidFill>
                <a:latin typeface="Arial" panose="020B0604020202020204" pitchFamily="34" charset="0"/>
                <a:ea typeface="JLR Emeric SemiBold" charset="0"/>
                <a:cs typeface="Arial" panose="020B0604020202020204" pitchFamily="34" charset="0"/>
                <a:sym typeface="Arial"/>
              </a:rPr>
              <a:t>F-PACE</a:t>
            </a:r>
          </a:p>
        </p:txBody>
      </p:sp>
      <p:sp>
        <p:nvSpPr>
          <p:cNvPr id="12" name="Shape 198">
            <a:extLst>
              <a:ext uri="{FF2B5EF4-FFF2-40B4-BE49-F238E27FC236}">
                <a16:creationId xmlns:a16="http://schemas.microsoft.com/office/drawing/2014/main" id="{B0E541DB-A6D3-4C38-A4C9-AA3B96569455}"/>
              </a:ext>
            </a:extLst>
          </p:cNvPr>
          <p:cNvSpPr txBox="1"/>
          <p:nvPr/>
        </p:nvSpPr>
        <p:spPr>
          <a:xfrm>
            <a:off x="2436588" y="4988974"/>
            <a:ext cx="1959945" cy="587200"/>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solidFill>
                  <a:schemeClr val="bg1"/>
                </a:solidFill>
                <a:latin typeface="Arial" panose="020B0604020202020204" pitchFamily="34" charset="0"/>
                <a:ea typeface="JLR Emeric" charset="0"/>
                <a:cs typeface="Arial" panose="020B0604020202020204" pitchFamily="34" charset="0"/>
                <a:sym typeface="Arial"/>
              </a:rPr>
              <a:t>A performance crossover from Jaguar for those who love driving.</a:t>
            </a:r>
          </a:p>
        </p:txBody>
      </p:sp>
      <p:sp>
        <p:nvSpPr>
          <p:cNvPr id="13" name="Shape 197">
            <a:extLst>
              <a:ext uri="{FF2B5EF4-FFF2-40B4-BE49-F238E27FC236}">
                <a16:creationId xmlns:a16="http://schemas.microsoft.com/office/drawing/2014/main" id="{5B77D1C5-90A9-4DBB-9A58-A923F80D2505}"/>
              </a:ext>
            </a:extLst>
          </p:cNvPr>
          <p:cNvSpPr txBox="1"/>
          <p:nvPr/>
        </p:nvSpPr>
        <p:spPr>
          <a:xfrm>
            <a:off x="9257773" y="1378039"/>
            <a:ext cx="772335" cy="373601"/>
          </a:xfrm>
          <a:prstGeom prst="rect">
            <a:avLst/>
          </a:prstGeom>
          <a:noFill/>
          <a:ln>
            <a:noFill/>
          </a:ln>
        </p:spPr>
        <p:txBody>
          <a:bodyPr lIns="0" tIns="0" rIns="0" bIns="0" anchor="t" anchorCtr="0">
            <a:noAutofit/>
          </a:bodyPr>
          <a:lstStyle/>
          <a:p>
            <a:pPr marL="5776" marR="0" lvl="0" indent="-5776" algn="l" rtl="0">
              <a:spcBef>
                <a:spcPts val="0"/>
              </a:spcBef>
              <a:buSzPct val="25000"/>
              <a:buNone/>
            </a:pPr>
            <a:r>
              <a:rPr lang="en-GB" sz="1600" b="1" dirty="0">
                <a:latin typeface="Arial" panose="020B0604020202020204" pitchFamily="34" charset="0"/>
                <a:ea typeface="JLR Emeric SemiBold" charset="0"/>
                <a:cs typeface="Arial" panose="020B0604020202020204" pitchFamily="34" charset="0"/>
                <a:sym typeface="Arial"/>
              </a:rPr>
              <a:t>XJ</a:t>
            </a:r>
          </a:p>
        </p:txBody>
      </p:sp>
      <p:sp>
        <p:nvSpPr>
          <p:cNvPr id="14" name="Shape 198">
            <a:extLst>
              <a:ext uri="{FF2B5EF4-FFF2-40B4-BE49-F238E27FC236}">
                <a16:creationId xmlns:a16="http://schemas.microsoft.com/office/drawing/2014/main" id="{71C3A8A1-63DB-43E1-9D83-8030841074FE}"/>
              </a:ext>
            </a:extLst>
          </p:cNvPr>
          <p:cNvSpPr txBox="1"/>
          <p:nvPr/>
        </p:nvSpPr>
        <p:spPr>
          <a:xfrm>
            <a:off x="9255555" y="1705706"/>
            <a:ext cx="1377999" cy="587200"/>
          </a:xfrm>
          <a:prstGeom prst="rect">
            <a:avLst/>
          </a:prstGeom>
          <a:noFill/>
          <a:ln>
            <a:noFill/>
          </a:ln>
        </p:spPr>
        <p:txBody>
          <a:bodyPr lIns="0" tIns="0" rIns="0" bIns="0" anchor="t" anchorCtr="0">
            <a:noAutofit/>
          </a:bodyPr>
          <a:lstStyle/>
          <a:p>
            <a:pPr marL="5776" marR="2310" lvl="0" indent="-5776" rtl="0">
              <a:lnSpc>
                <a:spcPct val="105700"/>
              </a:lnSpc>
              <a:spcBef>
                <a:spcPts val="0"/>
              </a:spcBef>
              <a:buSzPct val="25000"/>
              <a:buNone/>
            </a:pPr>
            <a:r>
              <a:rPr lang="en-GB" sz="900" dirty="0">
                <a:latin typeface="Arial" panose="020B0604020202020204" pitchFamily="34" charset="0"/>
                <a:ea typeface="JLR Emeric" charset="0"/>
                <a:cs typeface="Arial" panose="020B0604020202020204" pitchFamily="34" charset="0"/>
                <a:sym typeface="Arial"/>
              </a:rPr>
              <a:t>A dramatic combination of beauty, luxury and power.</a:t>
            </a:r>
          </a:p>
        </p:txBody>
      </p:sp>
      <p:sp>
        <p:nvSpPr>
          <p:cNvPr id="16" name="Shape 197">
            <a:extLst>
              <a:ext uri="{FF2B5EF4-FFF2-40B4-BE49-F238E27FC236}">
                <a16:creationId xmlns:a16="http://schemas.microsoft.com/office/drawing/2014/main" id="{3DE8DB22-62DC-436C-9FCD-1182BE091EBE}"/>
              </a:ext>
            </a:extLst>
          </p:cNvPr>
          <p:cNvSpPr txBox="1"/>
          <p:nvPr/>
        </p:nvSpPr>
        <p:spPr>
          <a:xfrm>
            <a:off x="7034479" y="4662893"/>
            <a:ext cx="1147379" cy="373601"/>
          </a:xfrm>
          <a:prstGeom prst="rect">
            <a:avLst/>
          </a:prstGeom>
          <a:noFill/>
          <a:ln>
            <a:noFill/>
          </a:ln>
        </p:spPr>
        <p:txBody>
          <a:bodyPr lIns="0" tIns="0" rIns="0" bIns="0" anchor="t" anchorCtr="0">
            <a:noAutofit/>
          </a:bodyPr>
          <a:lstStyle/>
          <a:p>
            <a:pPr marL="5776" marR="0" lvl="0" indent="-5776" algn="l" rtl="0">
              <a:spcBef>
                <a:spcPts val="0"/>
              </a:spcBef>
              <a:buSzPct val="25000"/>
              <a:buNone/>
            </a:pPr>
            <a:r>
              <a:rPr lang="en-GB" sz="1600" b="1" dirty="0">
                <a:solidFill>
                  <a:schemeClr val="bg1"/>
                </a:solidFill>
                <a:latin typeface="Arial" panose="020B0604020202020204" pitchFamily="34" charset="0"/>
                <a:ea typeface="JLR Emeric SemiBold" charset="0"/>
                <a:cs typeface="Arial" panose="020B0604020202020204" pitchFamily="34" charset="0"/>
                <a:sym typeface="Arial"/>
              </a:rPr>
              <a:t>F-TYPE</a:t>
            </a:r>
          </a:p>
        </p:txBody>
      </p:sp>
      <p:sp>
        <p:nvSpPr>
          <p:cNvPr id="17" name="Shape 198">
            <a:extLst>
              <a:ext uri="{FF2B5EF4-FFF2-40B4-BE49-F238E27FC236}">
                <a16:creationId xmlns:a16="http://schemas.microsoft.com/office/drawing/2014/main" id="{FC0030CF-DDDC-426B-9C20-7E534401A69C}"/>
              </a:ext>
            </a:extLst>
          </p:cNvPr>
          <p:cNvSpPr txBox="1"/>
          <p:nvPr/>
        </p:nvSpPr>
        <p:spPr>
          <a:xfrm>
            <a:off x="7034479" y="5018100"/>
            <a:ext cx="1570761" cy="587200"/>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solidFill>
                  <a:schemeClr val="bg1"/>
                </a:solidFill>
                <a:latin typeface="Arial" panose="020B0604020202020204" pitchFamily="34" charset="0"/>
                <a:ea typeface="JLR Emeric" charset="0"/>
                <a:cs typeface="Arial" panose="020B0604020202020204" pitchFamily="34" charset="0"/>
                <a:sym typeface="Arial"/>
              </a:rPr>
              <a:t>A true Jaguar sports car - powerful, agile and distinctive.</a:t>
            </a:r>
          </a:p>
        </p:txBody>
      </p:sp>
      <p:sp>
        <p:nvSpPr>
          <p:cNvPr id="18" name="Shape 197">
            <a:extLst>
              <a:ext uri="{FF2B5EF4-FFF2-40B4-BE49-F238E27FC236}">
                <a16:creationId xmlns:a16="http://schemas.microsoft.com/office/drawing/2014/main" id="{A8620730-EF39-4AED-86F1-907574AB76DA}"/>
              </a:ext>
            </a:extLst>
          </p:cNvPr>
          <p:cNvSpPr txBox="1"/>
          <p:nvPr/>
        </p:nvSpPr>
        <p:spPr>
          <a:xfrm>
            <a:off x="4872561" y="4646964"/>
            <a:ext cx="1299779" cy="373601"/>
          </a:xfrm>
          <a:prstGeom prst="rect">
            <a:avLst/>
          </a:prstGeom>
          <a:noFill/>
          <a:ln>
            <a:noFill/>
          </a:ln>
        </p:spPr>
        <p:txBody>
          <a:bodyPr lIns="0" tIns="0" rIns="0" bIns="0" anchor="t" anchorCtr="0">
            <a:noAutofit/>
          </a:bodyPr>
          <a:lstStyle/>
          <a:p>
            <a:pPr marL="5776" marR="0" lvl="0" indent="-5776" algn="l" rtl="0">
              <a:spcBef>
                <a:spcPts val="0"/>
              </a:spcBef>
              <a:buSzPct val="25000"/>
              <a:buNone/>
            </a:pPr>
            <a:r>
              <a:rPr lang="en-GB" sz="1600" b="1" dirty="0">
                <a:solidFill>
                  <a:schemeClr val="bg1"/>
                </a:solidFill>
                <a:latin typeface="Arial" panose="020B0604020202020204" pitchFamily="34" charset="0"/>
                <a:ea typeface="JLR Emeric SemiBold" charset="0"/>
                <a:cs typeface="Arial" panose="020B0604020202020204" pitchFamily="34" charset="0"/>
                <a:sym typeface="Arial"/>
              </a:rPr>
              <a:t>E-PACE</a:t>
            </a:r>
          </a:p>
        </p:txBody>
      </p:sp>
      <p:sp>
        <p:nvSpPr>
          <p:cNvPr id="19" name="Shape 197">
            <a:extLst>
              <a:ext uri="{FF2B5EF4-FFF2-40B4-BE49-F238E27FC236}">
                <a16:creationId xmlns:a16="http://schemas.microsoft.com/office/drawing/2014/main" id="{AE146479-3587-4A98-9C8F-7D5F0CA44256}"/>
              </a:ext>
            </a:extLst>
          </p:cNvPr>
          <p:cNvSpPr txBox="1"/>
          <p:nvPr/>
        </p:nvSpPr>
        <p:spPr>
          <a:xfrm>
            <a:off x="3647729" y="1419640"/>
            <a:ext cx="1869469" cy="373601"/>
          </a:xfrm>
          <a:prstGeom prst="rect">
            <a:avLst/>
          </a:prstGeom>
          <a:noFill/>
          <a:ln>
            <a:noFill/>
          </a:ln>
        </p:spPr>
        <p:txBody>
          <a:bodyPr lIns="0" tIns="0" rIns="0" bIns="0" anchor="t" anchorCtr="0">
            <a:noAutofit/>
          </a:bodyPr>
          <a:lstStyle/>
          <a:p>
            <a:pPr marL="5776" marR="0" lvl="0" indent="-5776" algn="l" rtl="0">
              <a:spcBef>
                <a:spcPts val="0"/>
              </a:spcBef>
              <a:buSzPct val="25000"/>
              <a:buNone/>
            </a:pPr>
            <a:r>
              <a:rPr lang="en-GB" sz="1600" b="1" dirty="0">
                <a:latin typeface="Arial" panose="020B0604020202020204" pitchFamily="34" charset="0"/>
                <a:ea typeface="JLR Emeric SemiBold" charset="0"/>
                <a:cs typeface="Arial" panose="020B0604020202020204" pitchFamily="34" charset="0"/>
                <a:sym typeface="Arial"/>
              </a:rPr>
              <a:t>XF SPORTBRAKE</a:t>
            </a:r>
          </a:p>
        </p:txBody>
      </p:sp>
      <p:sp>
        <p:nvSpPr>
          <p:cNvPr id="20" name="Shape 198">
            <a:extLst>
              <a:ext uri="{FF2B5EF4-FFF2-40B4-BE49-F238E27FC236}">
                <a16:creationId xmlns:a16="http://schemas.microsoft.com/office/drawing/2014/main" id="{95C9DE63-3FA7-4440-9AA2-5D42ECE6328B}"/>
              </a:ext>
            </a:extLst>
          </p:cNvPr>
          <p:cNvSpPr txBox="1"/>
          <p:nvPr/>
        </p:nvSpPr>
        <p:spPr>
          <a:xfrm>
            <a:off x="4872560" y="4988974"/>
            <a:ext cx="1776700" cy="587200"/>
          </a:xfrm>
          <a:prstGeom prst="rect">
            <a:avLst/>
          </a:prstGeom>
          <a:noFill/>
          <a:ln>
            <a:noFill/>
          </a:ln>
        </p:spPr>
        <p:txBody>
          <a:bodyPr lIns="0" tIns="0" rIns="0" bIns="0" anchor="t" anchorCtr="0">
            <a:noAutofit/>
          </a:bodyPr>
          <a:lstStyle/>
          <a:p>
            <a:pPr marL="5776" marR="2310" indent="-5776">
              <a:lnSpc>
                <a:spcPct val="105700"/>
              </a:lnSpc>
              <a:buSzPct val="25000"/>
            </a:pPr>
            <a:r>
              <a:rPr lang="en-GB" sz="900" dirty="0">
                <a:solidFill>
                  <a:schemeClr val="bg1"/>
                </a:solidFill>
                <a:latin typeface="Arial" panose="020B0604020202020204" pitchFamily="34" charset="0"/>
                <a:ea typeface="JLR Emeric" charset="0"/>
                <a:cs typeface="Arial" panose="020B0604020202020204" pitchFamily="34" charset="0"/>
                <a:sym typeface="Arial"/>
              </a:rPr>
              <a:t>A seriously smart compact SUV, designed and engineered to be beautiful, fun and clever.</a:t>
            </a:r>
          </a:p>
        </p:txBody>
      </p:sp>
      <p:sp>
        <p:nvSpPr>
          <p:cNvPr id="21" name="Shape 198">
            <a:extLst>
              <a:ext uri="{FF2B5EF4-FFF2-40B4-BE49-F238E27FC236}">
                <a16:creationId xmlns:a16="http://schemas.microsoft.com/office/drawing/2014/main" id="{4A95E601-18A5-4361-BAAA-A3A85CA3786A}"/>
              </a:ext>
            </a:extLst>
          </p:cNvPr>
          <p:cNvSpPr txBox="1"/>
          <p:nvPr/>
        </p:nvSpPr>
        <p:spPr>
          <a:xfrm>
            <a:off x="3647729" y="1741165"/>
            <a:ext cx="1469643" cy="587200"/>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latin typeface="Arial" panose="020B0604020202020204" pitchFamily="34" charset="0"/>
                <a:ea typeface="JLR Emeric" charset="0"/>
                <a:cs typeface="Arial" panose="020B0604020202020204" pitchFamily="34" charset="0"/>
                <a:sym typeface="Arial"/>
              </a:rPr>
              <a:t>Jaguar grace, pace and space for the 21st Century.</a:t>
            </a:r>
          </a:p>
        </p:txBody>
      </p:sp>
      <p:sp>
        <p:nvSpPr>
          <p:cNvPr id="22" name="Shape 204">
            <a:extLst>
              <a:ext uri="{FF2B5EF4-FFF2-40B4-BE49-F238E27FC236}">
                <a16:creationId xmlns:a16="http://schemas.microsoft.com/office/drawing/2014/main" id="{3E7EB74F-3DF4-4AF9-AA33-472E5662B421}"/>
              </a:ext>
            </a:extLst>
          </p:cNvPr>
          <p:cNvSpPr/>
          <p:nvPr/>
        </p:nvSpPr>
        <p:spPr>
          <a:xfrm>
            <a:off x="1233400" y="1352807"/>
            <a:ext cx="1032599" cy="730977"/>
          </a:xfrm>
          <a:prstGeom prst="rect">
            <a:avLst/>
          </a:prstGeom>
          <a:blipFill rotWithShape="1">
            <a:blip r:embed="rId5" cstate="email">
              <a:alphaModFix/>
              <a:extLst>
                <a:ext uri="{28A0092B-C50C-407E-A947-70E740481C1C}">
                  <a14:useLocalDpi xmlns:a14="http://schemas.microsoft.com/office/drawing/2010/main"/>
                </a:ext>
              </a:extLst>
            </a:blip>
            <a:stretch>
              <a:fillRect/>
            </a:stretch>
          </a:blipFill>
          <a:ln>
            <a:noFill/>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Tree>
    <p:extLst>
      <p:ext uri="{BB962C8B-B14F-4D97-AF65-F5344CB8AC3E}">
        <p14:creationId xmlns:p14="http://schemas.microsoft.com/office/powerpoint/2010/main" val="1312489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products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pic>
        <p:nvPicPr>
          <p:cNvPr id="5" name="Picture 4">
            <a:extLst>
              <a:ext uri="{FF2B5EF4-FFF2-40B4-BE49-F238E27FC236}">
                <a16:creationId xmlns:a16="http://schemas.microsoft.com/office/drawing/2014/main" id="{7474FAF5-353C-4540-B0E5-CAD87C1FDD3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33594" y="1223875"/>
            <a:ext cx="9937104" cy="4687188"/>
          </a:xfrm>
          <a:prstGeom prst="rect">
            <a:avLst/>
          </a:prstGeom>
        </p:spPr>
      </p:pic>
      <p:sp>
        <p:nvSpPr>
          <p:cNvPr id="6" name="Rectangle 5">
            <a:extLst>
              <a:ext uri="{FF2B5EF4-FFF2-40B4-BE49-F238E27FC236}">
                <a16:creationId xmlns:a16="http://schemas.microsoft.com/office/drawing/2014/main" id="{AF9D4E1A-BD9A-44B1-9D24-5BD8BD8DFBC7}"/>
              </a:ext>
            </a:extLst>
          </p:cNvPr>
          <p:cNvSpPr/>
          <p:nvPr/>
        </p:nvSpPr>
        <p:spPr>
          <a:xfrm>
            <a:off x="1033588" y="1223874"/>
            <a:ext cx="9937104" cy="1873845"/>
          </a:xfrm>
          <a:prstGeom prst="rect">
            <a:avLst/>
          </a:prstGeom>
          <a:gradFill flip="none" rotWithShape="1">
            <a:gsLst>
              <a:gs pos="52000">
                <a:schemeClr val="bg1"/>
              </a:gs>
              <a:gs pos="100000">
                <a:schemeClr val="bg1">
                  <a:alpha val="0"/>
                </a:schemeClr>
              </a:gs>
            </a:gsLst>
            <a:lin ang="5400000" scaled="1"/>
            <a:tileRect/>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Shape 197">
            <a:extLst>
              <a:ext uri="{FF2B5EF4-FFF2-40B4-BE49-F238E27FC236}">
                <a16:creationId xmlns:a16="http://schemas.microsoft.com/office/drawing/2014/main" id="{2537C8FE-CCB7-4733-909C-67084D45C9AB}"/>
              </a:ext>
            </a:extLst>
          </p:cNvPr>
          <p:cNvSpPr txBox="1"/>
          <p:nvPr/>
        </p:nvSpPr>
        <p:spPr>
          <a:xfrm>
            <a:off x="1406019" y="4948593"/>
            <a:ext cx="1995643" cy="384110"/>
          </a:xfrm>
          <a:prstGeom prst="rect">
            <a:avLst/>
          </a:prstGeom>
          <a:noFill/>
          <a:ln>
            <a:noFill/>
          </a:ln>
        </p:spPr>
        <p:txBody>
          <a:bodyPr lIns="0" tIns="0" rIns="0" bIns="0" anchor="t" anchorCtr="0">
            <a:noAutofit/>
          </a:bodyPr>
          <a:lstStyle/>
          <a:p>
            <a:pPr marL="5776" indent="-5776">
              <a:buSzPct val="25000"/>
            </a:pPr>
            <a:r>
              <a:rPr lang="en-GB" sz="1200" b="1" dirty="0">
                <a:latin typeface="Arial" panose="020B0604020202020204" pitchFamily="34" charset="0"/>
                <a:ea typeface="JLR Emeric SemiBold" charset="0"/>
                <a:cs typeface="Arial" panose="020B0604020202020204" pitchFamily="34" charset="0"/>
                <a:sym typeface="Arial"/>
              </a:rPr>
              <a:t>RANGE ROVER EVOQUE</a:t>
            </a:r>
          </a:p>
          <a:p>
            <a:pPr marL="5776" marR="0" lvl="0" indent="-5776" algn="l" rtl="0">
              <a:spcBef>
                <a:spcPts val="0"/>
              </a:spcBef>
              <a:buSzPct val="25000"/>
              <a:buNone/>
            </a:pPr>
            <a:endParaRPr lang="en-GB" sz="1600" b="1" dirty="0">
              <a:latin typeface="Arial" panose="020B0604020202020204" pitchFamily="34" charset="0"/>
              <a:ea typeface="JLR Emeric SemiBold" charset="0"/>
              <a:cs typeface="Arial" panose="020B0604020202020204" pitchFamily="34" charset="0"/>
              <a:sym typeface="Arial"/>
            </a:endParaRPr>
          </a:p>
        </p:txBody>
      </p:sp>
      <p:sp>
        <p:nvSpPr>
          <p:cNvPr id="8" name="Shape 198">
            <a:extLst>
              <a:ext uri="{FF2B5EF4-FFF2-40B4-BE49-F238E27FC236}">
                <a16:creationId xmlns:a16="http://schemas.microsoft.com/office/drawing/2014/main" id="{4452D594-1D58-4F31-B3B7-7A9B21633D0F}"/>
              </a:ext>
            </a:extLst>
          </p:cNvPr>
          <p:cNvSpPr txBox="1"/>
          <p:nvPr/>
        </p:nvSpPr>
        <p:spPr>
          <a:xfrm>
            <a:off x="1409152" y="5234663"/>
            <a:ext cx="1641924" cy="642609"/>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latin typeface="Arial" panose="020B0604020202020204" pitchFamily="34" charset="0"/>
                <a:ea typeface="JLR Emeric" charset="0"/>
                <a:cs typeface="Arial" panose="020B0604020202020204" pitchFamily="34" charset="0"/>
                <a:sym typeface="Arial"/>
              </a:rPr>
              <a:t>Distinctive and individual, a true Range Rover in compact form.</a:t>
            </a:r>
          </a:p>
        </p:txBody>
      </p:sp>
      <p:sp>
        <p:nvSpPr>
          <p:cNvPr id="9" name="Shape 197">
            <a:extLst>
              <a:ext uri="{FF2B5EF4-FFF2-40B4-BE49-F238E27FC236}">
                <a16:creationId xmlns:a16="http://schemas.microsoft.com/office/drawing/2014/main" id="{0DB48B1A-8BB6-41D9-B4F3-F285E43038F3}"/>
              </a:ext>
            </a:extLst>
          </p:cNvPr>
          <p:cNvSpPr txBox="1"/>
          <p:nvPr/>
        </p:nvSpPr>
        <p:spPr>
          <a:xfrm>
            <a:off x="8264014" y="1655830"/>
            <a:ext cx="1904076" cy="384110"/>
          </a:xfrm>
          <a:prstGeom prst="rect">
            <a:avLst/>
          </a:prstGeom>
          <a:noFill/>
          <a:ln>
            <a:noFill/>
          </a:ln>
        </p:spPr>
        <p:txBody>
          <a:bodyPr lIns="0" tIns="0" rIns="0" bIns="0" anchor="t" anchorCtr="0">
            <a:noAutofit/>
          </a:bodyPr>
          <a:lstStyle/>
          <a:p>
            <a:pPr marL="5776" lvl="0" indent="-5776">
              <a:buSzPct val="25000"/>
            </a:pPr>
            <a:r>
              <a:rPr lang="en-GB" sz="1200" b="1" dirty="0">
                <a:solidFill>
                  <a:sysClr val="windowText" lastClr="000000"/>
                </a:solidFill>
                <a:latin typeface="Arial" panose="020B0604020202020204" pitchFamily="34" charset="0"/>
                <a:ea typeface="JLR Emeric SemiBold" charset="0"/>
                <a:cs typeface="Arial" panose="020B0604020202020204" pitchFamily="34" charset="0"/>
                <a:sym typeface="Arial"/>
              </a:rPr>
              <a:t>DISCOVERY SPORT</a:t>
            </a:r>
          </a:p>
        </p:txBody>
      </p:sp>
      <p:sp>
        <p:nvSpPr>
          <p:cNvPr id="10" name="Shape 198">
            <a:extLst>
              <a:ext uri="{FF2B5EF4-FFF2-40B4-BE49-F238E27FC236}">
                <a16:creationId xmlns:a16="http://schemas.microsoft.com/office/drawing/2014/main" id="{3040131C-9839-4532-B8BE-1471BC2FFA56}"/>
              </a:ext>
            </a:extLst>
          </p:cNvPr>
          <p:cNvSpPr txBox="1"/>
          <p:nvPr/>
        </p:nvSpPr>
        <p:spPr>
          <a:xfrm>
            <a:off x="8264014" y="1912980"/>
            <a:ext cx="1659946" cy="603718"/>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solidFill>
                  <a:sysClr val="windowText" lastClr="000000"/>
                </a:solidFill>
                <a:latin typeface="Arial" panose="020B0604020202020204" pitchFamily="34" charset="0"/>
                <a:ea typeface="JLR Emeric" charset="0"/>
                <a:cs typeface="Arial" panose="020B0604020202020204" pitchFamily="34" charset="0"/>
                <a:sym typeface="Arial"/>
              </a:rPr>
              <a:t>The first in a new generation of Land Rover SUV design.</a:t>
            </a:r>
          </a:p>
        </p:txBody>
      </p:sp>
      <p:sp>
        <p:nvSpPr>
          <p:cNvPr id="11" name="Shape 197">
            <a:extLst>
              <a:ext uri="{FF2B5EF4-FFF2-40B4-BE49-F238E27FC236}">
                <a16:creationId xmlns:a16="http://schemas.microsoft.com/office/drawing/2014/main" id="{8124B944-67BD-4739-92B6-5D222983C1AB}"/>
              </a:ext>
            </a:extLst>
          </p:cNvPr>
          <p:cNvSpPr txBox="1"/>
          <p:nvPr/>
        </p:nvSpPr>
        <p:spPr>
          <a:xfrm>
            <a:off x="6234603" y="1655830"/>
            <a:ext cx="1428887" cy="384110"/>
          </a:xfrm>
          <a:prstGeom prst="rect">
            <a:avLst/>
          </a:prstGeom>
          <a:noFill/>
          <a:ln>
            <a:noFill/>
          </a:ln>
        </p:spPr>
        <p:txBody>
          <a:bodyPr lIns="0" tIns="0" rIns="0" bIns="0" anchor="t" anchorCtr="0">
            <a:noAutofit/>
          </a:bodyPr>
          <a:lstStyle/>
          <a:p>
            <a:pPr marL="5776" lvl="0" indent="-5776">
              <a:buSzPct val="25000"/>
            </a:pPr>
            <a:r>
              <a:rPr lang="en-GB" sz="1200" b="1" dirty="0">
                <a:solidFill>
                  <a:sysClr val="windowText" lastClr="000000"/>
                </a:solidFill>
                <a:latin typeface="Arial" panose="020B0604020202020204" pitchFamily="34" charset="0"/>
                <a:ea typeface="JLR Emeric SemiBold" charset="0"/>
                <a:cs typeface="Arial" panose="020B0604020202020204" pitchFamily="34" charset="0"/>
                <a:sym typeface="Arial"/>
              </a:rPr>
              <a:t>DISCOVERY</a:t>
            </a:r>
          </a:p>
        </p:txBody>
      </p:sp>
      <p:sp>
        <p:nvSpPr>
          <p:cNvPr id="12" name="Shape 198">
            <a:extLst>
              <a:ext uri="{FF2B5EF4-FFF2-40B4-BE49-F238E27FC236}">
                <a16:creationId xmlns:a16="http://schemas.microsoft.com/office/drawing/2014/main" id="{85D5E819-DEF9-48E8-95FD-466E017EEC99}"/>
              </a:ext>
            </a:extLst>
          </p:cNvPr>
          <p:cNvSpPr txBox="1"/>
          <p:nvPr/>
        </p:nvSpPr>
        <p:spPr>
          <a:xfrm>
            <a:off x="6218170" y="1912980"/>
            <a:ext cx="1837260" cy="603718"/>
          </a:xfrm>
          <a:prstGeom prst="rect">
            <a:avLst/>
          </a:prstGeom>
          <a:noFill/>
          <a:ln>
            <a:noFill/>
          </a:ln>
        </p:spPr>
        <p:txBody>
          <a:bodyPr lIns="0" tIns="0" rIns="0" bIns="0" anchor="t" anchorCtr="0">
            <a:noAutofit/>
          </a:bodyPr>
          <a:lstStyle/>
          <a:p>
            <a:pPr marL="5776" marR="2310" lvl="0" indent="-5776">
              <a:lnSpc>
                <a:spcPct val="105700"/>
              </a:lnSpc>
              <a:buSzPct val="25000"/>
            </a:pPr>
            <a:r>
              <a:rPr lang="en-GB" sz="900" dirty="0">
                <a:solidFill>
                  <a:sysClr val="windowText" lastClr="000000"/>
                </a:solidFill>
                <a:latin typeface="Arial" panose="020B0604020202020204" pitchFamily="34" charset="0"/>
                <a:ea typeface="JLR Emeric" charset="0"/>
                <a:cs typeface="Arial" panose="020B0604020202020204" pitchFamily="34" charset="0"/>
              </a:rPr>
              <a:t>The best family SUV in the world, with unrivalled capability and technology.</a:t>
            </a:r>
          </a:p>
        </p:txBody>
      </p:sp>
      <p:sp>
        <p:nvSpPr>
          <p:cNvPr id="13" name="Shape 197">
            <a:extLst>
              <a:ext uri="{FF2B5EF4-FFF2-40B4-BE49-F238E27FC236}">
                <a16:creationId xmlns:a16="http://schemas.microsoft.com/office/drawing/2014/main" id="{34DDC1CC-00C8-4AC6-9EE9-1EBFC121A686}"/>
              </a:ext>
            </a:extLst>
          </p:cNvPr>
          <p:cNvSpPr txBox="1"/>
          <p:nvPr/>
        </p:nvSpPr>
        <p:spPr>
          <a:xfrm>
            <a:off x="5951021" y="4948592"/>
            <a:ext cx="2054773" cy="384110"/>
          </a:xfrm>
          <a:prstGeom prst="rect">
            <a:avLst/>
          </a:prstGeom>
          <a:noFill/>
          <a:ln>
            <a:noFill/>
          </a:ln>
        </p:spPr>
        <p:txBody>
          <a:bodyPr lIns="0" tIns="0" rIns="0" bIns="0" anchor="t" anchorCtr="0">
            <a:noAutofit/>
          </a:bodyPr>
          <a:lstStyle/>
          <a:p>
            <a:pPr marL="5776" lvl="0" indent="-5776">
              <a:buSzPct val="25000"/>
            </a:pPr>
            <a:r>
              <a:rPr lang="en-GB" sz="1200" b="1" dirty="0">
                <a:latin typeface="Arial" panose="020B0604020202020204" pitchFamily="34" charset="0"/>
                <a:ea typeface="JLR Emeric SemiBold" charset="0"/>
                <a:cs typeface="Arial" panose="020B0604020202020204" pitchFamily="34" charset="0"/>
                <a:sym typeface="Arial"/>
              </a:rPr>
              <a:t>RANGE ROVER SPORT</a:t>
            </a:r>
          </a:p>
        </p:txBody>
      </p:sp>
      <p:sp>
        <p:nvSpPr>
          <p:cNvPr id="14" name="Shape 198">
            <a:extLst>
              <a:ext uri="{FF2B5EF4-FFF2-40B4-BE49-F238E27FC236}">
                <a16:creationId xmlns:a16="http://schemas.microsoft.com/office/drawing/2014/main" id="{149548AA-359A-4016-81C7-9E00CB2BA140}"/>
              </a:ext>
            </a:extLst>
          </p:cNvPr>
          <p:cNvSpPr txBox="1"/>
          <p:nvPr/>
        </p:nvSpPr>
        <p:spPr>
          <a:xfrm>
            <a:off x="5951021" y="5234663"/>
            <a:ext cx="1246066" cy="603718"/>
          </a:xfrm>
          <a:prstGeom prst="rect">
            <a:avLst/>
          </a:prstGeom>
          <a:noFill/>
          <a:ln>
            <a:noFill/>
          </a:ln>
        </p:spPr>
        <p:txBody>
          <a:bodyPr lIns="0" tIns="0" rIns="0" bIns="0" anchor="t" anchorCtr="0">
            <a:noAutofit/>
          </a:bodyPr>
          <a:lstStyle/>
          <a:p>
            <a:pPr marL="5487" marR="2310" lvl="0" indent="-5487">
              <a:lnSpc>
                <a:spcPct val="105700"/>
              </a:lnSpc>
              <a:buSzPct val="25000"/>
            </a:pPr>
            <a:r>
              <a:rPr lang="en-GB" sz="900" dirty="0">
                <a:latin typeface="Arial" panose="020B0604020202020204" pitchFamily="34" charset="0"/>
                <a:ea typeface="JLR Emeric" charset="0"/>
                <a:cs typeface="Arial" panose="020B0604020202020204" pitchFamily="34" charset="0"/>
                <a:sym typeface="Arial"/>
              </a:rPr>
              <a:t>The most agile and dynamic Land Rover.</a:t>
            </a:r>
          </a:p>
        </p:txBody>
      </p:sp>
      <p:sp>
        <p:nvSpPr>
          <p:cNvPr id="15" name="Shape 197">
            <a:extLst>
              <a:ext uri="{FF2B5EF4-FFF2-40B4-BE49-F238E27FC236}">
                <a16:creationId xmlns:a16="http://schemas.microsoft.com/office/drawing/2014/main" id="{EE62CEDC-0470-463A-BEAE-409E693B4B20}"/>
              </a:ext>
            </a:extLst>
          </p:cNvPr>
          <p:cNvSpPr txBox="1"/>
          <p:nvPr/>
        </p:nvSpPr>
        <p:spPr>
          <a:xfrm>
            <a:off x="8434419" y="4968174"/>
            <a:ext cx="1411574" cy="384110"/>
          </a:xfrm>
          <a:prstGeom prst="rect">
            <a:avLst/>
          </a:prstGeom>
          <a:noFill/>
          <a:ln>
            <a:noFill/>
          </a:ln>
        </p:spPr>
        <p:txBody>
          <a:bodyPr lIns="0" tIns="0" rIns="0" bIns="0" anchor="t" anchorCtr="0">
            <a:noAutofit/>
          </a:bodyPr>
          <a:lstStyle/>
          <a:p>
            <a:pPr marL="5776" lvl="0" indent="-5776">
              <a:buSzPct val="25000"/>
            </a:pPr>
            <a:r>
              <a:rPr lang="en-GB" sz="1200" b="1" dirty="0">
                <a:latin typeface="Arial" panose="020B0604020202020204" pitchFamily="34" charset="0"/>
                <a:ea typeface="JLR Emeric SemiBold" charset="0"/>
                <a:cs typeface="Arial" panose="020B0604020202020204" pitchFamily="34" charset="0"/>
                <a:sym typeface="Arial"/>
              </a:rPr>
              <a:t>RANGE ROVER</a:t>
            </a:r>
          </a:p>
        </p:txBody>
      </p:sp>
      <p:sp>
        <p:nvSpPr>
          <p:cNvPr id="16" name="Shape 197">
            <a:extLst>
              <a:ext uri="{FF2B5EF4-FFF2-40B4-BE49-F238E27FC236}">
                <a16:creationId xmlns:a16="http://schemas.microsoft.com/office/drawing/2014/main" id="{5B9DDDE5-3037-4CF0-9287-C00305621D16}"/>
              </a:ext>
            </a:extLst>
          </p:cNvPr>
          <p:cNvSpPr txBox="1"/>
          <p:nvPr/>
        </p:nvSpPr>
        <p:spPr>
          <a:xfrm>
            <a:off x="3627702" y="4948593"/>
            <a:ext cx="2104405" cy="384110"/>
          </a:xfrm>
          <a:prstGeom prst="rect">
            <a:avLst/>
          </a:prstGeom>
          <a:noFill/>
          <a:ln>
            <a:noFill/>
          </a:ln>
        </p:spPr>
        <p:txBody>
          <a:bodyPr lIns="0" tIns="0" rIns="0" bIns="0" anchor="t" anchorCtr="0">
            <a:noAutofit/>
          </a:bodyPr>
          <a:lstStyle/>
          <a:p>
            <a:pPr marL="5776" lvl="0" indent="-5776">
              <a:buSzPct val="25000"/>
            </a:pPr>
            <a:r>
              <a:rPr lang="en-GB" sz="1200" b="1" dirty="0">
                <a:latin typeface="Arial" panose="020B0604020202020204" pitchFamily="34" charset="0"/>
                <a:ea typeface="JLR Emeric SemiBold" charset="0"/>
                <a:cs typeface="Arial" panose="020B0604020202020204" pitchFamily="34" charset="0"/>
                <a:sym typeface="Arial"/>
              </a:rPr>
              <a:t>RANGE ROVER VELAR</a:t>
            </a:r>
          </a:p>
        </p:txBody>
      </p:sp>
      <p:sp>
        <p:nvSpPr>
          <p:cNvPr id="17" name="Shape 198">
            <a:extLst>
              <a:ext uri="{FF2B5EF4-FFF2-40B4-BE49-F238E27FC236}">
                <a16:creationId xmlns:a16="http://schemas.microsoft.com/office/drawing/2014/main" id="{AE601C36-7DD4-4133-A46F-E534D75763FD}"/>
              </a:ext>
            </a:extLst>
          </p:cNvPr>
          <p:cNvSpPr txBox="1"/>
          <p:nvPr/>
        </p:nvSpPr>
        <p:spPr>
          <a:xfrm>
            <a:off x="8434420" y="5272489"/>
            <a:ext cx="1816198" cy="603718"/>
          </a:xfrm>
          <a:prstGeom prst="rect">
            <a:avLst/>
          </a:prstGeom>
          <a:noFill/>
          <a:ln>
            <a:noFill/>
          </a:ln>
        </p:spPr>
        <p:txBody>
          <a:bodyPr lIns="0" tIns="0" rIns="0" bIns="0" anchor="t" anchorCtr="0">
            <a:noAutofit/>
          </a:bodyPr>
          <a:lstStyle/>
          <a:p>
            <a:pPr marL="5487" marR="2310" lvl="0" indent="-5487">
              <a:lnSpc>
                <a:spcPct val="105700"/>
              </a:lnSpc>
              <a:buSzPct val="25000"/>
            </a:pPr>
            <a:r>
              <a:rPr lang="en-GB" sz="900" dirty="0">
                <a:latin typeface="Arial" panose="020B0604020202020204" pitchFamily="34" charset="0"/>
                <a:ea typeface="JLR Emeric" charset="0"/>
                <a:cs typeface="Arial" panose="020B0604020202020204" pitchFamily="34" charset="0"/>
                <a:sym typeface="Arial"/>
              </a:rPr>
              <a:t>The pinnacle of refined capability.</a:t>
            </a:r>
          </a:p>
        </p:txBody>
      </p:sp>
      <p:sp>
        <p:nvSpPr>
          <p:cNvPr id="18" name="Shape 198">
            <a:extLst>
              <a:ext uri="{FF2B5EF4-FFF2-40B4-BE49-F238E27FC236}">
                <a16:creationId xmlns:a16="http://schemas.microsoft.com/office/drawing/2014/main" id="{7D6A91CD-1A9E-4DA8-B012-3C8EEB93C0A8}"/>
              </a:ext>
            </a:extLst>
          </p:cNvPr>
          <p:cNvSpPr txBox="1"/>
          <p:nvPr/>
        </p:nvSpPr>
        <p:spPr>
          <a:xfrm>
            <a:off x="3627702" y="5249963"/>
            <a:ext cx="1543237" cy="603718"/>
          </a:xfrm>
          <a:prstGeom prst="rect">
            <a:avLst/>
          </a:prstGeom>
          <a:noFill/>
          <a:ln>
            <a:noFill/>
          </a:ln>
        </p:spPr>
        <p:txBody>
          <a:bodyPr lIns="0" tIns="0" rIns="0" bIns="0" anchor="t" anchorCtr="0">
            <a:noAutofit/>
          </a:bodyPr>
          <a:lstStyle/>
          <a:p>
            <a:pPr marL="5775" marR="2310" lvl="0" indent="-5775">
              <a:lnSpc>
                <a:spcPct val="105700"/>
              </a:lnSpc>
              <a:buSzPct val="25000"/>
            </a:pPr>
            <a:r>
              <a:rPr lang="en-GB" sz="900" dirty="0">
                <a:latin typeface="Arial" panose="020B0604020202020204" pitchFamily="34" charset="0"/>
                <a:ea typeface="JLR Emeric" charset="0"/>
                <a:cs typeface="Arial" panose="020B0604020202020204" pitchFamily="34" charset="0"/>
              </a:rPr>
              <a:t>The first vehicle of its kind; another pioneer, exploring the frontier for luxury SUVs.</a:t>
            </a:r>
          </a:p>
        </p:txBody>
      </p:sp>
      <p:sp>
        <p:nvSpPr>
          <p:cNvPr id="19" name="Rectangle 18">
            <a:extLst>
              <a:ext uri="{FF2B5EF4-FFF2-40B4-BE49-F238E27FC236}">
                <a16:creationId xmlns:a16="http://schemas.microsoft.com/office/drawing/2014/main" id="{47AB51D7-AF71-4E3E-AD87-405BC8145B62}"/>
              </a:ext>
            </a:extLst>
          </p:cNvPr>
          <p:cNvSpPr/>
          <p:nvPr/>
        </p:nvSpPr>
        <p:spPr>
          <a:xfrm>
            <a:off x="1343472" y="1223873"/>
            <a:ext cx="1060369" cy="1613710"/>
          </a:xfrm>
          <a:prstGeom prst="rect">
            <a:avLst/>
          </a:prstGeom>
          <a:gradFill flip="none" rotWithShape="1">
            <a:gsLst>
              <a:gs pos="52000">
                <a:schemeClr val="bg1"/>
              </a:gs>
              <a:gs pos="100000">
                <a:schemeClr val="bg1">
                  <a:alpha val="0"/>
                </a:schemeClr>
              </a:gs>
            </a:gsLst>
            <a:lin ang="5400000" scaled="1"/>
            <a:tileRect/>
          </a:gra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0" name="Picture 19">
            <a:extLst>
              <a:ext uri="{FF2B5EF4-FFF2-40B4-BE49-F238E27FC236}">
                <a16:creationId xmlns:a16="http://schemas.microsoft.com/office/drawing/2014/main" id="{940FB94F-1E5A-404A-A271-3A453AB6B44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85588" y="1556792"/>
            <a:ext cx="975279" cy="694887"/>
          </a:xfrm>
          <a:prstGeom prst="rect">
            <a:avLst/>
          </a:prstGeom>
        </p:spPr>
      </p:pic>
    </p:spTree>
    <p:extLst>
      <p:ext uri="{BB962C8B-B14F-4D97-AF65-F5344CB8AC3E}">
        <p14:creationId xmlns:p14="http://schemas.microsoft.com/office/powerpoint/2010/main" val="297749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facilities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grpSp>
        <p:nvGrpSpPr>
          <p:cNvPr id="5" name="Group 43">
            <a:extLst>
              <a:ext uri="{FF2B5EF4-FFF2-40B4-BE49-F238E27FC236}">
                <a16:creationId xmlns:a16="http://schemas.microsoft.com/office/drawing/2014/main" id="{6265631B-4932-4225-9A20-0BD989508B45}"/>
              </a:ext>
            </a:extLst>
          </p:cNvPr>
          <p:cNvGrpSpPr/>
          <p:nvPr/>
        </p:nvGrpSpPr>
        <p:grpSpPr>
          <a:xfrm>
            <a:off x="4140394" y="853168"/>
            <a:ext cx="8008212" cy="5159351"/>
            <a:chOff x="333579" y="898761"/>
            <a:chExt cx="8338649" cy="4251073"/>
          </a:xfrm>
        </p:grpSpPr>
        <p:pic>
          <p:nvPicPr>
            <p:cNvPr id="6" name="Picture 5">
              <a:extLst>
                <a:ext uri="{FF2B5EF4-FFF2-40B4-BE49-F238E27FC236}">
                  <a16:creationId xmlns:a16="http://schemas.microsoft.com/office/drawing/2014/main" id="{A78E8EBA-A50F-4BFB-AA9C-49A3D746CD97}"/>
                </a:ext>
              </a:extLst>
            </p:cNvPr>
            <p:cNvPicPr>
              <a:picLocks noChangeAspect="1"/>
            </p:cNvPicPr>
            <p:nvPr/>
          </p:nvPicPr>
          <p:blipFill rotWithShape="1">
            <a:blip r:embed="rId4" cstate="email">
              <a:duotone>
                <a:prstClr val="black"/>
                <a:srgbClr val="95ACAC">
                  <a:tint val="45000"/>
                  <a:satMod val="400000"/>
                </a:srgbClr>
              </a:duotone>
              <a:alphaModFix amt="39000"/>
              <a:extLst>
                <a:ext uri="{BEBA8EAE-BF5A-486C-A8C5-ECC9F3942E4B}">
                  <a14:imgProps xmlns:a14="http://schemas.microsoft.com/office/drawing/2010/main">
                    <a14:imgLayer r:embed="rId5">
                      <a14:imgEffect>
                        <a14:backgroundRemoval t="0" b="96992" l="0" r="100000">
                          <a14:foregroundMark x1="40505" y1="48571" x2="40505" y2="48571"/>
                          <a14:foregroundMark x1="39609" y1="13459" x2="39609" y2="13459"/>
                          <a14:foregroundMark x1="65526" y1="5489" x2="65526" y2="5489"/>
                          <a14:foregroundMark x1="34474" y1="19699" x2="34474" y2="19699"/>
                          <a14:foregroundMark x1="34230" y1="23008" x2="34230" y2="23008"/>
                          <a14:foregroundMark x1="51834" y1="52481" x2="51834" y2="52481"/>
                          <a14:foregroundMark x1="72942" y1="87820" x2="72942" y2="87820"/>
                          <a14:foregroundMark x1="41157" y1="21203" x2="41157" y2="21203"/>
                          <a14:backgroundMark x1="40342" y1="46391" x2="40342" y2="46391"/>
                          <a14:backgroundMark x1="15485" y1="67895" x2="15485" y2="67895"/>
                          <a14:backgroundMark x1="45803" y1="23835" x2="45803" y2="23835"/>
                          <a14:backgroundMark x1="33415" y1="43609" x2="33415" y2="43609"/>
                        </a14:backgroundRemoval>
                      </a14:imgEffect>
                      <a14:imgEffect>
                        <a14:saturation sat="144000"/>
                      </a14:imgEffect>
                    </a14:imgLayer>
                  </a14:imgProps>
                </a:ext>
                <a:ext uri="{28A0092B-C50C-407E-A947-70E740481C1C}">
                  <a14:useLocalDpi xmlns:a14="http://schemas.microsoft.com/office/drawing/2010/main"/>
                </a:ext>
              </a:extLst>
            </a:blip>
            <a:srcRect/>
            <a:stretch/>
          </p:blipFill>
          <p:spPr>
            <a:xfrm>
              <a:off x="2493059" y="898761"/>
              <a:ext cx="3915910" cy="4244739"/>
            </a:xfrm>
            <a:prstGeom prst="rect">
              <a:avLst/>
            </a:prstGeom>
          </p:spPr>
        </p:pic>
        <p:cxnSp>
          <p:nvCxnSpPr>
            <p:cNvPr id="7" name="Elbow Connector 5">
              <a:extLst>
                <a:ext uri="{FF2B5EF4-FFF2-40B4-BE49-F238E27FC236}">
                  <a16:creationId xmlns:a16="http://schemas.microsoft.com/office/drawing/2014/main" id="{6C74C392-E625-4D49-B631-3EC85053A95A}"/>
                </a:ext>
              </a:extLst>
            </p:cNvPr>
            <p:cNvCxnSpPr/>
            <p:nvPr/>
          </p:nvCxnSpPr>
          <p:spPr>
            <a:xfrm rot="10800000">
              <a:off x="2799761" y="2460231"/>
              <a:ext cx="2187022" cy="978475"/>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AD25084-4E5D-4751-86EE-EC6B5ABCFECE}"/>
                </a:ext>
              </a:extLst>
            </p:cNvPr>
            <p:cNvSpPr txBox="1"/>
            <p:nvPr/>
          </p:nvSpPr>
          <p:spPr>
            <a:xfrm>
              <a:off x="2121692" y="2186555"/>
              <a:ext cx="1592533" cy="418430"/>
            </a:xfrm>
            <a:prstGeom prst="rect">
              <a:avLst/>
            </a:prstGeom>
            <a:noFill/>
          </p:spPr>
          <p:txBody>
            <a:bodyPr wrap="square" rtlCol="0">
              <a:spAutoFit/>
            </a:bodyPr>
            <a:lstStyle/>
            <a:p>
              <a:pPr marR="258869" lvl="0">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Manufacturing Facility  </a:t>
              </a:r>
            </a:p>
            <a:p>
              <a:pPr marR="258869" lvl="0">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Halewood</a:t>
              </a:r>
            </a:p>
          </p:txBody>
        </p:sp>
        <p:cxnSp>
          <p:nvCxnSpPr>
            <p:cNvPr id="9" name="Elbow Connector 15">
              <a:extLst>
                <a:ext uri="{FF2B5EF4-FFF2-40B4-BE49-F238E27FC236}">
                  <a16:creationId xmlns:a16="http://schemas.microsoft.com/office/drawing/2014/main" id="{205DB36A-435C-4354-A0D2-6DF4E2B40ADB}"/>
                </a:ext>
              </a:extLst>
            </p:cNvPr>
            <p:cNvCxnSpPr/>
            <p:nvPr/>
          </p:nvCxnSpPr>
          <p:spPr>
            <a:xfrm rot="10800000">
              <a:off x="1400285" y="3527717"/>
              <a:ext cx="3690753" cy="205200"/>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C1CBAE6-0D62-4F59-A1F4-8A1AA9FADD57}"/>
                </a:ext>
              </a:extLst>
            </p:cNvPr>
            <p:cNvSpPr txBox="1"/>
            <p:nvPr/>
          </p:nvSpPr>
          <p:spPr>
            <a:xfrm>
              <a:off x="421907" y="3246796"/>
              <a:ext cx="2703951" cy="304313"/>
            </a:xfrm>
            <a:prstGeom prst="rect">
              <a:avLst/>
            </a:prstGeom>
            <a:noFill/>
          </p:spPr>
          <p:txBody>
            <a:bodyPr wrap="square" rtlCol="0">
              <a:spAutoFit/>
            </a:bodyPr>
            <a:lstStyle/>
            <a:p>
              <a:pPr marR="258869" lvl="0">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Engine Manufacturing Centre</a:t>
              </a:r>
            </a:p>
            <a:p>
              <a:pPr marR="258869" lvl="0">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Wolverhampton</a:t>
              </a:r>
            </a:p>
          </p:txBody>
        </p:sp>
        <p:cxnSp>
          <p:nvCxnSpPr>
            <p:cNvPr id="11" name="Elbow Connector 18">
              <a:extLst>
                <a:ext uri="{FF2B5EF4-FFF2-40B4-BE49-F238E27FC236}">
                  <a16:creationId xmlns:a16="http://schemas.microsoft.com/office/drawing/2014/main" id="{972B9BE8-393A-42CA-B383-9D2638DCC2FD}"/>
                </a:ext>
              </a:extLst>
            </p:cNvPr>
            <p:cNvCxnSpPr/>
            <p:nvPr/>
          </p:nvCxnSpPr>
          <p:spPr>
            <a:xfrm rot="10800000" flipV="1">
              <a:off x="1400285" y="3829888"/>
              <a:ext cx="3787744" cy="250331"/>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45DCC76-8215-4585-A2C1-36101DDC401F}"/>
                </a:ext>
              </a:extLst>
            </p:cNvPr>
            <p:cNvSpPr txBox="1"/>
            <p:nvPr/>
          </p:nvSpPr>
          <p:spPr>
            <a:xfrm>
              <a:off x="333579" y="3823554"/>
              <a:ext cx="1890272" cy="304313"/>
            </a:xfrm>
            <a:prstGeom prst="rect">
              <a:avLst/>
            </a:prstGeom>
            <a:noFill/>
          </p:spPr>
          <p:txBody>
            <a:bodyPr wrap="square" rtlCol="0">
              <a:spAutoFit/>
            </a:bodyPr>
            <a:lstStyle/>
            <a:p>
              <a:pPr marR="258869" lvl="0">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Manufacturing Facility</a:t>
              </a:r>
            </a:p>
            <a:p>
              <a:pPr marR="258869" lvl="0">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Castle Bromwich</a:t>
              </a:r>
            </a:p>
          </p:txBody>
        </p:sp>
        <p:sp>
          <p:nvSpPr>
            <p:cNvPr id="13" name="Oval 12">
              <a:extLst>
                <a:ext uri="{FF2B5EF4-FFF2-40B4-BE49-F238E27FC236}">
                  <a16:creationId xmlns:a16="http://schemas.microsoft.com/office/drawing/2014/main" id="{47346F8F-E7A5-4BBA-9B01-65BACC383437}"/>
                </a:ext>
              </a:extLst>
            </p:cNvPr>
            <p:cNvSpPr/>
            <p:nvPr/>
          </p:nvSpPr>
          <p:spPr>
            <a:xfrm>
              <a:off x="5217405" y="4208443"/>
              <a:ext cx="136793" cy="128530"/>
            </a:xfrm>
            <a:prstGeom prst="ellipse">
              <a:avLst/>
            </a:prstGeom>
            <a:solidFill>
              <a:srgbClr val="ABAF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34BF4548-6A3F-4BD3-9A0A-CDD72875BD28}"/>
                </a:ext>
              </a:extLst>
            </p:cNvPr>
            <p:cNvSpPr>
              <a:spLocks noChangeAspect="1"/>
            </p:cNvSpPr>
            <p:nvPr/>
          </p:nvSpPr>
          <p:spPr>
            <a:xfrm>
              <a:off x="5249801" y="4008220"/>
              <a:ext cx="72000" cy="72000"/>
            </a:xfrm>
            <a:prstGeom prst="ellipse">
              <a:avLst/>
            </a:prstGeom>
            <a:solidFill>
              <a:srgbClr val="DA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cxnSp>
          <p:nvCxnSpPr>
            <p:cNvPr id="15" name="Elbow Connector 23">
              <a:extLst>
                <a:ext uri="{FF2B5EF4-FFF2-40B4-BE49-F238E27FC236}">
                  <a16:creationId xmlns:a16="http://schemas.microsoft.com/office/drawing/2014/main" id="{18593864-D33D-463D-BCE3-4A45ED702532}"/>
                </a:ext>
              </a:extLst>
            </p:cNvPr>
            <p:cNvCxnSpPr/>
            <p:nvPr/>
          </p:nvCxnSpPr>
          <p:spPr>
            <a:xfrm rot="10800000" flipV="1">
              <a:off x="2640377" y="3905316"/>
              <a:ext cx="2510397" cy="611934"/>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5B3DCD2-7FC6-494A-A6BA-81F6C83E6530}"/>
                </a:ext>
              </a:extLst>
            </p:cNvPr>
            <p:cNvSpPr txBox="1"/>
            <p:nvPr/>
          </p:nvSpPr>
          <p:spPr>
            <a:xfrm>
              <a:off x="2091474" y="4265890"/>
              <a:ext cx="1554492" cy="418430"/>
            </a:xfrm>
            <a:prstGeom prst="rect">
              <a:avLst/>
            </a:prstGeom>
            <a:noFill/>
          </p:spPr>
          <p:txBody>
            <a:bodyPr wrap="square" rtlCol="0">
              <a:spAutoFit/>
            </a:bodyPr>
            <a:lstStyle/>
            <a:p>
              <a:pPr marR="258869" lvl="0">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Manufacturing Facility  </a:t>
              </a:r>
            </a:p>
            <a:p>
              <a:pPr marR="258869" lvl="0">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Solihull</a:t>
              </a:r>
            </a:p>
          </p:txBody>
        </p:sp>
        <p:cxnSp>
          <p:nvCxnSpPr>
            <p:cNvPr id="17" name="Elbow Connector 30">
              <a:extLst>
                <a:ext uri="{FF2B5EF4-FFF2-40B4-BE49-F238E27FC236}">
                  <a16:creationId xmlns:a16="http://schemas.microsoft.com/office/drawing/2014/main" id="{3B44727D-1D90-425D-9C0B-0F1A73887398}"/>
                </a:ext>
              </a:extLst>
            </p:cNvPr>
            <p:cNvCxnSpPr/>
            <p:nvPr/>
          </p:nvCxnSpPr>
          <p:spPr>
            <a:xfrm rot="10800000" flipH="1">
              <a:off x="5249801" y="3290696"/>
              <a:ext cx="2510397" cy="611934"/>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EF2CDC4-3BD1-4FA0-B646-DE359F225459}"/>
                </a:ext>
              </a:extLst>
            </p:cNvPr>
            <p:cNvSpPr txBox="1"/>
            <p:nvPr/>
          </p:nvSpPr>
          <p:spPr>
            <a:xfrm>
              <a:off x="7033443" y="2960310"/>
              <a:ext cx="1581896" cy="532548"/>
            </a:xfrm>
            <a:prstGeom prst="rect">
              <a:avLst/>
            </a:prstGeom>
            <a:noFill/>
          </p:spPr>
          <p:txBody>
            <a:bodyPr wrap="square" rtlCol="0">
              <a:spAutoFit/>
            </a:bodyPr>
            <a:lstStyle/>
            <a:p>
              <a:pPr marR="258869" lvl="0" algn="r">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Global HQ, Engineering and Design</a:t>
              </a:r>
            </a:p>
            <a:p>
              <a:pPr marR="258869" lvl="0" algn="r">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Whitley</a:t>
              </a:r>
            </a:p>
          </p:txBody>
        </p:sp>
        <p:cxnSp>
          <p:nvCxnSpPr>
            <p:cNvPr id="19" name="Elbow Connector 32">
              <a:extLst>
                <a:ext uri="{FF2B5EF4-FFF2-40B4-BE49-F238E27FC236}">
                  <a16:creationId xmlns:a16="http://schemas.microsoft.com/office/drawing/2014/main" id="{5F970313-167F-4FF7-8BB6-1EE093412B6D}"/>
                </a:ext>
              </a:extLst>
            </p:cNvPr>
            <p:cNvCxnSpPr/>
            <p:nvPr/>
          </p:nvCxnSpPr>
          <p:spPr>
            <a:xfrm rot="10800000" flipH="1" flipV="1">
              <a:off x="5202060" y="3966741"/>
              <a:ext cx="2510397" cy="611934"/>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F0B1A80A-AFED-43D8-BD5E-E672233F68F7}"/>
                </a:ext>
              </a:extLst>
            </p:cNvPr>
            <p:cNvSpPr txBox="1"/>
            <p:nvPr/>
          </p:nvSpPr>
          <p:spPr>
            <a:xfrm>
              <a:off x="7012392" y="4262767"/>
              <a:ext cx="1659836" cy="418430"/>
            </a:xfrm>
            <a:prstGeom prst="rect">
              <a:avLst/>
            </a:prstGeom>
            <a:noFill/>
          </p:spPr>
          <p:txBody>
            <a:bodyPr wrap="square" rtlCol="0">
              <a:spAutoFit/>
            </a:bodyPr>
            <a:lstStyle/>
            <a:p>
              <a:pPr marR="258869" lvl="0" algn="r">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National Automotive Innovation Centre </a:t>
              </a:r>
            </a:p>
            <a:p>
              <a:pPr marR="258869" lvl="0" algn="r">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Warwick</a:t>
              </a:r>
            </a:p>
          </p:txBody>
        </p:sp>
        <p:cxnSp>
          <p:nvCxnSpPr>
            <p:cNvPr id="21" name="Elbow Connector 34">
              <a:extLst>
                <a:ext uri="{FF2B5EF4-FFF2-40B4-BE49-F238E27FC236}">
                  <a16:creationId xmlns:a16="http://schemas.microsoft.com/office/drawing/2014/main" id="{A7F33F44-A3B4-4847-B810-77A9AE152B29}"/>
                </a:ext>
              </a:extLst>
            </p:cNvPr>
            <p:cNvCxnSpPr/>
            <p:nvPr/>
          </p:nvCxnSpPr>
          <p:spPr>
            <a:xfrm>
              <a:off x="5267958" y="4051453"/>
              <a:ext cx="1419868" cy="928171"/>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389F2D4A-D2D3-4198-9196-190900ACE09E}"/>
                </a:ext>
              </a:extLst>
            </p:cNvPr>
            <p:cNvSpPr txBox="1"/>
            <p:nvPr/>
          </p:nvSpPr>
          <p:spPr>
            <a:xfrm>
              <a:off x="5990081" y="4585539"/>
              <a:ext cx="1541619" cy="532548"/>
            </a:xfrm>
            <a:prstGeom prst="rect">
              <a:avLst/>
            </a:prstGeom>
            <a:noFill/>
          </p:spPr>
          <p:txBody>
            <a:bodyPr wrap="square" rtlCol="0">
              <a:spAutoFit/>
            </a:bodyPr>
            <a:lstStyle/>
            <a:p>
              <a:pPr marR="258869" lvl="0" algn="r">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Engineering, Design, and Test Facility</a:t>
              </a:r>
            </a:p>
            <a:p>
              <a:pPr marR="258869" lvl="0" algn="r">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Gaydon</a:t>
              </a:r>
            </a:p>
          </p:txBody>
        </p:sp>
        <p:cxnSp>
          <p:nvCxnSpPr>
            <p:cNvPr id="23" name="Elbow Connector 42">
              <a:extLst>
                <a:ext uri="{FF2B5EF4-FFF2-40B4-BE49-F238E27FC236}">
                  <a16:creationId xmlns:a16="http://schemas.microsoft.com/office/drawing/2014/main" id="{3B43FF93-D11C-42AE-BB09-A3C0E6A40B4C}"/>
                </a:ext>
              </a:extLst>
            </p:cNvPr>
            <p:cNvCxnSpPr/>
            <p:nvPr/>
          </p:nvCxnSpPr>
          <p:spPr>
            <a:xfrm flipV="1">
              <a:off x="5249800" y="2642176"/>
              <a:ext cx="2462657" cy="1252929"/>
            </a:xfrm>
            <a:prstGeom prst="bentConnector3">
              <a:avLst>
                <a:gd name="adj1" fmla="val 50936"/>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FCF96F7-0E20-4B83-8E43-21C637E8F2B5}"/>
                </a:ext>
              </a:extLst>
            </p:cNvPr>
            <p:cNvSpPr txBox="1"/>
            <p:nvPr/>
          </p:nvSpPr>
          <p:spPr>
            <a:xfrm>
              <a:off x="6640221" y="2274514"/>
              <a:ext cx="1839899" cy="532548"/>
            </a:xfrm>
            <a:prstGeom prst="rect">
              <a:avLst/>
            </a:prstGeom>
            <a:noFill/>
          </p:spPr>
          <p:txBody>
            <a:bodyPr wrap="square" rtlCol="0">
              <a:spAutoFit/>
            </a:bodyPr>
            <a:lstStyle/>
            <a:p>
              <a:pPr marR="258869" lvl="0" algn="r">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Special Vehicle Operations Technical Centre</a:t>
              </a:r>
            </a:p>
            <a:p>
              <a:pPr marR="258869" lvl="0" algn="r">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Ryton</a:t>
              </a:r>
            </a:p>
          </p:txBody>
        </p:sp>
        <p:sp>
          <p:nvSpPr>
            <p:cNvPr id="25" name="Oval 24">
              <a:extLst>
                <a:ext uri="{FF2B5EF4-FFF2-40B4-BE49-F238E27FC236}">
                  <a16:creationId xmlns:a16="http://schemas.microsoft.com/office/drawing/2014/main" id="{3AD3A3B1-6C4F-4458-AACF-F101ED1824D4}"/>
                </a:ext>
              </a:extLst>
            </p:cNvPr>
            <p:cNvSpPr>
              <a:spLocks noChangeAspect="1"/>
            </p:cNvSpPr>
            <p:nvPr/>
          </p:nvSpPr>
          <p:spPr>
            <a:xfrm>
              <a:off x="5114774" y="3925589"/>
              <a:ext cx="72000" cy="72000"/>
            </a:xfrm>
            <a:prstGeom prst="ellipse">
              <a:avLst/>
            </a:prstGeom>
            <a:solidFill>
              <a:srgbClr val="DA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cxnSp>
          <p:nvCxnSpPr>
            <p:cNvPr id="26" name="Elbow Connector 24">
              <a:extLst>
                <a:ext uri="{FF2B5EF4-FFF2-40B4-BE49-F238E27FC236}">
                  <a16:creationId xmlns:a16="http://schemas.microsoft.com/office/drawing/2014/main" id="{F9766075-0834-40DD-B1CB-4ADAE187B807}"/>
                </a:ext>
              </a:extLst>
            </p:cNvPr>
            <p:cNvCxnSpPr>
              <a:cxnSpLocks/>
            </p:cNvCxnSpPr>
            <p:nvPr/>
          </p:nvCxnSpPr>
          <p:spPr>
            <a:xfrm rot="10800000" flipV="1">
              <a:off x="2558911" y="3895104"/>
              <a:ext cx="2633219" cy="1084520"/>
            </a:xfrm>
            <a:prstGeom prst="bentConnector3">
              <a:avLst>
                <a:gd name="adj1" fmla="val 50000"/>
              </a:avLst>
            </a:prstGeom>
            <a:ln w="19050">
              <a:solidFill>
                <a:srgbClr val="95ACAC"/>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16C9A0F-B19E-45F8-9683-4B21F788C441}"/>
                </a:ext>
              </a:extLst>
            </p:cNvPr>
            <p:cNvSpPr txBox="1"/>
            <p:nvPr/>
          </p:nvSpPr>
          <p:spPr>
            <a:xfrm>
              <a:off x="1695241" y="4731404"/>
              <a:ext cx="1890272" cy="418430"/>
            </a:xfrm>
            <a:prstGeom prst="rect">
              <a:avLst/>
            </a:prstGeom>
            <a:noFill/>
          </p:spPr>
          <p:txBody>
            <a:bodyPr wrap="square" rtlCol="0">
              <a:spAutoFit/>
            </a:bodyPr>
            <a:lstStyle/>
            <a:p>
              <a:pPr marR="258869" lvl="0">
                <a:buSzPct val="25000"/>
              </a:pPr>
              <a:r>
                <a:rPr lang="en-US" sz="900" dirty="0">
                  <a:solidFill>
                    <a:srgbClr val="1E1E1E"/>
                  </a:solidFill>
                  <a:latin typeface="Arial" panose="020B0604020202020204" pitchFamily="34" charset="0"/>
                  <a:ea typeface="JLR Emeric ExtraLight" charset="0"/>
                  <a:cs typeface="Arial" panose="020B0604020202020204" pitchFamily="34" charset="0"/>
                  <a:sym typeface="Arial"/>
                </a:rPr>
                <a:t>Engineering and Operations</a:t>
              </a:r>
            </a:p>
            <a:p>
              <a:pPr marR="258869" lvl="0">
                <a:buSzPct val="25000"/>
              </a:pPr>
              <a:r>
                <a:rPr lang="en-US" sz="900" b="1" dirty="0">
                  <a:solidFill>
                    <a:srgbClr val="1E1E1E"/>
                  </a:solidFill>
                  <a:latin typeface="Arial" panose="020B0604020202020204" pitchFamily="34" charset="0"/>
                  <a:ea typeface="JLR Emeric SemiBold" charset="0"/>
                  <a:cs typeface="Arial" panose="020B0604020202020204" pitchFamily="34" charset="0"/>
                  <a:sym typeface="Arial"/>
                </a:rPr>
                <a:t>Fen End</a:t>
              </a:r>
            </a:p>
          </p:txBody>
        </p:sp>
      </p:grpSp>
      <p:sp>
        <p:nvSpPr>
          <p:cNvPr id="28" name="TextBox 27">
            <a:extLst>
              <a:ext uri="{FF2B5EF4-FFF2-40B4-BE49-F238E27FC236}">
                <a16:creationId xmlns:a16="http://schemas.microsoft.com/office/drawing/2014/main" id="{8D0269E6-B19B-4CD0-A5E5-7337624AE912}"/>
              </a:ext>
            </a:extLst>
          </p:cNvPr>
          <p:cNvSpPr txBox="1"/>
          <p:nvPr/>
        </p:nvSpPr>
        <p:spPr>
          <a:xfrm>
            <a:off x="500604" y="1297262"/>
            <a:ext cx="4461862" cy="830997"/>
          </a:xfrm>
          <a:prstGeom prst="rect">
            <a:avLst/>
          </a:prstGeom>
          <a:noFill/>
        </p:spPr>
        <p:txBody>
          <a:bodyPr wrap="square" rtlCol="0">
            <a:spAutoFit/>
          </a:bodyPr>
          <a:lstStyle/>
          <a:p>
            <a:r>
              <a:rPr lang="en-US" sz="2400" b="1" dirty="0">
                <a:solidFill>
                  <a:srgbClr val="1E1E1E"/>
                </a:solidFill>
                <a:latin typeface="Arial" panose="020B0604020202020204" pitchFamily="34" charset="0"/>
                <a:ea typeface="JLR Emeric SemiBold" charset="0"/>
                <a:cs typeface="Arial" panose="020B0604020202020204" pitchFamily="34" charset="0"/>
              </a:rPr>
              <a:t>UK MANUFACTURING AND PRODUCT DEVELOPMENT</a:t>
            </a:r>
          </a:p>
        </p:txBody>
      </p:sp>
      <p:pic>
        <p:nvPicPr>
          <p:cNvPr id="29" name="Picture 28">
            <a:extLst>
              <a:ext uri="{FF2B5EF4-FFF2-40B4-BE49-F238E27FC236}">
                <a16:creationId xmlns:a16="http://schemas.microsoft.com/office/drawing/2014/main" id="{7E292E72-4E1F-4D70-B4DB-9D7DB43388A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1958" y="2547727"/>
            <a:ext cx="1083058" cy="722039"/>
          </a:xfrm>
          <a:prstGeom prst="rect">
            <a:avLst/>
          </a:prstGeom>
          <a:ln w="19050">
            <a:solidFill>
              <a:schemeClr val="tx1"/>
            </a:solidFill>
          </a:ln>
        </p:spPr>
      </p:pic>
    </p:spTree>
    <p:extLst>
      <p:ext uri="{BB962C8B-B14F-4D97-AF65-F5344CB8AC3E}">
        <p14:creationId xmlns:p14="http://schemas.microsoft.com/office/powerpoint/2010/main" val="3693063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facilities</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sp>
        <p:nvSpPr>
          <p:cNvPr id="5" name="Rectangle 4">
            <a:extLst>
              <a:ext uri="{FF2B5EF4-FFF2-40B4-BE49-F238E27FC236}">
                <a16:creationId xmlns:a16="http://schemas.microsoft.com/office/drawing/2014/main" id="{62D26BA7-C1F3-47D0-A3A1-4C252CC7C1D6}"/>
              </a:ext>
            </a:extLst>
          </p:cNvPr>
          <p:cNvSpPr/>
          <p:nvPr/>
        </p:nvSpPr>
        <p:spPr>
          <a:xfrm>
            <a:off x="9310069" y="3356992"/>
            <a:ext cx="2217600" cy="2081251"/>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3DF3E1D-E9E4-473A-916F-469C45AEA351}"/>
              </a:ext>
            </a:extLst>
          </p:cNvPr>
          <p:cNvSpPr/>
          <p:nvPr/>
        </p:nvSpPr>
        <p:spPr>
          <a:xfrm>
            <a:off x="6382932" y="3356992"/>
            <a:ext cx="2217600" cy="2081251"/>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3F7F68A-4737-44AF-9001-4EA31C81A7A9}"/>
              </a:ext>
            </a:extLst>
          </p:cNvPr>
          <p:cNvSpPr/>
          <p:nvPr/>
        </p:nvSpPr>
        <p:spPr>
          <a:xfrm>
            <a:off x="3455794" y="3356992"/>
            <a:ext cx="2217600" cy="2081251"/>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75F852F-B3FE-4772-A32E-E223CB593B41}"/>
              </a:ext>
            </a:extLst>
          </p:cNvPr>
          <p:cNvSpPr/>
          <p:nvPr/>
        </p:nvSpPr>
        <p:spPr>
          <a:xfrm>
            <a:off x="528656" y="3356992"/>
            <a:ext cx="2217600" cy="2081251"/>
          </a:xfrm>
          <a:prstGeom prst="rect">
            <a:avLst/>
          </a:prstGeom>
          <a:solidFill>
            <a:srgbClr val="E8E8E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AA24C59-CC01-4691-9FDB-4162F9091975}"/>
              </a:ext>
            </a:extLst>
          </p:cNvPr>
          <p:cNvSpPr/>
          <p:nvPr/>
        </p:nvSpPr>
        <p:spPr>
          <a:xfrm>
            <a:off x="3445809" y="3374797"/>
            <a:ext cx="2190409" cy="923330"/>
          </a:xfrm>
          <a:prstGeom prst="rect">
            <a:avLst/>
          </a:prstGeom>
        </p:spPr>
        <p:txBody>
          <a:bodyPr wrap="square">
            <a:spAutoFit/>
          </a:bodyPr>
          <a:lstStyle/>
          <a:p>
            <a:pPr marL="12700" marR="12700" lvl="0" algn="ctr">
              <a:buClr>
                <a:schemeClr val="dk1"/>
              </a:buClr>
              <a:buSzPct val="25000"/>
            </a:pP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Our global network currently stands at </a:t>
            </a:r>
            <a:r>
              <a:rPr lang="en-US" sz="1800" dirty="0">
                <a:latin typeface="Arial" panose="020B0604020202020204" pitchFamily="34" charset="0"/>
                <a:ea typeface="JLR Emeric ExtraLight" charset="0"/>
                <a:cs typeface="Arial" panose="020B0604020202020204" pitchFamily="34" charset="0"/>
              </a:rPr>
              <a:t>over</a:t>
            </a: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 </a:t>
            </a:r>
            <a:r>
              <a:rPr lang="en-US" sz="1800" b="1" dirty="0">
                <a:solidFill>
                  <a:schemeClr val="dk1"/>
                </a:solidFill>
                <a:latin typeface="Arial" panose="020B0604020202020204" pitchFamily="34" charset="0"/>
                <a:ea typeface="JLR Emeric SemiBold" charset="0"/>
                <a:cs typeface="Arial" panose="020B0604020202020204" pitchFamily="34" charset="0"/>
                <a:sym typeface="Arial"/>
              </a:rPr>
              <a:t>2,</a:t>
            </a:r>
            <a:r>
              <a:rPr lang="en-US" sz="1800" b="1" dirty="0">
                <a:latin typeface="Arial" panose="020B0604020202020204" pitchFamily="34" charset="0"/>
                <a:ea typeface="JLR Emeric SemiBold" charset="0"/>
                <a:cs typeface="Arial" panose="020B0604020202020204" pitchFamily="34" charset="0"/>
              </a:rPr>
              <a:t>690</a:t>
            </a:r>
            <a:r>
              <a:rPr lang="en-US" sz="1800" b="1" dirty="0">
                <a:solidFill>
                  <a:schemeClr val="dk1"/>
                </a:solidFill>
                <a:latin typeface="Arial" panose="020B0604020202020204" pitchFamily="34" charset="0"/>
                <a:ea typeface="JLR Emeric SemiBold" charset="0"/>
                <a:cs typeface="Arial" panose="020B0604020202020204" pitchFamily="34" charset="0"/>
                <a:sym typeface="Arial"/>
              </a:rPr>
              <a:t> </a:t>
            </a: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retailers</a:t>
            </a:r>
          </a:p>
        </p:txBody>
      </p:sp>
      <p:sp>
        <p:nvSpPr>
          <p:cNvPr id="10" name="Rectangle 9">
            <a:extLst>
              <a:ext uri="{FF2B5EF4-FFF2-40B4-BE49-F238E27FC236}">
                <a16:creationId xmlns:a16="http://schemas.microsoft.com/office/drawing/2014/main" id="{B0218C47-1073-4D3F-8348-BD96E9021CD9}"/>
              </a:ext>
            </a:extLst>
          </p:cNvPr>
          <p:cNvSpPr/>
          <p:nvPr/>
        </p:nvSpPr>
        <p:spPr>
          <a:xfrm>
            <a:off x="6351563" y="3395386"/>
            <a:ext cx="2214000" cy="923330"/>
          </a:xfrm>
          <a:prstGeom prst="rect">
            <a:avLst/>
          </a:prstGeom>
        </p:spPr>
        <p:txBody>
          <a:bodyPr wrap="square">
            <a:spAutoFit/>
          </a:bodyPr>
          <a:lstStyle/>
          <a:p>
            <a:pPr marL="12700" marR="12700" lvl="0" algn="ctr">
              <a:buClr>
                <a:schemeClr val="dk1"/>
              </a:buClr>
              <a:buSzPct val="25000"/>
            </a:pP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By </a:t>
            </a:r>
            <a:r>
              <a:rPr lang="en-US" sz="1800" b="1" dirty="0">
                <a:solidFill>
                  <a:schemeClr val="dk1"/>
                </a:solidFill>
                <a:latin typeface="Arial" panose="020B0604020202020204" pitchFamily="34" charset="0"/>
                <a:ea typeface="JLR Emeric SemiBold" charset="0"/>
                <a:cs typeface="Arial" panose="020B0604020202020204" pitchFamily="34" charset="0"/>
                <a:sym typeface="Arial"/>
              </a:rPr>
              <a:t>2020</a:t>
            </a:r>
            <a:r>
              <a:rPr lang="en-US" sz="1400" dirty="0">
                <a:solidFill>
                  <a:schemeClr val="dk1"/>
                </a:solidFill>
                <a:latin typeface="Arial" panose="020B0604020202020204" pitchFamily="34" charset="0"/>
                <a:ea typeface="JLR Emeric ExtraLight" charset="0"/>
                <a:cs typeface="Arial" panose="020B0604020202020204" pitchFamily="34" charset="0"/>
                <a:sym typeface="Arial"/>
              </a:rPr>
              <a:t> </a:t>
            </a: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this is forecast to increase to </a:t>
            </a:r>
            <a:r>
              <a:rPr lang="en-US" sz="1800" b="1" dirty="0">
                <a:solidFill>
                  <a:schemeClr val="dk1"/>
                </a:solidFill>
                <a:latin typeface="Arial" panose="020B0604020202020204" pitchFamily="34" charset="0"/>
                <a:ea typeface="JLR Emeric SemiBold" charset="0"/>
                <a:cs typeface="Arial" panose="020B0604020202020204" pitchFamily="34" charset="0"/>
                <a:sym typeface="Arial"/>
              </a:rPr>
              <a:t>3,500</a:t>
            </a:r>
            <a:endParaRPr lang="en-US" sz="1800" dirty="0">
              <a:solidFill>
                <a:schemeClr val="dk1"/>
              </a:solidFill>
              <a:latin typeface="Arial" panose="020B0604020202020204" pitchFamily="34" charset="0"/>
              <a:ea typeface="JLR Emeric ExtraLight" charset="0"/>
              <a:cs typeface="Arial" panose="020B0604020202020204" pitchFamily="34" charset="0"/>
              <a:sym typeface="Arial"/>
            </a:endParaRPr>
          </a:p>
        </p:txBody>
      </p:sp>
      <p:sp>
        <p:nvSpPr>
          <p:cNvPr id="11" name="Rectangle 10">
            <a:extLst>
              <a:ext uri="{FF2B5EF4-FFF2-40B4-BE49-F238E27FC236}">
                <a16:creationId xmlns:a16="http://schemas.microsoft.com/office/drawing/2014/main" id="{D9D19059-6F9B-4EF1-8B49-ED8D360C3D32}"/>
              </a:ext>
            </a:extLst>
          </p:cNvPr>
          <p:cNvSpPr/>
          <p:nvPr/>
        </p:nvSpPr>
        <p:spPr>
          <a:xfrm>
            <a:off x="9280909" y="3377648"/>
            <a:ext cx="2294198" cy="1477328"/>
          </a:xfrm>
          <a:prstGeom prst="rect">
            <a:avLst/>
          </a:prstGeom>
        </p:spPr>
        <p:txBody>
          <a:bodyPr wrap="square">
            <a:spAutoFit/>
          </a:bodyPr>
          <a:lstStyle/>
          <a:p>
            <a:pPr marL="12700" marR="12700" lvl="0" algn="ctr">
              <a:buClr>
                <a:schemeClr val="dk1"/>
              </a:buClr>
              <a:buSzPct val="25000"/>
            </a:pP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By </a:t>
            </a:r>
            <a:r>
              <a:rPr lang="en-US" sz="1800" b="1" dirty="0">
                <a:solidFill>
                  <a:schemeClr val="dk1"/>
                </a:solidFill>
                <a:latin typeface="Arial" panose="020B0604020202020204" pitchFamily="34" charset="0"/>
                <a:ea typeface="JLR Emeric SemiBold" charset="0"/>
                <a:cs typeface="Arial" panose="020B0604020202020204" pitchFamily="34" charset="0"/>
                <a:sym typeface="Arial"/>
              </a:rPr>
              <a:t>2020</a:t>
            </a:r>
            <a:r>
              <a:rPr lang="en-US" sz="1400" dirty="0">
                <a:solidFill>
                  <a:schemeClr val="dk1"/>
                </a:solidFill>
                <a:latin typeface="Arial" panose="020B0604020202020204" pitchFamily="34" charset="0"/>
                <a:ea typeface="JLR Emeric ExtraLight" charset="0"/>
                <a:cs typeface="Arial" panose="020B0604020202020204" pitchFamily="34" charset="0"/>
                <a:sym typeface="Arial"/>
              </a:rPr>
              <a:t> </a:t>
            </a: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we will increase worldwide warehouse capacity </a:t>
            </a:r>
          </a:p>
          <a:p>
            <a:pPr marL="12700" marR="12700" lvl="0" algn="ctr">
              <a:buClr>
                <a:schemeClr val="dk1"/>
              </a:buClr>
              <a:buSzPct val="25000"/>
            </a:pPr>
            <a:r>
              <a:rPr lang="en-US" sz="1800" b="1" dirty="0">
                <a:solidFill>
                  <a:schemeClr val="dk1"/>
                </a:solidFill>
                <a:latin typeface="Arial" panose="020B0604020202020204" pitchFamily="34" charset="0"/>
                <a:ea typeface="JLR Emeric SemiBold" charset="0"/>
                <a:cs typeface="Arial" panose="020B0604020202020204" pitchFamily="34" charset="0"/>
                <a:sym typeface="Arial"/>
              </a:rPr>
              <a:t>by 50% </a:t>
            </a: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to support parts availability</a:t>
            </a:r>
          </a:p>
        </p:txBody>
      </p:sp>
      <p:pic>
        <p:nvPicPr>
          <p:cNvPr id="12" name="Picture 11">
            <a:extLst>
              <a:ext uri="{FF2B5EF4-FFF2-40B4-BE49-F238E27FC236}">
                <a16:creationId xmlns:a16="http://schemas.microsoft.com/office/drawing/2014/main" id="{8847D755-7022-4167-B980-80E65212762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13600" y="2238947"/>
            <a:ext cx="757061" cy="757061"/>
          </a:xfrm>
          <a:prstGeom prst="rect">
            <a:avLst/>
          </a:prstGeom>
        </p:spPr>
      </p:pic>
      <p:pic>
        <p:nvPicPr>
          <p:cNvPr id="13" name="Picture 12">
            <a:extLst>
              <a:ext uri="{FF2B5EF4-FFF2-40B4-BE49-F238E27FC236}">
                <a16:creationId xmlns:a16="http://schemas.microsoft.com/office/drawing/2014/main" id="{2CA3E4C7-CEB4-40AF-8159-5CEDAA53C4D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10010767" y="2238946"/>
            <a:ext cx="799119" cy="799119"/>
          </a:xfrm>
          <a:prstGeom prst="rect">
            <a:avLst/>
          </a:prstGeom>
        </p:spPr>
      </p:pic>
      <p:sp>
        <p:nvSpPr>
          <p:cNvPr id="14" name="Rectangle 13">
            <a:extLst>
              <a:ext uri="{FF2B5EF4-FFF2-40B4-BE49-F238E27FC236}">
                <a16:creationId xmlns:a16="http://schemas.microsoft.com/office/drawing/2014/main" id="{BA38263B-F646-4341-9E7F-1249732ED689}"/>
              </a:ext>
            </a:extLst>
          </p:cNvPr>
          <p:cNvSpPr/>
          <p:nvPr/>
        </p:nvSpPr>
        <p:spPr>
          <a:xfrm>
            <a:off x="561190" y="3395386"/>
            <a:ext cx="2169274" cy="923330"/>
          </a:xfrm>
          <a:prstGeom prst="rect">
            <a:avLst/>
          </a:prstGeom>
        </p:spPr>
        <p:txBody>
          <a:bodyPr wrap="square">
            <a:spAutoFit/>
          </a:bodyPr>
          <a:lstStyle/>
          <a:p>
            <a:pPr marL="12700" marR="12700" lvl="0" algn="ctr">
              <a:buClr>
                <a:schemeClr val="dk1"/>
              </a:buClr>
              <a:buSzPct val="25000"/>
            </a:pP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We currently operate in </a:t>
            </a:r>
            <a:r>
              <a:rPr lang="en-US" sz="1600" b="1" dirty="0">
                <a:solidFill>
                  <a:srgbClr val="1E1E1E"/>
                </a:solidFill>
                <a:latin typeface="Arial" panose="020B0604020202020204" pitchFamily="34" charset="0"/>
                <a:ea typeface="JLR Emeric SemiBold" charset="0"/>
                <a:cs typeface="Arial" panose="020B0604020202020204" pitchFamily="34" charset="0"/>
                <a:sym typeface="Arial"/>
              </a:rPr>
              <a:t>129</a:t>
            </a:r>
            <a:r>
              <a:rPr lang="en-US" sz="1600" dirty="0">
                <a:solidFill>
                  <a:srgbClr val="1E1E1E"/>
                </a:solidFill>
                <a:latin typeface="Arial" panose="020B0604020202020204" pitchFamily="34" charset="0"/>
                <a:ea typeface="JLR Emeric" charset="0"/>
                <a:cs typeface="Arial" panose="020B0604020202020204" pitchFamily="34" charset="0"/>
                <a:sym typeface="Arial"/>
              </a:rPr>
              <a:t> </a:t>
            </a:r>
            <a:r>
              <a:rPr lang="en-US" sz="1800" dirty="0">
                <a:solidFill>
                  <a:schemeClr val="dk1"/>
                </a:solidFill>
                <a:latin typeface="Arial" panose="020B0604020202020204" pitchFamily="34" charset="0"/>
                <a:ea typeface="JLR Emeric ExtraLight" charset="0"/>
                <a:cs typeface="Arial" panose="020B0604020202020204" pitchFamily="34" charset="0"/>
                <a:sym typeface="Arial"/>
              </a:rPr>
              <a:t>countries</a:t>
            </a:r>
          </a:p>
        </p:txBody>
      </p:sp>
      <p:pic>
        <p:nvPicPr>
          <p:cNvPr id="15" name="Picture 14">
            <a:extLst>
              <a:ext uri="{FF2B5EF4-FFF2-40B4-BE49-F238E27FC236}">
                <a16:creationId xmlns:a16="http://schemas.microsoft.com/office/drawing/2014/main" id="{FE8F2CAA-215C-4276-8D8D-724EE360ED3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75316" y="2266852"/>
            <a:ext cx="698178" cy="698178"/>
          </a:xfrm>
          <a:prstGeom prst="rect">
            <a:avLst/>
          </a:prstGeom>
        </p:spPr>
      </p:pic>
      <p:pic>
        <p:nvPicPr>
          <p:cNvPr id="16" name="Picture 15">
            <a:extLst>
              <a:ext uri="{FF2B5EF4-FFF2-40B4-BE49-F238E27FC236}">
                <a16:creationId xmlns:a16="http://schemas.microsoft.com/office/drawing/2014/main" id="{4C2EF00B-A95E-47E2-AF62-88213962A90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352914" y="2256002"/>
            <a:ext cx="782296" cy="782296"/>
          </a:xfrm>
          <a:prstGeom prst="rect">
            <a:avLst/>
          </a:prstGeom>
        </p:spPr>
      </p:pic>
      <p:sp>
        <p:nvSpPr>
          <p:cNvPr id="17" name="TextBox 16">
            <a:extLst>
              <a:ext uri="{FF2B5EF4-FFF2-40B4-BE49-F238E27FC236}">
                <a16:creationId xmlns:a16="http://schemas.microsoft.com/office/drawing/2014/main" id="{7846123B-B4D5-4AD1-9079-C6A539A858AC}"/>
              </a:ext>
            </a:extLst>
          </p:cNvPr>
          <p:cNvSpPr txBox="1"/>
          <p:nvPr/>
        </p:nvSpPr>
        <p:spPr>
          <a:xfrm>
            <a:off x="446844" y="1286467"/>
            <a:ext cx="7423817" cy="461665"/>
          </a:xfrm>
          <a:prstGeom prst="rect">
            <a:avLst/>
          </a:prstGeom>
          <a:noFill/>
        </p:spPr>
        <p:txBody>
          <a:bodyPr wrap="square" rtlCol="0">
            <a:spAutoFit/>
          </a:bodyPr>
          <a:lstStyle/>
          <a:p>
            <a:r>
              <a:rPr lang="en-US" sz="2400" b="1" dirty="0">
                <a:solidFill>
                  <a:srgbClr val="1E1E1E"/>
                </a:solidFill>
                <a:latin typeface="Arial" panose="020B0604020202020204" pitchFamily="34" charset="0"/>
                <a:ea typeface="JLR Emeric SemiBold" charset="0"/>
                <a:cs typeface="Arial" panose="020B0604020202020204" pitchFamily="34" charset="0"/>
              </a:rPr>
              <a:t>GLOBAL INVESTMENT IN INFRASTRUCTURE</a:t>
            </a:r>
          </a:p>
        </p:txBody>
      </p:sp>
    </p:spTree>
    <p:extLst>
      <p:ext uri="{BB962C8B-B14F-4D97-AF65-F5344CB8AC3E}">
        <p14:creationId xmlns:p14="http://schemas.microsoft.com/office/powerpoint/2010/main" val="534937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technology</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sp>
        <p:nvSpPr>
          <p:cNvPr id="5" name="Rectangle 4">
            <a:extLst>
              <a:ext uri="{FF2B5EF4-FFF2-40B4-BE49-F238E27FC236}">
                <a16:creationId xmlns:a16="http://schemas.microsoft.com/office/drawing/2014/main" id="{913A8636-CA13-41F6-B181-4280EEF7BCD0}"/>
              </a:ext>
            </a:extLst>
          </p:cNvPr>
          <p:cNvSpPr/>
          <p:nvPr/>
        </p:nvSpPr>
        <p:spPr>
          <a:xfrm>
            <a:off x="1127448" y="1359641"/>
            <a:ext cx="3606491" cy="4331707"/>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3D0630C1-B309-4CB0-A6D1-D3D5ADF1A67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33938" y="1372030"/>
            <a:ext cx="6186597" cy="4319318"/>
          </a:xfrm>
          <a:prstGeom prst="rect">
            <a:avLst/>
          </a:prstGeom>
        </p:spPr>
      </p:pic>
      <p:sp>
        <p:nvSpPr>
          <p:cNvPr id="7" name="Rectangle 6">
            <a:extLst>
              <a:ext uri="{FF2B5EF4-FFF2-40B4-BE49-F238E27FC236}">
                <a16:creationId xmlns:a16="http://schemas.microsoft.com/office/drawing/2014/main" id="{BAA59B25-5A8B-4830-A9BE-A6C0F115FCF0}"/>
              </a:ext>
            </a:extLst>
          </p:cNvPr>
          <p:cNvSpPr/>
          <p:nvPr/>
        </p:nvSpPr>
        <p:spPr>
          <a:xfrm>
            <a:off x="4733939" y="1359866"/>
            <a:ext cx="6194120" cy="1770797"/>
          </a:xfrm>
          <a:prstGeom prst="rect">
            <a:avLst/>
          </a:prstGeom>
          <a:gradFill flip="none" rotWithShape="1">
            <a:gsLst>
              <a:gs pos="0">
                <a:schemeClr val="tx1">
                  <a:alpha val="0"/>
                </a:schemeClr>
              </a:gs>
              <a:gs pos="100000">
                <a:schemeClr val="tx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74F97B1-D018-4317-9ADD-E67086E5811D}"/>
              </a:ext>
            </a:extLst>
          </p:cNvPr>
          <p:cNvSpPr txBox="1"/>
          <p:nvPr/>
        </p:nvSpPr>
        <p:spPr>
          <a:xfrm>
            <a:off x="1840496" y="1468710"/>
            <a:ext cx="8905305" cy="461665"/>
          </a:xfrm>
          <a:prstGeom prst="rect">
            <a:avLst/>
          </a:prstGeom>
          <a:noFill/>
        </p:spPr>
        <p:txBody>
          <a:bodyPr wrap="square" rtlCol="0">
            <a:spAutoFit/>
          </a:bodyPr>
          <a:lstStyle/>
          <a:p>
            <a:pPr algn="r"/>
            <a:r>
              <a:rPr lang="en-US" sz="2400" b="1" dirty="0">
                <a:solidFill>
                  <a:schemeClr val="bg1"/>
                </a:solidFill>
                <a:latin typeface="Arial" panose="020B0604020202020204" pitchFamily="34" charset="0"/>
                <a:ea typeface="JLR Emeric SemiBold" charset="0"/>
                <a:cs typeface="Arial" panose="020B0604020202020204" pitchFamily="34" charset="0"/>
              </a:rPr>
              <a:t>AUTONOMY</a:t>
            </a:r>
          </a:p>
        </p:txBody>
      </p:sp>
      <p:sp>
        <p:nvSpPr>
          <p:cNvPr id="9" name="Shape 60">
            <a:extLst>
              <a:ext uri="{FF2B5EF4-FFF2-40B4-BE49-F238E27FC236}">
                <a16:creationId xmlns:a16="http://schemas.microsoft.com/office/drawing/2014/main" id="{1BF4088B-984E-49D2-BEBB-798697363797}"/>
              </a:ext>
            </a:extLst>
          </p:cNvPr>
          <p:cNvSpPr txBox="1">
            <a:spLocks noGrp="1"/>
          </p:cNvSpPr>
          <p:nvPr>
            <p:ph type="body" idx="1"/>
          </p:nvPr>
        </p:nvSpPr>
        <p:spPr>
          <a:xfrm>
            <a:off x="1127449" y="1398906"/>
            <a:ext cx="3431756" cy="4555200"/>
          </a:xfrm>
          <a:prstGeom prst="rect">
            <a:avLst/>
          </a:prstGeom>
        </p:spPr>
        <p:txBody>
          <a:bodyPr lIns="91425" tIns="91425" rIns="91425" bIns="91425" anchor="t" anchorCtr="0">
            <a:noAutofit/>
          </a:bodyPr>
          <a:lstStyle/>
          <a:p>
            <a:pPr marL="11113" lvl="0" indent="-11113">
              <a:lnSpc>
                <a:spcPct val="120000"/>
              </a:lnSpc>
              <a:buNone/>
            </a:pPr>
            <a:r>
              <a:rPr lang="en-GB" sz="1400" b="0" dirty="0">
                <a:solidFill>
                  <a:schemeClr val="tx1"/>
                </a:solidFill>
                <a:latin typeface="Arial" panose="020B0604020202020204" pitchFamily="34" charset="0"/>
                <a:ea typeface="JLR Emeric ExtraLight" charset="0"/>
                <a:cs typeface="Arial" panose="020B0604020202020204" pitchFamily="34" charset="0"/>
              </a:rPr>
              <a:t>We are developing both fully and </a:t>
            </a:r>
            <a:br>
              <a:rPr lang="en-GB" sz="1400" b="0" dirty="0">
                <a:solidFill>
                  <a:schemeClr val="tx1"/>
                </a:solidFill>
                <a:latin typeface="Arial" panose="020B0604020202020204" pitchFamily="34" charset="0"/>
                <a:ea typeface="JLR Emeric ExtraLight" charset="0"/>
                <a:cs typeface="Arial" panose="020B0604020202020204" pitchFamily="34" charset="0"/>
              </a:rPr>
            </a:br>
            <a:r>
              <a:rPr lang="en-GB" sz="1400" b="0" dirty="0">
                <a:solidFill>
                  <a:schemeClr val="tx1"/>
                </a:solidFill>
                <a:latin typeface="Arial" panose="020B0604020202020204" pitchFamily="34" charset="0"/>
                <a:ea typeface="JLR Emeric ExtraLight" charset="0"/>
                <a:cs typeface="Arial" panose="020B0604020202020204" pitchFamily="34" charset="0"/>
              </a:rPr>
              <a:t>semi-autonomous vehicles. </a:t>
            </a:r>
          </a:p>
          <a:p>
            <a:pPr marL="11113" lvl="0" indent="-11113">
              <a:lnSpc>
                <a:spcPct val="120000"/>
              </a:lnSpc>
              <a:buNone/>
            </a:pPr>
            <a:endParaRPr lang="en-GB" sz="1050" b="0" dirty="0">
              <a:solidFill>
                <a:schemeClr val="tx1"/>
              </a:solidFill>
              <a:latin typeface="Arial" panose="020B0604020202020204" pitchFamily="34" charset="0"/>
              <a:ea typeface="JLR Emeric ExtraLight" charset="0"/>
              <a:cs typeface="Arial" panose="020B0604020202020204" pitchFamily="34" charset="0"/>
            </a:endParaRPr>
          </a:p>
          <a:p>
            <a:pPr marL="11113" lvl="0" indent="-11113">
              <a:lnSpc>
                <a:spcPct val="120000"/>
              </a:lnSpc>
              <a:spcAft>
                <a:spcPts val="900"/>
              </a:spcAft>
              <a:buNone/>
            </a:pPr>
            <a:r>
              <a:rPr lang="en-GB" sz="1400" b="0" dirty="0">
                <a:solidFill>
                  <a:schemeClr val="tx1"/>
                </a:solidFill>
                <a:latin typeface="Arial" panose="020B0604020202020204" pitchFamily="34" charset="0"/>
                <a:ea typeface="JLR Emeric ExtraLight" charset="0"/>
                <a:cs typeface="Arial" panose="020B0604020202020204" pitchFamily="34" charset="0"/>
              </a:rPr>
              <a:t>In 2017 we tested some of these technologies, as part of the UK AutoDrive project. </a:t>
            </a:r>
            <a:br>
              <a:rPr lang="en-GB" sz="1400" b="0" dirty="0">
                <a:solidFill>
                  <a:schemeClr val="tx1"/>
                </a:solidFill>
                <a:latin typeface="Arial" panose="020B0604020202020204" pitchFamily="34" charset="0"/>
                <a:ea typeface="JLR Emeric ExtraLight" charset="0"/>
                <a:cs typeface="Arial" panose="020B0604020202020204" pitchFamily="34" charset="0"/>
              </a:rPr>
            </a:br>
            <a:br>
              <a:rPr lang="en-GB" sz="1050" b="0" dirty="0">
                <a:solidFill>
                  <a:schemeClr val="tx1"/>
                </a:solidFill>
                <a:latin typeface="Arial" panose="020B0604020202020204" pitchFamily="34" charset="0"/>
                <a:ea typeface="JLR Emeric ExtraLight" charset="0"/>
                <a:cs typeface="Arial" panose="020B0604020202020204" pitchFamily="34" charset="0"/>
              </a:rPr>
            </a:br>
            <a:r>
              <a:rPr lang="en-GB" sz="1400" b="0" dirty="0">
                <a:solidFill>
                  <a:schemeClr val="tx1"/>
                </a:solidFill>
                <a:latin typeface="Arial" panose="020B0604020202020204" pitchFamily="34" charset="0"/>
                <a:ea typeface="JLR Emeric ExtraLight" charset="0"/>
                <a:cs typeface="Arial" panose="020B0604020202020204" pitchFamily="34" charset="0"/>
              </a:rPr>
              <a:t>A Jaguar Land Rover intelligent vehicle will become a reality within the next 10 years.</a:t>
            </a:r>
            <a:br>
              <a:rPr lang="en-GB" sz="1400" b="0" dirty="0">
                <a:solidFill>
                  <a:schemeClr val="tx1"/>
                </a:solidFill>
                <a:latin typeface="Arial" panose="020B0604020202020204" pitchFamily="34" charset="0"/>
                <a:ea typeface="JLR Emeric ExtraLight" charset="0"/>
                <a:cs typeface="Arial" panose="020B0604020202020204" pitchFamily="34" charset="0"/>
              </a:rPr>
            </a:br>
            <a:endParaRPr lang="en-GB" sz="1050" b="0" dirty="0">
              <a:solidFill>
                <a:schemeClr val="tx1"/>
              </a:solidFill>
              <a:latin typeface="Arial" panose="020B0604020202020204" pitchFamily="34" charset="0"/>
              <a:ea typeface="JLR Emeric ExtraLight" charset="0"/>
              <a:cs typeface="Arial" panose="020B0604020202020204" pitchFamily="34" charset="0"/>
            </a:endParaRPr>
          </a:p>
          <a:p>
            <a:pPr marL="11113" lvl="0" indent="-11113">
              <a:lnSpc>
                <a:spcPct val="120000"/>
              </a:lnSpc>
              <a:spcBef>
                <a:spcPts val="0"/>
              </a:spcBef>
              <a:spcAft>
                <a:spcPts val="1800"/>
              </a:spcAft>
              <a:buNone/>
            </a:pPr>
            <a:r>
              <a:rPr lang="en-GB" sz="1400" b="0" dirty="0">
                <a:solidFill>
                  <a:schemeClr val="tx1"/>
                </a:solidFill>
                <a:latin typeface="Arial" panose="020B0604020202020204" pitchFamily="34" charset="0"/>
                <a:ea typeface="JLR Emeric ExtraLight" charset="0"/>
                <a:cs typeface="Arial" panose="020B0604020202020204" pitchFamily="34" charset="0"/>
              </a:rPr>
              <a:t>But, being Jaguar Land Rover, we still think about people who love driving.  Our customers want to experience the excitement of our products and must still take control when they want to.</a:t>
            </a:r>
            <a:br>
              <a:rPr lang="en-GB" sz="1400" b="0" dirty="0">
                <a:solidFill>
                  <a:schemeClr val="tx1"/>
                </a:solidFill>
                <a:latin typeface="Arial" panose="020B0604020202020204" pitchFamily="34" charset="0"/>
                <a:ea typeface="JLR Emeric ExtraLight" charset="0"/>
                <a:cs typeface="Arial" panose="020B0604020202020204" pitchFamily="34" charset="0"/>
              </a:rPr>
            </a:br>
            <a:endParaRPr lang="en-GB" sz="1400" b="0" dirty="0">
              <a:solidFill>
                <a:schemeClr val="tx1"/>
              </a:solidFill>
              <a:latin typeface="Arial" panose="020B0604020202020204" pitchFamily="34" charset="0"/>
              <a:ea typeface="JLR Emeric ExtraLight" charset="0"/>
              <a:cs typeface="Arial" panose="020B0604020202020204" pitchFamily="34" charset="0"/>
            </a:endParaRPr>
          </a:p>
        </p:txBody>
      </p:sp>
    </p:spTree>
    <p:extLst>
      <p:ext uri="{BB962C8B-B14F-4D97-AF65-F5344CB8AC3E}">
        <p14:creationId xmlns:p14="http://schemas.microsoft.com/office/powerpoint/2010/main" val="522798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Introduction</a:t>
            </a:r>
          </a:p>
        </p:txBody>
      </p:sp>
      <p:sp>
        <p:nvSpPr>
          <p:cNvPr id="3" name="Text Placeholder 2"/>
          <p:cNvSpPr>
            <a:spLocks noGrp="1"/>
          </p:cNvSpPr>
          <p:nvPr>
            <p:ph type="body" idx="1"/>
          </p:nvPr>
        </p:nvSpPr>
        <p:spPr/>
        <p:txBody>
          <a:bodyPr/>
          <a:lstStyle/>
          <a:p>
            <a:r>
              <a:rPr lang="en-GB" dirty="0"/>
              <a:t>Skills for Industry</a:t>
            </a:r>
          </a:p>
        </p:txBody>
      </p:sp>
    </p:spTree>
    <p:extLst>
      <p:ext uri="{BB962C8B-B14F-4D97-AF65-F5344CB8AC3E}">
        <p14:creationId xmlns:p14="http://schemas.microsoft.com/office/powerpoint/2010/main" val="17246461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140DE71-E787-4FBA-98EE-58307B8DE52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33939" y="1381476"/>
            <a:ext cx="6194120" cy="4309872"/>
          </a:xfrm>
          <a:prstGeom prst="rect">
            <a:avLst/>
          </a:prstGeom>
        </p:spPr>
      </p:pic>
      <p:sp>
        <p:nvSpPr>
          <p:cNvPr id="2" name="Title 1"/>
          <p:cNvSpPr>
            <a:spLocks noGrp="1"/>
          </p:cNvSpPr>
          <p:nvPr>
            <p:ph type="title"/>
          </p:nvPr>
        </p:nvSpPr>
        <p:spPr>
          <a:xfrm>
            <a:off x="191344" y="223748"/>
            <a:ext cx="10363200" cy="1138327"/>
          </a:xfrm>
        </p:spPr>
        <p:txBody>
          <a:bodyPr/>
          <a:lstStyle/>
          <a:p>
            <a:r>
              <a:rPr lang="en-GB" cap="none" dirty="0"/>
              <a:t>Our technology</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4" cstate="print"/>
          <a:srcRect/>
          <a:stretch>
            <a:fillRect/>
          </a:stretch>
        </p:blipFill>
        <p:spPr bwMode="auto">
          <a:xfrm>
            <a:off x="7392144" y="116632"/>
            <a:ext cx="4181475" cy="1038225"/>
          </a:xfrm>
          <a:prstGeom prst="rect">
            <a:avLst/>
          </a:prstGeom>
          <a:noFill/>
        </p:spPr>
      </p:pic>
      <p:sp>
        <p:nvSpPr>
          <p:cNvPr id="5" name="Rectangle 4">
            <a:extLst>
              <a:ext uri="{FF2B5EF4-FFF2-40B4-BE49-F238E27FC236}">
                <a16:creationId xmlns:a16="http://schemas.microsoft.com/office/drawing/2014/main" id="{913A8636-CA13-41F6-B181-4280EEF7BCD0}"/>
              </a:ext>
            </a:extLst>
          </p:cNvPr>
          <p:cNvSpPr/>
          <p:nvPr/>
        </p:nvSpPr>
        <p:spPr>
          <a:xfrm>
            <a:off x="1127448" y="1359641"/>
            <a:ext cx="3606491" cy="4331707"/>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BAA59B25-5A8B-4830-A9BE-A6C0F115FCF0}"/>
              </a:ext>
            </a:extLst>
          </p:cNvPr>
          <p:cNvSpPr/>
          <p:nvPr/>
        </p:nvSpPr>
        <p:spPr>
          <a:xfrm>
            <a:off x="4733939" y="1359866"/>
            <a:ext cx="6194120" cy="1770797"/>
          </a:xfrm>
          <a:prstGeom prst="rect">
            <a:avLst/>
          </a:prstGeom>
          <a:gradFill flip="none" rotWithShape="1">
            <a:gsLst>
              <a:gs pos="0">
                <a:schemeClr val="tx1">
                  <a:alpha val="0"/>
                </a:schemeClr>
              </a:gs>
              <a:gs pos="100000">
                <a:schemeClr val="tx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74F97B1-D018-4317-9ADD-E67086E5811D}"/>
              </a:ext>
            </a:extLst>
          </p:cNvPr>
          <p:cNvSpPr txBox="1"/>
          <p:nvPr/>
        </p:nvSpPr>
        <p:spPr>
          <a:xfrm>
            <a:off x="1840496" y="1468710"/>
            <a:ext cx="8905305" cy="461665"/>
          </a:xfrm>
          <a:prstGeom prst="rect">
            <a:avLst/>
          </a:prstGeom>
          <a:noFill/>
        </p:spPr>
        <p:txBody>
          <a:bodyPr wrap="square" rtlCol="0">
            <a:spAutoFit/>
          </a:bodyPr>
          <a:lstStyle/>
          <a:p>
            <a:pPr algn="r"/>
            <a:r>
              <a:rPr lang="en-US" sz="2400" b="1" dirty="0">
                <a:solidFill>
                  <a:schemeClr val="bg1"/>
                </a:solidFill>
                <a:latin typeface="Arial" panose="020B0604020202020204" pitchFamily="34" charset="0"/>
                <a:ea typeface="JLR Emeric SemiBold" charset="0"/>
                <a:cs typeface="Arial" panose="020B0604020202020204" pitchFamily="34" charset="0"/>
              </a:rPr>
              <a:t>ELECTRIFICATION</a:t>
            </a:r>
          </a:p>
        </p:txBody>
      </p:sp>
      <p:sp>
        <p:nvSpPr>
          <p:cNvPr id="9" name="Shape 60">
            <a:extLst>
              <a:ext uri="{FF2B5EF4-FFF2-40B4-BE49-F238E27FC236}">
                <a16:creationId xmlns:a16="http://schemas.microsoft.com/office/drawing/2014/main" id="{1BF4088B-984E-49D2-BEBB-798697363797}"/>
              </a:ext>
            </a:extLst>
          </p:cNvPr>
          <p:cNvSpPr txBox="1">
            <a:spLocks noGrp="1"/>
          </p:cNvSpPr>
          <p:nvPr>
            <p:ph type="body" idx="1"/>
          </p:nvPr>
        </p:nvSpPr>
        <p:spPr>
          <a:xfrm>
            <a:off x="1127449" y="1398906"/>
            <a:ext cx="3240360" cy="4309872"/>
          </a:xfrm>
          <a:prstGeom prst="rect">
            <a:avLst/>
          </a:prstGeom>
        </p:spPr>
        <p:txBody>
          <a:bodyPr lIns="91425" tIns="91425" rIns="91425" bIns="91425" anchor="t" anchorCtr="0">
            <a:noAutofit/>
          </a:bodyPr>
          <a:lstStyle/>
          <a:p>
            <a:pPr marL="11113" lvl="0" indent="-11113">
              <a:lnSpc>
                <a:spcPct val="120000"/>
              </a:lnSpc>
            </a:pPr>
            <a:r>
              <a:rPr lang="en-GB" sz="1400" b="0" dirty="0">
                <a:solidFill>
                  <a:schemeClr val="tx1"/>
                </a:solidFill>
                <a:latin typeface="Arial" panose="020B0604020202020204" pitchFamily="34" charset="0"/>
                <a:ea typeface="JLR Emeric ExtraLight" charset="0"/>
                <a:cs typeface="Arial" panose="020B0604020202020204" pitchFamily="34" charset="0"/>
              </a:rPr>
              <a:t>From 2020 all new Jaguar Land Rover vehicles will be electrified, giving our customers even more choice. </a:t>
            </a:r>
          </a:p>
          <a:p>
            <a:pPr marL="11113" lvl="0" indent="-11113">
              <a:lnSpc>
                <a:spcPct val="120000"/>
              </a:lnSpc>
            </a:pPr>
            <a:endParaRPr lang="en-GB" sz="1100" b="0" dirty="0">
              <a:solidFill>
                <a:schemeClr val="tx1"/>
              </a:solidFill>
              <a:latin typeface="Arial" panose="020B0604020202020204" pitchFamily="34" charset="0"/>
              <a:ea typeface="JLR Emeric ExtraLight" charset="0"/>
              <a:cs typeface="Arial" panose="020B0604020202020204" pitchFamily="34" charset="0"/>
            </a:endParaRPr>
          </a:p>
          <a:p>
            <a:pPr marL="11113" lvl="0" indent="-11113">
              <a:lnSpc>
                <a:spcPct val="120000"/>
              </a:lnSpc>
            </a:pPr>
            <a:r>
              <a:rPr lang="en-GB" sz="1400" b="0" dirty="0">
                <a:solidFill>
                  <a:schemeClr val="tx1"/>
                </a:solidFill>
                <a:latin typeface="Arial" panose="020B0604020202020204" pitchFamily="34" charset="0"/>
                <a:ea typeface="JLR Emeric ExtraLight" charset="0"/>
                <a:cs typeface="Arial" panose="020B0604020202020204" pitchFamily="34" charset="0"/>
              </a:rPr>
              <a:t>Jaguar Land Rover is working towards a cleaner future, with ultra-clean diesels and petrol engines, BEVs, PHEVs and MHEVs all in its strategic plans. </a:t>
            </a:r>
          </a:p>
          <a:p>
            <a:pPr marL="11113" lvl="0" indent="-11113">
              <a:lnSpc>
                <a:spcPct val="120000"/>
              </a:lnSpc>
            </a:pPr>
            <a:endParaRPr lang="en-GB" sz="1100" b="0" dirty="0">
              <a:solidFill>
                <a:schemeClr val="tx1"/>
              </a:solidFill>
              <a:latin typeface="Arial" panose="020B0604020202020204" pitchFamily="34" charset="0"/>
              <a:ea typeface="JLR Emeric ExtraLight" charset="0"/>
              <a:cs typeface="Arial" panose="020B0604020202020204" pitchFamily="34" charset="0"/>
            </a:endParaRPr>
          </a:p>
          <a:p>
            <a:pPr marL="11113" lvl="0" indent="-11113">
              <a:lnSpc>
                <a:spcPct val="120000"/>
              </a:lnSpc>
            </a:pPr>
            <a:r>
              <a:rPr lang="en-GB" sz="1400" b="0" dirty="0">
                <a:solidFill>
                  <a:schemeClr val="tx1"/>
                </a:solidFill>
                <a:latin typeface="Arial" panose="020B0604020202020204" pitchFamily="34" charset="0"/>
                <a:ea typeface="JLR Emeric ExtraLight" charset="0"/>
                <a:cs typeface="Arial" panose="020B0604020202020204" pitchFamily="34" charset="0"/>
              </a:rPr>
              <a:t>The Jaguar I-PACE concept is the first all-electric Jaguar.</a:t>
            </a:r>
          </a:p>
        </p:txBody>
      </p:sp>
    </p:spTree>
    <p:extLst>
      <p:ext uri="{BB962C8B-B14F-4D97-AF65-F5344CB8AC3E}">
        <p14:creationId xmlns:p14="http://schemas.microsoft.com/office/powerpoint/2010/main" val="1080294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people</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sp>
        <p:nvSpPr>
          <p:cNvPr id="5" name="Rectangle 4">
            <a:extLst>
              <a:ext uri="{FF2B5EF4-FFF2-40B4-BE49-F238E27FC236}">
                <a16:creationId xmlns:a16="http://schemas.microsoft.com/office/drawing/2014/main" id="{17DBE395-C4A3-49EF-8049-4630A15AF0A6}"/>
              </a:ext>
            </a:extLst>
          </p:cNvPr>
          <p:cNvSpPr/>
          <p:nvPr/>
        </p:nvSpPr>
        <p:spPr>
          <a:xfrm>
            <a:off x="1343472" y="1304492"/>
            <a:ext cx="3589288" cy="4392488"/>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Shape 454">
            <a:extLst>
              <a:ext uri="{FF2B5EF4-FFF2-40B4-BE49-F238E27FC236}">
                <a16:creationId xmlns:a16="http://schemas.microsoft.com/office/drawing/2014/main" id="{C0223175-1486-48AB-9B99-1A14725865A7}"/>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a:off x="4943872" y="1291948"/>
            <a:ext cx="6043761" cy="4405032"/>
          </a:xfrm>
          <a:prstGeom prst="rect">
            <a:avLst/>
          </a:prstGeom>
          <a:solidFill>
            <a:schemeClr val="lt2"/>
          </a:solidFill>
          <a:ln>
            <a:noFill/>
          </a:ln>
        </p:spPr>
      </p:pic>
      <p:pic>
        <p:nvPicPr>
          <p:cNvPr id="7" name="Picture 6">
            <a:extLst>
              <a:ext uri="{FF2B5EF4-FFF2-40B4-BE49-F238E27FC236}">
                <a16:creationId xmlns:a16="http://schemas.microsoft.com/office/drawing/2014/main" id="{0A752350-88EA-45D3-B975-CB4C870DC713}"/>
              </a:ext>
            </a:extLst>
          </p:cNvPr>
          <p:cNvPicPr>
            <a:picLocks noChangeAspect="1"/>
          </p:cNvPicPr>
          <p:nvPr/>
        </p:nvPicPr>
        <p:blipFill>
          <a:blip r:embed="rId5" cstate="email">
            <a:duotone>
              <a:prstClr val="black"/>
              <a:srgbClr val="525252">
                <a:tint val="45000"/>
                <a:satMod val="400000"/>
              </a:srgbClr>
            </a:duotone>
            <a:extLst>
              <a:ext uri="{28A0092B-C50C-407E-A947-70E740481C1C}">
                <a14:useLocalDpi xmlns:a14="http://schemas.microsoft.com/office/drawing/2010/main"/>
              </a:ext>
            </a:extLst>
          </a:blip>
          <a:stretch>
            <a:fillRect/>
          </a:stretch>
        </p:blipFill>
        <p:spPr>
          <a:xfrm>
            <a:off x="3859784" y="1734932"/>
            <a:ext cx="798985" cy="1065313"/>
          </a:xfrm>
          <a:prstGeom prst="rect">
            <a:avLst/>
          </a:prstGeom>
        </p:spPr>
      </p:pic>
      <p:pic>
        <p:nvPicPr>
          <p:cNvPr id="8" name="Picture 7">
            <a:extLst>
              <a:ext uri="{FF2B5EF4-FFF2-40B4-BE49-F238E27FC236}">
                <a16:creationId xmlns:a16="http://schemas.microsoft.com/office/drawing/2014/main" id="{2267C86B-DAEB-4959-A146-403F4BE871E0}"/>
              </a:ext>
            </a:extLst>
          </p:cNvPr>
          <p:cNvPicPr>
            <a:picLocks noChangeAspect="1"/>
          </p:cNvPicPr>
          <p:nvPr/>
        </p:nvPicPr>
        <p:blipFill>
          <a:blip r:embed="rId6" cstate="email">
            <a:duotone>
              <a:prstClr val="black"/>
              <a:srgbClr val="525252">
                <a:tint val="45000"/>
                <a:satMod val="400000"/>
              </a:srgbClr>
            </a:duotone>
            <a:extLst>
              <a:ext uri="{28A0092B-C50C-407E-A947-70E740481C1C}">
                <a14:useLocalDpi xmlns:a14="http://schemas.microsoft.com/office/drawing/2010/main"/>
              </a:ext>
            </a:extLst>
          </a:blip>
          <a:stretch>
            <a:fillRect/>
          </a:stretch>
        </p:blipFill>
        <p:spPr>
          <a:xfrm>
            <a:off x="2055449" y="2832963"/>
            <a:ext cx="1175905" cy="1567873"/>
          </a:xfrm>
          <a:prstGeom prst="rect">
            <a:avLst/>
          </a:prstGeom>
        </p:spPr>
      </p:pic>
      <p:pic>
        <p:nvPicPr>
          <p:cNvPr id="9" name="Picture 8">
            <a:extLst>
              <a:ext uri="{FF2B5EF4-FFF2-40B4-BE49-F238E27FC236}">
                <a16:creationId xmlns:a16="http://schemas.microsoft.com/office/drawing/2014/main" id="{B945F2CE-775F-4FAA-B573-BE87EC8A56C0}"/>
              </a:ext>
            </a:extLst>
          </p:cNvPr>
          <p:cNvPicPr>
            <a:picLocks noChangeAspect="1"/>
          </p:cNvPicPr>
          <p:nvPr/>
        </p:nvPicPr>
        <p:blipFill>
          <a:blip r:embed="rId7" cstate="email">
            <a:duotone>
              <a:prstClr val="black"/>
              <a:srgbClr val="525252">
                <a:tint val="45000"/>
                <a:satMod val="400000"/>
              </a:srgbClr>
            </a:duotone>
            <a:extLst>
              <a:ext uri="{28A0092B-C50C-407E-A947-70E740481C1C}">
                <a14:useLocalDpi xmlns:a14="http://schemas.microsoft.com/office/drawing/2010/main"/>
              </a:ext>
            </a:extLst>
          </a:blip>
          <a:stretch>
            <a:fillRect/>
          </a:stretch>
        </p:blipFill>
        <p:spPr>
          <a:xfrm>
            <a:off x="3503414" y="4185627"/>
            <a:ext cx="1187521" cy="1583361"/>
          </a:xfrm>
          <a:prstGeom prst="rect">
            <a:avLst/>
          </a:prstGeom>
        </p:spPr>
      </p:pic>
      <p:sp>
        <p:nvSpPr>
          <p:cNvPr id="10" name="Shape 415">
            <a:extLst>
              <a:ext uri="{FF2B5EF4-FFF2-40B4-BE49-F238E27FC236}">
                <a16:creationId xmlns:a16="http://schemas.microsoft.com/office/drawing/2014/main" id="{E96185C9-34A6-43B6-A737-4D2CDCA0AF04}"/>
              </a:ext>
            </a:extLst>
          </p:cNvPr>
          <p:cNvSpPr/>
          <p:nvPr/>
        </p:nvSpPr>
        <p:spPr>
          <a:xfrm>
            <a:off x="1896899" y="2609268"/>
            <a:ext cx="2668909" cy="1668214"/>
          </a:xfrm>
          <a:prstGeom prst="rect">
            <a:avLst/>
          </a:prstGeom>
          <a:noFill/>
        </p:spPr>
        <p:txBody>
          <a:bodyPr wrap="square" rtlCol="0">
            <a:spAutoFit/>
          </a:bodyPr>
          <a:lstStyle/>
          <a:p>
            <a:pPr>
              <a:lnSpc>
                <a:spcPct val="150000"/>
              </a:lnSpc>
              <a:spcBef>
                <a:spcPts val="1200"/>
              </a:spcBef>
              <a:buClr>
                <a:schemeClr val="dk1"/>
              </a:buClr>
              <a:buSzPct val="25000"/>
            </a:pPr>
            <a:r>
              <a:rPr lang="en-GB" sz="1400" dirty="0">
                <a:latin typeface="Arial" panose="020B0604020202020204" pitchFamily="34" charset="0"/>
                <a:ea typeface="JLR Emeric ExtraLight" charset="0"/>
                <a:cs typeface="Arial" panose="020B0604020202020204" pitchFamily="34" charset="0"/>
                <a:sym typeface="Arial"/>
              </a:rPr>
              <a:t>Since 2010 more than </a:t>
            </a:r>
            <a:r>
              <a:rPr lang="en-GB" sz="1400" b="1" dirty="0">
                <a:latin typeface="Arial" panose="020B0604020202020204" pitchFamily="34" charset="0"/>
                <a:ea typeface="JLR Emeric SemiBold" charset="0"/>
                <a:cs typeface="Arial" panose="020B0604020202020204" pitchFamily="34" charset="0"/>
                <a:sym typeface="Arial"/>
              </a:rPr>
              <a:t>27,000</a:t>
            </a:r>
            <a:r>
              <a:rPr lang="en-GB" sz="1400" dirty="0">
                <a:latin typeface="Arial" panose="020B0604020202020204" pitchFamily="34" charset="0"/>
                <a:ea typeface="JLR Emeric ExtraLight" charset="0"/>
                <a:cs typeface="Arial" panose="020B0604020202020204" pitchFamily="34" charset="0"/>
                <a:sym typeface="Arial"/>
              </a:rPr>
              <a:t> new people have joined our business, bringing with them a wealth of expertise and experience.</a:t>
            </a:r>
          </a:p>
        </p:txBody>
      </p:sp>
      <p:sp>
        <p:nvSpPr>
          <p:cNvPr id="11" name="Shape 441">
            <a:extLst>
              <a:ext uri="{FF2B5EF4-FFF2-40B4-BE49-F238E27FC236}">
                <a16:creationId xmlns:a16="http://schemas.microsoft.com/office/drawing/2014/main" id="{C64794B1-6465-4C50-B3DA-72D02C2BE634}"/>
              </a:ext>
            </a:extLst>
          </p:cNvPr>
          <p:cNvSpPr/>
          <p:nvPr/>
        </p:nvSpPr>
        <p:spPr>
          <a:xfrm>
            <a:off x="1531695" y="4524119"/>
            <a:ext cx="2358887" cy="698717"/>
          </a:xfrm>
          <a:prstGeom prst="rect">
            <a:avLst/>
          </a:prstGeom>
          <a:noFill/>
        </p:spPr>
        <p:txBody>
          <a:bodyPr wrap="square" rtlCol="0">
            <a:spAutoFit/>
          </a:bodyPr>
          <a:lstStyle/>
          <a:p>
            <a:pPr>
              <a:lnSpc>
                <a:spcPct val="150000"/>
              </a:lnSpc>
              <a:spcBef>
                <a:spcPts val="1200"/>
              </a:spcBef>
              <a:buClr>
                <a:schemeClr val="dk1"/>
              </a:buClr>
              <a:buSzPct val="25000"/>
            </a:pPr>
            <a:r>
              <a:rPr lang="en-GB" sz="1400" dirty="0">
                <a:latin typeface="Arial" panose="020B0604020202020204" pitchFamily="34" charset="0"/>
                <a:ea typeface="JLR Emeric ExtraLight" charset="0"/>
                <a:cs typeface="Arial" panose="020B0604020202020204" pitchFamily="34" charset="0"/>
                <a:sym typeface="Arial"/>
              </a:rPr>
              <a:t>We now employ more than </a:t>
            </a:r>
            <a:r>
              <a:rPr lang="en-GB" sz="1400" b="1" dirty="0">
                <a:latin typeface="Arial" panose="020B0604020202020204" pitchFamily="34" charset="0"/>
                <a:ea typeface="JLR Emeric SemiBold" charset="0"/>
                <a:cs typeface="Arial" panose="020B0604020202020204" pitchFamily="34" charset="0"/>
                <a:sym typeface="Arial"/>
              </a:rPr>
              <a:t>43,000</a:t>
            </a:r>
            <a:r>
              <a:rPr lang="en-GB" sz="1400" dirty="0">
                <a:latin typeface="Arial" panose="020B0604020202020204" pitchFamily="34" charset="0"/>
                <a:ea typeface="JLR Emeric ExtraLight" charset="0"/>
                <a:cs typeface="Arial" panose="020B0604020202020204" pitchFamily="34" charset="0"/>
                <a:sym typeface="Arial"/>
              </a:rPr>
              <a:t> people worldwide.</a:t>
            </a:r>
          </a:p>
        </p:txBody>
      </p:sp>
      <p:sp>
        <p:nvSpPr>
          <p:cNvPr id="12" name="Shape 442">
            <a:extLst>
              <a:ext uri="{FF2B5EF4-FFF2-40B4-BE49-F238E27FC236}">
                <a16:creationId xmlns:a16="http://schemas.microsoft.com/office/drawing/2014/main" id="{E570B2DD-ED33-4081-9E43-B47E1155A275}"/>
              </a:ext>
            </a:extLst>
          </p:cNvPr>
          <p:cNvSpPr/>
          <p:nvPr/>
        </p:nvSpPr>
        <p:spPr>
          <a:xfrm>
            <a:off x="1531695" y="1420936"/>
            <a:ext cx="2358887" cy="1021883"/>
          </a:xfrm>
          <a:prstGeom prst="rect">
            <a:avLst/>
          </a:prstGeom>
          <a:noFill/>
        </p:spPr>
        <p:txBody>
          <a:bodyPr wrap="square" rtlCol="0">
            <a:spAutoFit/>
          </a:bodyPr>
          <a:lstStyle/>
          <a:p>
            <a:pPr>
              <a:lnSpc>
                <a:spcPct val="150000"/>
              </a:lnSpc>
              <a:spcBef>
                <a:spcPts val="1200"/>
              </a:spcBef>
              <a:buClr>
                <a:schemeClr val="dk1"/>
              </a:buClr>
              <a:buSzPct val="25000"/>
            </a:pPr>
            <a:r>
              <a:rPr lang="en-GB" sz="1400" dirty="0">
                <a:latin typeface="Arial" panose="020B0604020202020204" pitchFamily="34" charset="0"/>
                <a:ea typeface="JLR Emeric ExtraLight" charset="0"/>
                <a:cs typeface="Arial" panose="020B0604020202020204" pitchFamily="34" charset="0"/>
                <a:sym typeface="Arial"/>
              </a:rPr>
              <a:t>Jaguar Land Rover employs more than </a:t>
            </a:r>
            <a:r>
              <a:rPr lang="en-GB" sz="1400" b="1" dirty="0">
                <a:latin typeface="Arial" panose="020B0604020202020204" pitchFamily="34" charset="0"/>
                <a:ea typeface="JLR Emeric SemiBold" charset="0"/>
                <a:cs typeface="Arial" panose="020B0604020202020204" pitchFamily="34" charset="0"/>
              </a:rPr>
              <a:t>11</a:t>
            </a:r>
            <a:r>
              <a:rPr lang="en-GB" sz="1400" b="1" dirty="0">
                <a:latin typeface="Arial" panose="020B0604020202020204" pitchFamily="34" charset="0"/>
                <a:ea typeface="JLR Emeric SemiBold" charset="0"/>
                <a:cs typeface="Arial" panose="020B0604020202020204" pitchFamily="34" charset="0"/>
                <a:sym typeface="Arial"/>
              </a:rPr>
              <a:t>,000</a:t>
            </a:r>
            <a:r>
              <a:rPr lang="en-GB" sz="1400" dirty="0">
                <a:latin typeface="Arial" panose="020B0604020202020204" pitchFamily="34" charset="0"/>
                <a:ea typeface="JLR Emeric ExtraLight" charset="0"/>
                <a:cs typeface="Arial" panose="020B0604020202020204" pitchFamily="34" charset="0"/>
                <a:sym typeface="Arial"/>
              </a:rPr>
              <a:t> engineers and designers.</a:t>
            </a:r>
          </a:p>
        </p:txBody>
      </p:sp>
    </p:spTree>
    <p:extLst>
      <p:ext uri="{BB962C8B-B14F-4D97-AF65-F5344CB8AC3E}">
        <p14:creationId xmlns:p14="http://schemas.microsoft.com/office/powerpoint/2010/main" val="1552729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people</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sp>
        <p:nvSpPr>
          <p:cNvPr id="5" name="Rectangle 4">
            <a:extLst>
              <a:ext uri="{FF2B5EF4-FFF2-40B4-BE49-F238E27FC236}">
                <a16:creationId xmlns:a16="http://schemas.microsoft.com/office/drawing/2014/main" id="{EA15FDCB-09BA-4738-AD47-DBBD1358DE0D}"/>
              </a:ext>
            </a:extLst>
          </p:cNvPr>
          <p:cNvSpPr/>
          <p:nvPr/>
        </p:nvSpPr>
        <p:spPr>
          <a:xfrm>
            <a:off x="1157512" y="1412776"/>
            <a:ext cx="3839121" cy="4464496"/>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hape 506">
            <a:extLst>
              <a:ext uri="{FF2B5EF4-FFF2-40B4-BE49-F238E27FC236}">
                <a16:creationId xmlns:a16="http://schemas.microsoft.com/office/drawing/2014/main" id="{93DC0365-EFA1-48C4-B52A-AA14951078BF}"/>
              </a:ext>
            </a:extLst>
          </p:cNvPr>
          <p:cNvSpPr txBox="1">
            <a:spLocks/>
          </p:cNvSpPr>
          <p:nvPr/>
        </p:nvSpPr>
        <p:spPr>
          <a:xfrm>
            <a:off x="1271464" y="1505829"/>
            <a:ext cx="3023409" cy="1061829"/>
          </a:xfrm>
          <a:prstGeom prst="rect">
            <a:avLst/>
          </a:prstGeom>
          <a:noFill/>
        </p:spPr>
        <p:txBody>
          <a:bodyPr vert="horz" wrap="square" lIns="91440" tIns="45720" rIns="91440" bIns="45720" rtlCol="0">
            <a:spAutoFit/>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defTabSz="685800">
              <a:lnSpc>
                <a:spcPct val="150000"/>
              </a:lnSpc>
              <a:spcBef>
                <a:spcPts val="1200"/>
              </a:spcBef>
              <a:buClr>
                <a:schemeClr val="dk1"/>
              </a:buClr>
              <a:buSzPct val="25000"/>
              <a:buFont typeface="Arial"/>
              <a:buNone/>
            </a:pPr>
            <a:r>
              <a:rPr lang="en-GB" sz="1400" dirty="0">
                <a:latin typeface="Arial" panose="020B0604020202020204" pitchFamily="34" charset="0"/>
                <a:ea typeface="JLR Emeric SemiBold" charset="0"/>
                <a:cs typeface="Arial" panose="020B0604020202020204" pitchFamily="34" charset="0"/>
                <a:sym typeface="Arial"/>
              </a:rPr>
              <a:t>2 million </a:t>
            </a:r>
            <a:r>
              <a:rPr lang="en-GB" sz="1400" dirty="0">
                <a:latin typeface="Arial" panose="020B0604020202020204" pitchFamily="34" charset="0"/>
                <a:ea typeface="JLR Emeric ExtraLight" charset="0"/>
                <a:cs typeface="Arial" panose="020B0604020202020204" pitchFamily="34" charset="0"/>
                <a:sym typeface="Arial"/>
              </a:rPr>
              <a:t>young people will be given an introduction to engineering globally by 2020</a:t>
            </a:r>
          </a:p>
        </p:txBody>
      </p:sp>
      <p:pic>
        <p:nvPicPr>
          <p:cNvPr id="7" name="Shape 512">
            <a:extLst>
              <a:ext uri="{FF2B5EF4-FFF2-40B4-BE49-F238E27FC236}">
                <a16:creationId xmlns:a16="http://schemas.microsoft.com/office/drawing/2014/main" id="{A00F1908-56CD-49F8-9095-1FF530503145}"/>
              </a:ext>
            </a:extLst>
          </p:cNvPr>
          <p:cNvPicPr preferRelativeResize="0">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a:off x="4975703" y="1330688"/>
            <a:ext cx="6018608" cy="4466439"/>
          </a:xfrm>
          <a:prstGeom prst="rect">
            <a:avLst/>
          </a:prstGeom>
          <a:solidFill>
            <a:schemeClr val="lt2"/>
          </a:solidFill>
          <a:ln>
            <a:noFill/>
          </a:ln>
        </p:spPr>
      </p:pic>
      <p:sp>
        <p:nvSpPr>
          <p:cNvPr id="8" name="Rectangle 7">
            <a:extLst>
              <a:ext uri="{FF2B5EF4-FFF2-40B4-BE49-F238E27FC236}">
                <a16:creationId xmlns:a16="http://schemas.microsoft.com/office/drawing/2014/main" id="{A970DB58-1538-4D79-9806-15129BC2BF48}"/>
              </a:ext>
            </a:extLst>
          </p:cNvPr>
          <p:cNvSpPr/>
          <p:nvPr/>
        </p:nvSpPr>
        <p:spPr>
          <a:xfrm>
            <a:off x="2189607" y="2546252"/>
            <a:ext cx="2775826" cy="698717"/>
          </a:xfrm>
          <a:prstGeom prst="rect">
            <a:avLst/>
          </a:prstGeom>
        </p:spPr>
        <p:txBody>
          <a:bodyPr wrap="square">
            <a:spAutoFit/>
          </a:bodyPr>
          <a:lstStyle/>
          <a:p>
            <a:pPr algn="r">
              <a:lnSpc>
                <a:spcPct val="150000"/>
              </a:lnSpc>
              <a:buClr>
                <a:schemeClr val="dk1"/>
              </a:buClr>
              <a:buSzPct val="25000"/>
            </a:pPr>
            <a:r>
              <a:rPr lang="en-GB" sz="1400" b="1" dirty="0">
                <a:latin typeface="Arial" panose="020B0604020202020204" pitchFamily="34" charset="0"/>
                <a:ea typeface="JLR Emeric SemiBold" charset="0"/>
                <a:cs typeface="Arial" panose="020B0604020202020204" pitchFamily="34" charset="0"/>
                <a:sym typeface="Arial"/>
              </a:rPr>
              <a:t>300,000</a:t>
            </a:r>
            <a:r>
              <a:rPr lang="en-GB" sz="1400" dirty="0">
                <a:latin typeface="Arial" panose="020B0604020202020204" pitchFamily="34" charset="0"/>
                <a:ea typeface="JLR Emeric ExtraLight" charset="0"/>
                <a:cs typeface="Arial" panose="020B0604020202020204" pitchFamily="34" charset="0"/>
                <a:sym typeface="Arial"/>
              </a:rPr>
              <a:t> young people engaged in the UK this year alone.</a:t>
            </a:r>
          </a:p>
        </p:txBody>
      </p:sp>
      <p:sp>
        <p:nvSpPr>
          <p:cNvPr id="9" name="Rectangle 8">
            <a:extLst>
              <a:ext uri="{FF2B5EF4-FFF2-40B4-BE49-F238E27FC236}">
                <a16:creationId xmlns:a16="http://schemas.microsoft.com/office/drawing/2014/main" id="{A7F0EBF2-CAB9-47AF-8416-3F53DCDDCB1D}"/>
              </a:ext>
            </a:extLst>
          </p:cNvPr>
          <p:cNvSpPr/>
          <p:nvPr/>
        </p:nvSpPr>
        <p:spPr>
          <a:xfrm>
            <a:off x="1519047" y="3410348"/>
            <a:ext cx="2775826" cy="1021883"/>
          </a:xfrm>
          <a:prstGeom prst="rect">
            <a:avLst/>
          </a:prstGeom>
        </p:spPr>
        <p:txBody>
          <a:bodyPr wrap="square">
            <a:spAutoFit/>
          </a:bodyPr>
          <a:lstStyle/>
          <a:p>
            <a:pPr>
              <a:lnSpc>
                <a:spcPct val="150000"/>
              </a:lnSpc>
              <a:buClr>
                <a:schemeClr val="dk1"/>
              </a:buClr>
              <a:buSzPct val="25000"/>
            </a:pPr>
            <a:r>
              <a:rPr lang="en-GB" sz="1400" dirty="0">
                <a:latin typeface="Arial" panose="020B0604020202020204" pitchFamily="34" charset="0"/>
                <a:ea typeface="JLR Emeric ExtraLight" charset="0"/>
                <a:cs typeface="Arial" panose="020B0604020202020204" pitchFamily="34" charset="0"/>
                <a:sym typeface="Arial"/>
              </a:rPr>
              <a:t>More than </a:t>
            </a:r>
            <a:r>
              <a:rPr lang="en-GB" sz="1400" b="1" dirty="0">
                <a:latin typeface="Arial" panose="020B0604020202020204" pitchFamily="34" charset="0"/>
                <a:ea typeface="JLR Emeric ExtraLight" charset="0"/>
                <a:cs typeface="Arial" panose="020B0604020202020204" pitchFamily="34" charset="0"/>
                <a:sym typeface="Arial"/>
              </a:rPr>
              <a:t>1,150</a:t>
            </a:r>
            <a:r>
              <a:rPr lang="en-GB" sz="1400" dirty="0">
                <a:latin typeface="Arial" panose="020B0604020202020204" pitchFamily="34" charset="0"/>
                <a:ea typeface="JLR Emeric ExtraLight" charset="0"/>
                <a:cs typeface="Arial" panose="020B0604020202020204" pitchFamily="34" charset="0"/>
                <a:sym typeface="Arial"/>
              </a:rPr>
              <a:t> students ‘earning and learning’ in our apprenticeship programme.</a:t>
            </a:r>
          </a:p>
        </p:txBody>
      </p:sp>
      <p:sp>
        <p:nvSpPr>
          <p:cNvPr id="10" name="Rectangle 9">
            <a:extLst>
              <a:ext uri="{FF2B5EF4-FFF2-40B4-BE49-F238E27FC236}">
                <a16:creationId xmlns:a16="http://schemas.microsoft.com/office/drawing/2014/main" id="{9B57A8B8-04D7-4FE0-8025-D32AEEE2B3D4}"/>
              </a:ext>
            </a:extLst>
          </p:cNvPr>
          <p:cNvSpPr/>
          <p:nvPr/>
        </p:nvSpPr>
        <p:spPr>
          <a:xfrm>
            <a:off x="1876737" y="4584772"/>
            <a:ext cx="3047170" cy="1021883"/>
          </a:xfrm>
          <a:prstGeom prst="rect">
            <a:avLst/>
          </a:prstGeom>
        </p:spPr>
        <p:txBody>
          <a:bodyPr wrap="square">
            <a:spAutoFit/>
          </a:bodyPr>
          <a:lstStyle/>
          <a:p>
            <a:pPr algn="r">
              <a:lnSpc>
                <a:spcPct val="150000"/>
              </a:lnSpc>
            </a:pPr>
            <a:r>
              <a:rPr lang="en-GB" sz="1400" dirty="0">
                <a:latin typeface="Arial" panose="020B0604020202020204" pitchFamily="34" charset="0"/>
                <a:ea typeface="JLR Emeric ExtraLight" charset="0"/>
                <a:cs typeface="Arial" panose="020B0604020202020204" pitchFamily="34" charset="0"/>
                <a:sym typeface="Arial"/>
              </a:rPr>
              <a:t>More than </a:t>
            </a:r>
            <a:r>
              <a:rPr lang="en-GB" sz="1400" b="1" dirty="0">
                <a:latin typeface="Arial" panose="020B0604020202020204" pitchFamily="34" charset="0"/>
                <a:ea typeface="JLR Emeric SemiBold" charset="0"/>
                <a:cs typeface="Arial" panose="020B0604020202020204" pitchFamily="34" charset="0"/>
                <a:sym typeface="Arial"/>
              </a:rPr>
              <a:t>1,</a:t>
            </a:r>
            <a:r>
              <a:rPr lang="en-GB" sz="1400" b="1" dirty="0">
                <a:latin typeface="Arial" panose="020B0604020202020204" pitchFamily="34" charset="0"/>
                <a:ea typeface="JLR Emeric SemiBold" charset="0"/>
                <a:cs typeface="Arial" panose="020B0604020202020204" pitchFamily="34" charset="0"/>
              </a:rPr>
              <a:t>400</a:t>
            </a:r>
            <a:r>
              <a:rPr lang="en-GB" sz="1400" dirty="0">
                <a:latin typeface="Arial" panose="020B0604020202020204" pitchFamily="34" charset="0"/>
                <a:ea typeface="JLR Emeric ExtraLight" charset="0"/>
                <a:cs typeface="Arial" panose="020B0604020202020204" pitchFamily="34" charset="0"/>
                <a:sym typeface="Arial"/>
              </a:rPr>
              <a:t> graduates have joined our two-year graduate programme over the last five years.</a:t>
            </a:r>
            <a:endParaRPr lang="en-US" sz="1400" dirty="0">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882972EB-F963-4D8F-916C-41E61B76BE78}"/>
              </a:ext>
            </a:extLst>
          </p:cNvPr>
          <p:cNvPicPr>
            <a:picLocks noChangeAspect="1"/>
          </p:cNvPicPr>
          <p:nvPr/>
        </p:nvPicPr>
        <p:blipFill>
          <a:blip r:embed="rId5" cstate="email">
            <a:alphaModFix amt="20000"/>
            <a:extLst>
              <a:ext uri="{28A0092B-C50C-407E-A947-70E740481C1C}">
                <a14:useLocalDpi xmlns:a14="http://schemas.microsoft.com/office/drawing/2010/main"/>
              </a:ext>
            </a:extLst>
          </a:blip>
          <a:stretch>
            <a:fillRect/>
          </a:stretch>
        </p:blipFill>
        <p:spPr>
          <a:xfrm>
            <a:off x="4058943" y="1625458"/>
            <a:ext cx="792415" cy="792415"/>
          </a:xfrm>
          <a:prstGeom prst="rect">
            <a:avLst/>
          </a:prstGeom>
        </p:spPr>
      </p:pic>
      <p:pic>
        <p:nvPicPr>
          <p:cNvPr id="12" name="Picture 11">
            <a:extLst>
              <a:ext uri="{FF2B5EF4-FFF2-40B4-BE49-F238E27FC236}">
                <a16:creationId xmlns:a16="http://schemas.microsoft.com/office/drawing/2014/main" id="{78BD9573-3588-42C4-B717-3507E1F2C92A}"/>
              </a:ext>
            </a:extLst>
          </p:cNvPr>
          <p:cNvPicPr>
            <a:picLocks noChangeAspect="1"/>
          </p:cNvPicPr>
          <p:nvPr/>
        </p:nvPicPr>
        <p:blipFill>
          <a:blip r:embed="rId6" cstate="email">
            <a:alphaModFix amt="20000"/>
            <a:extLst>
              <a:ext uri="{28A0092B-C50C-407E-A947-70E740481C1C}">
                <a14:useLocalDpi xmlns:a14="http://schemas.microsoft.com/office/drawing/2010/main"/>
              </a:ext>
            </a:extLst>
          </a:blip>
          <a:stretch>
            <a:fillRect/>
          </a:stretch>
        </p:blipFill>
        <p:spPr>
          <a:xfrm>
            <a:off x="4001970" y="3410348"/>
            <a:ext cx="810701" cy="810701"/>
          </a:xfrm>
          <a:prstGeom prst="rect">
            <a:avLst/>
          </a:prstGeom>
        </p:spPr>
      </p:pic>
      <p:pic>
        <p:nvPicPr>
          <p:cNvPr id="13" name="Picture 12">
            <a:extLst>
              <a:ext uri="{FF2B5EF4-FFF2-40B4-BE49-F238E27FC236}">
                <a16:creationId xmlns:a16="http://schemas.microsoft.com/office/drawing/2014/main" id="{33BFE920-7BC3-440B-9D9C-DE902806D862}"/>
              </a:ext>
            </a:extLst>
          </p:cNvPr>
          <p:cNvPicPr>
            <a:picLocks noChangeAspect="1"/>
          </p:cNvPicPr>
          <p:nvPr/>
        </p:nvPicPr>
        <p:blipFill>
          <a:blip r:embed="rId7" cstate="email">
            <a:alphaModFix amt="20000"/>
            <a:extLst>
              <a:ext uri="{28A0092B-C50C-407E-A947-70E740481C1C}">
                <a14:useLocalDpi xmlns:a14="http://schemas.microsoft.com/office/drawing/2010/main"/>
              </a:ext>
            </a:extLst>
          </a:blip>
          <a:stretch>
            <a:fillRect/>
          </a:stretch>
        </p:blipFill>
        <p:spPr>
          <a:xfrm>
            <a:off x="1298085" y="4567758"/>
            <a:ext cx="1011852" cy="1011852"/>
          </a:xfrm>
          <a:prstGeom prst="rect">
            <a:avLst/>
          </a:prstGeom>
        </p:spPr>
      </p:pic>
      <p:pic>
        <p:nvPicPr>
          <p:cNvPr id="14" name="Picture 13">
            <a:extLst>
              <a:ext uri="{FF2B5EF4-FFF2-40B4-BE49-F238E27FC236}">
                <a16:creationId xmlns:a16="http://schemas.microsoft.com/office/drawing/2014/main" id="{8AC0EC44-C793-413B-95A3-682096235A03}"/>
              </a:ext>
            </a:extLst>
          </p:cNvPr>
          <p:cNvPicPr>
            <a:picLocks noChangeAspect="1"/>
          </p:cNvPicPr>
          <p:nvPr/>
        </p:nvPicPr>
        <p:blipFill>
          <a:blip r:embed="rId8" cstate="email">
            <a:alphaModFix amt="15000"/>
            <a:extLst>
              <a:ext uri="{28A0092B-C50C-407E-A947-70E740481C1C}">
                <a14:useLocalDpi xmlns:a14="http://schemas.microsoft.com/office/drawing/2010/main"/>
              </a:ext>
            </a:extLst>
          </a:blip>
          <a:stretch>
            <a:fillRect/>
          </a:stretch>
        </p:blipFill>
        <p:spPr>
          <a:xfrm>
            <a:off x="1519046" y="2618260"/>
            <a:ext cx="670560" cy="670560"/>
          </a:xfrm>
          <a:prstGeom prst="rect">
            <a:avLst/>
          </a:prstGeom>
        </p:spPr>
      </p:pic>
    </p:spTree>
    <p:extLst>
      <p:ext uri="{BB962C8B-B14F-4D97-AF65-F5344CB8AC3E}">
        <p14:creationId xmlns:p14="http://schemas.microsoft.com/office/powerpoint/2010/main" val="2845811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people</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sp>
        <p:nvSpPr>
          <p:cNvPr id="5" name="Rectangle 4">
            <a:extLst>
              <a:ext uri="{FF2B5EF4-FFF2-40B4-BE49-F238E27FC236}">
                <a16:creationId xmlns:a16="http://schemas.microsoft.com/office/drawing/2014/main" id="{74D67C76-A8F5-48E5-ACC0-A9A0DB614629}"/>
              </a:ext>
            </a:extLst>
          </p:cNvPr>
          <p:cNvSpPr/>
          <p:nvPr/>
        </p:nvSpPr>
        <p:spPr>
          <a:xfrm>
            <a:off x="939912" y="1268760"/>
            <a:ext cx="4295985" cy="4393263"/>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0AE1F57-F9C3-4E22-B02A-7B097E0B1053}"/>
              </a:ext>
            </a:extLst>
          </p:cNvPr>
          <p:cNvSpPr txBox="1"/>
          <p:nvPr/>
        </p:nvSpPr>
        <p:spPr>
          <a:xfrm>
            <a:off x="1437533" y="2204864"/>
            <a:ext cx="3024336" cy="1822102"/>
          </a:xfrm>
          <a:prstGeom prst="rect">
            <a:avLst/>
          </a:prstGeom>
          <a:noFill/>
        </p:spPr>
        <p:txBody>
          <a:bodyPr wrap="square" rtlCol="0">
            <a:spAutoFit/>
          </a:bodyPr>
          <a:lstStyle/>
          <a:p>
            <a:pPr lvl="0" indent="-69850">
              <a:lnSpc>
                <a:spcPct val="150000"/>
              </a:lnSpc>
              <a:spcBef>
                <a:spcPts val="1200"/>
              </a:spcBef>
              <a:buClr>
                <a:srgbClr val="000000"/>
              </a:buClr>
              <a:buSzPct val="78571"/>
            </a:pPr>
            <a:r>
              <a:rPr lang="en-GB" sz="1400" dirty="0">
                <a:latin typeface="Arial" panose="020B0604020202020204" pitchFamily="34" charset="0"/>
                <a:ea typeface="JLR Emeric ExtraLight" charset="0"/>
                <a:cs typeface="Arial" panose="020B0604020202020204" pitchFamily="34" charset="0"/>
              </a:rPr>
              <a:t>We are a </a:t>
            </a:r>
            <a:r>
              <a:rPr lang="en-GB" sz="1400" b="1" dirty="0">
                <a:latin typeface="Arial" panose="020B0604020202020204" pitchFamily="34" charset="0"/>
                <a:ea typeface="JLR Emeric ExtraLight" charset="0"/>
                <a:cs typeface="Arial" panose="020B0604020202020204" pitchFamily="34" charset="0"/>
              </a:rPr>
              <a:t>responsible business </a:t>
            </a:r>
            <a:r>
              <a:rPr lang="en-GB" sz="1400" dirty="0">
                <a:latin typeface="Arial" panose="020B0604020202020204" pitchFamily="34" charset="0"/>
                <a:ea typeface="JLR Emeric ExtraLight" charset="0"/>
                <a:cs typeface="Arial" panose="020B0604020202020204" pitchFamily="34" charset="0"/>
              </a:rPr>
              <a:t>that goes beyond world-class cars. </a:t>
            </a:r>
          </a:p>
          <a:p>
            <a:pPr lvl="0" indent="-69850">
              <a:lnSpc>
                <a:spcPct val="150000"/>
              </a:lnSpc>
              <a:spcBef>
                <a:spcPts val="1200"/>
              </a:spcBef>
              <a:buClr>
                <a:srgbClr val="000000"/>
              </a:buClr>
              <a:buSzPct val="78571"/>
            </a:pPr>
            <a:r>
              <a:rPr lang="en-GB" sz="1400" dirty="0">
                <a:latin typeface="Arial" panose="020B0604020202020204" pitchFamily="34" charset="0"/>
                <a:ea typeface="JLR Emeric ExtraLight" charset="0"/>
                <a:cs typeface="Arial" panose="020B0604020202020204" pitchFamily="34" charset="0"/>
              </a:rPr>
              <a:t>One team working together to apply passion, skills and technology to </a:t>
            </a:r>
            <a:r>
              <a:rPr lang="en-GB" sz="1400" b="1" dirty="0">
                <a:latin typeface="Arial" panose="020B0604020202020204" pitchFamily="34" charset="0"/>
                <a:ea typeface="JLR Emeric ExtraLight" charset="0"/>
                <a:cs typeface="Arial" panose="020B0604020202020204" pitchFamily="34" charset="0"/>
              </a:rPr>
              <a:t>improve people's lives.</a:t>
            </a:r>
          </a:p>
        </p:txBody>
      </p:sp>
      <p:pic>
        <p:nvPicPr>
          <p:cNvPr id="7" name="Picture 6">
            <a:extLst>
              <a:ext uri="{FF2B5EF4-FFF2-40B4-BE49-F238E27FC236}">
                <a16:creationId xmlns:a16="http://schemas.microsoft.com/office/drawing/2014/main" id="{8EFC64BA-CA18-4E03-9010-6CF7E19F388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741"/>
          <a:stretch/>
        </p:blipFill>
        <p:spPr>
          <a:xfrm>
            <a:off x="5015880" y="1268761"/>
            <a:ext cx="6236208" cy="4440022"/>
          </a:xfrm>
          <a:prstGeom prst="rect">
            <a:avLst/>
          </a:prstGeom>
        </p:spPr>
      </p:pic>
    </p:spTree>
    <p:extLst>
      <p:ext uri="{BB962C8B-B14F-4D97-AF65-F5344CB8AC3E}">
        <p14:creationId xmlns:p14="http://schemas.microsoft.com/office/powerpoint/2010/main" val="36273992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7B4CCEE-5195-442F-B317-203EF980B702}"/>
              </a:ext>
            </a:extLst>
          </p:cNvPr>
          <p:cNvSpPr/>
          <p:nvPr/>
        </p:nvSpPr>
        <p:spPr>
          <a:xfrm>
            <a:off x="949440" y="1284309"/>
            <a:ext cx="4354472" cy="4332205"/>
          </a:xfrm>
          <a:prstGeom prst="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91344" y="223748"/>
            <a:ext cx="10363200" cy="1138327"/>
          </a:xfrm>
        </p:spPr>
        <p:txBody>
          <a:bodyPr/>
          <a:lstStyle/>
          <a:p>
            <a:r>
              <a:rPr lang="en-GB" cap="none" dirty="0"/>
              <a:t>Our people</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pic>
        <p:nvPicPr>
          <p:cNvPr id="5" name="Picture 4">
            <a:extLst>
              <a:ext uri="{FF2B5EF4-FFF2-40B4-BE49-F238E27FC236}">
                <a16:creationId xmlns:a16="http://schemas.microsoft.com/office/drawing/2014/main" id="{E332B27C-0091-4D95-9F63-A00FB9B5165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18127" y="1284309"/>
            <a:ext cx="6024433" cy="4325861"/>
          </a:xfrm>
          <a:prstGeom prst="rect">
            <a:avLst/>
          </a:prstGeom>
        </p:spPr>
      </p:pic>
      <p:sp>
        <p:nvSpPr>
          <p:cNvPr id="7" name="Shape 60">
            <a:extLst>
              <a:ext uri="{FF2B5EF4-FFF2-40B4-BE49-F238E27FC236}">
                <a16:creationId xmlns:a16="http://schemas.microsoft.com/office/drawing/2014/main" id="{10A4A377-3DD3-4466-B5FB-79BF50A2C1AF}"/>
              </a:ext>
            </a:extLst>
          </p:cNvPr>
          <p:cNvSpPr txBox="1">
            <a:spLocks/>
          </p:cNvSpPr>
          <p:nvPr/>
        </p:nvSpPr>
        <p:spPr>
          <a:xfrm>
            <a:off x="1055440" y="1467291"/>
            <a:ext cx="3925317" cy="4555200"/>
          </a:xfrm>
          <a:prstGeom prst="rect">
            <a:avLst/>
          </a:prstGeom>
        </p:spPr>
        <p:txBody>
          <a:bodyPr lIns="91425" tIns="91425" rIns="91425" bIns="91425" anchor="t" anchorCtr="0">
            <a:noAutofit/>
          </a:bodyPr>
          <a:lstStyle>
            <a:lvl1pPr marL="171450" indent="-171450" algn="l" defTabSz="685800" rtl="0" eaLnBrk="1" latinLnBrk="0" hangingPunct="1">
              <a:lnSpc>
                <a:spcPct val="150000"/>
              </a:lnSpc>
              <a:spcBef>
                <a:spcPts val="750"/>
              </a:spcBef>
              <a:buFont typeface="Arial" panose="020B0604020202020204" pitchFamily="34" charset="0"/>
              <a:buChar char="•"/>
              <a:defRPr sz="2100" kern="1200">
                <a:solidFill>
                  <a:srgbClr val="1E1E1E"/>
                </a:solidFill>
                <a:latin typeface="JLR Emeric" charset="0"/>
                <a:ea typeface="JLR Emeric" charset="0"/>
                <a:cs typeface="JLR Emeric" charset="0"/>
              </a:defRPr>
            </a:lvl1pPr>
            <a:lvl2pPr marL="514350" indent="-171450" algn="l" defTabSz="685800" rtl="0" eaLnBrk="1" latinLnBrk="0" hangingPunct="1">
              <a:lnSpc>
                <a:spcPct val="150000"/>
              </a:lnSpc>
              <a:spcBef>
                <a:spcPts val="375"/>
              </a:spcBef>
              <a:buFont typeface="Arial" panose="020B0604020202020204" pitchFamily="34" charset="0"/>
              <a:buChar char="•"/>
              <a:defRPr sz="1800" kern="1200">
                <a:solidFill>
                  <a:srgbClr val="1E1E1E"/>
                </a:solidFill>
                <a:latin typeface="JLR Emeric" charset="0"/>
                <a:ea typeface="JLR Emeric" charset="0"/>
                <a:cs typeface="JLR Emeric" charset="0"/>
              </a:defRPr>
            </a:lvl2pPr>
            <a:lvl3pPr marL="857250" indent="-171450" algn="l" defTabSz="685800" rtl="0" eaLnBrk="1" latinLnBrk="0" hangingPunct="1">
              <a:lnSpc>
                <a:spcPct val="150000"/>
              </a:lnSpc>
              <a:spcBef>
                <a:spcPts val="375"/>
              </a:spcBef>
              <a:buFont typeface="Arial" panose="020B0604020202020204" pitchFamily="34" charset="0"/>
              <a:buChar char="•"/>
              <a:defRPr sz="1500" kern="1200">
                <a:solidFill>
                  <a:srgbClr val="1E1E1E"/>
                </a:solidFill>
                <a:latin typeface="JLR Emeric" charset="0"/>
                <a:ea typeface="JLR Emeric" charset="0"/>
                <a:cs typeface="JLR Emeric" charset="0"/>
              </a:defRPr>
            </a:lvl3pPr>
            <a:lvl4pPr marL="1200150" indent="-171450" algn="l" defTabSz="685800" rtl="0" eaLnBrk="1" latinLnBrk="0" hangingPunct="1">
              <a:lnSpc>
                <a:spcPct val="150000"/>
              </a:lnSpc>
              <a:spcBef>
                <a:spcPts val="375"/>
              </a:spcBef>
              <a:buFont typeface="Arial" panose="020B0604020202020204" pitchFamily="34" charset="0"/>
              <a:buChar char="•"/>
              <a:defRPr sz="1350" kern="1200">
                <a:solidFill>
                  <a:srgbClr val="1E1E1E"/>
                </a:solidFill>
                <a:latin typeface="JLR Emeric" charset="0"/>
                <a:ea typeface="JLR Emeric" charset="0"/>
                <a:cs typeface="JLR Emeric" charset="0"/>
              </a:defRPr>
            </a:lvl4pPr>
            <a:lvl5pPr marL="1543050" indent="-171450" algn="l" defTabSz="685800" rtl="0" eaLnBrk="1" latinLnBrk="0" hangingPunct="1">
              <a:lnSpc>
                <a:spcPct val="150000"/>
              </a:lnSpc>
              <a:spcBef>
                <a:spcPts val="375"/>
              </a:spcBef>
              <a:buFont typeface="Arial" panose="020B0604020202020204" pitchFamily="34" charset="0"/>
              <a:buChar char="•"/>
              <a:defRPr sz="1350" kern="1200">
                <a:solidFill>
                  <a:srgbClr val="1E1E1E"/>
                </a:solidFill>
                <a:latin typeface="JLR Emeric" charset="0"/>
                <a:ea typeface="JLR Emeric" charset="0"/>
                <a:cs typeface="JLR Emeric"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1113" indent="-11113">
              <a:lnSpc>
                <a:spcPct val="120000"/>
              </a:lnSpc>
              <a:spcAft>
                <a:spcPts val="1200"/>
              </a:spcAft>
              <a:buNone/>
            </a:pPr>
            <a:r>
              <a:rPr lang="en-US" sz="1400" b="1" dirty="0">
                <a:latin typeface="Arial" panose="020B0604020202020204" pitchFamily="34" charset="0"/>
                <a:ea typeface="JLR Emeric SemiBold" charset="0"/>
                <a:cs typeface="Arial" panose="020B0604020202020204" pitchFamily="34" charset="0"/>
              </a:rPr>
              <a:t>Investing in a talented world</a:t>
            </a:r>
            <a:r>
              <a:rPr lang="mr-IN" sz="1400" b="1" dirty="0">
                <a:latin typeface="Arial" panose="020B0604020202020204" pitchFamily="34" charset="0"/>
                <a:ea typeface="JLR Emeric SemiBold" charset="0"/>
                <a:cs typeface="JLR Emeric SemiBold" charset="0"/>
              </a:rPr>
              <a:t>…</a:t>
            </a:r>
            <a:endParaRPr lang="en-GB" sz="1400" b="1" dirty="0">
              <a:latin typeface="Arial" panose="020B0604020202020204" pitchFamily="34" charset="0"/>
              <a:ea typeface="JLR Emeric SemiBold" charset="0"/>
              <a:cs typeface="Arial" panose="020B0604020202020204" pitchFamily="34" charset="0"/>
            </a:endParaRPr>
          </a:p>
          <a:p>
            <a:pPr marL="11113" indent="-11113">
              <a:lnSpc>
                <a:spcPct val="120000"/>
              </a:lnSpc>
              <a:spcAft>
                <a:spcPts val="1200"/>
              </a:spcAft>
              <a:buNone/>
            </a:pPr>
            <a:r>
              <a:rPr lang="en-GB" sz="1400" dirty="0">
                <a:latin typeface="Arial" panose="020B0604020202020204" pitchFamily="34" charset="0"/>
                <a:ea typeface="JLR Emeric ExtraLight" charset="0"/>
                <a:cs typeface="Arial" panose="020B0604020202020204" pitchFamily="34" charset="0"/>
              </a:rPr>
              <a:t>Inspiring young people worldwide with our school STEM education programmes to inspire future talent.</a:t>
            </a:r>
          </a:p>
          <a:p>
            <a:pPr marL="11113" indent="-11113">
              <a:lnSpc>
                <a:spcPct val="120000"/>
              </a:lnSpc>
              <a:spcAft>
                <a:spcPts val="1200"/>
              </a:spcAft>
              <a:buNone/>
            </a:pPr>
            <a:r>
              <a:rPr lang="en-GB" sz="1400" dirty="0">
                <a:latin typeface="Arial" panose="020B0604020202020204" pitchFamily="34" charset="0"/>
                <a:ea typeface="JLR Emeric ExtraLight" charset="0"/>
                <a:cs typeface="Arial" panose="020B0604020202020204" pitchFamily="34" charset="0"/>
              </a:rPr>
              <a:t>Embedding education centres into our UK and overseas manufacturing sites to increase engagement with young people from local communities.</a:t>
            </a:r>
          </a:p>
          <a:p>
            <a:pPr marL="11113" indent="-11113">
              <a:lnSpc>
                <a:spcPct val="120000"/>
              </a:lnSpc>
              <a:spcAft>
                <a:spcPts val="1200"/>
              </a:spcAft>
              <a:buNone/>
            </a:pPr>
            <a:r>
              <a:rPr lang="en-GB" sz="1400" dirty="0">
                <a:latin typeface="Arial" panose="020B0604020202020204" pitchFamily="34" charset="0"/>
                <a:ea typeface="JLR Emeric ExtraLight" charset="0"/>
                <a:cs typeface="Arial" panose="020B0604020202020204" pitchFamily="34" charset="0"/>
              </a:rPr>
              <a:t>Providing young people with insight into automotive careers and creating opportunities through our career courses and work experience placements.</a:t>
            </a:r>
          </a:p>
        </p:txBody>
      </p:sp>
    </p:spTree>
    <p:extLst>
      <p:ext uri="{BB962C8B-B14F-4D97-AF65-F5344CB8AC3E}">
        <p14:creationId xmlns:p14="http://schemas.microsoft.com/office/powerpoint/2010/main" val="1344967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Our future</a:t>
            </a:r>
          </a:p>
        </p:txBody>
      </p:sp>
      <p:pic>
        <p:nvPicPr>
          <p:cNvPr id="4" name="Picture 2" descr="C:\Users\Brian\Documents\Company\Working images\DATA\JLR.png">
            <a:extLst>
              <a:ext uri="{FF2B5EF4-FFF2-40B4-BE49-F238E27FC236}">
                <a16:creationId xmlns:a16="http://schemas.microsoft.com/office/drawing/2014/main" id="{C8095F44-FDA2-48D3-8B11-30808792316A}"/>
              </a:ext>
            </a:extLst>
          </p:cNvPr>
          <p:cNvPicPr>
            <a:picLocks noChangeAspect="1" noChangeArrowheads="1"/>
          </p:cNvPicPr>
          <p:nvPr/>
        </p:nvPicPr>
        <p:blipFill>
          <a:blip r:embed="rId3" cstate="print"/>
          <a:srcRect/>
          <a:stretch>
            <a:fillRect/>
          </a:stretch>
        </p:blipFill>
        <p:spPr bwMode="auto">
          <a:xfrm>
            <a:off x="7392144" y="116632"/>
            <a:ext cx="4181475" cy="1038225"/>
          </a:xfrm>
          <a:prstGeom prst="rect">
            <a:avLst/>
          </a:prstGeom>
          <a:noFill/>
        </p:spPr>
      </p:pic>
      <p:grpSp>
        <p:nvGrpSpPr>
          <p:cNvPr id="3" name="Group 2">
            <a:extLst>
              <a:ext uri="{FF2B5EF4-FFF2-40B4-BE49-F238E27FC236}">
                <a16:creationId xmlns:a16="http://schemas.microsoft.com/office/drawing/2014/main" id="{86949002-5A73-4C65-83DD-6E601ADB6179}"/>
              </a:ext>
            </a:extLst>
          </p:cNvPr>
          <p:cNvGrpSpPr/>
          <p:nvPr/>
        </p:nvGrpSpPr>
        <p:grpSpPr>
          <a:xfrm>
            <a:off x="1127448" y="1261973"/>
            <a:ext cx="9684652" cy="4615299"/>
            <a:chOff x="1199456" y="1469191"/>
            <a:chExt cx="9144000" cy="4253377"/>
          </a:xfrm>
        </p:grpSpPr>
        <p:pic>
          <p:nvPicPr>
            <p:cNvPr id="5" name="Shape 99" descr="Dual Brand JLR Image.jpg">
              <a:extLst>
                <a:ext uri="{FF2B5EF4-FFF2-40B4-BE49-F238E27FC236}">
                  <a16:creationId xmlns:a16="http://schemas.microsoft.com/office/drawing/2014/main" id="{1FAF1A60-6D84-4B1E-A487-8535DC5E72B0}"/>
                </a:ext>
              </a:extLst>
            </p:cNvPr>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99460" y="1469191"/>
              <a:ext cx="9143996" cy="4253377"/>
            </a:xfrm>
            <a:prstGeom prst="rect">
              <a:avLst/>
            </a:prstGeom>
            <a:noFill/>
            <a:ln>
              <a:noFill/>
            </a:ln>
          </p:spPr>
        </p:pic>
        <p:sp>
          <p:nvSpPr>
            <p:cNvPr id="6" name="Rectangle 5">
              <a:extLst>
                <a:ext uri="{FF2B5EF4-FFF2-40B4-BE49-F238E27FC236}">
                  <a16:creationId xmlns:a16="http://schemas.microsoft.com/office/drawing/2014/main" id="{303BFD9B-0CBC-4A15-9FDE-764333D62A00}"/>
                </a:ext>
              </a:extLst>
            </p:cNvPr>
            <p:cNvSpPr/>
            <p:nvPr/>
          </p:nvSpPr>
          <p:spPr>
            <a:xfrm>
              <a:off x="1199456" y="1469191"/>
              <a:ext cx="9144000" cy="1412304"/>
            </a:xfrm>
            <a:prstGeom prst="rect">
              <a:avLst/>
            </a:prstGeom>
            <a:gradFill flip="none" rotWithShape="1">
              <a:gsLst>
                <a:gs pos="0">
                  <a:schemeClr val="tx1">
                    <a:alpha val="0"/>
                  </a:schemeClr>
                </a:gs>
                <a:gs pos="100000">
                  <a:schemeClr val="tx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Shape 548">
            <a:extLst>
              <a:ext uri="{FF2B5EF4-FFF2-40B4-BE49-F238E27FC236}">
                <a16:creationId xmlns:a16="http://schemas.microsoft.com/office/drawing/2014/main" id="{1E3AD233-E756-4EFE-AA89-6AC13198A703}"/>
              </a:ext>
            </a:extLst>
          </p:cNvPr>
          <p:cNvSpPr txBox="1">
            <a:spLocks/>
          </p:cNvSpPr>
          <p:nvPr/>
        </p:nvSpPr>
        <p:spPr>
          <a:xfrm>
            <a:off x="5087888" y="1513137"/>
            <a:ext cx="5602182" cy="1948687"/>
          </a:xfrm>
          <a:prstGeom prst="rect">
            <a:avLst/>
          </a:prstGeom>
          <a:noFill/>
          <a:ln>
            <a:noFill/>
          </a:ln>
        </p:spPr>
        <p:txBody>
          <a:bodyPr lIns="0" tIns="0" rIns="0" bIns="0" anchor="t" anchorCtr="0">
            <a:noAutofit/>
          </a:bodyPr>
          <a:lstStyle>
            <a:lvl1pPr marL="171450" indent="-171450" algn="l" defTabSz="685800" rtl="0" eaLnBrk="1" latinLnBrk="0" hangingPunct="1">
              <a:lnSpc>
                <a:spcPct val="150000"/>
              </a:lnSpc>
              <a:spcBef>
                <a:spcPts val="750"/>
              </a:spcBef>
              <a:buFont typeface="Arial" panose="020B0604020202020204" pitchFamily="34" charset="0"/>
              <a:buChar char="•"/>
              <a:defRPr sz="2100" kern="1200">
                <a:solidFill>
                  <a:srgbClr val="1E1E1E"/>
                </a:solidFill>
                <a:latin typeface="JLR Emeric" charset="0"/>
                <a:ea typeface="JLR Emeric" charset="0"/>
                <a:cs typeface="JLR Emeric" charset="0"/>
              </a:defRPr>
            </a:lvl1pPr>
            <a:lvl2pPr marL="514350" indent="-171450" algn="l" defTabSz="685800" rtl="0" eaLnBrk="1" latinLnBrk="0" hangingPunct="1">
              <a:lnSpc>
                <a:spcPct val="150000"/>
              </a:lnSpc>
              <a:spcBef>
                <a:spcPts val="375"/>
              </a:spcBef>
              <a:buFont typeface="Arial" panose="020B0604020202020204" pitchFamily="34" charset="0"/>
              <a:buChar char="•"/>
              <a:defRPr sz="1800" kern="1200">
                <a:solidFill>
                  <a:srgbClr val="1E1E1E"/>
                </a:solidFill>
                <a:latin typeface="JLR Emeric" charset="0"/>
                <a:ea typeface="JLR Emeric" charset="0"/>
                <a:cs typeface="JLR Emeric" charset="0"/>
              </a:defRPr>
            </a:lvl2pPr>
            <a:lvl3pPr marL="857250" indent="-171450" algn="l" defTabSz="685800" rtl="0" eaLnBrk="1" latinLnBrk="0" hangingPunct="1">
              <a:lnSpc>
                <a:spcPct val="150000"/>
              </a:lnSpc>
              <a:spcBef>
                <a:spcPts val="375"/>
              </a:spcBef>
              <a:buFont typeface="Arial" panose="020B0604020202020204" pitchFamily="34" charset="0"/>
              <a:buChar char="•"/>
              <a:defRPr sz="1500" kern="1200">
                <a:solidFill>
                  <a:srgbClr val="1E1E1E"/>
                </a:solidFill>
                <a:latin typeface="JLR Emeric" charset="0"/>
                <a:ea typeface="JLR Emeric" charset="0"/>
                <a:cs typeface="JLR Emeric" charset="0"/>
              </a:defRPr>
            </a:lvl3pPr>
            <a:lvl4pPr marL="1200150" indent="-171450" algn="l" defTabSz="685800" rtl="0" eaLnBrk="1" latinLnBrk="0" hangingPunct="1">
              <a:lnSpc>
                <a:spcPct val="150000"/>
              </a:lnSpc>
              <a:spcBef>
                <a:spcPts val="375"/>
              </a:spcBef>
              <a:buFont typeface="Arial" panose="020B0604020202020204" pitchFamily="34" charset="0"/>
              <a:buChar char="•"/>
              <a:defRPr sz="1350" kern="1200">
                <a:solidFill>
                  <a:srgbClr val="1E1E1E"/>
                </a:solidFill>
                <a:latin typeface="JLR Emeric" charset="0"/>
                <a:ea typeface="JLR Emeric" charset="0"/>
                <a:cs typeface="JLR Emeric" charset="0"/>
              </a:defRPr>
            </a:lvl4pPr>
            <a:lvl5pPr marL="1543050" indent="-171450" algn="l" defTabSz="685800" rtl="0" eaLnBrk="1" latinLnBrk="0" hangingPunct="1">
              <a:lnSpc>
                <a:spcPct val="150000"/>
              </a:lnSpc>
              <a:spcBef>
                <a:spcPts val="375"/>
              </a:spcBef>
              <a:buFont typeface="Arial" panose="020B0604020202020204" pitchFamily="34" charset="0"/>
              <a:buChar char="•"/>
              <a:defRPr sz="1350" kern="1200">
                <a:solidFill>
                  <a:srgbClr val="1E1E1E"/>
                </a:solidFill>
                <a:latin typeface="JLR Emeric" charset="0"/>
                <a:ea typeface="JLR Emeric" charset="0"/>
                <a:cs typeface="JLR Emeric"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8571"/>
              </a:lnSpc>
              <a:spcBef>
                <a:spcPts val="0"/>
              </a:spcBef>
              <a:buClr>
                <a:schemeClr val="lt1"/>
              </a:buClr>
              <a:buSzPct val="25000"/>
              <a:buFont typeface="Arial"/>
              <a:buNone/>
            </a:pPr>
            <a:r>
              <a:rPr lang="en-GB" sz="1400" dirty="0">
                <a:solidFill>
                  <a:schemeClr val="lt1"/>
                </a:solidFill>
                <a:latin typeface="Arial" panose="020B0604020202020204" pitchFamily="34" charset="0"/>
                <a:ea typeface="JLR Emeric ExtraLight" charset="0"/>
                <a:cs typeface="Arial" panose="020B0604020202020204" pitchFamily="34" charset="0"/>
                <a:sym typeface="Arial"/>
              </a:rPr>
              <a:t>&gt; EXPANDING INTO AND DEFINING NEW PRODUCT SEGMENTS</a:t>
            </a:r>
          </a:p>
          <a:p>
            <a:pPr marL="0" indent="0">
              <a:lnSpc>
                <a:spcPct val="128571"/>
              </a:lnSpc>
              <a:spcBef>
                <a:spcPts val="600"/>
              </a:spcBef>
              <a:buClr>
                <a:schemeClr val="lt1"/>
              </a:buClr>
              <a:buSzPct val="25000"/>
              <a:buFont typeface="Arial"/>
              <a:buNone/>
            </a:pPr>
            <a:r>
              <a:rPr lang="en-GB" sz="1400" dirty="0">
                <a:solidFill>
                  <a:schemeClr val="lt1"/>
                </a:solidFill>
                <a:latin typeface="Arial" panose="020B0604020202020204" pitchFamily="34" charset="0"/>
                <a:ea typeface="JLR Emeric ExtraLight" charset="0"/>
                <a:cs typeface="Arial" panose="020B0604020202020204" pitchFamily="34" charset="0"/>
                <a:sym typeface="Arial"/>
              </a:rPr>
              <a:t>&gt; DRIVING INNOVATIVE TECHNOLOGIES</a:t>
            </a:r>
          </a:p>
          <a:p>
            <a:pPr marL="0" marR="12700" indent="0">
              <a:lnSpc>
                <a:spcPct val="128571"/>
              </a:lnSpc>
              <a:spcBef>
                <a:spcPts val="600"/>
              </a:spcBef>
              <a:buClr>
                <a:schemeClr val="lt1"/>
              </a:buClr>
              <a:buSzPct val="25000"/>
              <a:buFont typeface="Arial"/>
              <a:buNone/>
            </a:pPr>
            <a:r>
              <a:rPr lang="en-GB" sz="1400" dirty="0">
                <a:solidFill>
                  <a:schemeClr val="lt1"/>
                </a:solidFill>
                <a:latin typeface="Arial" panose="020B0604020202020204" pitchFamily="34" charset="0"/>
                <a:ea typeface="JLR Emeric ExtraLight" charset="0"/>
                <a:cs typeface="Arial" panose="020B0604020202020204" pitchFamily="34" charset="0"/>
                <a:sym typeface="Arial"/>
              </a:rPr>
              <a:t>&gt; MORE THAN £4 BILLION INVESTMENT THIS YEAR</a:t>
            </a:r>
          </a:p>
          <a:p>
            <a:pPr marL="0" indent="0">
              <a:lnSpc>
                <a:spcPct val="128571"/>
              </a:lnSpc>
              <a:spcBef>
                <a:spcPts val="600"/>
              </a:spcBef>
              <a:buClr>
                <a:schemeClr val="lt1"/>
              </a:buClr>
              <a:buSzPct val="25000"/>
              <a:buFont typeface="Arial"/>
              <a:buNone/>
            </a:pPr>
            <a:r>
              <a:rPr lang="en-GB" sz="1400" dirty="0">
                <a:solidFill>
                  <a:schemeClr val="lt1"/>
                </a:solidFill>
                <a:latin typeface="Arial" panose="020B0604020202020204" pitchFamily="34" charset="0"/>
                <a:ea typeface="JLR Emeric ExtraLight" charset="0"/>
                <a:cs typeface="Arial" panose="020B0604020202020204" pitchFamily="34" charset="0"/>
                <a:sym typeface="Arial"/>
              </a:rPr>
              <a:t>&gt; INTERNATIONAL EXPANSION</a:t>
            </a:r>
          </a:p>
          <a:p>
            <a:pPr marL="0" marR="12700" indent="0">
              <a:lnSpc>
                <a:spcPct val="128571"/>
              </a:lnSpc>
              <a:spcBef>
                <a:spcPts val="600"/>
              </a:spcBef>
              <a:buClr>
                <a:schemeClr val="lt1"/>
              </a:buClr>
              <a:buSzPct val="25000"/>
              <a:buFont typeface="Arial"/>
              <a:buNone/>
            </a:pPr>
            <a:r>
              <a:rPr lang="en-GB" sz="1400" dirty="0">
                <a:solidFill>
                  <a:schemeClr val="lt1"/>
                </a:solidFill>
                <a:latin typeface="Arial" panose="020B0604020202020204" pitchFamily="34" charset="0"/>
                <a:ea typeface="JLR Emeric ExtraLight" charset="0"/>
                <a:cs typeface="Arial" panose="020B0604020202020204" pitchFamily="34" charset="0"/>
                <a:sym typeface="Arial"/>
              </a:rPr>
              <a:t>&gt; CONTINUING SUSTAINED, PROFITABLE GROWTH</a:t>
            </a:r>
          </a:p>
        </p:txBody>
      </p:sp>
    </p:spTree>
    <p:extLst>
      <p:ext uri="{BB962C8B-B14F-4D97-AF65-F5344CB8AC3E}">
        <p14:creationId xmlns:p14="http://schemas.microsoft.com/office/powerpoint/2010/main" val="10902045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The project task</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GB" sz="4000" b="1" dirty="0"/>
              <a:t>Scheme of learning</a:t>
            </a:r>
          </a:p>
        </p:txBody>
      </p:sp>
      <p:sp>
        <p:nvSpPr>
          <p:cNvPr id="4" name="Content Placeholder 3"/>
          <p:cNvSpPr>
            <a:spLocks noGrp="1"/>
          </p:cNvSpPr>
          <p:nvPr>
            <p:ph idx="1"/>
          </p:nvPr>
        </p:nvSpPr>
        <p:spPr>
          <a:xfrm>
            <a:off x="839416" y="1000677"/>
            <a:ext cx="10821465" cy="432048"/>
          </a:xfrm>
        </p:spPr>
        <p:txBody>
          <a:bodyPr>
            <a:noAutofit/>
          </a:bodyPr>
          <a:lstStyle/>
          <a:p>
            <a:pPr marL="0" indent="0">
              <a:buNone/>
            </a:pPr>
            <a:r>
              <a:rPr lang="en-GB" sz="2200" dirty="0"/>
              <a:t>For the project we have a scheme of learning along with a set of support materials.</a:t>
            </a:r>
          </a:p>
        </p:txBody>
      </p:sp>
      <p:pic>
        <p:nvPicPr>
          <p:cNvPr id="9" name="Picture 8">
            <a:extLst>
              <a:ext uri="{FF2B5EF4-FFF2-40B4-BE49-F238E27FC236}">
                <a16:creationId xmlns:a16="http://schemas.microsoft.com/office/drawing/2014/main" id="{E0F6C704-7DCD-4EAA-BDD7-08CEF90469B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5752" y="1468898"/>
            <a:ext cx="2928022" cy="4118752"/>
          </a:xfrm>
          <a:prstGeom prst="rect">
            <a:avLst/>
          </a:prstGeom>
        </p:spPr>
      </p:pic>
      <p:pic>
        <p:nvPicPr>
          <p:cNvPr id="10" name="Picture 9">
            <a:extLst>
              <a:ext uri="{FF2B5EF4-FFF2-40B4-BE49-F238E27FC236}">
                <a16:creationId xmlns:a16="http://schemas.microsoft.com/office/drawing/2014/main" id="{35725E51-3543-473C-AF0D-7E06445A2C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58005" y="1559549"/>
            <a:ext cx="2931497" cy="4118753"/>
          </a:xfrm>
          <a:prstGeom prst="rect">
            <a:avLst/>
          </a:prstGeom>
        </p:spPr>
      </p:pic>
      <p:pic>
        <p:nvPicPr>
          <p:cNvPr id="11" name="Picture 10">
            <a:extLst>
              <a:ext uri="{FF2B5EF4-FFF2-40B4-BE49-F238E27FC236}">
                <a16:creationId xmlns:a16="http://schemas.microsoft.com/office/drawing/2014/main" id="{4F825CF4-6A80-4F2D-9085-F354AD5FAA8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03733" y="1650201"/>
            <a:ext cx="2931497" cy="4118753"/>
          </a:xfrm>
          <a:prstGeom prst="rect">
            <a:avLst/>
          </a:prstGeom>
        </p:spPr>
      </p:pic>
      <p:pic>
        <p:nvPicPr>
          <p:cNvPr id="12" name="Picture 11">
            <a:extLst>
              <a:ext uri="{FF2B5EF4-FFF2-40B4-BE49-F238E27FC236}">
                <a16:creationId xmlns:a16="http://schemas.microsoft.com/office/drawing/2014/main" id="{3B4D0270-9EB5-4CAB-842E-8E423E12E49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49461" y="1740852"/>
            <a:ext cx="2932903" cy="411875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Lesson 1</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Lesson 1</a:t>
            </a:r>
          </a:p>
        </p:txBody>
      </p:sp>
      <p:sp>
        <p:nvSpPr>
          <p:cNvPr id="3" name="Content Placeholder 2"/>
          <p:cNvSpPr>
            <a:spLocks noGrp="1"/>
          </p:cNvSpPr>
          <p:nvPr>
            <p:ph idx="1"/>
          </p:nvPr>
        </p:nvSpPr>
        <p:spPr>
          <a:xfrm>
            <a:off x="983432" y="1268760"/>
            <a:ext cx="10009112" cy="4320480"/>
          </a:xfrm>
        </p:spPr>
        <p:txBody>
          <a:bodyPr>
            <a:normAutofit fontScale="77500" lnSpcReduction="20000"/>
          </a:bodyPr>
          <a:lstStyle/>
          <a:p>
            <a:pPr marL="0" indent="0">
              <a:buNone/>
            </a:pPr>
            <a:r>
              <a:rPr lang="en-GB" sz="2900" dirty="0"/>
              <a:t>Task synopsis </a:t>
            </a:r>
          </a:p>
          <a:p>
            <a:pPr marL="177800" indent="0">
              <a:buNone/>
            </a:pPr>
            <a:r>
              <a:rPr lang="en-GB" sz="2600" b="0" dirty="0">
                <a:solidFill>
                  <a:schemeClr val="tx1"/>
                </a:solidFill>
                <a:latin typeface="Arial" panose="020B0604020202020204" pitchFamily="34" charset="0"/>
                <a:cs typeface="Arial" panose="020B0604020202020204" pitchFamily="34" charset="0"/>
              </a:rPr>
              <a:t>Pupils will be developing and using skills that employers want by working on a design and make task – Investigating eCar electronic systems.</a:t>
            </a:r>
          </a:p>
          <a:p>
            <a:pPr marL="177800" indent="0">
              <a:buNone/>
            </a:pPr>
            <a:r>
              <a:rPr lang="en-GB" sz="2600" b="0" dirty="0">
                <a:solidFill>
                  <a:schemeClr val="tx1"/>
                </a:solidFill>
                <a:latin typeface="Arial" panose="020B0604020202020204" pitchFamily="34" charset="0"/>
                <a:cs typeface="Arial" panose="020B0604020202020204" pitchFamily="34" charset="0"/>
              </a:rPr>
              <a:t>In teams pupils will need to adapt their designs, coding and manufacture to create a successful outcome. </a:t>
            </a:r>
          </a:p>
          <a:p>
            <a:pPr marL="0" indent="0">
              <a:buNone/>
            </a:pPr>
            <a:endParaRPr lang="en-GB" b="0" dirty="0">
              <a:solidFill>
                <a:schemeClr val="tx1"/>
              </a:solidFill>
              <a:latin typeface="Arial" panose="020B0604020202020204" pitchFamily="34" charset="0"/>
              <a:cs typeface="Arial" panose="020B0604020202020204" pitchFamily="34" charset="0"/>
            </a:endParaRPr>
          </a:p>
          <a:p>
            <a:pPr marL="0" indent="0">
              <a:buNone/>
            </a:pPr>
            <a:r>
              <a:rPr lang="en-GB" sz="2900" dirty="0"/>
              <a:t>Learning objectives for the task </a:t>
            </a:r>
          </a:p>
          <a:p>
            <a:pPr marL="0" indent="0">
              <a:buNone/>
            </a:pPr>
            <a:endParaRPr lang="en-GB" sz="2900" b="0" u="sng" dirty="0"/>
          </a:p>
          <a:p>
            <a:pPr marL="0" indent="0">
              <a:buNone/>
            </a:pPr>
            <a:endParaRPr lang="en-GB" sz="2900" b="0" dirty="0"/>
          </a:p>
          <a:p>
            <a:pPr marL="0" indent="0">
              <a:buNone/>
            </a:pPr>
            <a:r>
              <a:rPr lang="en-GB" sz="2900" b="0" dirty="0"/>
              <a:t>							</a:t>
            </a:r>
          </a:p>
          <a:p>
            <a:pPr marL="0" indent="0">
              <a:buNone/>
            </a:pPr>
            <a:r>
              <a:rPr lang="en-GB" sz="2900" dirty="0"/>
              <a:t>Resources</a:t>
            </a:r>
          </a:p>
          <a:p>
            <a:pPr marL="177800" indent="0">
              <a:buNone/>
            </a:pPr>
            <a:r>
              <a:rPr lang="en-GB" sz="2600" b="0" dirty="0">
                <a:solidFill>
                  <a:schemeClr val="tx1"/>
                </a:solidFill>
                <a:latin typeface="Arial" panose="020B0604020202020204" pitchFamily="34" charset="0"/>
                <a:cs typeface="Arial" panose="020B0604020202020204" pitchFamily="34" charset="0"/>
              </a:rPr>
              <a:t>Each team will be presented with a basic set of parts, and a Crumble microcontroller kit; other resources you might need will be made available as you require them.</a:t>
            </a:r>
          </a:p>
        </p:txBody>
      </p:sp>
      <p:graphicFrame>
        <p:nvGraphicFramePr>
          <p:cNvPr id="6" name="Table 5">
            <a:extLst>
              <a:ext uri="{FF2B5EF4-FFF2-40B4-BE49-F238E27FC236}">
                <a16:creationId xmlns:a16="http://schemas.microsoft.com/office/drawing/2014/main" id="{D13AF8E8-36DD-4CD3-90DF-941C7ED1795C}"/>
              </a:ext>
            </a:extLst>
          </p:cNvPr>
          <p:cNvGraphicFramePr>
            <a:graphicFrameLocks noGrp="1"/>
          </p:cNvGraphicFramePr>
          <p:nvPr>
            <p:extLst>
              <p:ext uri="{D42A27DB-BD31-4B8C-83A1-F6EECF244321}">
                <p14:modId xmlns:p14="http://schemas.microsoft.com/office/powerpoint/2010/main" val="3992204445"/>
              </p:ext>
            </p:extLst>
          </p:nvPr>
        </p:nvGraphicFramePr>
        <p:xfrm>
          <a:off x="1923987" y="3429000"/>
          <a:ext cx="8128001" cy="751840"/>
        </p:xfrm>
        <a:graphic>
          <a:graphicData uri="http://schemas.openxmlformats.org/drawingml/2006/table">
            <a:tbl>
              <a:tblPr firstRow="1" bandRow="1">
                <a:tableStyleId>{2D5ABB26-0587-4C30-8999-92F81FD0307C}</a:tableStyleId>
              </a:tblPr>
              <a:tblGrid>
                <a:gridCol w="1161143">
                  <a:extLst>
                    <a:ext uri="{9D8B030D-6E8A-4147-A177-3AD203B41FA5}">
                      <a16:colId xmlns:a16="http://schemas.microsoft.com/office/drawing/2014/main" val="1765945882"/>
                    </a:ext>
                  </a:extLst>
                </a:gridCol>
                <a:gridCol w="1161143">
                  <a:extLst>
                    <a:ext uri="{9D8B030D-6E8A-4147-A177-3AD203B41FA5}">
                      <a16:colId xmlns:a16="http://schemas.microsoft.com/office/drawing/2014/main" val="915583440"/>
                    </a:ext>
                  </a:extLst>
                </a:gridCol>
                <a:gridCol w="1161143">
                  <a:extLst>
                    <a:ext uri="{9D8B030D-6E8A-4147-A177-3AD203B41FA5}">
                      <a16:colId xmlns:a16="http://schemas.microsoft.com/office/drawing/2014/main" val="2651725044"/>
                    </a:ext>
                  </a:extLst>
                </a:gridCol>
                <a:gridCol w="1161143">
                  <a:extLst>
                    <a:ext uri="{9D8B030D-6E8A-4147-A177-3AD203B41FA5}">
                      <a16:colId xmlns:a16="http://schemas.microsoft.com/office/drawing/2014/main" val="1244170584"/>
                    </a:ext>
                  </a:extLst>
                </a:gridCol>
                <a:gridCol w="1161143">
                  <a:extLst>
                    <a:ext uri="{9D8B030D-6E8A-4147-A177-3AD203B41FA5}">
                      <a16:colId xmlns:a16="http://schemas.microsoft.com/office/drawing/2014/main" val="1729247535"/>
                    </a:ext>
                  </a:extLst>
                </a:gridCol>
                <a:gridCol w="1161143">
                  <a:extLst>
                    <a:ext uri="{9D8B030D-6E8A-4147-A177-3AD203B41FA5}">
                      <a16:colId xmlns:a16="http://schemas.microsoft.com/office/drawing/2014/main" val="2090154085"/>
                    </a:ext>
                  </a:extLst>
                </a:gridCol>
                <a:gridCol w="1161143">
                  <a:extLst>
                    <a:ext uri="{9D8B030D-6E8A-4147-A177-3AD203B41FA5}">
                      <a16:colId xmlns:a16="http://schemas.microsoft.com/office/drawing/2014/main" val="2977604066"/>
                    </a:ext>
                  </a:extLst>
                </a:gridCol>
              </a:tblGrid>
              <a:tr h="375920">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TK9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TK11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TK12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TK13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TK14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DB4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1"/>
                          </a:solidFill>
                          <a:latin typeface="Arial" panose="020B0604020202020204" pitchFamily="34" charset="0"/>
                          <a:ea typeface="+mn-ea"/>
                          <a:cs typeface="Arial" panose="020B0604020202020204" pitchFamily="34" charset="0"/>
                        </a:rPr>
                        <a:t>EA3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extLst>
                  <a:ext uri="{0D108BD9-81ED-4DB2-BD59-A6C34878D82A}">
                    <a16:rowId xmlns:a16="http://schemas.microsoft.com/office/drawing/2014/main" val="2715586507"/>
                  </a:ext>
                </a:extLst>
              </a:tr>
              <a:tr h="3759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solidFill>
                            <a:schemeClr val="bg1"/>
                          </a:solidFill>
                          <a:latin typeface="Arial" panose="020B0604020202020204" pitchFamily="34" charset="0"/>
                          <a:ea typeface="+mn-ea"/>
                          <a:cs typeface="Arial" panose="020B0604020202020204" pitchFamily="34" charset="0"/>
                        </a:rPr>
                        <a:t>MA4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MA5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MA6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MA7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MB9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MB10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tc>
                  <a:txBody>
                    <a:bodyPr/>
                    <a:lstStyle/>
                    <a:p>
                      <a:pPr marL="0" algn="ctr" defTabSz="914400" rtl="0" eaLnBrk="1" latinLnBrk="0" hangingPunct="1"/>
                      <a:r>
                        <a:rPr lang="en-GB" sz="1800" b="1" kern="1200" dirty="0">
                          <a:solidFill>
                            <a:schemeClr val="bg1"/>
                          </a:solidFill>
                          <a:latin typeface="Arial" panose="020B0604020202020204" pitchFamily="34" charset="0"/>
                          <a:ea typeface="+mn-ea"/>
                          <a:cs typeface="Arial" panose="020B0604020202020204" pitchFamily="34" charset="0"/>
                        </a:rPr>
                        <a:t>EA4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18AAC"/>
                    </a:solidFill>
                  </a:tcPr>
                </a:tc>
                <a:extLst>
                  <a:ext uri="{0D108BD9-81ED-4DB2-BD59-A6C34878D82A}">
                    <a16:rowId xmlns:a16="http://schemas.microsoft.com/office/drawing/2014/main" val="1593993378"/>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Why Skills for Industry</a:t>
            </a:r>
          </a:p>
        </p:txBody>
      </p:sp>
      <p:sp>
        <p:nvSpPr>
          <p:cNvPr id="3" name="Content Placeholder 2"/>
          <p:cNvSpPr>
            <a:spLocks noGrp="1"/>
          </p:cNvSpPr>
          <p:nvPr>
            <p:ph idx="1"/>
          </p:nvPr>
        </p:nvSpPr>
        <p:spPr/>
        <p:txBody>
          <a:bodyPr>
            <a:normAutofit/>
          </a:bodyPr>
          <a:lstStyle/>
          <a:p>
            <a:r>
              <a:rPr lang="en-GB" dirty="0"/>
              <a:t>Building our Industrial Strategy Government paper 2017</a:t>
            </a:r>
          </a:p>
          <a:p>
            <a:pPr marL="0" indent="0">
              <a:buNone/>
            </a:pPr>
            <a:endParaRPr lang="en-GB" dirty="0"/>
          </a:p>
          <a:p>
            <a:r>
              <a:rPr lang="en-GB" dirty="0"/>
              <a:t>National prosperity</a:t>
            </a:r>
          </a:p>
          <a:p>
            <a:endParaRPr lang="en-GB" dirty="0"/>
          </a:p>
          <a:p>
            <a:r>
              <a:rPr lang="en-GB" dirty="0"/>
              <a:t>Skills gap</a:t>
            </a:r>
          </a:p>
          <a:p>
            <a:endParaRPr lang="en-GB" dirty="0"/>
          </a:p>
          <a:p>
            <a:r>
              <a:rPr lang="en-GB" dirty="0"/>
              <a:t>Employability </a:t>
            </a:r>
          </a:p>
          <a:p>
            <a:endParaRPr lang="en-GB" dirty="0"/>
          </a:p>
          <a:p>
            <a:r>
              <a:rPr lang="en-GB" dirty="0"/>
              <a:t>School/Industry links</a:t>
            </a:r>
          </a:p>
        </p:txBody>
      </p:sp>
    </p:spTree>
    <p:extLst>
      <p:ext uri="{BB962C8B-B14F-4D97-AF65-F5344CB8AC3E}">
        <p14:creationId xmlns:p14="http://schemas.microsoft.com/office/powerpoint/2010/main" val="595208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The design context</a:t>
            </a:r>
          </a:p>
        </p:txBody>
      </p:sp>
      <p:sp>
        <p:nvSpPr>
          <p:cNvPr id="3" name="Content Placeholder 2"/>
          <p:cNvSpPr>
            <a:spLocks noGrp="1"/>
          </p:cNvSpPr>
          <p:nvPr>
            <p:ph idx="1"/>
          </p:nvPr>
        </p:nvSpPr>
        <p:spPr>
          <a:xfrm>
            <a:off x="1415480" y="1268761"/>
            <a:ext cx="8795320" cy="4104455"/>
          </a:xfrm>
        </p:spPr>
        <p:txBody>
          <a:bodyPr>
            <a:normAutofit lnSpcReduction="10000"/>
          </a:bodyPr>
          <a:lstStyle/>
          <a:p>
            <a:pPr>
              <a:spcBef>
                <a:spcPts val="800"/>
              </a:spcBef>
            </a:pPr>
            <a:r>
              <a:rPr lang="en-GB" sz="2000" b="0" dirty="0">
                <a:solidFill>
                  <a:schemeClr val="tx1"/>
                </a:solidFill>
                <a:latin typeface="Arial" panose="020B0604020202020204" pitchFamily="34" charset="0"/>
                <a:cs typeface="Arial" panose="020B0604020202020204" pitchFamily="34" charset="0"/>
              </a:rPr>
              <a:t>Jaguar Land Rover aims to enthuse and inspire students to pursue STEM careers through its global STEM education programme, which helps young people develop the skills and abilities needed for its apprentice and graduate pathways. </a:t>
            </a:r>
          </a:p>
          <a:p>
            <a:pPr>
              <a:spcBef>
                <a:spcPts val="800"/>
              </a:spcBef>
            </a:pPr>
            <a:r>
              <a:rPr lang="en-GB" sz="2000" b="0" dirty="0">
                <a:solidFill>
                  <a:schemeClr val="tx1"/>
                </a:solidFill>
                <a:latin typeface="Arial" panose="020B0604020202020204" pitchFamily="34" charset="0"/>
                <a:cs typeface="Arial" panose="020B0604020202020204" pitchFamily="34" charset="0"/>
              </a:rPr>
              <a:t>The company is searching for new digital talent to fill roles such as software design and virtual modelling to help it develop Automated, Connected, Electrified and Shared future vehicles and technologies. </a:t>
            </a:r>
          </a:p>
          <a:p>
            <a:pPr>
              <a:spcBef>
                <a:spcPts val="800"/>
              </a:spcBef>
            </a:pPr>
            <a:r>
              <a:rPr lang="en-GB" sz="2000" b="0" dirty="0">
                <a:solidFill>
                  <a:schemeClr val="tx1"/>
                </a:solidFill>
                <a:latin typeface="Arial" panose="020B0604020202020204" pitchFamily="34" charset="0"/>
                <a:cs typeface="Arial" panose="020B0604020202020204" pitchFamily="34" charset="0"/>
              </a:rPr>
              <a:t>They are working with schools interested in future digital controlled vehicles. The project will be aided by Jaguar Land Rover representatives in a related field, and provide an insight into the career opportunities in the automotive sector.</a:t>
            </a:r>
          </a:p>
          <a:p>
            <a:pPr>
              <a:spcBef>
                <a:spcPts val="800"/>
              </a:spcBef>
            </a:pPr>
            <a:r>
              <a:rPr lang="en-GB" sz="2000" b="0" dirty="0">
                <a:solidFill>
                  <a:schemeClr val="tx1"/>
                </a:solidFill>
                <a:latin typeface="Arial" panose="020B0604020202020204" pitchFamily="34" charset="0"/>
                <a:cs typeface="Arial" panose="020B0604020202020204" pitchFamily="34" charset="0"/>
              </a:rPr>
              <a:t>At the end of the process, pupils work will be displayed and evaluated at a ‘Show and Tell’ event.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The task</a:t>
            </a:r>
          </a:p>
        </p:txBody>
      </p:sp>
      <p:sp>
        <p:nvSpPr>
          <p:cNvPr id="3" name="Content Placeholder 2"/>
          <p:cNvSpPr>
            <a:spLocks noGrp="1"/>
          </p:cNvSpPr>
          <p:nvPr>
            <p:ph idx="1"/>
          </p:nvPr>
        </p:nvSpPr>
        <p:spPr>
          <a:xfrm>
            <a:off x="1127448" y="1124744"/>
            <a:ext cx="9433048" cy="4857403"/>
          </a:xfrm>
        </p:spPr>
        <p:txBody>
          <a:bodyPr>
            <a:noAutofit/>
          </a:bodyPr>
          <a:lstStyle/>
          <a:p>
            <a:pPr marL="0" indent="0">
              <a:buNone/>
            </a:pPr>
            <a:r>
              <a:rPr lang="en-GB" sz="1800" b="0" dirty="0">
                <a:solidFill>
                  <a:schemeClr val="tx1"/>
                </a:solidFill>
                <a:latin typeface="Arial" panose="020B0604020202020204" pitchFamily="34" charset="0"/>
                <a:cs typeface="Arial" panose="020B0604020202020204" pitchFamily="34" charset="0"/>
              </a:rPr>
              <a:t>Jaguar Land Rover is working on lots of technologies to deliver its Automated, Connected, Electrified and Shared future. In this task, the company has challenged you to develop a range of prototype eCar Systems that demonstrate possible Computer Control systems for future eCars. They would like to see the following key aspects incorporated into the prototypes:</a:t>
            </a:r>
          </a:p>
          <a:p>
            <a:pPr marL="622300" lvl="0"/>
            <a:r>
              <a:rPr lang="en-GB" sz="1800" b="0" dirty="0">
                <a:solidFill>
                  <a:schemeClr val="tx1"/>
                </a:solidFill>
                <a:latin typeface="Arial" panose="020B0604020202020204" pitchFamily="34" charset="0"/>
                <a:cs typeface="Arial" panose="020B0604020202020204" pitchFamily="34" charset="0"/>
              </a:rPr>
              <a:t>Electric motors to provide movement.</a:t>
            </a:r>
          </a:p>
          <a:p>
            <a:pPr marL="622300" lvl="0"/>
            <a:r>
              <a:rPr lang="en-GB" sz="1800" b="0" dirty="0">
                <a:solidFill>
                  <a:schemeClr val="tx1"/>
                </a:solidFill>
                <a:latin typeface="Arial" panose="020B0604020202020204" pitchFamily="34" charset="0"/>
                <a:cs typeface="Arial" panose="020B0604020202020204" pitchFamily="34" charset="0"/>
              </a:rPr>
              <a:t>Lighting and sound systems for both internal and external use.</a:t>
            </a:r>
          </a:p>
          <a:p>
            <a:pPr marL="622300" lvl="0"/>
            <a:r>
              <a:rPr lang="en-GB" sz="1800" b="0" dirty="0">
                <a:solidFill>
                  <a:schemeClr val="tx1"/>
                </a:solidFill>
                <a:latin typeface="Arial" panose="020B0604020202020204" pitchFamily="34" charset="0"/>
                <a:cs typeface="Arial" panose="020B0604020202020204" pitchFamily="34" charset="0"/>
              </a:rPr>
              <a:t>Use of sensors for both internal and external use.</a:t>
            </a:r>
          </a:p>
          <a:p>
            <a:pPr marL="622300" lvl="0"/>
            <a:r>
              <a:rPr lang="en-GB" sz="1800" b="0" dirty="0">
                <a:solidFill>
                  <a:schemeClr val="tx1"/>
                </a:solidFill>
                <a:latin typeface="Arial" panose="020B0604020202020204" pitchFamily="34" charset="0"/>
                <a:cs typeface="Arial" panose="020B0604020202020204" pitchFamily="34" charset="0"/>
              </a:rPr>
              <a:t>Use of a microcontroller system to control the systems, which would link to a key career path for Apprentices within Jaguar Land Rover.</a:t>
            </a:r>
          </a:p>
          <a:p>
            <a:pPr marL="622300" lvl="0"/>
            <a:r>
              <a:rPr lang="en-GB" sz="1800" b="0" dirty="0">
                <a:solidFill>
                  <a:schemeClr val="tx1"/>
                </a:solidFill>
                <a:latin typeface="Arial" panose="020B0604020202020204" pitchFamily="34" charset="0"/>
                <a:cs typeface="Arial" panose="020B0604020202020204" pitchFamily="34" charset="0"/>
              </a:rPr>
              <a:t>Demonstrate the use of Computer Control in future vehicles.</a:t>
            </a:r>
          </a:p>
          <a:p>
            <a:endParaRPr lang="en-GB" sz="1050" b="0" dirty="0">
              <a:solidFill>
                <a:schemeClr val="tx1"/>
              </a:solidFill>
              <a:latin typeface="Arial" panose="020B0604020202020204" pitchFamily="34" charset="0"/>
              <a:cs typeface="Arial" panose="020B0604020202020204" pitchFamily="34" charset="0"/>
            </a:endParaRPr>
          </a:p>
          <a:p>
            <a:pPr marL="0" indent="0">
              <a:buNone/>
            </a:pPr>
            <a:r>
              <a:rPr lang="en-GB" sz="1800" b="0" dirty="0">
                <a:solidFill>
                  <a:schemeClr val="tx1"/>
                </a:solidFill>
                <a:latin typeface="Arial" panose="020B0604020202020204" pitchFamily="34" charset="0"/>
                <a:cs typeface="Arial" panose="020B0604020202020204" pitchFamily="34" charset="0"/>
              </a:rPr>
              <a:t>In this task you are required to design and manufacture a range of external and internal eCar Systems that illustrate the potential features of the next generation of cars. You are expected to draw on your full range of D&amp;T knowledge and skills. </a:t>
            </a:r>
          </a:p>
          <a:p>
            <a:pPr marL="0" indent="0">
              <a:buNone/>
            </a:pPr>
            <a:endParaRPr lang="en-GB" sz="1050" b="0" dirty="0">
              <a:solidFill>
                <a:schemeClr val="tx1"/>
              </a:solidFill>
              <a:latin typeface="Arial" panose="020B0604020202020204" pitchFamily="34" charset="0"/>
              <a:cs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Getting started</a:t>
            </a:r>
          </a:p>
        </p:txBody>
      </p:sp>
      <p:sp>
        <p:nvSpPr>
          <p:cNvPr id="3" name="Content Placeholder 2"/>
          <p:cNvSpPr>
            <a:spLocks noGrp="1"/>
          </p:cNvSpPr>
          <p:nvPr>
            <p:ph idx="1"/>
          </p:nvPr>
        </p:nvSpPr>
        <p:spPr>
          <a:xfrm>
            <a:off x="1415480" y="1340768"/>
            <a:ext cx="8640960" cy="3216449"/>
          </a:xfrm>
        </p:spPr>
        <p:txBody>
          <a:bodyPr>
            <a:normAutofit/>
          </a:bodyPr>
          <a:lstStyle/>
          <a:p>
            <a:pPr marL="0" indent="0">
              <a:buNone/>
            </a:pPr>
            <a:r>
              <a:rPr lang="en-GB" sz="2000" b="0" dirty="0">
                <a:solidFill>
                  <a:schemeClr val="tx1"/>
                </a:solidFill>
                <a:latin typeface="Arial" panose="020B0604020202020204" pitchFamily="34" charset="0"/>
                <a:cs typeface="Arial" panose="020B0604020202020204" pitchFamily="34" charset="0"/>
              </a:rPr>
              <a:t>You have </a:t>
            </a:r>
            <a:r>
              <a:rPr lang="en-GB" sz="2000" dirty="0">
                <a:solidFill>
                  <a:schemeClr val="tx1"/>
                </a:solidFill>
                <a:latin typeface="Arial" panose="020B0604020202020204" pitchFamily="34" charset="0"/>
                <a:cs typeface="Arial" panose="020B0604020202020204" pitchFamily="34" charset="0"/>
              </a:rPr>
              <a:t>eight hours to design and make</a:t>
            </a:r>
            <a:r>
              <a:rPr lang="en-GB" sz="2000" b="0" dirty="0">
                <a:solidFill>
                  <a:schemeClr val="tx1"/>
                </a:solidFill>
                <a:latin typeface="Arial" panose="020B0604020202020204" pitchFamily="34" charset="0"/>
                <a:cs typeface="Arial" panose="020B0604020202020204" pitchFamily="34" charset="0"/>
              </a:rPr>
              <a:t> your </a:t>
            </a:r>
            <a:r>
              <a:rPr lang="en-GB" sz="2000" b="0" dirty="0" err="1">
                <a:solidFill>
                  <a:schemeClr val="tx1"/>
                </a:solidFill>
                <a:latin typeface="Arial" panose="020B0604020202020204" pitchFamily="34" charset="0"/>
                <a:cs typeface="Arial" panose="020B0604020202020204" pitchFamily="34" charset="0"/>
              </a:rPr>
              <a:t>eCar</a:t>
            </a:r>
            <a:r>
              <a:rPr lang="en-GB" sz="2000" b="0" dirty="0">
                <a:solidFill>
                  <a:schemeClr val="tx1"/>
                </a:solidFill>
                <a:latin typeface="Arial" panose="020B0604020202020204" pitchFamily="34" charset="0"/>
                <a:cs typeface="Arial" panose="020B0604020202020204" pitchFamily="34" charset="0"/>
              </a:rPr>
              <a:t> Control System. </a:t>
            </a:r>
          </a:p>
          <a:p>
            <a:endParaRPr lang="en-GB" sz="2000" b="0" dirty="0">
              <a:solidFill>
                <a:schemeClr val="tx1"/>
              </a:solidFill>
              <a:latin typeface="Arial" panose="020B0604020202020204" pitchFamily="34" charset="0"/>
              <a:cs typeface="Arial" panose="020B0604020202020204" pitchFamily="34" charset="0"/>
            </a:endParaRP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The ‘eCar Systems’ will need to make use of computer control, respond to sensors and operate appropriate systems in the eCar. </a:t>
            </a:r>
          </a:p>
          <a:p>
            <a:r>
              <a:rPr lang="en-GB" sz="2000" b="0" dirty="0">
                <a:solidFill>
                  <a:schemeClr val="tx1"/>
                </a:solidFill>
                <a:latin typeface="Arial" panose="020B0604020202020204" pitchFamily="34" charset="0"/>
                <a:cs typeface="Arial" panose="020B0604020202020204" pitchFamily="34" charset="0"/>
              </a:rPr>
              <a:t>Create a document/slides or A3 sheets, which shows your research and ideas for development.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b="1" dirty="0"/>
              <a:t>Homework</a:t>
            </a:r>
            <a:endParaRPr lang="en-GB" b="1" dirty="0"/>
          </a:p>
        </p:txBody>
      </p:sp>
      <p:sp>
        <p:nvSpPr>
          <p:cNvPr id="3" name="Content Placeholder 2"/>
          <p:cNvSpPr>
            <a:spLocks noGrp="1"/>
          </p:cNvSpPr>
          <p:nvPr>
            <p:ph idx="1"/>
          </p:nvPr>
        </p:nvSpPr>
        <p:spPr>
          <a:xfrm>
            <a:off x="1199456" y="1268761"/>
            <a:ext cx="9217024" cy="1440159"/>
          </a:xfrm>
        </p:spPr>
        <p:txBody>
          <a:bodyPr>
            <a:normAutofit/>
          </a:bodyPr>
          <a:lstStyle/>
          <a:p>
            <a:pPr marL="0" indent="0">
              <a:buNone/>
            </a:pPr>
            <a:r>
              <a:rPr lang="en-GB" sz="2000" b="0" dirty="0">
                <a:solidFill>
                  <a:schemeClr val="tx1"/>
                </a:solidFill>
                <a:latin typeface="Arial" panose="020B0604020202020204" pitchFamily="34" charset="0"/>
                <a:cs typeface="Arial" panose="020B0604020202020204" pitchFamily="34" charset="0"/>
              </a:rPr>
              <a:t>Select one of the proposed ideas and develop a possible solution that illustrates how your solution might look and how it would fit into the ‘eCar Systems'. Outcomes should be annotated design ideas with a description of its operation either as a flowchart or a written description.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Lesson 2</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74638"/>
            <a:ext cx="10972800" cy="850106"/>
          </a:xfrm>
        </p:spPr>
        <p:txBody>
          <a:bodyPr>
            <a:normAutofit/>
          </a:bodyPr>
          <a:lstStyle/>
          <a:p>
            <a:r>
              <a:rPr lang="en-GB" sz="3600" b="1" dirty="0"/>
              <a:t>On the starting block</a:t>
            </a:r>
          </a:p>
        </p:txBody>
      </p:sp>
      <p:sp>
        <p:nvSpPr>
          <p:cNvPr id="6" name="Content Placeholder 2"/>
          <p:cNvSpPr>
            <a:spLocks noGrp="1"/>
          </p:cNvSpPr>
          <p:nvPr>
            <p:ph idx="1"/>
          </p:nvPr>
        </p:nvSpPr>
        <p:spPr>
          <a:xfrm>
            <a:off x="767408" y="1196752"/>
            <a:ext cx="9721080" cy="4857403"/>
          </a:xfrm>
        </p:spPr>
        <p:txBody>
          <a:bodyPr>
            <a:normAutofit fontScale="92500" lnSpcReduction="10000"/>
          </a:bodyPr>
          <a:lstStyle/>
          <a:p>
            <a:pPr lvl="0">
              <a:spcBef>
                <a:spcPts val="0"/>
              </a:spcBef>
              <a:spcAft>
                <a:spcPts val="400"/>
              </a:spcAft>
            </a:pPr>
            <a:r>
              <a:rPr lang="en-GB" b="0" dirty="0">
                <a:solidFill>
                  <a:schemeClr val="tx1"/>
                </a:solidFill>
                <a:latin typeface="Arial" panose="020B0604020202020204" pitchFamily="34" charset="0"/>
                <a:cs typeface="Arial" panose="020B0604020202020204" pitchFamily="34" charset="0"/>
              </a:rPr>
              <a:t>Based upon the homework done by the pupils, like minded pupils are grouped together in fours.</a:t>
            </a:r>
          </a:p>
          <a:p>
            <a:r>
              <a:rPr lang="en-GB" b="0" dirty="0">
                <a:solidFill>
                  <a:schemeClr val="tx1"/>
                </a:solidFill>
                <a:latin typeface="Arial" panose="020B0604020202020204" pitchFamily="34" charset="0"/>
                <a:cs typeface="Arial" panose="020B0604020202020204" pitchFamily="34" charset="0"/>
              </a:rPr>
              <a:t> In groups, share each other’s ideas and come to a decision as to which one to make as a prototype.</a:t>
            </a: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endParaRPr lang="en-GB" b="0" dirty="0">
              <a:solidFill>
                <a:schemeClr val="tx1"/>
              </a:solidFill>
              <a:latin typeface="Arial" panose="020B0604020202020204" pitchFamily="34" charset="0"/>
              <a:cs typeface="Arial" panose="020B0604020202020204" pitchFamily="34" charset="0"/>
            </a:endParaRPr>
          </a:p>
          <a:p>
            <a:pPr lvl="0"/>
            <a:r>
              <a:rPr lang="en-GB" b="0" dirty="0">
                <a:solidFill>
                  <a:schemeClr val="tx1"/>
                </a:solidFill>
                <a:latin typeface="Arial" panose="020B0604020202020204" pitchFamily="34" charset="0"/>
                <a:cs typeface="Arial" panose="020B0604020202020204" pitchFamily="34" charset="0"/>
              </a:rPr>
              <a:t>Various designing strategies could be employed here, e.g. 4x4 – the best design by each individual is used to generate further developments by the group.</a:t>
            </a:r>
          </a:p>
          <a:p>
            <a:endParaRPr lang="en-GB" sz="1800" b="0" dirty="0">
              <a:solidFill>
                <a:schemeClr val="tx1"/>
              </a:solidFill>
              <a:latin typeface="Arial" panose="020B0604020202020204" pitchFamily="34" charset="0"/>
              <a:cs typeface="Arial" panose="020B0604020202020204" pitchFamily="34" charset="0"/>
            </a:endParaRPr>
          </a:p>
        </p:txBody>
      </p:sp>
      <p:pic>
        <p:nvPicPr>
          <p:cNvPr id="7" name="Picture 8" descr="http://blog.ewomennetwork.com/wp-content/uploads/2013/04/article02_SylviaHenderson-idea_light_bulb_ico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99656" y="2663613"/>
            <a:ext cx="1656184" cy="2349563"/>
          </a:xfrm>
          <a:prstGeom prst="rect">
            <a:avLst/>
          </a:prstGeom>
          <a:noFill/>
        </p:spPr>
      </p:pic>
      <p:pic>
        <p:nvPicPr>
          <p:cNvPr id="8" name="Picture 7" descr="http://emchatdotnet.files.wordpress.com/2013/12/focus-group.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015880" y="2276871"/>
            <a:ext cx="4896544" cy="288032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51384" y="274638"/>
            <a:ext cx="9659416" cy="1143000"/>
          </a:xfrm>
          <a:prstGeom prst="rect">
            <a:avLst/>
          </a:prstGeom>
        </p:spPr>
        <p:txBody>
          <a:bodyPr/>
          <a:lstStyle/>
          <a:p>
            <a:pPr>
              <a:spcBef>
                <a:spcPct val="0"/>
              </a:spcBef>
              <a:defRPr/>
            </a:pPr>
            <a:r>
              <a:rPr lang="en-GB" sz="3600" b="1" dirty="0">
                <a:solidFill>
                  <a:srgbClr val="B0D235"/>
                </a:solidFill>
                <a:latin typeface="Cambria" panose="02040503050406030204" pitchFamily="18" charset="0"/>
                <a:ea typeface="+mj-ea"/>
                <a:cs typeface="+mj-cs"/>
              </a:rPr>
              <a:t>Finalising the design idea</a:t>
            </a:r>
          </a:p>
        </p:txBody>
      </p:sp>
      <p:sp>
        <p:nvSpPr>
          <p:cNvPr id="3" name="Content Placeholder 2"/>
          <p:cNvSpPr txBox="1">
            <a:spLocks/>
          </p:cNvSpPr>
          <p:nvPr/>
        </p:nvSpPr>
        <p:spPr>
          <a:xfrm>
            <a:off x="911424" y="980728"/>
            <a:ext cx="10585176" cy="1058667"/>
          </a:xfrm>
          <a:prstGeom prst="rect">
            <a:avLst/>
          </a:prstGeom>
        </p:spPr>
        <p:txBody>
          <a:bodyPr/>
          <a:lstStyle/>
          <a:p>
            <a:pPr>
              <a:spcBef>
                <a:spcPct val="20000"/>
              </a:spcBef>
              <a:defRPr/>
            </a:pPr>
            <a:r>
              <a:rPr lang="en-GB" dirty="0">
                <a:latin typeface="Arial" panose="020B0604020202020204" pitchFamily="34" charset="0"/>
                <a:cs typeface="Arial" panose="020B0604020202020204" pitchFamily="34" charset="0"/>
              </a:rPr>
              <a:t>Sketch out the final design and create a Gantt chart for the production of the prototype eCar System which identifies the tasks to be done, who's doing them and by when for the group. (A copy of this needs be handed to the teacher so that they can see what is needed to prepare for the next session.)</a:t>
            </a: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56040" y="2399308"/>
            <a:ext cx="4421025" cy="3502371"/>
          </a:xfrm>
          <a:prstGeom prst="rect">
            <a:avLst/>
          </a:prstGeom>
          <a:noFill/>
          <a:ln w="9525">
            <a:noFill/>
            <a:miter lim="800000"/>
            <a:headEnd/>
            <a:tailEnd/>
          </a:ln>
        </p:spPr>
      </p:pic>
      <p:pic>
        <p:nvPicPr>
          <p:cNvPr id="8" name="Picture 5" descr="http://www.circleacademycharterschool.org/wp-content/uploads/2013/06/945260_518296791561843_1628960778_n.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78010" y="1644240"/>
            <a:ext cx="2528680" cy="1424609"/>
          </a:xfrm>
          <a:prstGeom prst="rect">
            <a:avLst/>
          </a:prstGeom>
          <a:noFill/>
        </p:spPr>
      </p:pic>
      <p:pic>
        <p:nvPicPr>
          <p:cNvPr id="9" name="Picture 2" descr="Image result for autonomous cars">
            <a:extLst>
              <a:ext uri="{FF2B5EF4-FFF2-40B4-BE49-F238E27FC236}">
                <a16:creationId xmlns:a16="http://schemas.microsoft.com/office/drawing/2014/main" id="{F416FCEB-7DBA-4B5A-9607-F1F5FFBCFBA0}"/>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1444" y="2061025"/>
            <a:ext cx="3456384" cy="2015648"/>
          </a:xfrm>
          <a:prstGeom prst="rect">
            <a:avLst/>
          </a:prstGeom>
          <a:noFill/>
        </p:spPr>
      </p:pic>
      <p:pic>
        <p:nvPicPr>
          <p:cNvPr id="10" name="Picture 4" descr="Image result for autonomous cars">
            <a:extLst>
              <a:ext uri="{FF2B5EF4-FFF2-40B4-BE49-F238E27FC236}">
                <a16:creationId xmlns:a16="http://schemas.microsoft.com/office/drawing/2014/main" id="{6DE66822-F3C2-466A-B1D6-DCF713097401}"/>
              </a:ext>
            </a:extLst>
          </p:cNvPr>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96038" y="3933233"/>
            <a:ext cx="3134306" cy="2088232"/>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399FC0B-A179-4399-8523-422F05A63FC0}"/>
              </a:ext>
            </a:extLst>
          </p:cNvPr>
          <p:cNvSpPr txBox="1">
            <a:spLocks/>
          </p:cNvSpPr>
          <p:nvPr/>
        </p:nvSpPr>
        <p:spPr>
          <a:xfrm>
            <a:off x="609600" y="274638"/>
            <a:ext cx="10972800" cy="689866"/>
          </a:xfrm>
          <a:prstGeom prst="rect">
            <a:avLst/>
          </a:prstGeom>
        </p:spPr>
        <p:txBody>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r>
              <a:rPr lang="en-GB" sz="3600" dirty="0"/>
              <a:t>Homework</a:t>
            </a:r>
            <a:endParaRPr lang="en-GB" dirty="0"/>
          </a:p>
        </p:txBody>
      </p:sp>
      <p:sp>
        <p:nvSpPr>
          <p:cNvPr id="3" name="Content Placeholder 2"/>
          <p:cNvSpPr txBox="1">
            <a:spLocks/>
          </p:cNvSpPr>
          <p:nvPr/>
        </p:nvSpPr>
        <p:spPr>
          <a:xfrm>
            <a:off x="1055440" y="1268761"/>
            <a:ext cx="9361040" cy="2376263"/>
          </a:xfrm>
          <a:prstGeom prst="rect">
            <a:avLst/>
          </a:prstGeom>
        </p:spPr>
        <p:txBody>
          <a:bodyPr/>
          <a:lstStyle/>
          <a:p>
            <a:pPr>
              <a:spcBef>
                <a:spcPct val="20000"/>
              </a:spcBef>
              <a:defRPr/>
            </a:pPr>
            <a:r>
              <a:rPr lang="en-GB" sz="2000" dirty="0">
                <a:latin typeface="Arial" panose="020B0604020202020204" pitchFamily="34" charset="0"/>
                <a:cs typeface="Arial" panose="020B0604020202020204" pitchFamily="34" charset="0"/>
              </a:rPr>
              <a:t>Each member of the group produces a detailed final design drawing which includes components, mechanisms, description of the eCar System they are developing, and a copy of the their Gantt chart.</a:t>
            </a:r>
          </a:p>
          <a:p>
            <a:pPr>
              <a:spcBef>
                <a:spcPct val="20000"/>
              </a:spcBef>
              <a:defRPr/>
            </a:pPr>
            <a:endParaRPr lang="en-GB" sz="2000" dirty="0">
              <a:latin typeface="Arial" panose="020B0604020202020204" pitchFamily="34" charset="0"/>
              <a:cs typeface="Arial" panose="020B0604020202020204" pitchFamily="34" charset="0"/>
            </a:endParaRPr>
          </a:p>
          <a:p>
            <a:pPr>
              <a:spcBef>
                <a:spcPct val="20000"/>
              </a:spcBef>
              <a:defRPr/>
            </a:pPr>
            <a:r>
              <a:rPr lang="en-GB" sz="2000" dirty="0">
                <a:latin typeface="Arial" panose="020B0604020202020204" pitchFamily="34" charset="0"/>
                <a:cs typeface="Arial" panose="020B0604020202020204" pitchFamily="34" charset="0"/>
              </a:rPr>
              <a:t>This is important so that </a:t>
            </a:r>
            <a:r>
              <a:rPr lang="en-GB" sz="2000" b="1" dirty="0">
                <a:latin typeface="Arial" panose="020B0604020202020204" pitchFamily="34" charset="0"/>
                <a:cs typeface="Arial" panose="020B0604020202020204" pitchFamily="34" charset="0"/>
              </a:rPr>
              <a:t>individually</a:t>
            </a:r>
            <a:r>
              <a:rPr lang="en-GB" sz="2000" dirty="0">
                <a:latin typeface="Arial" panose="020B0604020202020204" pitchFamily="34" charset="0"/>
                <a:cs typeface="Arial" panose="020B0604020202020204" pitchFamily="34" charset="0"/>
              </a:rPr>
              <a:t> each group member has a clear idea of the group’s design and understand how it will be made.</a:t>
            </a:r>
          </a:p>
          <a:p>
            <a:pPr>
              <a:spcBef>
                <a:spcPct val="20000"/>
              </a:spcBef>
              <a:defRPr/>
            </a:pPr>
            <a:endParaRPr lang="en-GB" dirty="0">
              <a:latin typeface="Arial" panose="020B0604020202020204" pitchFamily="34" charset="0"/>
              <a:cs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Lessons 3 - 10</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6" descr="Related image">
            <a:extLst>
              <a:ext uri="{FF2B5EF4-FFF2-40B4-BE49-F238E27FC236}">
                <a16:creationId xmlns:a16="http://schemas.microsoft.com/office/drawing/2014/main" id="{904DA7F5-527C-44F0-B728-838A2073B82C}"/>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971553" y="1312397"/>
            <a:ext cx="4610847" cy="2797570"/>
          </a:xfrm>
          <a:prstGeom prst="rect">
            <a:avLst/>
          </a:prstGeom>
          <a:noFill/>
        </p:spPr>
      </p:pic>
      <p:sp>
        <p:nvSpPr>
          <p:cNvPr id="2" name="Title 1"/>
          <p:cNvSpPr>
            <a:spLocks noGrp="1"/>
          </p:cNvSpPr>
          <p:nvPr>
            <p:ph type="title"/>
          </p:nvPr>
        </p:nvSpPr>
        <p:spPr>
          <a:xfrm>
            <a:off x="609600" y="274638"/>
            <a:ext cx="3902224" cy="790464"/>
          </a:xfrm>
        </p:spPr>
        <p:txBody>
          <a:bodyPr>
            <a:normAutofit/>
          </a:bodyPr>
          <a:lstStyle/>
          <a:p>
            <a:r>
              <a:rPr lang="en-GB" sz="4000" b="1" dirty="0"/>
              <a:t>Welcome</a:t>
            </a:r>
          </a:p>
        </p:txBody>
      </p:sp>
      <p:sp>
        <p:nvSpPr>
          <p:cNvPr id="12" name="Rectangle 11"/>
          <p:cNvSpPr/>
          <p:nvPr/>
        </p:nvSpPr>
        <p:spPr>
          <a:xfrm>
            <a:off x="695401" y="4260962"/>
            <a:ext cx="6814770" cy="160556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400"/>
              </a:spcAft>
            </a:pPr>
            <a:r>
              <a:rPr lang="en-GB" sz="1900" dirty="0">
                <a:latin typeface="Arial" panose="020B0604020202020204" pitchFamily="34" charset="0"/>
                <a:cs typeface="Arial" panose="020B0604020202020204" pitchFamily="34" charset="0"/>
              </a:rPr>
              <a:t>A warm welcome to the Jaguar Land Rover representatives, who have kindly agreed to support the lesson today.</a:t>
            </a:r>
          </a:p>
          <a:p>
            <a:r>
              <a:rPr lang="en-GB" sz="1900" dirty="0">
                <a:latin typeface="Arial" panose="020B0604020202020204" pitchFamily="34" charset="0"/>
                <a:cs typeface="Arial" panose="020B0604020202020204" pitchFamily="34" charset="0"/>
              </a:rPr>
              <a:t>If you need help, feel free to approach them, and take the opportunity to find out more about their education background and what they do at Jaguar Land Rover.</a:t>
            </a:r>
          </a:p>
        </p:txBody>
      </p:sp>
      <p:pic>
        <p:nvPicPr>
          <p:cNvPr id="14" name="Picture 13" descr="JLR.png">
            <a:extLst>
              <a:ext uri="{FF2B5EF4-FFF2-40B4-BE49-F238E27FC236}">
                <a16:creationId xmlns:a16="http://schemas.microsoft.com/office/drawing/2014/main" id="{DF6800C5-4DF0-48C7-B333-0D01C5AC6D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58576" y="201006"/>
            <a:ext cx="3480166" cy="864096"/>
          </a:xfrm>
          <a:prstGeom prst="rect">
            <a:avLst/>
          </a:prstGeom>
        </p:spPr>
      </p:pic>
      <p:pic>
        <p:nvPicPr>
          <p:cNvPr id="16" name="Picture 2" descr="Image result for jaguar land rover apprenticeship">
            <a:extLst>
              <a:ext uri="{FF2B5EF4-FFF2-40B4-BE49-F238E27FC236}">
                <a16:creationId xmlns:a16="http://schemas.microsoft.com/office/drawing/2014/main" id="{4A8E14CA-8F10-48A8-886D-256EE67707EC}"/>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911424" y="1312397"/>
            <a:ext cx="5616624" cy="2797570"/>
          </a:xfrm>
          <a:prstGeom prst="rect">
            <a:avLst/>
          </a:prstGeom>
          <a:noFill/>
        </p:spPr>
      </p:pic>
      <p:pic>
        <p:nvPicPr>
          <p:cNvPr id="17" name="Picture 4" descr="Image result for jaguar land rover apprenticeship">
            <a:extLst>
              <a:ext uri="{FF2B5EF4-FFF2-40B4-BE49-F238E27FC236}">
                <a16:creationId xmlns:a16="http://schemas.microsoft.com/office/drawing/2014/main" id="{198B96BE-9444-40E4-8A10-BDEE28C9B62B}"/>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510171" y="4385041"/>
            <a:ext cx="4072229" cy="135741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What is the Skills for Industry programme?</a:t>
            </a:r>
          </a:p>
        </p:txBody>
      </p:sp>
      <p:sp>
        <p:nvSpPr>
          <p:cNvPr id="3" name="Content Placeholder 2"/>
          <p:cNvSpPr>
            <a:spLocks noGrp="1"/>
          </p:cNvSpPr>
          <p:nvPr>
            <p:ph idx="1"/>
          </p:nvPr>
        </p:nvSpPr>
        <p:spPr/>
        <p:txBody>
          <a:bodyPr>
            <a:normAutofit/>
          </a:bodyPr>
          <a:lstStyle/>
          <a:p>
            <a:r>
              <a:rPr lang="en-GB" dirty="0"/>
              <a:t>Five local secondary schools and one industrial partner</a:t>
            </a:r>
          </a:p>
          <a:p>
            <a:endParaRPr lang="en-GB" dirty="0"/>
          </a:p>
          <a:p>
            <a:r>
              <a:rPr lang="en-GB" dirty="0"/>
              <a:t>The world of work brought into schools </a:t>
            </a:r>
          </a:p>
          <a:p>
            <a:endParaRPr lang="en-GB" dirty="0"/>
          </a:p>
          <a:p>
            <a:r>
              <a:rPr lang="en-GB" dirty="0"/>
              <a:t>Pupils learn about industry related skills in context</a:t>
            </a:r>
          </a:p>
          <a:p>
            <a:pPr marL="0" indent="0">
              <a:buNone/>
            </a:pPr>
            <a:endParaRPr lang="en-GB" dirty="0"/>
          </a:p>
          <a:p>
            <a:r>
              <a:rPr lang="en-GB" dirty="0"/>
              <a:t>Teacher professional development and experience</a:t>
            </a:r>
          </a:p>
          <a:p>
            <a:endParaRPr lang="en-GB" dirty="0"/>
          </a:p>
          <a:p>
            <a:r>
              <a:rPr lang="en-GB" dirty="0"/>
              <a:t>Industry learns about schools and their needs</a:t>
            </a:r>
          </a:p>
        </p:txBody>
      </p:sp>
    </p:spTree>
    <p:extLst>
      <p:ext uri="{BB962C8B-B14F-4D97-AF65-F5344CB8AC3E}">
        <p14:creationId xmlns:p14="http://schemas.microsoft.com/office/powerpoint/2010/main" val="33270681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51384" y="274638"/>
            <a:ext cx="9659416" cy="1143000"/>
          </a:xfrm>
          <a:prstGeom prst="rect">
            <a:avLst/>
          </a:prstGeom>
        </p:spPr>
        <p:txBody>
          <a:bodyPr/>
          <a:lstStyle/>
          <a:p>
            <a:pPr>
              <a:spcBef>
                <a:spcPct val="0"/>
              </a:spcBef>
              <a:defRPr/>
            </a:pPr>
            <a:r>
              <a:rPr lang="en-GB" sz="3600" b="1" dirty="0">
                <a:solidFill>
                  <a:srgbClr val="B0D235"/>
                </a:solidFill>
                <a:latin typeface="Cambria" panose="02040503050406030204" pitchFamily="18" charset="0"/>
                <a:ea typeface="+mj-ea"/>
                <a:cs typeface="+mj-cs"/>
              </a:rPr>
              <a:t>Let’s make it</a:t>
            </a:r>
          </a:p>
        </p:txBody>
      </p:sp>
      <p:sp>
        <p:nvSpPr>
          <p:cNvPr id="3" name="Content Placeholder 2"/>
          <p:cNvSpPr txBox="1">
            <a:spLocks/>
          </p:cNvSpPr>
          <p:nvPr/>
        </p:nvSpPr>
        <p:spPr>
          <a:xfrm>
            <a:off x="772220" y="1268760"/>
            <a:ext cx="8060084" cy="1008112"/>
          </a:xfrm>
          <a:prstGeom prst="rect">
            <a:avLst/>
          </a:prstGeom>
        </p:spPr>
        <p:txBody>
          <a:bodyPr>
            <a:normAutofit/>
          </a:bodyPr>
          <a:lstStyle/>
          <a:p>
            <a:pPr>
              <a:spcBef>
                <a:spcPct val="20000"/>
              </a:spcBef>
              <a:defRPr/>
            </a:pPr>
            <a:r>
              <a:rPr lang="en-GB" sz="1900" dirty="0">
                <a:latin typeface="Arial" panose="020B0604020202020204" pitchFamily="34" charset="0"/>
                <a:cs typeface="Arial" panose="020B0604020202020204" pitchFamily="34" charset="0"/>
              </a:rPr>
              <a:t>You now have </a:t>
            </a:r>
            <a:r>
              <a:rPr lang="en-GB" sz="1900" b="1" dirty="0">
                <a:latin typeface="Arial" panose="020B0604020202020204" pitchFamily="34" charset="0"/>
                <a:cs typeface="Arial" panose="020B0604020202020204" pitchFamily="34" charset="0"/>
              </a:rPr>
              <a:t>eight hours</a:t>
            </a:r>
            <a:r>
              <a:rPr lang="en-GB" sz="1900" dirty="0">
                <a:latin typeface="Arial" panose="020B0604020202020204" pitchFamily="34" charset="0"/>
                <a:cs typeface="Arial" panose="020B0604020202020204" pitchFamily="34" charset="0"/>
              </a:rPr>
              <a:t> to design and make your </a:t>
            </a:r>
            <a:r>
              <a:rPr lang="en-GB" sz="1900" b="1" dirty="0">
                <a:solidFill>
                  <a:srgbClr val="87189D"/>
                </a:solidFill>
                <a:latin typeface="Arial" panose="020B0604020202020204" pitchFamily="34" charset="0"/>
                <a:cs typeface="Arial" panose="020B0604020202020204" pitchFamily="34" charset="0"/>
              </a:rPr>
              <a:t>eCar Electronic system</a:t>
            </a:r>
            <a:r>
              <a:rPr lang="en-GB" sz="1900" dirty="0">
                <a:latin typeface="Arial" panose="020B0604020202020204" pitchFamily="34" charset="0"/>
                <a:cs typeface="Arial" panose="020B0604020202020204" pitchFamily="34" charset="0"/>
              </a:rPr>
              <a:t> using all your D&amp;T skills. The list of key technologies below are ones that you might need to consider for your solution:</a:t>
            </a:r>
          </a:p>
        </p:txBody>
      </p:sp>
      <p:sp>
        <p:nvSpPr>
          <p:cNvPr id="5" name="Content Placeholder 2"/>
          <p:cNvSpPr txBox="1">
            <a:spLocks/>
          </p:cNvSpPr>
          <p:nvPr/>
        </p:nvSpPr>
        <p:spPr>
          <a:xfrm>
            <a:off x="1060612" y="2348880"/>
            <a:ext cx="8640960" cy="3168352"/>
          </a:xfrm>
          <a:prstGeom prst="rect">
            <a:avLst/>
          </a:prstGeom>
        </p:spPr>
        <p:txBody>
          <a:bodyPr vert="horz" lIns="91440" tIns="45720" rIns="91440" bIns="45720" rtlCol="0">
            <a:noAutofit/>
          </a:bodyPr>
          <a:lstStyle/>
          <a:p>
            <a:pPr marL="355600" indent="-355600">
              <a:spcAft>
                <a:spcPts val="300"/>
              </a:spcAft>
              <a:buFont typeface="+mj-lt"/>
              <a:buAutoNum type="arabicPeriod"/>
            </a:pPr>
            <a:r>
              <a:rPr lang="en-GB" sz="1900" dirty="0">
                <a:latin typeface="Arial" panose="020B0604020202020204" pitchFamily="34" charset="0"/>
                <a:cs typeface="Arial" panose="020B0604020202020204" pitchFamily="34" charset="0"/>
              </a:rPr>
              <a:t>Electric motors to provide movement.</a:t>
            </a:r>
          </a:p>
          <a:p>
            <a:pPr marL="355600" indent="-355600">
              <a:spcAft>
                <a:spcPts val="300"/>
              </a:spcAft>
              <a:buFont typeface="+mj-lt"/>
              <a:buAutoNum type="arabicPeriod"/>
            </a:pPr>
            <a:r>
              <a:rPr lang="en-GB" sz="1900" dirty="0">
                <a:latin typeface="Arial" panose="020B0604020202020204" pitchFamily="34" charset="0"/>
                <a:cs typeface="Arial" panose="020B0604020202020204" pitchFamily="34" charset="0"/>
              </a:rPr>
              <a:t>Lighting and sound systems for both internal and external use.</a:t>
            </a:r>
          </a:p>
          <a:p>
            <a:pPr marL="355600" indent="-355600">
              <a:spcAft>
                <a:spcPts val="300"/>
              </a:spcAft>
              <a:buFont typeface="+mj-lt"/>
              <a:buAutoNum type="arabicPeriod"/>
            </a:pPr>
            <a:r>
              <a:rPr lang="en-GB" sz="1900" dirty="0">
                <a:latin typeface="Arial" panose="020B0604020202020204" pitchFamily="34" charset="0"/>
                <a:cs typeface="Arial" panose="020B0604020202020204" pitchFamily="34" charset="0"/>
              </a:rPr>
              <a:t>Use of sensors for both internal and external use.</a:t>
            </a:r>
          </a:p>
          <a:p>
            <a:pPr marL="355600" indent="-355600">
              <a:spcAft>
                <a:spcPts val="300"/>
              </a:spcAft>
              <a:buFont typeface="+mj-lt"/>
              <a:buAutoNum type="arabicPeriod"/>
            </a:pPr>
            <a:r>
              <a:rPr lang="en-GB" sz="1900" dirty="0">
                <a:latin typeface="Arial" panose="020B0604020202020204" pitchFamily="34" charset="0"/>
                <a:cs typeface="Arial" panose="020B0604020202020204" pitchFamily="34" charset="0"/>
              </a:rPr>
              <a:t>Programmable components as the controller to the system in a manner suitable for its intended application.</a:t>
            </a:r>
          </a:p>
          <a:p>
            <a:pPr marL="355600" indent="-355600">
              <a:spcAft>
                <a:spcPts val="300"/>
              </a:spcAft>
              <a:buFont typeface="+mj-lt"/>
              <a:buAutoNum type="arabicPeriod"/>
            </a:pPr>
            <a:r>
              <a:rPr lang="en-GB" sz="1900" dirty="0">
                <a:latin typeface="Arial" panose="020B0604020202020204" pitchFamily="34" charset="0"/>
                <a:cs typeface="Arial" panose="020B0604020202020204" pitchFamily="34" charset="0"/>
              </a:rPr>
              <a:t>Control software that will operate in an autonomous way and that interacts with its environment in a manner suitable for its intended application.</a:t>
            </a:r>
          </a:p>
          <a:p>
            <a:pPr marL="355600" indent="-355600">
              <a:spcAft>
                <a:spcPts val="300"/>
              </a:spcAft>
              <a:buFont typeface="+mj-lt"/>
              <a:buAutoNum type="arabicPeriod"/>
            </a:pPr>
            <a:r>
              <a:rPr lang="en-GB" sz="1900" dirty="0">
                <a:latin typeface="Arial" panose="020B0604020202020204" pitchFamily="34" charset="0"/>
                <a:cs typeface="Arial" panose="020B0604020202020204" pitchFamily="34" charset="0"/>
              </a:rPr>
              <a:t>CADCAM, laser cutting and 3D printing as appropriate to manufacture component parts suitable for use in the demonstration systems.</a:t>
            </a:r>
          </a:p>
          <a:p>
            <a:pPr marL="355600" indent="-355600">
              <a:spcAft>
                <a:spcPts val="300"/>
              </a:spcAft>
              <a:buFont typeface="+mj-lt"/>
              <a:buAutoNum type="arabicPeriod"/>
            </a:pPr>
            <a:r>
              <a:rPr lang="en-GB" sz="1900" dirty="0">
                <a:latin typeface="Arial" panose="020B0604020202020204" pitchFamily="34" charset="0"/>
                <a:cs typeface="Arial" panose="020B0604020202020204" pitchFamily="34" charset="0"/>
              </a:rPr>
              <a:t>How to display their investigations and working systems. </a:t>
            </a:r>
          </a:p>
        </p:txBody>
      </p:sp>
      <p:pic>
        <p:nvPicPr>
          <p:cNvPr id="1026" name="Picture 2" descr="Image result for 8 hours ico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41817" y="430956"/>
            <a:ext cx="2277963" cy="2277964"/>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graphicFrame>
        <p:nvGraphicFramePr>
          <p:cNvPr id="3" name="Content Placeholder 5"/>
          <p:cNvGraphicFramePr>
            <a:graphicFrameLocks/>
          </p:cNvGraphicFramePr>
          <p:nvPr>
            <p:extLst>
              <p:ext uri="{D42A27DB-BD31-4B8C-83A1-F6EECF244321}">
                <p14:modId xmlns:p14="http://schemas.microsoft.com/office/powerpoint/2010/main" val="4251637782"/>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1043037" y="1268760"/>
            <a:ext cx="9344137"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sp>
        <p:nvSpPr>
          <p:cNvPr id="5" name="TextBox 4"/>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pic>
        <p:nvPicPr>
          <p:cNvPr id="6" name="Picture 5" descr="red1.png"/>
          <p:cNvPicPr>
            <a:picLocks noChangeAspect="1"/>
          </p:cNvPicPr>
          <p:nvPr/>
        </p:nvPicPr>
        <p:blipFill>
          <a:blip r:embed="rId3" cstate="print"/>
          <a:stretch>
            <a:fillRect/>
          </a:stretch>
        </p:blipFill>
        <p:spPr>
          <a:xfrm>
            <a:off x="134306" y="1113590"/>
            <a:ext cx="774425" cy="720080"/>
          </a:xfrm>
          <a:prstGeom prst="rect">
            <a:avLst/>
          </a:prstGeom>
        </p:spPr>
      </p:pic>
      <p:grpSp>
        <p:nvGrpSpPr>
          <p:cNvPr id="7" name="Group 6"/>
          <p:cNvGrpSpPr/>
          <p:nvPr/>
        </p:nvGrpSpPr>
        <p:grpSpPr>
          <a:xfrm>
            <a:off x="9336361" y="251235"/>
            <a:ext cx="2526471" cy="882799"/>
            <a:chOff x="7092462" y="188640"/>
            <a:chExt cx="2520098" cy="1080120"/>
          </a:xfrm>
        </p:grpSpPr>
        <p:sp>
          <p:nvSpPr>
            <p:cNvPr id="8" name="Rounded Rectangle 7"/>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0" name="Picture 9" descr="photo opp.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pic>
        <p:nvPicPr>
          <p:cNvPr id="11" name="Picture 10" descr="red2.png"/>
          <p:cNvPicPr>
            <a:picLocks noChangeAspect="1"/>
          </p:cNvPicPr>
          <p:nvPr/>
        </p:nvPicPr>
        <p:blipFill>
          <a:blip r:embed="rId3" cstate="print"/>
          <a:stretch>
            <a:fillRect/>
          </a:stretch>
        </p:blipFill>
        <p:spPr>
          <a:xfrm>
            <a:off x="159166" y="1099742"/>
            <a:ext cx="720080" cy="747776"/>
          </a:xfrm>
          <a:prstGeom prst="rect">
            <a:avLst/>
          </a:prstGeom>
        </p:spPr>
      </p:pic>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1096503818"/>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Homework 2-6</a:t>
            </a:r>
          </a:p>
        </p:txBody>
      </p:sp>
      <p:sp>
        <p:nvSpPr>
          <p:cNvPr id="3" name="Content Placeholder 2"/>
          <p:cNvSpPr>
            <a:spLocks noGrp="1"/>
          </p:cNvSpPr>
          <p:nvPr>
            <p:ph idx="1"/>
          </p:nvPr>
        </p:nvSpPr>
        <p:spPr>
          <a:xfrm>
            <a:off x="911424" y="1268761"/>
            <a:ext cx="7776864" cy="2016223"/>
          </a:xfrm>
        </p:spPr>
        <p:txBody>
          <a:bodyPr>
            <a:normAutofit lnSpcReduction="10000"/>
          </a:bodyPr>
          <a:lstStyle/>
          <a:p>
            <a:pPr marL="0" indent="0">
              <a:buNone/>
            </a:pPr>
            <a:r>
              <a:rPr lang="en-GB" sz="1800" b="0" dirty="0">
                <a:solidFill>
                  <a:schemeClr val="tx1"/>
                </a:solidFill>
                <a:latin typeface="Arial" panose="020B0604020202020204" pitchFamily="34" charset="0"/>
                <a:cs typeface="Arial" panose="020B0604020202020204" pitchFamily="34" charset="0"/>
              </a:rPr>
              <a:t>During this phase of the project each pupil must write a short report on Jaguar Land Rover’s Apprenticeship career pathways. They should ask the  JLR representative who is working with them on the task lots of questions to help with this.</a:t>
            </a: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1800" b="0" dirty="0">
                <a:solidFill>
                  <a:schemeClr val="tx1"/>
                </a:solidFill>
                <a:latin typeface="Arial" panose="020B0604020202020204" pitchFamily="34" charset="0"/>
                <a:cs typeface="Arial" panose="020B0604020202020204" pitchFamily="34" charset="0"/>
              </a:rPr>
              <a:t>The report can be done in a number of ways; the outcome </a:t>
            </a:r>
            <a:br>
              <a:rPr lang="en-GB" sz="1800" b="0" dirty="0">
                <a:solidFill>
                  <a:schemeClr val="tx1"/>
                </a:solidFill>
                <a:latin typeface="Arial" panose="020B0604020202020204" pitchFamily="34" charset="0"/>
                <a:cs typeface="Arial" panose="020B0604020202020204" pitchFamily="34" charset="0"/>
              </a:rPr>
            </a:br>
            <a:r>
              <a:rPr lang="en-GB" sz="1800" b="0" dirty="0">
                <a:solidFill>
                  <a:schemeClr val="tx1"/>
                </a:solidFill>
                <a:latin typeface="Arial" panose="020B0604020202020204" pitchFamily="34" charset="0"/>
                <a:cs typeface="Arial" panose="020B0604020202020204" pitchFamily="34" charset="0"/>
              </a:rPr>
              <a:t>could be a document, slide(s), audio or video interview. </a:t>
            </a:r>
          </a:p>
        </p:txBody>
      </p:sp>
      <p:pic>
        <p:nvPicPr>
          <p:cNvPr id="6" name="Picture 2" descr="C:\Users\Brian\Documents\Company\Working images\DATA\JLR.png">
            <a:extLst>
              <a:ext uri="{FF2B5EF4-FFF2-40B4-BE49-F238E27FC236}">
                <a16:creationId xmlns:a16="http://schemas.microsoft.com/office/drawing/2014/main" id="{45970B26-F7CF-435C-B2A5-9F3B05F5B4F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23592" y="3861048"/>
            <a:ext cx="3480167" cy="864096"/>
          </a:xfrm>
          <a:prstGeom prst="rect">
            <a:avLst/>
          </a:prstGeom>
          <a:noFill/>
        </p:spPr>
      </p:pic>
      <p:pic>
        <p:nvPicPr>
          <p:cNvPr id="7" name="Picture 2">
            <a:extLst>
              <a:ext uri="{FF2B5EF4-FFF2-40B4-BE49-F238E27FC236}">
                <a16:creationId xmlns:a16="http://schemas.microsoft.com/office/drawing/2014/main" id="{D378F665-A45F-48D1-851D-BBC5966C1F4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744072" y="2154508"/>
            <a:ext cx="5028908" cy="3434731"/>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3608224881"/>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3" name="Picture 12" descr="red3.png">
            <a:extLst>
              <a:ext uri="{FF2B5EF4-FFF2-40B4-BE49-F238E27FC236}">
                <a16:creationId xmlns:a16="http://schemas.microsoft.com/office/drawing/2014/main" id="{E1188EBA-ABC1-4D5E-A6BA-D5ED381A4112}"/>
              </a:ext>
            </a:extLst>
          </p:cNvPr>
          <p:cNvPicPr>
            <a:picLocks noChangeAspect="1"/>
          </p:cNvPicPr>
          <p:nvPr/>
        </p:nvPicPr>
        <p:blipFill>
          <a:blip r:embed="rId4" cstate="print"/>
          <a:stretch>
            <a:fillRect/>
          </a:stretch>
        </p:blipFill>
        <p:spPr>
          <a:xfrm>
            <a:off x="143399" y="1093386"/>
            <a:ext cx="789319" cy="720080"/>
          </a:xfrm>
          <a:prstGeom prst="rect">
            <a:avLst/>
          </a:prstGeom>
        </p:spPr>
      </p:pic>
    </p:spTree>
    <p:extLst>
      <p:ext uri="{BB962C8B-B14F-4D97-AF65-F5344CB8AC3E}">
        <p14:creationId xmlns:p14="http://schemas.microsoft.com/office/powerpoint/2010/main" val="18270040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red4.png">
            <a:extLst>
              <a:ext uri="{FF2B5EF4-FFF2-40B4-BE49-F238E27FC236}">
                <a16:creationId xmlns:a16="http://schemas.microsoft.com/office/drawing/2014/main" id="{74DE225C-8C8F-4811-BCEB-AC42F9C1D947}"/>
              </a:ext>
            </a:extLst>
          </p:cNvPr>
          <p:cNvPicPr>
            <a:picLocks noChangeAspect="1"/>
          </p:cNvPicPr>
          <p:nvPr/>
        </p:nvPicPr>
        <p:blipFill>
          <a:blip r:embed="rId3" cstate="print"/>
          <a:stretch>
            <a:fillRect/>
          </a:stretch>
        </p:blipFill>
        <p:spPr>
          <a:xfrm>
            <a:off x="143399" y="1100406"/>
            <a:ext cx="763285" cy="720080"/>
          </a:xfrm>
          <a:prstGeom prst="rect">
            <a:avLst/>
          </a:prstGeom>
        </p:spPr>
      </p:pic>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1238223476"/>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11433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453653134"/>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3" name="Picture 12" descr="red5.png">
            <a:extLst>
              <a:ext uri="{FF2B5EF4-FFF2-40B4-BE49-F238E27FC236}">
                <a16:creationId xmlns:a16="http://schemas.microsoft.com/office/drawing/2014/main" id="{83CFEF75-748C-439E-96B3-E04A704DAC6D}"/>
              </a:ext>
            </a:extLst>
          </p:cNvPr>
          <p:cNvPicPr>
            <a:picLocks noChangeAspect="1"/>
          </p:cNvPicPr>
          <p:nvPr/>
        </p:nvPicPr>
        <p:blipFill>
          <a:blip r:embed="rId4" cstate="print"/>
          <a:stretch>
            <a:fillRect/>
          </a:stretch>
        </p:blipFill>
        <p:spPr>
          <a:xfrm>
            <a:off x="150208" y="1107233"/>
            <a:ext cx="720080" cy="692386"/>
          </a:xfrm>
          <a:prstGeom prst="rect">
            <a:avLst/>
          </a:prstGeom>
        </p:spPr>
      </p:pic>
    </p:spTree>
    <p:extLst>
      <p:ext uri="{BB962C8B-B14F-4D97-AF65-F5344CB8AC3E}">
        <p14:creationId xmlns:p14="http://schemas.microsoft.com/office/powerpoint/2010/main" val="20444491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red6.png">
            <a:extLst>
              <a:ext uri="{FF2B5EF4-FFF2-40B4-BE49-F238E27FC236}">
                <a16:creationId xmlns:a16="http://schemas.microsoft.com/office/drawing/2014/main" id="{A449B51D-072E-4A50-B4F1-F9039B616333}"/>
              </a:ext>
            </a:extLst>
          </p:cNvPr>
          <p:cNvPicPr>
            <a:picLocks noChangeAspect="1"/>
          </p:cNvPicPr>
          <p:nvPr/>
        </p:nvPicPr>
        <p:blipFill>
          <a:blip r:embed="rId3" cstate="print"/>
          <a:stretch>
            <a:fillRect/>
          </a:stretch>
        </p:blipFill>
        <p:spPr>
          <a:xfrm>
            <a:off x="151769" y="1107233"/>
            <a:ext cx="763285" cy="720080"/>
          </a:xfrm>
          <a:prstGeom prst="rect">
            <a:avLst/>
          </a:prstGeom>
        </p:spPr>
      </p:pic>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1645140929"/>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071640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2720047606"/>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3" name="Picture 12" descr="red7.png">
            <a:extLst>
              <a:ext uri="{FF2B5EF4-FFF2-40B4-BE49-F238E27FC236}">
                <a16:creationId xmlns:a16="http://schemas.microsoft.com/office/drawing/2014/main" id="{70C6903E-D785-4157-9FB6-36868EA13EFD}"/>
              </a:ext>
            </a:extLst>
          </p:cNvPr>
          <p:cNvPicPr>
            <a:picLocks noChangeAspect="1"/>
          </p:cNvPicPr>
          <p:nvPr/>
        </p:nvPicPr>
        <p:blipFill>
          <a:blip r:embed="rId4" cstate="print"/>
          <a:stretch>
            <a:fillRect/>
          </a:stretch>
        </p:blipFill>
        <p:spPr>
          <a:xfrm>
            <a:off x="150208" y="1134034"/>
            <a:ext cx="720080" cy="720080"/>
          </a:xfrm>
          <a:prstGeom prst="rect">
            <a:avLst/>
          </a:prstGeom>
        </p:spPr>
      </p:pic>
    </p:spTree>
    <p:extLst>
      <p:ext uri="{BB962C8B-B14F-4D97-AF65-F5344CB8AC3E}">
        <p14:creationId xmlns:p14="http://schemas.microsoft.com/office/powerpoint/2010/main" val="16946079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eCar System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1904238396"/>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eCar System?</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1" name="Picture 10" descr="red8.png">
            <a:extLst>
              <a:ext uri="{FF2B5EF4-FFF2-40B4-BE49-F238E27FC236}">
                <a16:creationId xmlns:a16="http://schemas.microsoft.com/office/drawing/2014/main" id="{9DBB0C44-818B-45AC-9578-52AF8E9CFFE6}"/>
              </a:ext>
            </a:extLst>
          </p:cNvPr>
          <p:cNvPicPr>
            <a:picLocks noChangeAspect="1"/>
          </p:cNvPicPr>
          <p:nvPr/>
        </p:nvPicPr>
        <p:blipFill>
          <a:blip r:embed="rId4" cstate="print"/>
          <a:stretch>
            <a:fillRect/>
          </a:stretch>
        </p:blipFill>
        <p:spPr>
          <a:xfrm>
            <a:off x="150208" y="1067391"/>
            <a:ext cx="720080" cy="720080"/>
          </a:xfrm>
          <a:prstGeom prst="rect">
            <a:avLst/>
          </a:prstGeom>
        </p:spPr>
      </p:pic>
    </p:spTree>
    <p:extLst>
      <p:ext uri="{BB962C8B-B14F-4D97-AF65-F5344CB8AC3E}">
        <p14:creationId xmlns:p14="http://schemas.microsoft.com/office/powerpoint/2010/main" val="2549258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How does </a:t>
            </a:r>
            <a:r>
              <a:rPr lang="en-GB" dirty="0" err="1"/>
              <a:t>SfI</a:t>
            </a:r>
            <a:r>
              <a:rPr lang="en-GB" dirty="0"/>
              <a:t> support schools?</a:t>
            </a:r>
          </a:p>
        </p:txBody>
      </p:sp>
      <p:sp>
        <p:nvSpPr>
          <p:cNvPr id="3" name="Content Placeholder 2"/>
          <p:cNvSpPr>
            <a:spLocks noGrp="1"/>
          </p:cNvSpPr>
          <p:nvPr>
            <p:ph idx="1"/>
          </p:nvPr>
        </p:nvSpPr>
        <p:spPr>
          <a:xfrm>
            <a:off x="609600" y="1111170"/>
            <a:ext cx="10972800" cy="4645005"/>
          </a:xfrm>
        </p:spPr>
        <p:txBody>
          <a:bodyPr>
            <a:normAutofit/>
          </a:bodyPr>
          <a:lstStyle/>
          <a:p>
            <a:pPr marL="0" indent="0">
              <a:buNone/>
            </a:pPr>
            <a:r>
              <a:rPr lang="en-GB" dirty="0"/>
              <a:t>Provision of training and mentoring which:</a:t>
            </a:r>
          </a:p>
          <a:p>
            <a:endParaRPr lang="en-GB" dirty="0"/>
          </a:p>
          <a:p>
            <a:r>
              <a:rPr lang="en-GB" dirty="0"/>
              <a:t>supports school curriculum development</a:t>
            </a:r>
          </a:p>
          <a:p>
            <a:endParaRPr lang="en-GB" dirty="0"/>
          </a:p>
          <a:p>
            <a:r>
              <a:rPr lang="en-GB" dirty="0"/>
              <a:t>develops  technical together with ‘soft skills’</a:t>
            </a:r>
          </a:p>
          <a:p>
            <a:endParaRPr lang="en-GB" dirty="0"/>
          </a:p>
          <a:p>
            <a:r>
              <a:rPr lang="en-GB" dirty="0"/>
              <a:t>encourages creativity and innovation </a:t>
            </a:r>
          </a:p>
          <a:p>
            <a:endParaRPr lang="en-GB" dirty="0"/>
          </a:p>
          <a:p>
            <a:r>
              <a:rPr lang="en-GB" dirty="0"/>
              <a:t>exemplifies career pathways </a:t>
            </a:r>
          </a:p>
          <a:p>
            <a:endParaRPr lang="en-GB" dirty="0"/>
          </a:p>
          <a:p>
            <a:r>
              <a:rPr lang="en-GB" dirty="0"/>
              <a:t>develops teaching resources linked to business and industry</a:t>
            </a:r>
          </a:p>
          <a:p>
            <a:endParaRPr lang="en-GB" dirty="0"/>
          </a:p>
        </p:txBody>
      </p:sp>
    </p:spTree>
    <p:extLst>
      <p:ext uri="{BB962C8B-B14F-4D97-AF65-F5344CB8AC3E}">
        <p14:creationId xmlns:p14="http://schemas.microsoft.com/office/powerpoint/2010/main" val="5949579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35360" y="274638"/>
            <a:ext cx="11593288"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Lights, Camera, Action!</a:t>
            </a:r>
          </a:p>
        </p:txBody>
      </p:sp>
      <p:sp>
        <p:nvSpPr>
          <p:cNvPr id="4" name="Content Placeholder 2"/>
          <p:cNvSpPr txBox="1">
            <a:spLocks/>
          </p:cNvSpPr>
          <p:nvPr/>
        </p:nvSpPr>
        <p:spPr>
          <a:xfrm>
            <a:off x="1775520" y="1268761"/>
            <a:ext cx="8640960" cy="792088"/>
          </a:xfrm>
          <a:prstGeom prst="rect">
            <a:avLst/>
          </a:prstGeom>
        </p:spPr>
        <p:txBody>
          <a:bodyPr/>
          <a:lstStyle/>
          <a:p>
            <a:pPr>
              <a:spcBef>
                <a:spcPct val="20000"/>
              </a:spcBef>
              <a:defRPr/>
            </a:pPr>
            <a:r>
              <a:rPr lang="en-GB" sz="2000" dirty="0">
                <a:latin typeface="Arial" panose="020B0604020202020204" pitchFamily="34" charset="0"/>
                <a:cs typeface="Arial" panose="020B0604020202020204" pitchFamily="34" charset="0"/>
              </a:rPr>
              <a:t>Using their prototype eCar Systems pupils make a short video using a camera or phone, which is to be used in a mini presentation.</a:t>
            </a:r>
          </a:p>
        </p:txBody>
      </p:sp>
      <p:pic>
        <p:nvPicPr>
          <p:cNvPr id="30722" name="Picture 2" descr="Image result for lights cameras actio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143672" y="2314398"/>
            <a:ext cx="5635540" cy="3237317"/>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75520" y="274638"/>
            <a:ext cx="8640960" cy="1143000"/>
          </a:xfrm>
          <a:prstGeom prst="rect">
            <a:avLst/>
          </a:prstGeom>
        </p:spPr>
        <p:txBody>
          <a:bodyPr>
            <a:normAutofit fontScale="92500"/>
          </a:bodyPr>
          <a:lstStyle/>
          <a:p>
            <a:pPr algn="ctr">
              <a:spcBef>
                <a:spcPct val="0"/>
              </a:spcBef>
              <a:defRPr/>
            </a:pPr>
            <a:r>
              <a:rPr lang="en-GB" sz="4400" b="1" dirty="0">
                <a:solidFill>
                  <a:srgbClr val="B0D235"/>
                </a:solidFill>
                <a:latin typeface="Cambria" panose="02040503050406030204" pitchFamily="18" charset="0"/>
                <a:ea typeface="+mj-ea"/>
                <a:cs typeface="+mj-cs"/>
              </a:rPr>
              <a:t>Your display from beginning to end</a:t>
            </a:r>
          </a:p>
        </p:txBody>
      </p:sp>
      <p:sp>
        <p:nvSpPr>
          <p:cNvPr id="3" name="Content Placeholder 2"/>
          <p:cNvSpPr txBox="1">
            <a:spLocks/>
          </p:cNvSpPr>
          <p:nvPr/>
        </p:nvSpPr>
        <p:spPr>
          <a:xfrm>
            <a:off x="767408" y="1268761"/>
            <a:ext cx="10873208" cy="4857403"/>
          </a:xfrm>
          <a:prstGeom prst="rect">
            <a:avLst/>
          </a:prstGeom>
        </p:spPr>
        <p:txBody>
          <a:bodyPr/>
          <a:lstStyle/>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To fully record how you designed and manufactured your eCar System you need to create a presentation.</a:t>
            </a:r>
          </a:p>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The presentation must include your photos, design ideas, video clip of the system.</a:t>
            </a:r>
          </a:p>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The presentation should be no more than 10 slides long and last no more than five minutes.</a:t>
            </a:r>
          </a:p>
          <a:p>
            <a:pPr marL="342900" indent="-342900">
              <a:spcBef>
                <a:spcPct val="20000"/>
              </a:spcBef>
              <a:buFont typeface="Arial" pitchFamily="34" charset="0"/>
              <a:buChar char="•"/>
              <a:defRPr/>
            </a:pPr>
            <a:endParaRPr lang="en-GB" sz="2000" dirty="0">
              <a:latin typeface="Arial" panose="020B0604020202020204" pitchFamily="34" charset="0"/>
              <a:cs typeface="Arial" panose="020B0604020202020204" pitchFamily="34" charset="0"/>
            </a:endParaRPr>
          </a:p>
        </p:txBody>
      </p:sp>
      <p:pic>
        <p:nvPicPr>
          <p:cNvPr id="6" name="Picture 2" descr="http://posters.keepcalmandposters.com/448403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51584" y="2898198"/>
            <a:ext cx="2153252" cy="2869463"/>
          </a:xfrm>
          <a:prstGeom prst="rect">
            <a:avLst/>
          </a:prstGeom>
          <a:noFill/>
        </p:spPr>
      </p:pic>
      <p:pic>
        <p:nvPicPr>
          <p:cNvPr id="7" name="Picture 4" descr="http://jmvanhorn.com/wp-content/uploads/2012/05/beginningmiddleendgif.gif"/>
          <p:cNvPicPr>
            <a:picLocks noChangeAspect="1" noChangeArrowheads="1"/>
          </p:cNvPicPr>
          <p:nvPr/>
        </p:nvPicPr>
        <p:blipFill>
          <a:blip r:embed="rId4" cstate="email">
            <a:extLst>
              <a:ext uri="{28A0092B-C50C-407E-A947-70E740481C1C}">
                <a14:useLocalDpi xmlns:a14="http://schemas.microsoft.com/office/drawing/2010/main"/>
              </a:ext>
            </a:extLst>
          </a:blip>
          <a:srcRect t="9649" b="7373"/>
          <a:stretch>
            <a:fillRect/>
          </a:stretch>
        </p:blipFill>
        <p:spPr bwMode="auto">
          <a:xfrm>
            <a:off x="5083220" y="2863794"/>
            <a:ext cx="5405268" cy="2869463"/>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983432" y="1268761"/>
            <a:ext cx="9433048" cy="1944215"/>
          </a:xfrm>
          <a:prstGeom prst="rect">
            <a:avLst/>
          </a:prstGeom>
        </p:spPr>
        <p:txBody>
          <a:bodyPr/>
          <a:lstStyle/>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Each group member writes a short report on their role on the project, what new skills, knowledge and techniques have they developed, what worked well, what aspects of the task didn't go so well, and what they would improve on in future projects/tasks.</a:t>
            </a:r>
          </a:p>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Outcome should be a document or slide(s). </a:t>
            </a:r>
          </a:p>
        </p:txBody>
      </p:sp>
      <p:sp>
        <p:nvSpPr>
          <p:cNvPr id="5" name="Title 1">
            <a:extLst>
              <a:ext uri="{FF2B5EF4-FFF2-40B4-BE49-F238E27FC236}">
                <a16:creationId xmlns:a16="http://schemas.microsoft.com/office/drawing/2014/main" id="{3BFE7792-8D34-4BA1-B415-55B6319A4DB7}"/>
              </a:ext>
            </a:extLst>
          </p:cNvPr>
          <p:cNvSpPr txBox="1">
            <a:spLocks/>
          </p:cNvSpPr>
          <p:nvPr/>
        </p:nvSpPr>
        <p:spPr>
          <a:xfrm>
            <a:off x="609600" y="274638"/>
            <a:ext cx="4190256" cy="689866"/>
          </a:xfrm>
          <a:prstGeom prst="rect">
            <a:avLst/>
          </a:prstGeom>
        </p:spPr>
        <p:txBody>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r>
              <a:rPr lang="en-GB" sz="3600" dirty="0"/>
              <a:t>Homework</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767408" y="1124744"/>
            <a:ext cx="9721080" cy="4824536"/>
          </a:xfrm>
          <a:prstGeom prst="rect">
            <a:avLst/>
          </a:prstGeom>
        </p:spPr>
        <p:txBody>
          <a:bodyPr>
            <a:normAutofit/>
          </a:bodyPr>
          <a:lstStyle/>
          <a:p>
            <a:pPr marL="342900" indent="-342900">
              <a:spcBef>
                <a:spcPct val="20000"/>
              </a:spcBef>
              <a:buFont typeface="Arial" pitchFamily="34" charset="0"/>
              <a:buChar char="•"/>
              <a:defRPr/>
            </a:pPr>
            <a:r>
              <a:rPr lang="en-GB" dirty="0">
                <a:latin typeface="Arial" panose="020B0604020202020204" pitchFamily="34" charset="0"/>
                <a:cs typeface="Arial" panose="020B0604020202020204" pitchFamily="34" charset="0"/>
              </a:rPr>
              <a:t>The eCar Systems will be evaluated through a mini presentation by each group using the prepared presentation, reasons for their design of their system, its development and manufacture, response from the other groups, improvements to be made.</a:t>
            </a:r>
          </a:p>
          <a:p>
            <a:pPr marL="342900" indent="-342900">
              <a:spcBef>
                <a:spcPct val="20000"/>
              </a:spcBef>
              <a:buFont typeface="Arial" pitchFamily="34" charset="0"/>
              <a:buChar char="•"/>
              <a:defRPr/>
            </a:pPr>
            <a:endParaRPr lang="en-GB" sz="2000"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r>
              <a:rPr lang="en-GB" dirty="0">
                <a:latin typeface="Arial" panose="020B0604020202020204" pitchFamily="34" charset="0"/>
                <a:cs typeface="Arial" panose="020B0604020202020204" pitchFamily="34" charset="0"/>
              </a:rPr>
              <a:t>You need to record feedback from your presentation in a document/slide and printed to be kept as a reference in your folder/workbook.</a:t>
            </a:r>
          </a:p>
          <a:p>
            <a:pPr marL="342900" indent="-342900">
              <a:spcBef>
                <a:spcPct val="20000"/>
              </a:spcBef>
              <a:buFont typeface="Arial" pitchFamily="34" charset="0"/>
              <a:buChar char="•"/>
              <a:defRPr/>
            </a:pPr>
            <a:r>
              <a:rPr lang="en-GB" dirty="0">
                <a:latin typeface="Arial" panose="020B0604020202020204" pitchFamily="34" charset="0"/>
                <a:cs typeface="Arial" panose="020B0604020202020204" pitchFamily="34" charset="0"/>
              </a:rPr>
              <a:t>It can be a good idea to video your presentation as it will capture all the comments made by the other groups.</a:t>
            </a:r>
          </a:p>
        </p:txBody>
      </p:sp>
      <p:sp>
        <p:nvSpPr>
          <p:cNvPr id="2" name="Title 1"/>
          <p:cNvSpPr txBox="1">
            <a:spLocks/>
          </p:cNvSpPr>
          <p:nvPr/>
        </p:nvSpPr>
        <p:spPr>
          <a:xfrm>
            <a:off x="1981200" y="274638"/>
            <a:ext cx="82296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On show</a:t>
            </a:r>
          </a:p>
        </p:txBody>
      </p:sp>
      <p:pic>
        <p:nvPicPr>
          <p:cNvPr id="6" name="Picture 2" descr="http://www.spaspeakers.co.uk/wp-content/uploads/2013/11/video-camera-clip-art1.png.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72264" y="2060848"/>
            <a:ext cx="1584176" cy="1937830"/>
          </a:xfrm>
          <a:prstGeom prst="rect">
            <a:avLst/>
          </a:prstGeom>
          <a:noFill/>
        </p:spPr>
      </p:pic>
      <p:pic>
        <p:nvPicPr>
          <p:cNvPr id="10" name="Picture 9" descr="Presentation.png">
            <a:extLst>
              <a:ext uri="{FF2B5EF4-FFF2-40B4-BE49-F238E27FC236}">
                <a16:creationId xmlns:a16="http://schemas.microsoft.com/office/drawing/2014/main" id="{CD855940-2783-4B9D-9933-B362F7AB4FF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431704" y="2137048"/>
            <a:ext cx="4896544" cy="2454963"/>
          </a:xfrm>
          <a:prstGeom prst="rect">
            <a:avLst/>
          </a:prstGeom>
        </p:spPr>
      </p:pic>
      <p:pic>
        <p:nvPicPr>
          <p:cNvPr id="11" name="Picture 2" descr="http://www.spaspeakers.co.uk/wp-content/uploads/2013/11/video-camera-clip-art1.png.jpg">
            <a:extLst>
              <a:ext uri="{FF2B5EF4-FFF2-40B4-BE49-F238E27FC236}">
                <a16:creationId xmlns:a16="http://schemas.microsoft.com/office/drawing/2014/main" id="{AA253371-0B73-4497-8E6F-81EFC77D254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flipH="1">
            <a:off x="1667508" y="2223003"/>
            <a:ext cx="1620180" cy="193783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Crumble programming</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Getting started</a:t>
            </a:r>
          </a:p>
        </p:txBody>
      </p:sp>
      <p:sp>
        <p:nvSpPr>
          <p:cNvPr id="3" name="Content Placeholder 2"/>
          <p:cNvSpPr>
            <a:spLocks noGrp="1"/>
          </p:cNvSpPr>
          <p:nvPr>
            <p:ph idx="1"/>
          </p:nvPr>
        </p:nvSpPr>
        <p:spPr>
          <a:xfrm>
            <a:off x="911424" y="1268761"/>
            <a:ext cx="4824536" cy="2880320"/>
          </a:xfrm>
        </p:spPr>
        <p:txBody>
          <a:bodyPr>
            <a:normAutofit lnSpcReduction="10000"/>
          </a:bodyPr>
          <a:lstStyle/>
          <a:p>
            <a:r>
              <a:rPr lang="en-GB" sz="2000" b="0" dirty="0">
                <a:solidFill>
                  <a:schemeClr val="tx1"/>
                </a:solidFill>
                <a:latin typeface="Arial" panose="020B0604020202020204" pitchFamily="34" charset="0"/>
                <a:cs typeface="Arial" panose="020B0604020202020204" pitchFamily="34" charset="0"/>
              </a:rPr>
              <a:t>The Crumble is a low-cost, easy-to-use electronics controller. A few ‘croc’ leads and a USB cable are all you need to connect motors, LEDs and sensors and begin experimenting.</a:t>
            </a:r>
          </a:p>
          <a:p>
            <a:r>
              <a:rPr lang="en-GB" sz="2000" b="0" dirty="0">
                <a:solidFill>
                  <a:schemeClr val="tx1"/>
                </a:solidFill>
                <a:latin typeface="Arial" panose="020B0604020202020204" pitchFamily="34" charset="0"/>
                <a:cs typeface="Arial" panose="020B0604020202020204" pitchFamily="34" charset="0"/>
              </a:rPr>
              <a:t>No programming experience is required as the FREE software is a graphical, drag-and-drop system inspired by MIT Scratch.</a:t>
            </a: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73944" y="478996"/>
            <a:ext cx="4123512" cy="2880320"/>
          </a:xfrm>
          <a:prstGeom prst="rect">
            <a:avLst/>
          </a:prstGeom>
          <a:noFill/>
          <a:ln w="9525">
            <a:noFill/>
            <a:miter lim="800000"/>
            <a:headEnd/>
            <a:tailEnd/>
          </a:ln>
        </p:spPr>
      </p:pic>
      <p:pic>
        <p:nvPicPr>
          <p:cNvPr id="102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79976" y="2873808"/>
            <a:ext cx="3744416" cy="2931457"/>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Coding with Crumble</a:t>
            </a:r>
          </a:p>
        </p:txBody>
      </p:sp>
      <p:sp>
        <p:nvSpPr>
          <p:cNvPr id="3" name="Content Placeholder 2"/>
          <p:cNvSpPr>
            <a:spLocks noGrp="1"/>
          </p:cNvSpPr>
          <p:nvPr>
            <p:ph idx="1"/>
          </p:nvPr>
        </p:nvSpPr>
        <p:spPr>
          <a:xfrm>
            <a:off x="609600" y="1268760"/>
            <a:ext cx="4910337" cy="3600400"/>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Once the Crumble program has been loaded you will have a screen as shown here.</a:t>
            </a:r>
          </a:p>
          <a:p>
            <a:r>
              <a:rPr lang="en-GB" sz="2000" b="0" dirty="0">
                <a:solidFill>
                  <a:schemeClr val="tx1"/>
                </a:solidFill>
                <a:latin typeface="Arial" panose="020B0604020202020204" pitchFamily="34" charset="0"/>
                <a:cs typeface="Arial" panose="020B0604020202020204" pitchFamily="34" charset="0"/>
              </a:rPr>
              <a:t>In the sidebar you will find all the commands that you can use, grouped in six types.</a:t>
            </a:r>
          </a:p>
          <a:p>
            <a:r>
              <a:rPr lang="en-GB" sz="2000" b="0" dirty="0">
                <a:solidFill>
                  <a:schemeClr val="tx1"/>
                </a:solidFill>
                <a:latin typeface="Arial" panose="020B0604020202020204" pitchFamily="34" charset="0"/>
                <a:cs typeface="Arial" panose="020B0604020202020204" pitchFamily="34" charset="0"/>
              </a:rPr>
              <a:t>Each block that you need is dragged from the sidebar on to the program area and snap together as you build your program.</a:t>
            </a: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44412" y="1124744"/>
            <a:ext cx="5302880" cy="4464496"/>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Turning on/off an output</a:t>
            </a:r>
          </a:p>
        </p:txBody>
      </p:sp>
      <p:sp>
        <p:nvSpPr>
          <p:cNvPr id="3" name="Content Placeholder 2"/>
          <p:cNvSpPr>
            <a:spLocks noGrp="1"/>
          </p:cNvSpPr>
          <p:nvPr>
            <p:ph idx="1"/>
          </p:nvPr>
        </p:nvSpPr>
        <p:spPr>
          <a:xfrm>
            <a:off x="767408" y="1196752"/>
            <a:ext cx="5184576" cy="4752528"/>
          </a:xfrm>
        </p:spPr>
        <p:txBody>
          <a:bodyPr>
            <a:normAutofit lnSpcReduction="10000"/>
          </a:bodyPr>
          <a:lstStyle/>
          <a:p>
            <a:r>
              <a:rPr lang="en-GB" sz="2000" b="0" dirty="0">
                <a:solidFill>
                  <a:schemeClr val="tx1"/>
                </a:solidFill>
                <a:latin typeface="Arial" panose="020B0604020202020204" pitchFamily="34" charset="0"/>
                <a:cs typeface="Arial" panose="020B0604020202020204" pitchFamily="34" charset="0"/>
              </a:rPr>
              <a:t>Task: control a single LED to flash on and off all the time.</a:t>
            </a:r>
          </a:p>
          <a:p>
            <a:r>
              <a:rPr lang="en-GB" sz="2000" b="0" dirty="0">
                <a:solidFill>
                  <a:schemeClr val="tx1"/>
                </a:solidFill>
                <a:latin typeface="Arial" panose="020B0604020202020204" pitchFamily="34" charset="0"/>
                <a:cs typeface="Arial" panose="020B0604020202020204" pitchFamily="34" charset="0"/>
              </a:rPr>
              <a:t>All our programs need to continually work; to do this we use a FOREVER loop.</a:t>
            </a:r>
          </a:p>
          <a:p>
            <a:r>
              <a:rPr lang="en-GB" sz="2000" b="0" dirty="0">
                <a:solidFill>
                  <a:schemeClr val="tx1"/>
                </a:solidFill>
                <a:latin typeface="Arial" panose="020B0604020202020204" pitchFamily="34" charset="0"/>
                <a:cs typeface="Arial" panose="020B0604020202020204" pitchFamily="34" charset="0"/>
              </a:rPr>
              <a:t>To control the LED we will connect it to output A and 0V.</a:t>
            </a:r>
          </a:p>
          <a:p>
            <a:r>
              <a:rPr lang="en-GB" sz="2000" b="0" dirty="0">
                <a:solidFill>
                  <a:schemeClr val="tx1"/>
                </a:solidFill>
                <a:latin typeface="Arial" panose="020B0604020202020204" pitchFamily="34" charset="0"/>
                <a:cs typeface="Arial" panose="020B0604020202020204" pitchFamily="34" charset="0"/>
              </a:rPr>
              <a:t>Do forget to add delays or we won’t see the change as the microcontroller can switch it on/off hundreds of times per second.</a:t>
            </a:r>
          </a:p>
          <a:p>
            <a:r>
              <a:rPr lang="en-GB" sz="2000" b="0" dirty="0">
                <a:solidFill>
                  <a:schemeClr val="tx1"/>
                </a:solidFill>
                <a:latin typeface="Arial" panose="020B0604020202020204" pitchFamily="34" charset="0"/>
                <a:cs typeface="Arial" panose="020B0604020202020204" pitchFamily="34" charset="0"/>
              </a:rPr>
              <a:t>Build your program as shown opposite.</a:t>
            </a:r>
          </a:p>
          <a:p>
            <a:r>
              <a:rPr lang="en-GB" sz="2000" b="0" dirty="0">
                <a:solidFill>
                  <a:schemeClr val="tx1"/>
                </a:solidFill>
                <a:latin typeface="Arial" panose="020B0604020202020204" pitchFamily="34" charset="0"/>
                <a:cs typeface="Arial" panose="020B0604020202020204" pitchFamily="34" charset="0"/>
              </a:rPr>
              <a:t>Connect your Crumble to your computer using the USB lead and the LED to output A and 0V.</a:t>
            </a:r>
          </a:p>
          <a:p>
            <a:r>
              <a:rPr lang="en-GB" sz="2000" b="0" dirty="0">
                <a:solidFill>
                  <a:schemeClr val="tx1"/>
                </a:solidFill>
                <a:latin typeface="Arial" panose="020B0604020202020204" pitchFamily="34" charset="0"/>
                <a:cs typeface="Arial" panose="020B0604020202020204" pitchFamily="34" charset="0"/>
              </a:rPr>
              <a:t>Try out different values for the wait time.</a:t>
            </a:r>
          </a:p>
        </p:txBody>
      </p:sp>
      <p:pic>
        <p:nvPicPr>
          <p:cNvPr id="2051" name="Picture 3"/>
          <p:cNvPicPr>
            <a:picLocks noChangeAspect="1" noChangeArrowheads="1"/>
          </p:cNvPicPr>
          <p:nvPr/>
        </p:nvPicPr>
        <p:blipFill>
          <a:blip r:embed="rId3" cstate="print"/>
          <a:srcRect/>
          <a:stretch>
            <a:fillRect/>
          </a:stretch>
        </p:blipFill>
        <p:spPr bwMode="auto">
          <a:xfrm>
            <a:off x="8040216" y="323900"/>
            <a:ext cx="3086844" cy="2824134"/>
          </a:xfrm>
          <a:prstGeom prst="rect">
            <a:avLst/>
          </a:prstGeom>
          <a:noFill/>
          <a:ln w="9525">
            <a:noFill/>
            <a:miter lim="800000"/>
            <a:headEnd/>
            <a:tailEnd/>
          </a:ln>
        </p:spPr>
      </p:pic>
      <p:pic>
        <p:nvPicPr>
          <p:cNvPr id="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85818" y="3429000"/>
            <a:ext cx="4441242" cy="2232248"/>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Using a digital input</a:t>
            </a:r>
          </a:p>
        </p:txBody>
      </p:sp>
      <p:sp>
        <p:nvSpPr>
          <p:cNvPr id="3" name="Content Placeholder 2"/>
          <p:cNvSpPr>
            <a:spLocks noGrp="1"/>
          </p:cNvSpPr>
          <p:nvPr>
            <p:ph idx="1"/>
          </p:nvPr>
        </p:nvSpPr>
        <p:spPr>
          <a:xfrm>
            <a:off x="695399" y="1268761"/>
            <a:ext cx="5811205" cy="4857403"/>
          </a:xfrm>
        </p:spPr>
        <p:txBody>
          <a:bodyPr>
            <a:noAutofit/>
          </a:bodyPr>
          <a:lstStyle/>
          <a:p>
            <a:r>
              <a:rPr lang="en-GB" sz="2000" b="0" dirty="0">
                <a:solidFill>
                  <a:schemeClr val="tx1"/>
                </a:solidFill>
                <a:latin typeface="Arial" panose="020B0604020202020204" pitchFamily="34" charset="0"/>
                <a:cs typeface="Arial" panose="020B0604020202020204" pitchFamily="34" charset="0"/>
              </a:rPr>
              <a:t>All control programs need to use one input to trigger particular events or respond to particular inputs.</a:t>
            </a:r>
          </a:p>
          <a:p>
            <a:r>
              <a:rPr lang="en-GB" sz="2000" b="0" dirty="0">
                <a:solidFill>
                  <a:schemeClr val="tx1"/>
                </a:solidFill>
                <a:latin typeface="Arial" panose="020B0604020202020204" pitchFamily="34" charset="0"/>
                <a:cs typeface="Arial" panose="020B0604020202020204" pitchFamily="34" charset="0"/>
              </a:rPr>
              <a:t>A common input is a switch; we can use a switch to select two different options.</a:t>
            </a:r>
          </a:p>
          <a:p>
            <a:r>
              <a:rPr lang="en-GB" sz="2000" b="0" dirty="0">
                <a:solidFill>
                  <a:schemeClr val="tx1"/>
                </a:solidFill>
                <a:latin typeface="Arial" panose="020B0604020202020204" pitchFamily="34" charset="0"/>
                <a:cs typeface="Arial" panose="020B0604020202020204" pitchFamily="34" charset="0"/>
              </a:rPr>
              <a:t>To do this we use the IF….THEN….ELSE command.</a:t>
            </a:r>
          </a:p>
          <a:p>
            <a:r>
              <a:rPr lang="en-GB" sz="2000" b="0" dirty="0">
                <a:solidFill>
                  <a:schemeClr val="tx1"/>
                </a:solidFill>
                <a:latin typeface="Arial" panose="020B0604020202020204" pitchFamily="34" charset="0"/>
                <a:cs typeface="Arial" panose="020B0604020202020204" pitchFamily="34" charset="0"/>
              </a:rPr>
              <a:t>The switch is wired to +V and input C, when pressed it will give a HI and a LO when not pressed.</a:t>
            </a:r>
          </a:p>
          <a:p>
            <a:r>
              <a:rPr lang="en-GB" sz="2000" b="0" dirty="0">
                <a:solidFill>
                  <a:schemeClr val="tx1"/>
                </a:solidFill>
                <a:latin typeface="Arial" panose="020B0604020202020204" pitchFamily="34" charset="0"/>
                <a:cs typeface="Arial" panose="020B0604020202020204" pitchFamily="34" charset="0"/>
              </a:rPr>
              <a:t>Task: create a program that flashes an LED at two different rates using a switch on input C.</a:t>
            </a: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a:p>
            <a:endParaRPr lang="en-GB" sz="2000" b="0" dirty="0">
              <a:solidFill>
                <a:schemeClr val="tx1"/>
              </a:solidFill>
              <a:latin typeface="Arial" panose="020B0604020202020204" pitchFamily="34" charset="0"/>
              <a:cs typeface="Arial" panose="020B0604020202020204" pitchFamily="34" charset="0"/>
            </a:endParaRPr>
          </a:p>
        </p:txBody>
      </p:sp>
      <p:pic>
        <p:nvPicPr>
          <p:cNvPr id="3077"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04112" y="3212976"/>
            <a:ext cx="3880781" cy="2777073"/>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9411064" y="274638"/>
            <a:ext cx="2171336" cy="3096344"/>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Using an analogue input</a:t>
            </a:r>
          </a:p>
        </p:txBody>
      </p:sp>
      <p:sp>
        <p:nvSpPr>
          <p:cNvPr id="3" name="Content Placeholder 2"/>
          <p:cNvSpPr>
            <a:spLocks noGrp="1"/>
          </p:cNvSpPr>
          <p:nvPr>
            <p:ph idx="1"/>
          </p:nvPr>
        </p:nvSpPr>
        <p:spPr>
          <a:xfrm>
            <a:off x="839416" y="1268760"/>
            <a:ext cx="6192688" cy="4536504"/>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In the real world many things we wish to sense are not digital but are analogue – they can have a range of values not just on and off.</a:t>
            </a:r>
          </a:p>
          <a:p>
            <a:r>
              <a:rPr lang="en-GB" sz="2000" b="0" dirty="0">
                <a:solidFill>
                  <a:schemeClr val="tx1"/>
                </a:solidFill>
                <a:latin typeface="Arial" panose="020B0604020202020204" pitchFamily="34" charset="0"/>
                <a:cs typeface="Arial" panose="020B0604020202020204" pitchFamily="34" charset="0"/>
              </a:rPr>
              <a:t>Crumble can read these and make decisions based on them using the IF…THEN command along with a comparison.</a:t>
            </a:r>
          </a:p>
          <a:p>
            <a:r>
              <a:rPr lang="en-GB" sz="2000" b="0" dirty="0">
                <a:solidFill>
                  <a:schemeClr val="tx1"/>
                </a:solidFill>
                <a:latin typeface="Arial" panose="020B0604020202020204" pitchFamily="34" charset="0"/>
                <a:cs typeface="Arial" panose="020B0604020202020204" pitchFamily="34" charset="0"/>
              </a:rPr>
              <a:t>We can alter our last program to use a light sensor (LDR) instead of the switch.</a:t>
            </a:r>
          </a:p>
          <a:p>
            <a:r>
              <a:rPr lang="en-GB" sz="2000" b="0" dirty="0">
                <a:solidFill>
                  <a:schemeClr val="tx1"/>
                </a:solidFill>
                <a:latin typeface="Arial" panose="020B0604020202020204" pitchFamily="34" charset="0"/>
                <a:cs typeface="Arial" panose="020B0604020202020204" pitchFamily="34" charset="0"/>
              </a:rPr>
              <a:t>Task: create a program that flashes an LED at two different rates using a light sensor on input C.</a:t>
            </a:r>
          </a:p>
          <a:p>
            <a:pPr marL="0" indent="0">
              <a:buNone/>
            </a:pPr>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p:txBody>
      </p:sp>
      <p:pic>
        <p:nvPicPr>
          <p:cNvPr id="4098" name="Picture 2"/>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740872" y="3753036"/>
            <a:ext cx="5047208" cy="2184838"/>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9044880" y="447675"/>
            <a:ext cx="2743200" cy="29813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Introduction</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Using motors</a:t>
            </a:r>
          </a:p>
        </p:txBody>
      </p:sp>
      <p:sp>
        <p:nvSpPr>
          <p:cNvPr id="3" name="Content Placeholder 2"/>
          <p:cNvSpPr>
            <a:spLocks noGrp="1"/>
          </p:cNvSpPr>
          <p:nvPr>
            <p:ph idx="1"/>
          </p:nvPr>
        </p:nvSpPr>
        <p:spPr>
          <a:xfrm>
            <a:off x="767408" y="1268760"/>
            <a:ext cx="5904656" cy="4248472"/>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Crumble has a motor driver which can control two motors or motor based devices such as a pump.</a:t>
            </a:r>
          </a:p>
          <a:p>
            <a:r>
              <a:rPr lang="en-GB" sz="2000" b="0" dirty="0">
                <a:solidFill>
                  <a:schemeClr val="tx1"/>
                </a:solidFill>
                <a:latin typeface="Arial" panose="020B0604020202020204" pitchFamily="34" charset="0"/>
                <a:cs typeface="Arial" panose="020B0604020202020204" pitchFamily="34" charset="0"/>
              </a:rPr>
              <a:t>There are three commands; STOP, FORWARDS &amp; REVERSE.</a:t>
            </a:r>
          </a:p>
          <a:p>
            <a:r>
              <a:rPr lang="en-GB" sz="2000" b="0" dirty="0">
                <a:solidFill>
                  <a:schemeClr val="tx1"/>
                </a:solidFill>
                <a:latin typeface="Arial" panose="020B0604020202020204" pitchFamily="34" charset="0"/>
                <a:cs typeface="Arial" panose="020B0604020202020204" pitchFamily="34" charset="0"/>
              </a:rPr>
              <a:t>You can also set the motor speed from 0% to 100%.</a:t>
            </a:r>
          </a:p>
          <a:p>
            <a:r>
              <a:rPr lang="en-GB" sz="2000" b="0" dirty="0">
                <a:solidFill>
                  <a:schemeClr val="tx1"/>
                </a:solidFill>
                <a:latin typeface="Arial" panose="020B0604020202020204" pitchFamily="34" charset="0"/>
                <a:cs typeface="Arial" panose="020B0604020202020204" pitchFamily="34" charset="0"/>
              </a:rPr>
              <a:t>Task: create a small program that runs a motor forwards for 1 second &amp; backwards for 1 second.</a:t>
            </a: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28048" y="2636912"/>
            <a:ext cx="4782250" cy="2491860"/>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8472264" y="261442"/>
            <a:ext cx="3411588" cy="2088232"/>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Using Sparkles</a:t>
            </a:r>
          </a:p>
        </p:txBody>
      </p:sp>
      <p:sp>
        <p:nvSpPr>
          <p:cNvPr id="3" name="Content Placeholder 2"/>
          <p:cNvSpPr>
            <a:spLocks noGrp="1"/>
          </p:cNvSpPr>
          <p:nvPr>
            <p:ph idx="1"/>
          </p:nvPr>
        </p:nvSpPr>
        <p:spPr>
          <a:xfrm>
            <a:off x="767408" y="1268761"/>
            <a:ext cx="5472608" cy="4392487"/>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Sparkles are a special type of RGB LED which can be ‘chained’ together.</a:t>
            </a:r>
          </a:p>
          <a:p>
            <a:r>
              <a:rPr lang="en-GB" sz="2000" b="0" dirty="0">
                <a:solidFill>
                  <a:schemeClr val="tx1"/>
                </a:solidFill>
                <a:latin typeface="Arial" panose="020B0604020202020204" pitchFamily="34" charset="0"/>
                <a:cs typeface="Arial" panose="020B0604020202020204" pitchFamily="34" charset="0"/>
              </a:rPr>
              <a:t>Crumble can control up to 32 Sparkles and can control the colour of each one.</a:t>
            </a:r>
          </a:p>
          <a:p>
            <a:r>
              <a:rPr lang="en-GB" sz="2000" b="0" dirty="0">
                <a:solidFill>
                  <a:schemeClr val="tx1"/>
                </a:solidFill>
                <a:latin typeface="Arial" panose="020B0604020202020204" pitchFamily="34" charset="0"/>
                <a:cs typeface="Arial" panose="020B0604020202020204" pitchFamily="34" charset="0"/>
              </a:rPr>
              <a:t>You can set a Sparkle to thousands of different colours by setting brightness of R, G and B between 0 and 255.</a:t>
            </a:r>
          </a:p>
          <a:p>
            <a:r>
              <a:rPr lang="en-GB" sz="2000" b="0" dirty="0">
                <a:solidFill>
                  <a:schemeClr val="tx1"/>
                </a:solidFill>
                <a:latin typeface="Arial" panose="020B0604020202020204" pitchFamily="34" charset="0"/>
                <a:cs typeface="Arial" panose="020B0604020202020204" pitchFamily="34" charset="0"/>
              </a:rPr>
              <a:t>Task: create a program to control a Sparkle so that it runs through a range of colours.</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p:txBody>
      </p:sp>
      <p:pic>
        <p:nvPicPr>
          <p:cNvPr id="614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09078" y="3126508"/>
            <a:ext cx="4773322" cy="2696468"/>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9048329" y="274018"/>
            <a:ext cx="2534072" cy="2852490"/>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Random Sparkles</a:t>
            </a:r>
          </a:p>
        </p:txBody>
      </p:sp>
      <p:sp>
        <p:nvSpPr>
          <p:cNvPr id="3" name="Content Placeholder 2"/>
          <p:cNvSpPr>
            <a:spLocks noGrp="1"/>
          </p:cNvSpPr>
          <p:nvPr>
            <p:ph idx="1"/>
          </p:nvPr>
        </p:nvSpPr>
        <p:spPr>
          <a:xfrm>
            <a:off x="839415" y="1268760"/>
            <a:ext cx="6257939" cy="5328592"/>
          </a:xfrm>
        </p:spPr>
        <p:txBody>
          <a:bodyPr>
            <a:noAutofit/>
          </a:bodyPr>
          <a:lstStyle/>
          <a:p>
            <a:r>
              <a:rPr lang="en-GB" sz="2000" b="0" dirty="0">
                <a:solidFill>
                  <a:schemeClr val="tx1"/>
                </a:solidFill>
                <a:latin typeface="Arial" panose="020B0604020202020204" pitchFamily="34" charset="0"/>
                <a:cs typeface="Arial" panose="020B0604020202020204" pitchFamily="34" charset="0"/>
              </a:rPr>
              <a:t>Sometimes we would like to have random effects or events happen at random times.</a:t>
            </a:r>
          </a:p>
          <a:p>
            <a:r>
              <a:rPr lang="en-GB" sz="2000" b="0" dirty="0">
                <a:solidFill>
                  <a:schemeClr val="tx1"/>
                </a:solidFill>
                <a:latin typeface="Arial" panose="020B0604020202020204" pitchFamily="34" charset="0"/>
                <a:cs typeface="Arial" panose="020B0604020202020204" pitchFamily="34" charset="0"/>
              </a:rPr>
              <a:t>Using the RANDOM command we can generate random numbers which we can select on using IF…THEN or use random numbers in commands.</a:t>
            </a:r>
          </a:p>
          <a:p>
            <a:r>
              <a:rPr lang="en-GB" sz="2000" b="0" dirty="0">
                <a:solidFill>
                  <a:schemeClr val="tx1"/>
                </a:solidFill>
                <a:latin typeface="Arial" panose="020B0604020202020204" pitchFamily="34" charset="0"/>
                <a:cs typeface="Arial" panose="020B0604020202020204" pitchFamily="34" charset="0"/>
              </a:rPr>
              <a:t>We can control the RGB levels directly using the SET SPARKLE command, the LED order is RGB and each one can be set 0 to 255.</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Task: create a random lighting effect using the SET SPARKLE and RANDOM commands.</a:t>
            </a:r>
          </a:p>
          <a:p>
            <a:endParaRPr lang="en-GB" sz="16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a:p>
            <a:endParaRPr lang="en-GB" sz="2000" b="0" dirty="0">
              <a:solidFill>
                <a:schemeClr val="tx1"/>
              </a:solidFill>
              <a:latin typeface="Arial" panose="020B0604020202020204" pitchFamily="34" charset="0"/>
              <a:cs typeface="Arial" panose="020B0604020202020204" pitchFamily="34" charset="0"/>
            </a:endParaRPr>
          </a:p>
          <a:p>
            <a:endParaRPr lang="en-GB" sz="2000" b="0" dirty="0">
              <a:solidFill>
                <a:schemeClr val="tx1"/>
              </a:solidFill>
              <a:latin typeface="Arial" panose="020B0604020202020204" pitchFamily="34" charset="0"/>
              <a:cs typeface="Arial" panose="020B0604020202020204" pitchFamily="34" charset="0"/>
            </a:endParaRPr>
          </a:p>
        </p:txBody>
      </p:sp>
      <p:pic>
        <p:nvPicPr>
          <p:cNvPr id="7170" name="Picture 2"/>
          <p:cNvPicPr>
            <a:picLocks noChangeAspect="1" noChangeArrowheads="1"/>
          </p:cNvPicPr>
          <p:nvPr/>
        </p:nvPicPr>
        <p:blipFill>
          <a:blip r:embed="rId3" cstate="print"/>
          <a:srcRect/>
          <a:stretch>
            <a:fillRect/>
          </a:stretch>
        </p:blipFill>
        <p:spPr bwMode="auto">
          <a:xfrm>
            <a:off x="4633719" y="3933056"/>
            <a:ext cx="2601579" cy="360040"/>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7558282" y="3346884"/>
            <a:ext cx="4390914" cy="2480444"/>
          </a:xfrm>
          <a:prstGeom prst="rect">
            <a:avLst/>
          </a:prstGeom>
          <a:noFill/>
          <a:ln w="9525">
            <a:noFill/>
            <a:miter lim="800000"/>
            <a:headEnd/>
            <a:tailEnd/>
          </a:ln>
        </p:spPr>
      </p:pic>
      <p:pic>
        <p:nvPicPr>
          <p:cNvPr id="7172" name="Picture 4"/>
          <p:cNvPicPr>
            <a:picLocks noChangeAspect="1" noChangeArrowheads="1"/>
          </p:cNvPicPr>
          <p:nvPr/>
        </p:nvPicPr>
        <p:blipFill>
          <a:blip r:embed="rId5" cstate="print"/>
          <a:srcRect/>
          <a:stretch>
            <a:fillRect/>
          </a:stretch>
        </p:blipFill>
        <p:spPr bwMode="auto">
          <a:xfrm>
            <a:off x="7464152" y="444500"/>
            <a:ext cx="4579175" cy="1224136"/>
          </a:xfrm>
          <a:prstGeom prst="rect">
            <a:avLst/>
          </a:prstGeom>
          <a:noFill/>
          <a:ln w="9525">
            <a:noFill/>
            <a:miter lim="800000"/>
            <a:headEnd/>
            <a:tailEnd/>
          </a:ln>
        </p:spPr>
      </p:pic>
      <p:sp>
        <p:nvSpPr>
          <p:cNvPr id="7" name="TextBox 6"/>
          <p:cNvSpPr txBox="1"/>
          <p:nvPr/>
        </p:nvSpPr>
        <p:spPr>
          <a:xfrm>
            <a:off x="9048328" y="1668636"/>
            <a:ext cx="2534072"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Green and Blue can be done in the same way.</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Flaming Sparkles</a:t>
            </a:r>
          </a:p>
        </p:txBody>
      </p:sp>
      <p:sp>
        <p:nvSpPr>
          <p:cNvPr id="3" name="Content Placeholder 2"/>
          <p:cNvSpPr>
            <a:spLocks noGrp="1"/>
          </p:cNvSpPr>
          <p:nvPr>
            <p:ph idx="1"/>
          </p:nvPr>
        </p:nvSpPr>
        <p:spPr>
          <a:xfrm>
            <a:off x="839416" y="1268761"/>
            <a:ext cx="5400600" cy="3312367"/>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Using the code opposite you can mimic a flickering candle effect.</a:t>
            </a:r>
          </a:p>
          <a:p>
            <a:r>
              <a:rPr lang="en-GB" sz="2000" b="0" dirty="0">
                <a:solidFill>
                  <a:schemeClr val="tx1"/>
                </a:solidFill>
                <a:latin typeface="Arial" panose="020B0604020202020204" pitchFamily="34" charset="0"/>
                <a:cs typeface="Arial" panose="020B0604020202020204" pitchFamily="34" charset="0"/>
              </a:rPr>
              <a:t>This might be useful to create randomised flickering type effects for your water display.</a:t>
            </a:r>
          </a:p>
          <a:p>
            <a:r>
              <a:rPr lang="en-GB" sz="2000" b="0" dirty="0">
                <a:solidFill>
                  <a:schemeClr val="tx1"/>
                </a:solidFill>
                <a:latin typeface="Arial" panose="020B0604020202020204" pitchFamily="34" charset="0"/>
                <a:cs typeface="Arial" panose="020B0604020202020204" pitchFamily="34" charset="0"/>
              </a:rPr>
              <a:t>Task: try out this code and see if you can make other flickering colour combinations.</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p:txBody>
      </p:sp>
      <p:pic>
        <p:nvPicPr>
          <p:cNvPr id="4" name="Picture 3"/>
          <p:cNvPicPr>
            <a:picLocks noChangeAspect="1" noChangeArrowheads="1"/>
          </p:cNvPicPr>
          <p:nvPr/>
        </p:nvPicPr>
        <p:blipFill>
          <a:blip r:embed="rId3" cstate="print"/>
          <a:srcRect/>
          <a:stretch>
            <a:fillRect/>
          </a:stretch>
        </p:blipFill>
        <p:spPr bwMode="auto">
          <a:xfrm>
            <a:off x="6928630" y="3068960"/>
            <a:ext cx="4390914" cy="2480444"/>
          </a:xfrm>
          <a:prstGeom prst="rect">
            <a:avLst/>
          </a:prstGeom>
          <a:noFill/>
          <a:ln w="9525">
            <a:noFill/>
            <a:miter lim="800000"/>
            <a:headEnd/>
            <a:tailEnd/>
          </a:ln>
        </p:spPr>
      </p:pic>
      <p:pic>
        <p:nvPicPr>
          <p:cNvPr id="8194" name="Picture 2"/>
          <p:cNvPicPr>
            <a:picLocks noChangeAspect="1" noChangeArrowheads="1"/>
          </p:cNvPicPr>
          <p:nvPr/>
        </p:nvPicPr>
        <p:blipFill>
          <a:blip r:embed="rId4" cstate="print"/>
          <a:srcRect/>
          <a:stretch>
            <a:fillRect/>
          </a:stretch>
        </p:blipFill>
        <p:spPr bwMode="auto">
          <a:xfrm>
            <a:off x="7968208" y="444128"/>
            <a:ext cx="3886572" cy="2217632"/>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Controlling servos</a:t>
            </a:r>
          </a:p>
        </p:txBody>
      </p:sp>
      <p:sp>
        <p:nvSpPr>
          <p:cNvPr id="3" name="Content Placeholder 2"/>
          <p:cNvSpPr>
            <a:spLocks noGrp="1"/>
          </p:cNvSpPr>
          <p:nvPr>
            <p:ph idx="1"/>
          </p:nvPr>
        </p:nvSpPr>
        <p:spPr>
          <a:xfrm>
            <a:off x="839416" y="1268761"/>
            <a:ext cx="5400600" cy="3736528"/>
          </a:xfrm>
        </p:spPr>
        <p:txBody>
          <a:bodyPr>
            <a:noAutofit/>
          </a:bodyPr>
          <a:lstStyle/>
          <a:p>
            <a:r>
              <a:rPr lang="en-GB" sz="1800" b="0" dirty="0">
                <a:solidFill>
                  <a:schemeClr val="tx1"/>
                </a:solidFill>
                <a:latin typeface="Arial" panose="020B0604020202020204" pitchFamily="34" charset="0"/>
                <a:cs typeface="Arial" panose="020B0604020202020204" pitchFamily="34" charset="0"/>
              </a:rPr>
              <a:t>The servo receives power through its ‘+’ and ‘-’ pads and data through pad ‘S’. ‘S’ needs to be connected to either A, B, C or D on the Crumble (it doesn’t matter which; in fact, you can connect and control four servos at once).</a:t>
            </a:r>
          </a:p>
          <a:p>
            <a:r>
              <a:rPr lang="en-GB" sz="1800" b="0" dirty="0">
                <a:solidFill>
                  <a:schemeClr val="tx1"/>
                </a:solidFill>
                <a:latin typeface="Arial" panose="020B0604020202020204" pitchFamily="34" charset="0"/>
                <a:cs typeface="Arial" panose="020B0604020202020204" pitchFamily="34" charset="0"/>
              </a:rPr>
              <a:t>In the Crumble software, the servo control block is used to set the position of the servo arm.</a:t>
            </a:r>
          </a:p>
          <a:p>
            <a:r>
              <a:rPr lang="en-GB" sz="1800" b="0" dirty="0">
                <a:solidFill>
                  <a:schemeClr val="tx1"/>
                </a:solidFill>
                <a:latin typeface="Arial" panose="020B0604020202020204" pitchFamily="34" charset="0"/>
                <a:cs typeface="Arial" panose="020B0604020202020204" pitchFamily="34" charset="0"/>
              </a:rPr>
              <a:t>Note: this is an absolute, rather than a relative angle, in degrees, so you might need to experiment to get the range of movement you want. This block, for example, sets a servo connected to output ‘C’ on the Crumble to 90 degrees:</a:t>
            </a:r>
          </a:p>
        </p:txBody>
      </p:sp>
      <p:pic>
        <p:nvPicPr>
          <p:cNvPr id="6" name="Picture 3">
            <a:extLst>
              <a:ext uri="{FF2B5EF4-FFF2-40B4-BE49-F238E27FC236}">
                <a16:creationId xmlns:a16="http://schemas.microsoft.com/office/drawing/2014/main" id="{D73D0F6A-E557-4FA8-BB3A-C4C05DF0FB00}"/>
              </a:ext>
            </a:extLst>
          </p:cNvPr>
          <p:cNvPicPr>
            <a:picLocks noChangeAspect="1" noChangeArrowheads="1"/>
          </p:cNvPicPr>
          <p:nvPr/>
        </p:nvPicPr>
        <p:blipFill>
          <a:blip r:embed="rId3" cstate="print"/>
          <a:srcRect/>
          <a:stretch>
            <a:fillRect/>
          </a:stretch>
        </p:blipFill>
        <p:spPr bwMode="auto">
          <a:xfrm>
            <a:off x="2855640" y="5005289"/>
            <a:ext cx="2847975" cy="561975"/>
          </a:xfrm>
          <a:prstGeom prst="rect">
            <a:avLst/>
          </a:prstGeom>
          <a:noFill/>
          <a:ln w="9525">
            <a:noFill/>
            <a:miter lim="800000"/>
            <a:headEnd/>
            <a:tailEnd/>
          </a:ln>
        </p:spPr>
      </p:pic>
      <p:pic>
        <p:nvPicPr>
          <p:cNvPr id="7" name="Picture 2">
            <a:extLst>
              <a:ext uri="{FF2B5EF4-FFF2-40B4-BE49-F238E27FC236}">
                <a16:creationId xmlns:a16="http://schemas.microsoft.com/office/drawing/2014/main" id="{F19388DE-ED5A-45E0-ABF5-C801318C5C98}"/>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84408" y="1772816"/>
            <a:ext cx="5583254" cy="2356751"/>
          </a:xfrm>
          <a:prstGeom prst="rect">
            <a:avLst/>
          </a:prstGeom>
          <a:noFill/>
          <a:ln w="9525">
            <a:noFill/>
            <a:miter lim="800000"/>
            <a:headEnd/>
            <a:tailEnd/>
          </a:ln>
        </p:spPr>
      </p:pic>
    </p:spTree>
    <p:extLst>
      <p:ext uri="{BB962C8B-B14F-4D97-AF65-F5344CB8AC3E}">
        <p14:creationId xmlns:p14="http://schemas.microsoft.com/office/powerpoint/2010/main" val="9112075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Ultrasonic sensing</a:t>
            </a:r>
          </a:p>
        </p:txBody>
      </p:sp>
      <p:sp>
        <p:nvSpPr>
          <p:cNvPr id="8" name="Content Placeholder 2">
            <a:extLst>
              <a:ext uri="{FF2B5EF4-FFF2-40B4-BE49-F238E27FC236}">
                <a16:creationId xmlns:a16="http://schemas.microsoft.com/office/drawing/2014/main" id="{8063D2B4-78D7-4E02-AD51-CB3ADD6FE714}"/>
              </a:ext>
            </a:extLst>
          </p:cNvPr>
          <p:cNvSpPr>
            <a:spLocks noGrp="1"/>
          </p:cNvSpPr>
          <p:nvPr>
            <p:ph sz="half" idx="1"/>
          </p:nvPr>
        </p:nvSpPr>
        <p:spPr>
          <a:xfrm>
            <a:off x="251520" y="1268761"/>
            <a:ext cx="5628456" cy="4032448"/>
          </a:xfrm>
        </p:spPr>
        <p:txBody>
          <a:bodyPr>
            <a:normAutofit/>
          </a:bodyPr>
          <a:lstStyle/>
          <a:p>
            <a:r>
              <a:rPr lang="en-GB" sz="1800" b="0" dirty="0">
                <a:solidFill>
                  <a:schemeClr val="tx1"/>
                </a:solidFill>
                <a:latin typeface="Arial" panose="020B0604020202020204" pitchFamily="34" charset="0"/>
                <a:cs typeface="Arial" panose="020B0604020202020204" pitchFamily="34" charset="0"/>
              </a:rPr>
              <a:t>The ultrasonic distance sensor times the echo of a high frequency pulse of sound to give a distance (in centimetres) to an object. It requires power, through its ‘+’ and ‘-’ pads, and two signal connections, ‘E’ and ‘T’ (echo and trigger).</a:t>
            </a:r>
          </a:p>
          <a:p>
            <a:r>
              <a:rPr lang="en-GB" sz="1800" b="0" dirty="0">
                <a:solidFill>
                  <a:schemeClr val="tx1"/>
                </a:solidFill>
                <a:latin typeface="Arial" panose="020B0604020202020204" pitchFamily="34" charset="0"/>
                <a:cs typeface="Arial" panose="020B0604020202020204" pitchFamily="34" charset="0"/>
              </a:rPr>
              <a:t>The block in the software which receives data from the distance sensor is:</a:t>
            </a:r>
          </a:p>
          <a:p>
            <a:endParaRPr lang="en-GB" sz="1800" b="0" dirty="0">
              <a:solidFill>
                <a:schemeClr val="tx1"/>
              </a:solidFill>
              <a:latin typeface="Arial" panose="020B0604020202020204" pitchFamily="34" charset="0"/>
              <a:cs typeface="Arial" panose="020B0604020202020204" pitchFamily="34" charset="0"/>
            </a:endParaRPr>
          </a:p>
          <a:p>
            <a:endParaRPr lang="en-GB" sz="1800" b="0" dirty="0">
              <a:solidFill>
                <a:schemeClr val="tx1"/>
              </a:solidFill>
              <a:latin typeface="Arial" panose="020B0604020202020204" pitchFamily="34" charset="0"/>
              <a:cs typeface="Arial" panose="020B0604020202020204" pitchFamily="34" charset="0"/>
            </a:endParaRPr>
          </a:p>
          <a:p>
            <a:r>
              <a:rPr lang="en-GB" sz="1800" b="0" dirty="0">
                <a:solidFill>
                  <a:schemeClr val="tx1"/>
                </a:solidFill>
                <a:latin typeface="Arial" panose="020B0604020202020204" pitchFamily="34" charset="0"/>
                <a:cs typeface="Arial" panose="020B0604020202020204" pitchFamily="34" charset="0"/>
              </a:rPr>
              <a:t>The Crumble can monitor this variable in real time and display its value under the ‘Variables’ menu. In the example below, the ultrasonic distance sensor has detected an object 12cm away.</a:t>
            </a:r>
          </a:p>
        </p:txBody>
      </p:sp>
      <p:pic>
        <p:nvPicPr>
          <p:cNvPr id="9" name="Picture 2">
            <a:extLst>
              <a:ext uri="{FF2B5EF4-FFF2-40B4-BE49-F238E27FC236}">
                <a16:creationId xmlns:a16="http://schemas.microsoft.com/office/drawing/2014/main" id="{9856E68B-3B2B-428B-A2D7-E5BF75DC122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60096" y="313956"/>
            <a:ext cx="4536504" cy="2034924"/>
          </a:xfrm>
          <a:prstGeom prst="rect">
            <a:avLst/>
          </a:prstGeom>
          <a:noFill/>
          <a:ln w="9525">
            <a:noFill/>
            <a:miter lim="800000"/>
            <a:headEnd/>
            <a:tailEnd/>
          </a:ln>
        </p:spPr>
      </p:pic>
      <p:pic>
        <p:nvPicPr>
          <p:cNvPr id="10" name="Picture 3">
            <a:extLst>
              <a:ext uri="{FF2B5EF4-FFF2-40B4-BE49-F238E27FC236}">
                <a16:creationId xmlns:a16="http://schemas.microsoft.com/office/drawing/2014/main" id="{B7747430-3AAF-4699-801D-45509BCC5EA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27208" y="2348880"/>
            <a:ext cx="2489707" cy="3356992"/>
          </a:xfrm>
          <a:prstGeom prst="rect">
            <a:avLst/>
          </a:prstGeom>
          <a:noFill/>
          <a:ln w="9525">
            <a:noFill/>
            <a:miter lim="800000"/>
            <a:headEnd/>
            <a:tailEnd/>
          </a:ln>
        </p:spPr>
      </p:pic>
      <p:sp>
        <p:nvSpPr>
          <p:cNvPr id="11" name="TextBox 10">
            <a:extLst>
              <a:ext uri="{FF2B5EF4-FFF2-40B4-BE49-F238E27FC236}">
                <a16:creationId xmlns:a16="http://schemas.microsoft.com/office/drawing/2014/main" id="{9A44AD85-BF09-41DE-9EDC-C7C6A1C053A7}"/>
              </a:ext>
            </a:extLst>
          </p:cNvPr>
          <p:cNvSpPr txBox="1"/>
          <p:nvPr/>
        </p:nvSpPr>
        <p:spPr>
          <a:xfrm>
            <a:off x="9264352" y="2852936"/>
            <a:ext cx="2326838" cy="2585323"/>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The variable, t, can then be used in an ‘if’ block to control other outputs. For example, to stop a buggy crashing into a wall or to flash a light if something approaches.</a:t>
            </a:r>
          </a:p>
        </p:txBody>
      </p:sp>
      <p:pic>
        <p:nvPicPr>
          <p:cNvPr id="12" name="Picture 5">
            <a:extLst>
              <a:ext uri="{FF2B5EF4-FFF2-40B4-BE49-F238E27FC236}">
                <a16:creationId xmlns:a16="http://schemas.microsoft.com/office/drawing/2014/main" id="{31D2425D-F291-48CB-9DB6-B152B3CE72C7}"/>
              </a:ext>
            </a:extLst>
          </p:cNvPr>
          <p:cNvPicPr>
            <a:picLocks noChangeAspect="1" noChangeArrowheads="1"/>
          </p:cNvPicPr>
          <p:nvPr/>
        </p:nvPicPr>
        <p:blipFill>
          <a:blip r:embed="rId5" cstate="print"/>
          <a:srcRect/>
          <a:stretch>
            <a:fillRect/>
          </a:stretch>
        </p:blipFill>
        <p:spPr bwMode="auto">
          <a:xfrm>
            <a:off x="1919536" y="3429000"/>
            <a:ext cx="2886075" cy="457200"/>
          </a:xfrm>
          <a:prstGeom prst="rect">
            <a:avLst/>
          </a:prstGeom>
          <a:noFill/>
          <a:ln w="9525">
            <a:noFill/>
            <a:miter lim="800000"/>
            <a:headEnd/>
            <a:tailEnd/>
          </a:ln>
        </p:spPr>
      </p:pic>
    </p:spTree>
    <p:extLst>
      <p:ext uri="{BB962C8B-B14F-4D97-AF65-F5344CB8AC3E}">
        <p14:creationId xmlns:p14="http://schemas.microsoft.com/office/powerpoint/2010/main" val="15108923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cap="none" dirty="0"/>
              <a:t>Jaguar Land Rover Apprenticeships</a:t>
            </a:r>
          </a:p>
        </p:txBody>
      </p:sp>
      <p:sp>
        <p:nvSpPr>
          <p:cNvPr id="5" name="Text Placeholder 4"/>
          <p:cNvSpPr>
            <a:spLocks noGrp="1"/>
          </p:cNvSpPr>
          <p:nvPr>
            <p:ph type="body" idx="1"/>
          </p:nvPr>
        </p:nvSpPr>
        <p:spPr/>
        <p:txBody>
          <a:bodyPr/>
          <a:lstStyle/>
          <a:p>
            <a:r>
              <a:rPr lang="en-GB" dirty="0"/>
              <a:t>Skills for Industry</a:t>
            </a:r>
          </a:p>
        </p:txBody>
      </p:sp>
      <p:pic>
        <p:nvPicPr>
          <p:cNvPr id="6" name="Picture 2" descr="C:\Users\Brian\Documents\Company\Working images\DATA\JLR.png">
            <a:extLst>
              <a:ext uri="{FF2B5EF4-FFF2-40B4-BE49-F238E27FC236}">
                <a16:creationId xmlns:a16="http://schemas.microsoft.com/office/drawing/2014/main" id="{913FEFA0-49D5-41CD-AAB1-21ABE638173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97356" y="260649"/>
            <a:ext cx="3336303" cy="828376"/>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a:xfrm>
            <a:off x="623392" y="319585"/>
            <a:ext cx="11568607" cy="916434"/>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lgn="l">
              <a:defRPr/>
            </a:pPr>
            <a:r>
              <a:rPr lang="en-GB" sz="3600" cap="none" dirty="0">
                <a:solidFill>
                  <a:srgbClr val="B0D235"/>
                </a:solidFill>
                <a:latin typeface="Cambria" panose="02040503050406030204" pitchFamily="18" charset="0"/>
              </a:rPr>
              <a:t>Our 2018 Apprentice Programmes</a:t>
            </a:r>
          </a:p>
        </p:txBody>
      </p:sp>
      <p:grpSp>
        <p:nvGrpSpPr>
          <p:cNvPr id="2" name="Group 1"/>
          <p:cNvGrpSpPr/>
          <p:nvPr/>
        </p:nvGrpSpPr>
        <p:grpSpPr>
          <a:xfrm>
            <a:off x="1820833" y="1294798"/>
            <a:ext cx="3195324" cy="4103370"/>
            <a:chOff x="503804" y="1377315"/>
            <a:chExt cx="3195324" cy="4103370"/>
          </a:xfrm>
        </p:grpSpPr>
        <p:grpSp>
          <p:nvGrpSpPr>
            <p:cNvPr id="12" name="Group 11">
              <a:extLst>
                <a:ext uri="{FF2B5EF4-FFF2-40B4-BE49-F238E27FC236}">
                  <a16:creationId xmlns:a16="http://schemas.microsoft.com/office/drawing/2014/main" id="{9C8F523F-3EA1-45D1-89FB-85BC7E8DFB57}"/>
                </a:ext>
              </a:extLst>
            </p:cNvPr>
            <p:cNvGrpSpPr/>
            <p:nvPr/>
          </p:nvGrpSpPr>
          <p:grpSpPr>
            <a:xfrm>
              <a:off x="503804" y="1377315"/>
              <a:ext cx="3195324" cy="4103370"/>
              <a:chOff x="865" y="0"/>
              <a:chExt cx="2249165" cy="4103370"/>
            </a:xfrm>
          </p:grpSpPr>
          <p:sp>
            <p:nvSpPr>
              <p:cNvPr id="52" name="Rectangle: Rounded Corners 51">
                <a:extLst>
                  <a:ext uri="{FF2B5EF4-FFF2-40B4-BE49-F238E27FC236}">
                    <a16:creationId xmlns:a16="http://schemas.microsoft.com/office/drawing/2014/main" id="{8D2B9AC0-E66B-4C08-94AB-72B270A31ED5}"/>
                  </a:ext>
                </a:extLst>
              </p:cNvPr>
              <p:cNvSpPr/>
              <p:nvPr/>
            </p:nvSpPr>
            <p:spPr>
              <a:xfrm>
                <a:off x="865" y="0"/>
                <a:ext cx="2249165" cy="4103370"/>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53" name="Rectangle: Rounded Corners 4">
                <a:extLst>
                  <a:ext uri="{FF2B5EF4-FFF2-40B4-BE49-F238E27FC236}">
                    <a16:creationId xmlns:a16="http://schemas.microsoft.com/office/drawing/2014/main" id="{15C2C9E3-7B46-4483-A0D1-A01866D112E5}"/>
                  </a:ext>
                </a:extLst>
              </p:cNvPr>
              <p:cNvSpPr txBox="1"/>
              <p:nvPr/>
            </p:nvSpPr>
            <p:spPr>
              <a:xfrm>
                <a:off x="865" y="0"/>
                <a:ext cx="2249165" cy="123101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latin typeface="Arial" panose="020B0604020202020204" pitchFamily="34" charset="0"/>
                    <a:cs typeface="Arial" panose="020B0604020202020204" pitchFamily="34" charset="0"/>
                  </a:rPr>
                  <a:t>Advanced Apprentice</a:t>
                </a:r>
              </a:p>
            </p:txBody>
          </p:sp>
        </p:grpSp>
        <p:grpSp>
          <p:nvGrpSpPr>
            <p:cNvPr id="13" name="Group 12">
              <a:extLst>
                <a:ext uri="{FF2B5EF4-FFF2-40B4-BE49-F238E27FC236}">
                  <a16:creationId xmlns:a16="http://schemas.microsoft.com/office/drawing/2014/main" id="{258E1733-10CA-4621-9376-A58A3D3B6875}"/>
                </a:ext>
              </a:extLst>
            </p:cNvPr>
            <p:cNvGrpSpPr/>
            <p:nvPr/>
          </p:nvGrpSpPr>
          <p:grpSpPr>
            <a:xfrm>
              <a:off x="879399" y="2695657"/>
              <a:ext cx="2369813" cy="806147"/>
              <a:chOff x="225781" y="1231361"/>
              <a:chExt cx="1799332" cy="806147"/>
            </a:xfrm>
          </p:grpSpPr>
          <p:sp>
            <p:nvSpPr>
              <p:cNvPr id="50" name="Rectangle: Rounded Corners 49">
                <a:extLst>
                  <a:ext uri="{FF2B5EF4-FFF2-40B4-BE49-F238E27FC236}">
                    <a16:creationId xmlns:a16="http://schemas.microsoft.com/office/drawing/2014/main" id="{CD7348A2-62A3-4EB8-9F23-61E03D949282}"/>
                  </a:ext>
                </a:extLst>
              </p:cNvPr>
              <p:cNvSpPr/>
              <p:nvPr/>
            </p:nvSpPr>
            <p:spPr>
              <a:xfrm>
                <a:off x="225781" y="1231361"/>
                <a:ext cx="1799332" cy="806147"/>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Rectangle: Rounded Corners 6">
                <a:extLst>
                  <a:ext uri="{FF2B5EF4-FFF2-40B4-BE49-F238E27FC236}">
                    <a16:creationId xmlns:a16="http://schemas.microsoft.com/office/drawing/2014/main" id="{E75403FD-5E67-4618-BF88-AD35AD11E736}"/>
                  </a:ext>
                </a:extLst>
              </p:cNvPr>
              <p:cNvSpPr txBox="1"/>
              <p:nvPr/>
            </p:nvSpPr>
            <p:spPr>
              <a:xfrm>
                <a:off x="249392" y="1254972"/>
                <a:ext cx="1752110" cy="7589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b="1" i="0" u="sng" kern="1200" dirty="0">
                    <a:latin typeface="Arial" panose="020B0604020202020204" pitchFamily="34" charset="0"/>
                    <a:cs typeface="Arial" panose="020B0604020202020204" pitchFamily="34" charset="0"/>
                  </a:rPr>
                  <a:t>Mandatory</a:t>
                </a:r>
              </a:p>
              <a:p>
                <a:pPr marL="0" lvl="0" indent="0" algn="ctr" defTabSz="40005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Maths &amp; English GCSE Grade C or above (4-9)</a:t>
                </a:r>
              </a:p>
            </p:txBody>
          </p:sp>
        </p:grpSp>
        <p:grpSp>
          <p:nvGrpSpPr>
            <p:cNvPr id="14" name="Group 13">
              <a:extLst>
                <a:ext uri="{FF2B5EF4-FFF2-40B4-BE49-F238E27FC236}">
                  <a16:creationId xmlns:a16="http://schemas.microsoft.com/office/drawing/2014/main" id="{7C294AA4-2B34-4B7C-9026-D877F3FE7A02}"/>
                </a:ext>
              </a:extLst>
            </p:cNvPr>
            <p:cNvGrpSpPr/>
            <p:nvPr/>
          </p:nvGrpSpPr>
          <p:grpSpPr>
            <a:xfrm>
              <a:off x="879399" y="3625828"/>
              <a:ext cx="2369813" cy="806147"/>
              <a:chOff x="225781" y="2161532"/>
              <a:chExt cx="1799332" cy="806147"/>
            </a:xfrm>
          </p:grpSpPr>
          <p:sp>
            <p:nvSpPr>
              <p:cNvPr id="48" name="Rectangle: Rounded Corners 47">
                <a:extLst>
                  <a:ext uri="{FF2B5EF4-FFF2-40B4-BE49-F238E27FC236}">
                    <a16:creationId xmlns:a16="http://schemas.microsoft.com/office/drawing/2014/main" id="{2154608A-2BE4-49CD-8DFF-9AD93008112F}"/>
                  </a:ext>
                </a:extLst>
              </p:cNvPr>
              <p:cNvSpPr/>
              <p:nvPr/>
            </p:nvSpPr>
            <p:spPr>
              <a:xfrm>
                <a:off x="225781" y="2161532"/>
                <a:ext cx="1799332" cy="806147"/>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9" name="Rectangle: Rounded Corners 8">
                <a:extLst>
                  <a:ext uri="{FF2B5EF4-FFF2-40B4-BE49-F238E27FC236}">
                    <a16:creationId xmlns:a16="http://schemas.microsoft.com/office/drawing/2014/main" id="{363B3655-2D0D-41FA-8DE6-AAADB510CC3F}"/>
                  </a:ext>
                </a:extLst>
              </p:cNvPr>
              <p:cNvSpPr txBox="1"/>
              <p:nvPr/>
            </p:nvSpPr>
            <p:spPr>
              <a:xfrm>
                <a:off x="249392" y="2185143"/>
                <a:ext cx="1752110" cy="7589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+ 3 GCSEs Grade C or above to include Science, Technology or Engineering</a:t>
                </a:r>
              </a:p>
              <a:p>
                <a:pPr marL="0" lvl="0" indent="0" algn="ctr" defTabSz="40005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OR </a:t>
                </a:r>
              </a:p>
            </p:txBody>
          </p:sp>
        </p:grpSp>
        <p:grpSp>
          <p:nvGrpSpPr>
            <p:cNvPr id="17" name="Group 16">
              <a:extLst>
                <a:ext uri="{FF2B5EF4-FFF2-40B4-BE49-F238E27FC236}">
                  <a16:creationId xmlns:a16="http://schemas.microsoft.com/office/drawing/2014/main" id="{4988FAF6-154D-43FC-A68D-E62A40F82E81}"/>
                </a:ext>
              </a:extLst>
            </p:cNvPr>
            <p:cNvGrpSpPr/>
            <p:nvPr/>
          </p:nvGrpSpPr>
          <p:grpSpPr>
            <a:xfrm>
              <a:off x="879399" y="4555998"/>
              <a:ext cx="2369813" cy="806147"/>
              <a:chOff x="225781" y="3091702"/>
              <a:chExt cx="1799332" cy="806147"/>
            </a:xfrm>
          </p:grpSpPr>
          <p:sp>
            <p:nvSpPr>
              <p:cNvPr id="46" name="Rectangle: Rounded Corners 45">
                <a:extLst>
                  <a:ext uri="{FF2B5EF4-FFF2-40B4-BE49-F238E27FC236}">
                    <a16:creationId xmlns:a16="http://schemas.microsoft.com/office/drawing/2014/main" id="{30D72641-4C9C-4EA3-ADD0-8D7314055705}"/>
                  </a:ext>
                </a:extLst>
              </p:cNvPr>
              <p:cNvSpPr/>
              <p:nvPr/>
            </p:nvSpPr>
            <p:spPr>
              <a:xfrm>
                <a:off x="225781" y="3091702"/>
                <a:ext cx="1799332" cy="806147"/>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Rectangle: Rounded Corners 10">
                <a:extLst>
                  <a:ext uri="{FF2B5EF4-FFF2-40B4-BE49-F238E27FC236}">
                    <a16:creationId xmlns:a16="http://schemas.microsoft.com/office/drawing/2014/main" id="{91E77DEF-4AF0-465D-85A9-A3963DD07872}"/>
                  </a:ext>
                </a:extLst>
              </p:cNvPr>
              <p:cNvSpPr txBox="1"/>
              <p:nvPr/>
            </p:nvSpPr>
            <p:spPr>
              <a:xfrm>
                <a:off x="249392" y="3115313"/>
                <a:ext cx="1752110" cy="75892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OR </a:t>
                </a:r>
              </a:p>
              <a:p>
                <a:pPr marL="0" lvl="0" indent="0" algn="ctr" defTabSz="40005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Level 3 vocational qualification of 90 credits  </a:t>
                </a:r>
              </a:p>
            </p:txBody>
          </p:sp>
        </p:grpSp>
      </p:grpSp>
      <p:sp>
        <p:nvSpPr>
          <p:cNvPr id="43" name="Rectangle: Rounded Corners 14">
            <a:extLst>
              <a:ext uri="{FF2B5EF4-FFF2-40B4-BE49-F238E27FC236}">
                <a16:creationId xmlns:a16="http://schemas.microsoft.com/office/drawing/2014/main" id="{65A1520C-162C-4A23-9C21-5A6D6340D00C}"/>
              </a:ext>
            </a:extLst>
          </p:cNvPr>
          <p:cNvSpPr txBox="1"/>
          <p:nvPr/>
        </p:nvSpPr>
        <p:spPr>
          <a:xfrm>
            <a:off x="4923221" y="2653736"/>
            <a:ext cx="2332505" cy="14403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As Advanced</a:t>
            </a:r>
          </a:p>
        </p:txBody>
      </p:sp>
      <p:grpSp>
        <p:nvGrpSpPr>
          <p:cNvPr id="3" name="Group 2"/>
          <p:cNvGrpSpPr/>
          <p:nvPr/>
        </p:nvGrpSpPr>
        <p:grpSpPr>
          <a:xfrm>
            <a:off x="6110421" y="1294798"/>
            <a:ext cx="3195324" cy="4103370"/>
            <a:chOff x="8482122" y="1377315"/>
            <a:chExt cx="3195324" cy="4103370"/>
          </a:xfrm>
        </p:grpSpPr>
        <p:grpSp>
          <p:nvGrpSpPr>
            <p:cNvPr id="58" name="Group 57">
              <a:extLst>
                <a:ext uri="{FF2B5EF4-FFF2-40B4-BE49-F238E27FC236}">
                  <a16:creationId xmlns:a16="http://schemas.microsoft.com/office/drawing/2014/main" id="{623AC33B-34AB-4746-93CA-55D957AFC01D}"/>
                </a:ext>
              </a:extLst>
            </p:cNvPr>
            <p:cNvGrpSpPr/>
            <p:nvPr/>
          </p:nvGrpSpPr>
          <p:grpSpPr>
            <a:xfrm>
              <a:off x="8482122" y="1377315"/>
              <a:ext cx="3195324" cy="4103370"/>
              <a:chOff x="865" y="0"/>
              <a:chExt cx="2249165" cy="4103370"/>
            </a:xfrm>
          </p:grpSpPr>
          <p:sp>
            <p:nvSpPr>
              <p:cNvPr id="59" name="Rectangle: Rounded Corners 58">
                <a:extLst>
                  <a:ext uri="{FF2B5EF4-FFF2-40B4-BE49-F238E27FC236}">
                    <a16:creationId xmlns:a16="http://schemas.microsoft.com/office/drawing/2014/main" id="{6989C9AB-CE9F-4255-9AE1-266FF1391661}"/>
                  </a:ext>
                </a:extLst>
              </p:cNvPr>
              <p:cNvSpPr/>
              <p:nvPr/>
            </p:nvSpPr>
            <p:spPr>
              <a:xfrm>
                <a:off x="865" y="0"/>
                <a:ext cx="2249165" cy="4103370"/>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60" name="Rectangle: Rounded Corners 4">
                <a:extLst>
                  <a:ext uri="{FF2B5EF4-FFF2-40B4-BE49-F238E27FC236}">
                    <a16:creationId xmlns:a16="http://schemas.microsoft.com/office/drawing/2014/main" id="{355B6F76-6BC3-4AFC-A94D-2D80B03D9D49}"/>
                  </a:ext>
                </a:extLst>
              </p:cNvPr>
              <p:cNvSpPr txBox="1"/>
              <p:nvPr/>
            </p:nvSpPr>
            <p:spPr>
              <a:xfrm>
                <a:off x="865" y="0"/>
                <a:ext cx="2249165" cy="123101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GB" sz="1600" dirty="0">
                    <a:latin typeface="Arial" panose="020B0604020202020204" pitchFamily="34" charset="0"/>
                    <a:cs typeface="Arial" panose="020B0604020202020204" pitchFamily="34" charset="0"/>
                  </a:rPr>
                  <a:t>Degree </a:t>
                </a:r>
                <a:r>
                  <a:rPr lang="en-GB" sz="1600" kern="1200" dirty="0">
                    <a:latin typeface="Arial" panose="020B0604020202020204" pitchFamily="34" charset="0"/>
                    <a:cs typeface="Arial" panose="020B0604020202020204" pitchFamily="34" charset="0"/>
                  </a:rPr>
                  <a:t>Apprentice</a:t>
                </a:r>
              </a:p>
            </p:txBody>
          </p:sp>
        </p:grpSp>
        <p:grpSp>
          <p:nvGrpSpPr>
            <p:cNvPr id="26" name="Group 25">
              <a:extLst>
                <a:ext uri="{FF2B5EF4-FFF2-40B4-BE49-F238E27FC236}">
                  <a16:creationId xmlns:a16="http://schemas.microsoft.com/office/drawing/2014/main" id="{811EBC1E-A91F-4DA0-8A98-C04194059684}"/>
                </a:ext>
              </a:extLst>
            </p:cNvPr>
            <p:cNvGrpSpPr/>
            <p:nvPr/>
          </p:nvGrpSpPr>
          <p:grpSpPr>
            <a:xfrm>
              <a:off x="8666492" y="4649188"/>
              <a:ext cx="2906661" cy="597773"/>
              <a:chOff x="5084319" y="3271873"/>
              <a:chExt cx="1799332" cy="597773"/>
            </a:xfrm>
          </p:grpSpPr>
          <p:sp>
            <p:nvSpPr>
              <p:cNvPr id="36" name="Rectangle: Rounded Corners 35">
                <a:extLst>
                  <a:ext uri="{FF2B5EF4-FFF2-40B4-BE49-F238E27FC236}">
                    <a16:creationId xmlns:a16="http://schemas.microsoft.com/office/drawing/2014/main" id="{E56A9C54-AEA5-44C0-9DE9-C3CA786053A3}"/>
                  </a:ext>
                </a:extLst>
              </p:cNvPr>
              <p:cNvSpPr/>
              <p:nvPr/>
            </p:nvSpPr>
            <p:spPr>
              <a:xfrm>
                <a:off x="5084319" y="3271873"/>
                <a:ext cx="1799332" cy="59777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Rectangle: Rounded Corners 20">
                <a:extLst>
                  <a:ext uri="{FF2B5EF4-FFF2-40B4-BE49-F238E27FC236}">
                    <a16:creationId xmlns:a16="http://schemas.microsoft.com/office/drawing/2014/main" id="{BC92BF4D-AC8C-4712-9E7A-AEA825EBFD88}"/>
                  </a:ext>
                </a:extLst>
              </p:cNvPr>
              <p:cNvSpPr txBox="1"/>
              <p:nvPr/>
            </p:nvSpPr>
            <p:spPr>
              <a:xfrm>
                <a:off x="5101827" y="3289381"/>
                <a:ext cx="1764316" cy="562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OR</a:t>
                </a:r>
              </a:p>
              <a:p>
                <a:pPr marL="0" lvl="0" indent="0" algn="ctr" defTabSz="40005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Level 3 vocational qualification of 120 credits  </a:t>
                </a:r>
                <a:r>
                  <a:rPr lang="en-GB" sz="1200" kern="1200" dirty="0">
                    <a:latin typeface="Arial" panose="020B0604020202020204" pitchFamily="34" charset="0"/>
                    <a:cs typeface="Arial" panose="020B0604020202020204" pitchFamily="34" charset="0"/>
                  </a:rPr>
                  <a:t> </a:t>
                </a:r>
              </a:p>
            </p:txBody>
          </p:sp>
        </p:grpSp>
        <p:grpSp>
          <p:nvGrpSpPr>
            <p:cNvPr id="27" name="Group 26">
              <a:extLst>
                <a:ext uri="{FF2B5EF4-FFF2-40B4-BE49-F238E27FC236}">
                  <a16:creationId xmlns:a16="http://schemas.microsoft.com/office/drawing/2014/main" id="{EF91BF05-63ED-4E3E-96EC-45231E7B06EA}"/>
                </a:ext>
              </a:extLst>
            </p:cNvPr>
            <p:cNvGrpSpPr/>
            <p:nvPr/>
          </p:nvGrpSpPr>
          <p:grpSpPr>
            <a:xfrm>
              <a:off x="8628437" y="2561576"/>
              <a:ext cx="2906661" cy="597773"/>
              <a:chOff x="5046264" y="1184261"/>
              <a:chExt cx="1799332" cy="597773"/>
            </a:xfrm>
          </p:grpSpPr>
          <p:sp>
            <p:nvSpPr>
              <p:cNvPr id="34" name="Rectangle: Rounded Corners 33">
                <a:extLst>
                  <a:ext uri="{FF2B5EF4-FFF2-40B4-BE49-F238E27FC236}">
                    <a16:creationId xmlns:a16="http://schemas.microsoft.com/office/drawing/2014/main" id="{A0C6B643-FCDD-4E57-8E56-46867382DA55}"/>
                  </a:ext>
                </a:extLst>
              </p:cNvPr>
              <p:cNvSpPr/>
              <p:nvPr/>
            </p:nvSpPr>
            <p:spPr>
              <a:xfrm>
                <a:off x="5046264" y="1184261"/>
                <a:ext cx="1799332" cy="59777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5" name="Rectangle: Rounded Corners 22">
                <a:extLst>
                  <a:ext uri="{FF2B5EF4-FFF2-40B4-BE49-F238E27FC236}">
                    <a16:creationId xmlns:a16="http://schemas.microsoft.com/office/drawing/2014/main" id="{6ABE9515-C328-410C-9DE4-988A708335EC}"/>
                  </a:ext>
                </a:extLst>
              </p:cNvPr>
              <p:cNvSpPr txBox="1"/>
              <p:nvPr/>
            </p:nvSpPr>
            <p:spPr>
              <a:xfrm>
                <a:off x="5063772" y="1201769"/>
                <a:ext cx="1764316" cy="562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kern="1200">
                    <a:latin typeface="Arial" panose="020B0604020202020204" pitchFamily="34" charset="0"/>
                    <a:cs typeface="Arial" panose="020B0604020202020204" pitchFamily="34" charset="0"/>
                  </a:rPr>
                  <a:t>As Advanced</a:t>
                </a:r>
                <a:endParaRPr lang="en-GB" sz="1200" kern="1200" dirty="0">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id="{69B1C56A-5C27-474F-97D3-9C06E61B4153}"/>
                </a:ext>
              </a:extLst>
            </p:cNvPr>
            <p:cNvGrpSpPr/>
            <p:nvPr/>
          </p:nvGrpSpPr>
          <p:grpSpPr>
            <a:xfrm>
              <a:off x="8620825" y="3286729"/>
              <a:ext cx="2906661" cy="597773"/>
              <a:chOff x="5038652" y="1909414"/>
              <a:chExt cx="1799332" cy="597773"/>
            </a:xfrm>
          </p:grpSpPr>
          <p:sp>
            <p:nvSpPr>
              <p:cNvPr id="32" name="Rectangle: Rounded Corners 31">
                <a:extLst>
                  <a:ext uri="{FF2B5EF4-FFF2-40B4-BE49-F238E27FC236}">
                    <a16:creationId xmlns:a16="http://schemas.microsoft.com/office/drawing/2014/main" id="{ED3A888F-4100-499A-A9A1-D6EDA1D41CAF}"/>
                  </a:ext>
                </a:extLst>
              </p:cNvPr>
              <p:cNvSpPr/>
              <p:nvPr/>
            </p:nvSpPr>
            <p:spPr>
              <a:xfrm>
                <a:off x="5038652" y="1909414"/>
                <a:ext cx="1799332" cy="59777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Rectangle: Rounded Corners 24">
                <a:extLst>
                  <a:ext uri="{FF2B5EF4-FFF2-40B4-BE49-F238E27FC236}">
                    <a16:creationId xmlns:a16="http://schemas.microsoft.com/office/drawing/2014/main" id="{378513EE-7E3F-4B5B-B918-D3424316C1D5}"/>
                  </a:ext>
                </a:extLst>
              </p:cNvPr>
              <p:cNvSpPr txBox="1"/>
              <p:nvPr/>
            </p:nvSpPr>
            <p:spPr>
              <a:xfrm>
                <a:off x="5056160" y="1926922"/>
                <a:ext cx="1764316" cy="562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 </a:t>
                </a:r>
                <a:r>
                  <a:rPr lang="en-GB" sz="1200" b="1" u="sng" kern="1200" dirty="0">
                    <a:latin typeface="Arial" panose="020B0604020202020204" pitchFamily="34" charset="0"/>
                    <a:cs typeface="Arial" panose="020B0604020202020204" pitchFamily="34" charset="0"/>
                  </a:rPr>
                  <a:t>Mandatory</a:t>
                </a:r>
              </a:p>
              <a:p>
                <a:pPr marL="0" lvl="0" indent="0" algn="ctr" defTabSz="400050">
                  <a:lnSpc>
                    <a:spcPct val="90000"/>
                  </a:lnSpc>
                  <a:spcBef>
                    <a:spcPct val="0"/>
                  </a:spcBef>
                  <a:spcAft>
                    <a:spcPct val="35000"/>
                  </a:spcAft>
                  <a:buNone/>
                </a:pPr>
                <a:r>
                  <a:rPr lang="en-GB" sz="1200" kern="1200" dirty="0">
                    <a:latin typeface="Arial" panose="020B0604020202020204" pitchFamily="34" charset="0"/>
                    <a:cs typeface="Arial" panose="020B0604020202020204" pitchFamily="34" charset="0"/>
                  </a:rPr>
                  <a:t>A Level Maths at C Grade or above</a:t>
                </a:r>
              </a:p>
            </p:txBody>
          </p:sp>
        </p:grpSp>
        <p:grpSp>
          <p:nvGrpSpPr>
            <p:cNvPr id="29" name="Group 28">
              <a:extLst>
                <a:ext uri="{FF2B5EF4-FFF2-40B4-BE49-F238E27FC236}">
                  <a16:creationId xmlns:a16="http://schemas.microsoft.com/office/drawing/2014/main" id="{0308E58F-F5EF-4283-9D8C-96AE19D67F06}"/>
                </a:ext>
              </a:extLst>
            </p:cNvPr>
            <p:cNvGrpSpPr/>
            <p:nvPr/>
          </p:nvGrpSpPr>
          <p:grpSpPr>
            <a:xfrm>
              <a:off x="8674104" y="3996625"/>
              <a:ext cx="2906661" cy="597773"/>
              <a:chOff x="5091931" y="2619310"/>
              <a:chExt cx="1799332" cy="597773"/>
            </a:xfrm>
          </p:grpSpPr>
          <p:sp>
            <p:nvSpPr>
              <p:cNvPr id="30" name="Rectangle: Rounded Corners 29">
                <a:extLst>
                  <a:ext uri="{FF2B5EF4-FFF2-40B4-BE49-F238E27FC236}">
                    <a16:creationId xmlns:a16="http://schemas.microsoft.com/office/drawing/2014/main" id="{D01B16F1-6381-4064-9613-A6A705EAB59D}"/>
                  </a:ext>
                </a:extLst>
              </p:cNvPr>
              <p:cNvSpPr/>
              <p:nvPr/>
            </p:nvSpPr>
            <p:spPr>
              <a:xfrm>
                <a:off x="5091931" y="2619310"/>
                <a:ext cx="1799332" cy="597773"/>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Rectangle: Rounded Corners 26">
                <a:extLst>
                  <a:ext uri="{FF2B5EF4-FFF2-40B4-BE49-F238E27FC236}">
                    <a16:creationId xmlns:a16="http://schemas.microsoft.com/office/drawing/2014/main" id="{108E2A53-2A22-4B7E-AD6D-7DF647EA0907}"/>
                  </a:ext>
                </a:extLst>
              </p:cNvPr>
              <p:cNvSpPr txBox="1"/>
              <p:nvPr/>
            </p:nvSpPr>
            <p:spPr>
              <a:xfrm>
                <a:off x="5109439" y="2636818"/>
                <a:ext cx="1764316" cy="5627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7145" rIns="22860" bIns="17145" numCol="1" spcCol="1270" anchor="ctr" anchorCtr="0">
                <a:noAutofit/>
              </a:bodyPr>
              <a:lstStyle/>
              <a:p>
                <a:pPr marL="0" lvl="0" indent="0" algn="ctr" defTabSz="40005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 A Level Physics, Chemistry, Technology or Engineering at C Grade or above </a:t>
                </a:r>
              </a:p>
              <a:p>
                <a:pPr marL="0" lvl="0" indent="0" algn="ctr" defTabSz="400050">
                  <a:lnSpc>
                    <a:spcPct val="90000"/>
                  </a:lnSpc>
                  <a:spcBef>
                    <a:spcPct val="0"/>
                  </a:spcBef>
                  <a:spcAft>
                    <a:spcPct val="35000"/>
                  </a:spcAft>
                  <a:buNone/>
                </a:pPr>
                <a:r>
                  <a:rPr lang="en-GB" sz="1200" kern="1200" dirty="0">
                    <a:solidFill>
                      <a:schemeClr val="bg1"/>
                    </a:solidFill>
                    <a:latin typeface="Arial" panose="020B0604020202020204" pitchFamily="34" charset="0"/>
                    <a:cs typeface="Arial" panose="020B0604020202020204" pitchFamily="34" charset="0"/>
                  </a:rPr>
                  <a:t>OR </a:t>
                </a:r>
              </a:p>
            </p:txBody>
          </p:sp>
        </p:grpSp>
      </p:grpSp>
      <p:pic>
        <p:nvPicPr>
          <p:cNvPr id="54" name="Picture 2" descr="C:\Users\Brian\Documents\Company\Working images\DATA\JLR.png">
            <a:extLst>
              <a:ext uri="{FF2B5EF4-FFF2-40B4-BE49-F238E27FC236}">
                <a16:creationId xmlns:a16="http://schemas.microsoft.com/office/drawing/2014/main" id="{B43F12E7-5C2B-4C10-87B1-79CB861073E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97356" y="260649"/>
            <a:ext cx="3336303" cy="828376"/>
          </a:xfrm>
          <a:prstGeom prst="rect">
            <a:avLst/>
          </a:prstGeom>
          <a:noFill/>
        </p:spPr>
      </p:pic>
    </p:spTree>
    <p:extLst>
      <p:ext uri="{BB962C8B-B14F-4D97-AF65-F5344CB8AC3E}">
        <p14:creationId xmlns:p14="http://schemas.microsoft.com/office/powerpoint/2010/main" val="7163051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B2E23B2-4DD7-4839-8F2D-E3DF6B9F355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826030" y="1196752"/>
            <a:ext cx="6539939" cy="4793029"/>
          </a:xfrm>
          <a:prstGeom prst="rect">
            <a:avLst/>
          </a:prstGeom>
        </p:spPr>
      </p:pic>
      <p:pic>
        <p:nvPicPr>
          <p:cNvPr id="10" name="Picture 2" descr="C:\Users\Brian\Documents\Company\Working images\DATA\JLR.png">
            <a:extLst>
              <a:ext uri="{FF2B5EF4-FFF2-40B4-BE49-F238E27FC236}">
                <a16:creationId xmlns:a16="http://schemas.microsoft.com/office/drawing/2014/main" id="{854692F4-4B59-428C-818B-2A309D6C4FF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597356" y="260649"/>
            <a:ext cx="3336303" cy="828376"/>
          </a:xfrm>
          <a:prstGeom prst="rect">
            <a:avLst/>
          </a:prstGeom>
          <a:noFill/>
        </p:spPr>
      </p:pic>
      <p:sp>
        <p:nvSpPr>
          <p:cNvPr id="11" name="Title 1">
            <a:extLst>
              <a:ext uri="{FF2B5EF4-FFF2-40B4-BE49-F238E27FC236}">
                <a16:creationId xmlns:a16="http://schemas.microsoft.com/office/drawing/2014/main" id="{C14C887F-964E-42A9-9CA7-A34042351731}"/>
              </a:ext>
            </a:extLst>
          </p:cNvPr>
          <p:cNvSpPr txBox="1">
            <a:spLocks/>
          </p:cNvSpPr>
          <p:nvPr/>
        </p:nvSpPr>
        <p:spPr>
          <a:xfrm>
            <a:off x="551384" y="319585"/>
            <a:ext cx="11640615" cy="916434"/>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lgn="l">
              <a:defRPr/>
            </a:pPr>
            <a:r>
              <a:rPr lang="en-GB" sz="3600" cap="none" dirty="0">
                <a:solidFill>
                  <a:srgbClr val="B0D235"/>
                </a:solidFill>
                <a:latin typeface="Cambria" panose="02040503050406030204" pitchFamily="18" charset="0"/>
              </a:rPr>
              <a:t>What’s on offer?</a:t>
            </a:r>
          </a:p>
        </p:txBody>
      </p:sp>
    </p:spTree>
    <p:extLst>
      <p:ext uri="{BB962C8B-B14F-4D97-AF65-F5344CB8AC3E}">
        <p14:creationId xmlns:p14="http://schemas.microsoft.com/office/powerpoint/2010/main" val="273612258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7" name="Title 1">
            <a:extLst>
              <a:ext uri="{FF2B5EF4-FFF2-40B4-BE49-F238E27FC236}">
                <a16:creationId xmlns:a16="http://schemas.microsoft.com/office/drawing/2014/main" id="{7081503A-1387-40B5-B1EF-4025A4FC3E19}"/>
              </a:ext>
            </a:extLst>
          </p:cNvPr>
          <p:cNvSpPr txBox="1">
            <a:spLocks/>
          </p:cNvSpPr>
          <p:nvPr/>
        </p:nvSpPr>
        <p:spPr>
          <a:xfrm>
            <a:off x="551384" y="319585"/>
            <a:ext cx="11640615" cy="916434"/>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lgn="l">
              <a:defRPr/>
            </a:pPr>
            <a:r>
              <a:rPr lang="en-GB" sz="3600" cap="none" dirty="0">
                <a:solidFill>
                  <a:srgbClr val="B0D235"/>
                </a:solidFill>
                <a:latin typeface="Cambria" panose="02040503050406030204" pitchFamily="18" charset="0"/>
              </a:rPr>
              <a:t>What’s on offer?</a:t>
            </a:r>
          </a:p>
        </p:txBody>
      </p:sp>
      <p:grpSp>
        <p:nvGrpSpPr>
          <p:cNvPr id="9" name="Shape 112">
            <a:extLst>
              <a:ext uri="{FF2B5EF4-FFF2-40B4-BE49-F238E27FC236}">
                <a16:creationId xmlns:a16="http://schemas.microsoft.com/office/drawing/2014/main" id="{B52725EF-540E-4D63-8A65-A10DAE2160A8}"/>
              </a:ext>
            </a:extLst>
          </p:cNvPr>
          <p:cNvGrpSpPr/>
          <p:nvPr/>
        </p:nvGrpSpPr>
        <p:grpSpPr>
          <a:xfrm>
            <a:off x="2275488" y="3281526"/>
            <a:ext cx="2152500" cy="2030978"/>
            <a:chOff x="4447194" y="1815766"/>
            <a:chExt cx="2440200" cy="2440200"/>
          </a:xfrm>
        </p:grpSpPr>
        <p:sp>
          <p:nvSpPr>
            <p:cNvPr id="10" name="Shape 113">
              <a:extLst>
                <a:ext uri="{FF2B5EF4-FFF2-40B4-BE49-F238E27FC236}">
                  <a16:creationId xmlns:a16="http://schemas.microsoft.com/office/drawing/2014/main" id="{C275F8FD-4EB3-40C7-A655-EC9054EB552A}"/>
                </a:ext>
              </a:extLst>
            </p:cNvPr>
            <p:cNvSpPr/>
            <p:nvPr/>
          </p:nvSpPr>
          <p:spPr>
            <a:xfrm>
              <a:off x="4447194" y="1815766"/>
              <a:ext cx="2440200" cy="2440200"/>
            </a:xfrm>
            <a:prstGeom prst="ellipse">
              <a:avLst/>
            </a:prstGeom>
            <a:solidFill>
              <a:srgbClr val="40465C"/>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sz="900" b="1">
                <a:solidFill>
                  <a:srgbClr val="00695C"/>
                </a:solidFill>
                <a:latin typeface="Roboto"/>
                <a:ea typeface="Roboto"/>
                <a:cs typeface="Roboto"/>
                <a:sym typeface="Roboto"/>
              </a:endParaRPr>
            </a:p>
          </p:txBody>
        </p:sp>
        <p:sp>
          <p:nvSpPr>
            <p:cNvPr id="11" name="Shape 114">
              <a:extLst>
                <a:ext uri="{FF2B5EF4-FFF2-40B4-BE49-F238E27FC236}">
                  <a16:creationId xmlns:a16="http://schemas.microsoft.com/office/drawing/2014/main" id="{4369C8BF-30A5-445F-BF68-1DD4C90F8650}"/>
                </a:ext>
              </a:extLst>
            </p:cNvPr>
            <p:cNvSpPr txBox="1"/>
            <p:nvPr/>
          </p:nvSpPr>
          <p:spPr>
            <a:xfrm>
              <a:off x="4735950" y="2504275"/>
              <a:ext cx="1862700" cy="1163400"/>
            </a:xfrm>
            <a:prstGeom prst="rect">
              <a:avLst/>
            </a:prstGeom>
            <a:no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GB" sz="1600" dirty="0">
                  <a:solidFill>
                    <a:srgbClr val="FFFFFF"/>
                  </a:solidFill>
                  <a:latin typeface="Arial" panose="020B0604020202020204" pitchFamily="34" charset="0"/>
                  <a:ea typeface="Roboto"/>
                  <a:cs typeface="Arial" panose="020B0604020202020204" pitchFamily="34" charset="0"/>
                  <a:sym typeface="Roboto"/>
                </a:rPr>
                <a:t>BENEFITS</a:t>
              </a:r>
              <a:endParaRPr sz="1600" dirty="0">
                <a:solidFill>
                  <a:srgbClr val="FFFFFF"/>
                </a:solidFill>
                <a:latin typeface="Arial" panose="020B0604020202020204" pitchFamily="34" charset="0"/>
                <a:ea typeface="Roboto"/>
                <a:cs typeface="Arial" panose="020B0604020202020204" pitchFamily="34" charset="0"/>
                <a:sym typeface="Roboto"/>
              </a:endParaRPr>
            </a:p>
          </p:txBody>
        </p:sp>
      </p:grpSp>
      <p:grpSp>
        <p:nvGrpSpPr>
          <p:cNvPr id="13" name="Shape 115">
            <a:extLst>
              <a:ext uri="{FF2B5EF4-FFF2-40B4-BE49-F238E27FC236}">
                <a16:creationId xmlns:a16="http://schemas.microsoft.com/office/drawing/2014/main" id="{193D167A-1793-4C3A-808B-3646F7266BC6}"/>
              </a:ext>
            </a:extLst>
          </p:cNvPr>
          <p:cNvGrpSpPr/>
          <p:nvPr/>
        </p:nvGrpSpPr>
        <p:grpSpPr>
          <a:xfrm>
            <a:off x="4000269" y="1505219"/>
            <a:ext cx="1500954" cy="1432978"/>
            <a:chOff x="3490737" y="1374053"/>
            <a:chExt cx="1423800" cy="1423800"/>
          </a:xfrm>
        </p:grpSpPr>
        <p:sp>
          <p:nvSpPr>
            <p:cNvPr id="16" name="Shape 116">
              <a:extLst>
                <a:ext uri="{FF2B5EF4-FFF2-40B4-BE49-F238E27FC236}">
                  <a16:creationId xmlns:a16="http://schemas.microsoft.com/office/drawing/2014/main" id="{DFF9DDBB-8463-42FE-979E-668A9CE1ECB2}"/>
                </a:ext>
              </a:extLst>
            </p:cNvPr>
            <p:cNvSpPr/>
            <p:nvPr/>
          </p:nvSpPr>
          <p:spPr>
            <a:xfrm>
              <a:off x="3490737" y="1374053"/>
              <a:ext cx="1423800" cy="1423800"/>
            </a:xfrm>
            <a:prstGeom prst="ellipse">
              <a:avLst/>
            </a:prstGeom>
            <a:solidFill>
              <a:srgbClr val="5B788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sz="1200" b="1">
                <a:solidFill>
                  <a:srgbClr val="00695C"/>
                </a:solidFill>
                <a:latin typeface="Arial" panose="020B0604020202020204" pitchFamily="34" charset="0"/>
                <a:ea typeface="Roboto"/>
                <a:cs typeface="Arial" panose="020B0604020202020204" pitchFamily="34" charset="0"/>
                <a:sym typeface="Roboto"/>
              </a:endParaRPr>
            </a:p>
          </p:txBody>
        </p:sp>
        <p:sp>
          <p:nvSpPr>
            <p:cNvPr id="17" name="Shape 117">
              <a:extLst>
                <a:ext uri="{FF2B5EF4-FFF2-40B4-BE49-F238E27FC236}">
                  <a16:creationId xmlns:a16="http://schemas.microsoft.com/office/drawing/2014/main" id="{7EA73964-EF41-4C07-A122-DCAAD5CD158B}"/>
                </a:ext>
              </a:extLst>
            </p:cNvPr>
            <p:cNvSpPr txBox="1"/>
            <p:nvPr/>
          </p:nvSpPr>
          <p:spPr>
            <a:xfrm>
              <a:off x="3718770" y="1666283"/>
              <a:ext cx="985089" cy="892018"/>
            </a:xfrm>
            <a:prstGeom prst="rect">
              <a:avLst/>
            </a:prstGeom>
            <a:noFill/>
            <a:ln>
              <a:noFill/>
            </a:ln>
          </p:spPr>
          <p:txBody>
            <a:bodyPr spcFirstLastPara="1" wrap="square" lIns="91425" tIns="91425" rIns="91425" bIns="91425" anchor="ctr" anchorCtr="0">
              <a:noAutofit/>
            </a:bodyPr>
            <a:lstStyle/>
            <a:p>
              <a:pPr marL="0" lvl="0" indent="0" algn="ctr" rtl="0">
                <a:spcBef>
                  <a:spcPts val="1200"/>
                </a:spcBef>
                <a:spcAft>
                  <a:spcPts val="0"/>
                </a:spcAft>
                <a:buNone/>
              </a:pPr>
              <a:r>
                <a:rPr lang="en-GB" sz="1200" dirty="0">
                  <a:solidFill>
                    <a:srgbClr val="FFFFFF"/>
                  </a:solidFill>
                  <a:latin typeface="Arial" panose="020B0604020202020204" pitchFamily="34" charset="0"/>
                  <a:cs typeface="Arial" panose="020B0604020202020204" pitchFamily="34" charset="0"/>
                </a:rPr>
                <a:t>Privilege car purchase scheme</a:t>
              </a:r>
              <a:endParaRPr sz="1200" dirty="0">
                <a:solidFill>
                  <a:srgbClr val="FFFFFF"/>
                </a:solidFill>
                <a:latin typeface="Arial" panose="020B0604020202020204" pitchFamily="34" charset="0"/>
                <a:cs typeface="Arial" panose="020B0604020202020204" pitchFamily="34" charset="0"/>
              </a:endParaRPr>
            </a:p>
            <a:p>
              <a:pPr marL="0" lvl="0" indent="0" algn="ctr">
                <a:spcBef>
                  <a:spcPts val="0"/>
                </a:spcBef>
                <a:spcAft>
                  <a:spcPts val="0"/>
                </a:spcAft>
                <a:buNone/>
              </a:pPr>
              <a:endParaRPr sz="1200" dirty="0">
                <a:solidFill>
                  <a:srgbClr val="FFFFFF"/>
                </a:solidFill>
                <a:latin typeface="Arial" panose="020B0604020202020204" pitchFamily="34" charset="0"/>
                <a:ea typeface="Roboto"/>
                <a:cs typeface="Arial" panose="020B0604020202020204" pitchFamily="34" charset="0"/>
                <a:sym typeface="Roboto"/>
              </a:endParaRPr>
            </a:p>
          </p:txBody>
        </p:sp>
      </p:grpSp>
      <p:grpSp>
        <p:nvGrpSpPr>
          <p:cNvPr id="18" name="Shape 118">
            <a:extLst>
              <a:ext uri="{FF2B5EF4-FFF2-40B4-BE49-F238E27FC236}">
                <a16:creationId xmlns:a16="http://schemas.microsoft.com/office/drawing/2014/main" id="{29FCAD5F-ADFD-47A0-A291-CE07616B56FF}"/>
              </a:ext>
            </a:extLst>
          </p:cNvPr>
          <p:cNvGrpSpPr/>
          <p:nvPr/>
        </p:nvGrpSpPr>
        <p:grpSpPr>
          <a:xfrm>
            <a:off x="5187851" y="4254614"/>
            <a:ext cx="1554996" cy="1482929"/>
            <a:chOff x="644203" y="3718814"/>
            <a:chExt cx="1498800" cy="1498800"/>
          </a:xfrm>
        </p:grpSpPr>
        <p:sp>
          <p:nvSpPr>
            <p:cNvPr id="19" name="Shape 119">
              <a:extLst>
                <a:ext uri="{FF2B5EF4-FFF2-40B4-BE49-F238E27FC236}">
                  <a16:creationId xmlns:a16="http://schemas.microsoft.com/office/drawing/2014/main" id="{55AE3A43-FC31-4BB2-ACCA-EA8247299329}"/>
                </a:ext>
              </a:extLst>
            </p:cNvPr>
            <p:cNvSpPr/>
            <p:nvPr/>
          </p:nvSpPr>
          <p:spPr>
            <a:xfrm>
              <a:off x="644203" y="3718814"/>
              <a:ext cx="1498800" cy="1498800"/>
            </a:xfrm>
            <a:prstGeom prst="ellipse">
              <a:avLst/>
            </a:prstGeom>
            <a:solidFill>
              <a:srgbClr val="5B788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sz="1200" b="1">
                <a:solidFill>
                  <a:srgbClr val="00695C"/>
                </a:solidFill>
                <a:latin typeface="Arial" panose="020B0604020202020204" pitchFamily="34" charset="0"/>
                <a:ea typeface="Roboto"/>
                <a:cs typeface="Arial" panose="020B0604020202020204" pitchFamily="34" charset="0"/>
                <a:sym typeface="Roboto"/>
              </a:endParaRPr>
            </a:p>
          </p:txBody>
        </p:sp>
        <p:sp>
          <p:nvSpPr>
            <p:cNvPr id="20" name="Shape 120">
              <a:extLst>
                <a:ext uri="{FF2B5EF4-FFF2-40B4-BE49-F238E27FC236}">
                  <a16:creationId xmlns:a16="http://schemas.microsoft.com/office/drawing/2014/main" id="{5D631604-A188-4A51-9178-4EC03F9079C9}"/>
                </a:ext>
              </a:extLst>
            </p:cNvPr>
            <p:cNvSpPr txBox="1"/>
            <p:nvPr/>
          </p:nvSpPr>
          <p:spPr>
            <a:xfrm>
              <a:off x="856976" y="3995875"/>
              <a:ext cx="1073400" cy="944700"/>
            </a:xfrm>
            <a:prstGeom prst="rect">
              <a:avLst/>
            </a:prstGeom>
            <a:noFill/>
            <a:ln>
              <a:noFill/>
            </a:ln>
          </p:spPr>
          <p:txBody>
            <a:bodyPr spcFirstLastPara="1" wrap="square" lIns="91425" tIns="91425" rIns="91425" bIns="91425" anchor="ctr" anchorCtr="0">
              <a:noAutofit/>
            </a:bodyPr>
            <a:lstStyle/>
            <a:p>
              <a:pPr marL="0" lvl="0" indent="0" algn="ctr" rtl="0">
                <a:spcBef>
                  <a:spcPts val="1200"/>
                </a:spcBef>
                <a:spcAft>
                  <a:spcPts val="0"/>
                </a:spcAft>
                <a:buNone/>
              </a:pPr>
              <a:r>
                <a:rPr lang="en-GB" sz="1200">
                  <a:solidFill>
                    <a:srgbClr val="FFFFFF"/>
                  </a:solidFill>
                  <a:latin typeface="Arial" panose="020B0604020202020204" pitchFamily="34" charset="0"/>
                  <a:cs typeface="Arial" panose="020B0604020202020204" pitchFamily="34" charset="0"/>
                </a:rPr>
                <a:t>Pension scheme</a:t>
              </a:r>
              <a:endParaRPr sz="1200">
                <a:solidFill>
                  <a:srgbClr val="FFFFFF"/>
                </a:solidFill>
                <a:latin typeface="Arial" panose="020B0604020202020204" pitchFamily="34" charset="0"/>
                <a:cs typeface="Arial" panose="020B0604020202020204" pitchFamily="34" charset="0"/>
              </a:endParaRPr>
            </a:p>
            <a:p>
              <a:pPr marL="0" lvl="0" indent="0" algn="ctr">
                <a:spcBef>
                  <a:spcPts val="0"/>
                </a:spcBef>
                <a:spcAft>
                  <a:spcPts val="0"/>
                </a:spcAft>
                <a:buNone/>
              </a:pPr>
              <a:endParaRPr sz="1200">
                <a:solidFill>
                  <a:srgbClr val="FFFFFF"/>
                </a:solidFill>
                <a:latin typeface="Arial" panose="020B0604020202020204" pitchFamily="34" charset="0"/>
                <a:ea typeface="Roboto"/>
                <a:cs typeface="Arial" panose="020B0604020202020204" pitchFamily="34" charset="0"/>
                <a:sym typeface="Roboto"/>
              </a:endParaRPr>
            </a:p>
          </p:txBody>
        </p:sp>
      </p:grpSp>
      <p:grpSp>
        <p:nvGrpSpPr>
          <p:cNvPr id="21" name="Shape 121">
            <a:extLst>
              <a:ext uri="{FF2B5EF4-FFF2-40B4-BE49-F238E27FC236}">
                <a16:creationId xmlns:a16="http://schemas.microsoft.com/office/drawing/2014/main" id="{220E6E66-E5BB-4F3A-9050-2B9257863733}"/>
              </a:ext>
            </a:extLst>
          </p:cNvPr>
          <p:cNvGrpSpPr/>
          <p:nvPr/>
        </p:nvGrpSpPr>
        <p:grpSpPr>
          <a:xfrm>
            <a:off x="2120348" y="1213449"/>
            <a:ext cx="1589955" cy="1504763"/>
            <a:chOff x="3490737" y="1374053"/>
            <a:chExt cx="1423924" cy="1423800"/>
          </a:xfrm>
        </p:grpSpPr>
        <p:sp>
          <p:nvSpPr>
            <p:cNvPr id="22" name="Shape 122">
              <a:extLst>
                <a:ext uri="{FF2B5EF4-FFF2-40B4-BE49-F238E27FC236}">
                  <a16:creationId xmlns:a16="http://schemas.microsoft.com/office/drawing/2014/main" id="{BC482D64-8745-4384-956A-6132261FC871}"/>
                </a:ext>
              </a:extLst>
            </p:cNvPr>
            <p:cNvSpPr/>
            <p:nvPr/>
          </p:nvSpPr>
          <p:spPr>
            <a:xfrm>
              <a:off x="3490737" y="1374053"/>
              <a:ext cx="1423800" cy="1423800"/>
            </a:xfrm>
            <a:prstGeom prst="ellipse">
              <a:avLst/>
            </a:prstGeom>
            <a:solidFill>
              <a:srgbClr val="5B788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sz="1200" b="1">
                <a:solidFill>
                  <a:srgbClr val="00695C"/>
                </a:solidFill>
                <a:latin typeface="Arial" panose="020B0604020202020204" pitchFamily="34" charset="0"/>
                <a:ea typeface="Roboto"/>
                <a:cs typeface="Arial" panose="020B0604020202020204" pitchFamily="34" charset="0"/>
                <a:sym typeface="Roboto"/>
              </a:endParaRPr>
            </a:p>
          </p:txBody>
        </p:sp>
        <p:sp>
          <p:nvSpPr>
            <p:cNvPr id="23" name="Shape 123">
              <a:extLst>
                <a:ext uri="{FF2B5EF4-FFF2-40B4-BE49-F238E27FC236}">
                  <a16:creationId xmlns:a16="http://schemas.microsoft.com/office/drawing/2014/main" id="{E176D7E4-5121-469F-8DA3-02AD72F51AAD}"/>
                </a:ext>
              </a:extLst>
            </p:cNvPr>
            <p:cNvSpPr txBox="1"/>
            <p:nvPr/>
          </p:nvSpPr>
          <p:spPr>
            <a:xfrm>
              <a:off x="3549061" y="1613609"/>
              <a:ext cx="1365600" cy="944700"/>
            </a:xfrm>
            <a:prstGeom prst="rect">
              <a:avLst/>
            </a:prstGeom>
            <a:noFill/>
            <a:ln>
              <a:noFill/>
            </a:ln>
          </p:spPr>
          <p:txBody>
            <a:bodyPr spcFirstLastPara="1" wrap="square" lIns="91425" tIns="91425" rIns="91425" bIns="91425" anchor="ctr" anchorCtr="0">
              <a:noAutofit/>
            </a:bodyPr>
            <a:lstStyle/>
            <a:p>
              <a:pPr marL="0" lvl="0" indent="0" algn="ctr" rtl="0">
                <a:spcBef>
                  <a:spcPts val="1200"/>
                </a:spcBef>
                <a:spcAft>
                  <a:spcPts val="0"/>
                </a:spcAft>
                <a:buNone/>
              </a:pPr>
              <a:r>
                <a:rPr lang="en-GB" sz="1200" dirty="0">
                  <a:solidFill>
                    <a:srgbClr val="FFFFFF"/>
                  </a:solidFill>
                  <a:latin typeface="Arial" panose="020B0604020202020204" pitchFamily="34" charset="0"/>
                  <a:cs typeface="Arial" panose="020B0604020202020204" pitchFamily="34" charset="0"/>
                </a:rPr>
                <a:t>25 days holiday plus 8 statutory holidays</a:t>
              </a:r>
              <a:endParaRPr sz="1200" dirty="0">
                <a:solidFill>
                  <a:srgbClr val="FFFFFF"/>
                </a:solidFill>
                <a:latin typeface="Arial" panose="020B0604020202020204" pitchFamily="34" charset="0"/>
                <a:cs typeface="Arial" panose="020B0604020202020204" pitchFamily="34" charset="0"/>
              </a:endParaRPr>
            </a:p>
            <a:p>
              <a:pPr marL="0" lvl="0" indent="0" algn="ctr">
                <a:spcBef>
                  <a:spcPts val="0"/>
                </a:spcBef>
                <a:spcAft>
                  <a:spcPts val="0"/>
                </a:spcAft>
                <a:buNone/>
              </a:pPr>
              <a:endParaRPr sz="1200" dirty="0">
                <a:solidFill>
                  <a:srgbClr val="FFFFFF"/>
                </a:solidFill>
                <a:latin typeface="Arial" panose="020B0604020202020204" pitchFamily="34" charset="0"/>
                <a:ea typeface="Roboto"/>
                <a:cs typeface="Arial" panose="020B0604020202020204" pitchFamily="34" charset="0"/>
                <a:sym typeface="Roboto"/>
              </a:endParaRPr>
            </a:p>
          </p:txBody>
        </p:sp>
      </p:grpSp>
      <p:grpSp>
        <p:nvGrpSpPr>
          <p:cNvPr id="24" name="Shape 124">
            <a:extLst>
              <a:ext uri="{FF2B5EF4-FFF2-40B4-BE49-F238E27FC236}">
                <a16:creationId xmlns:a16="http://schemas.microsoft.com/office/drawing/2014/main" id="{93E56BFF-C911-4E65-B0F3-6D698B127E75}"/>
              </a:ext>
            </a:extLst>
          </p:cNvPr>
          <p:cNvGrpSpPr/>
          <p:nvPr/>
        </p:nvGrpSpPr>
        <p:grpSpPr>
          <a:xfrm>
            <a:off x="5192381" y="2553053"/>
            <a:ext cx="1545936" cy="1432894"/>
            <a:chOff x="644203" y="3718814"/>
            <a:chExt cx="1498800" cy="1498800"/>
          </a:xfrm>
        </p:grpSpPr>
        <p:sp>
          <p:nvSpPr>
            <p:cNvPr id="25" name="Shape 125">
              <a:extLst>
                <a:ext uri="{FF2B5EF4-FFF2-40B4-BE49-F238E27FC236}">
                  <a16:creationId xmlns:a16="http://schemas.microsoft.com/office/drawing/2014/main" id="{4331D8C4-9185-4CFE-81F2-D48B00D5F751}"/>
                </a:ext>
              </a:extLst>
            </p:cNvPr>
            <p:cNvSpPr/>
            <p:nvPr/>
          </p:nvSpPr>
          <p:spPr>
            <a:xfrm>
              <a:off x="644203" y="3718814"/>
              <a:ext cx="1498800" cy="1498800"/>
            </a:xfrm>
            <a:prstGeom prst="ellipse">
              <a:avLst/>
            </a:prstGeom>
            <a:solidFill>
              <a:srgbClr val="5B788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rtl="0">
                <a:spcBef>
                  <a:spcPts val="0"/>
                </a:spcBef>
                <a:spcAft>
                  <a:spcPts val="0"/>
                </a:spcAft>
                <a:buNone/>
              </a:pPr>
              <a:endParaRPr sz="1200" b="1">
                <a:solidFill>
                  <a:srgbClr val="00695C"/>
                </a:solidFill>
                <a:latin typeface="Arial" panose="020B0604020202020204" pitchFamily="34" charset="0"/>
                <a:ea typeface="Roboto"/>
                <a:cs typeface="Arial" panose="020B0604020202020204" pitchFamily="34" charset="0"/>
                <a:sym typeface="Roboto"/>
              </a:endParaRPr>
            </a:p>
          </p:txBody>
        </p:sp>
        <p:sp>
          <p:nvSpPr>
            <p:cNvPr id="26" name="Shape 126">
              <a:extLst>
                <a:ext uri="{FF2B5EF4-FFF2-40B4-BE49-F238E27FC236}">
                  <a16:creationId xmlns:a16="http://schemas.microsoft.com/office/drawing/2014/main" id="{48DE349E-4973-4A05-A3DD-8706C90CD1AE}"/>
                </a:ext>
              </a:extLst>
            </p:cNvPr>
            <p:cNvSpPr txBox="1"/>
            <p:nvPr/>
          </p:nvSpPr>
          <p:spPr>
            <a:xfrm>
              <a:off x="856976" y="3995875"/>
              <a:ext cx="1073400" cy="944700"/>
            </a:xfrm>
            <a:prstGeom prst="rect">
              <a:avLst/>
            </a:prstGeom>
            <a:noFill/>
            <a:ln>
              <a:noFill/>
            </a:ln>
          </p:spPr>
          <p:txBody>
            <a:bodyPr spcFirstLastPara="1" wrap="square" lIns="91425" tIns="91425" rIns="91425" bIns="91425" anchor="ctr" anchorCtr="0">
              <a:noAutofit/>
            </a:bodyPr>
            <a:lstStyle/>
            <a:p>
              <a:pPr marL="0" lvl="0" indent="0" algn="ctr" rtl="0">
                <a:spcBef>
                  <a:spcPts val="1200"/>
                </a:spcBef>
                <a:spcAft>
                  <a:spcPts val="0"/>
                </a:spcAft>
                <a:buNone/>
              </a:pPr>
              <a:r>
                <a:rPr lang="en-GB" sz="1200">
                  <a:solidFill>
                    <a:srgbClr val="FFFFFF"/>
                  </a:solidFill>
                  <a:latin typeface="Arial" panose="020B0604020202020204" pitchFamily="34" charset="0"/>
                  <a:cs typeface="Arial" panose="020B0604020202020204" pitchFamily="34" charset="0"/>
                </a:rPr>
                <a:t>Employee Learning Scheme</a:t>
              </a:r>
              <a:endParaRPr sz="1200">
                <a:solidFill>
                  <a:srgbClr val="FFFFFF"/>
                </a:solidFill>
                <a:latin typeface="Arial" panose="020B0604020202020204" pitchFamily="34" charset="0"/>
                <a:cs typeface="Arial" panose="020B0604020202020204" pitchFamily="34" charset="0"/>
              </a:endParaRPr>
            </a:p>
            <a:p>
              <a:pPr marL="0" lvl="0" indent="0" algn="ctr" rtl="0">
                <a:spcBef>
                  <a:spcPts val="0"/>
                </a:spcBef>
                <a:spcAft>
                  <a:spcPts val="0"/>
                </a:spcAft>
                <a:buNone/>
              </a:pPr>
              <a:endParaRPr sz="1200">
                <a:solidFill>
                  <a:srgbClr val="FFFFFF"/>
                </a:solidFill>
                <a:latin typeface="Arial" panose="020B0604020202020204" pitchFamily="34" charset="0"/>
                <a:ea typeface="Roboto"/>
                <a:cs typeface="Arial" panose="020B0604020202020204" pitchFamily="34" charset="0"/>
                <a:sym typeface="Roboto"/>
              </a:endParaRPr>
            </a:p>
          </p:txBody>
        </p:sp>
      </p:grpSp>
      <p:sp>
        <p:nvSpPr>
          <p:cNvPr id="27" name="Shape 127">
            <a:extLst>
              <a:ext uri="{FF2B5EF4-FFF2-40B4-BE49-F238E27FC236}">
                <a16:creationId xmlns:a16="http://schemas.microsoft.com/office/drawing/2014/main" id="{1BDD43C9-B513-4DC8-A8BC-FADC2E093432}"/>
              </a:ext>
            </a:extLst>
          </p:cNvPr>
          <p:cNvSpPr txBox="1"/>
          <p:nvPr/>
        </p:nvSpPr>
        <p:spPr>
          <a:xfrm>
            <a:off x="7392144" y="1505219"/>
            <a:ext cx="4032448" cy="3538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GB" dirty="0">
                <a:latin typeface="Arial" panose="020B0604020202020204" pitchFamily="34" charset="0"/>
                <a:cs typeface="Arial" panose="020B0604020202020204" pitchFamily="34" charset="0"/>
              </a:rPr>
              <a:t>Salary: Starting salary circa £13,000 (Advanced Apprenticeship) or £19,500 (Degree Apprenticeship)</a:t>
            </a:r>
            <a:endParaRPr dirty="0">
              <a:latin typeface="Arial" panose="020B0604020202020204" pitchFamily="34" charset="0"/>
              <a:cs typeface="Arial" panose="020B0604020202020204" pitchFamily="34" charset="0"/>
            </a:endParaRPr>
          </a:p>
          <a:p>
            <a:pPr marL="0" lvl="0" indent="0" rtl="0">
              <a:spcBef>
                <a:spcPts val="0"/>
              </a:spcBef>
              <a:spcAft>
                <a:spcPts val="0"/>
              </a:spcAft>
              <a:buNone/>
            </a:pPr>
            <a:endParaRPr dirty="0">
              <a:latin typeface="Arial" panose="020B0604020202020204" pitchFamily="34" charset="0"/>
              <a:cs typeface="Arial" panose="020B0604020202020204" pitchFamily="34" charset="0"/>
            </a:endParaRPr>
          </a:p>
          <a:p>
            <a:pPr marL="457200" lvl="0" indent="-317500" rtl="0">
              <a:spcBef>
                <a:spcPts val="0"/>
              </a:spcBef>
              <a:spcAft>
                <a:spcPts val="600"/>
              </a:spcAft>
              <a:buSzPts val="1400"/>
              <a:buChar char="-"/>
            </a:pPr>
            <a:r>
              <a:rPr lang="en-GB" dirty="0">
                <a:latin typeface="Arial" panose="020B0604020202020204" pitchFamily="34" charset="0"/>
                <a:cs typeface="Arial" panose="020B0604020202020204" pitchFamily="34" charset="0"/>
              </a:rPr>
              <a:t>Salary increases every six months subject to performance</a:t>
            </a:r>
            <a:endParaRPr dirty="0">
              <a:latin typeface="Arial" panose="020B0604020202020204" pitchFamily="34" charset="0"/>
              <a:cs typeface="Arial" panose="020B0604020202020204" pitchFamily="34" charset="0"/>
            </a:endParaRPr>
          </a:p>
          <a:p>
            <a:pPr marL="457200" lvl="0" indent="-317500" rtl="0">
              <a:spcBef>
                <a:spcPts val="0"/>
              </a:spcBef>
              <a:spcAft>
                <a:spcPts val="0"/>
              </a:spcAft>
              <a:buSzPts val="1400"/>
              <a:buChar char="-"/>
            </a:pPr>
            <a:r>
              <a:rPr lang="en-GB" dirty="0">
                <a:latin typeface="Arial" panose="020B0604020202020204" pitchFamily="34" charset="0"/>
                <a:cs typeface="Arial" panose="020B0604020202020204" pitchFamily="34" charset="0"/>
              </a:rPr>
              <a:t>If expectations are met salary can increase to circa £25,400 (Advanced) per year during year four or £35,000 (Degree)</a:t>
            </a:r>
            <a:endParaRPr dirty="0">
              <a:latin typeface="Arial" panose="020B0604020202020204" pitchFamily="34" charset="0"/>
              <a:cs typeface="Arial" panose="020B0604020202020204" pitchFamily="34" charset="0"/>
            </a:endParaRPr>
          </a:p>
          <a:p>
            <a:pPr marL="0" lvl="0" indent="0" rtl="0">
              <a:spcBef>
                <a:spcPts val="0"/>
              </a:spcBef>
              <a:spcAft>
                <a:spcPts val="0"/>
              </a:spcAft>
              <a:buNone/>
            </a:pPr>
            <a:endParaRPr dirty="0">
              <a:latin typeface="Arial" panose="020B0604020202020204" pitchFamily="34" charset="0"/>
              <a:cs typeface="Arial" panose="020B0604020202020204" pitchFamily="34" charset="0"/>
            </a:endParaRPr>
          </a:p>
          <a:p>
            <a:pPr marL="0" lvl="0" indent="0">
              <a:spcBef>
                <a:spcPts val="0"/>
              </a:spcBef>
              <a:spcAft>
                <a:spcPts val="0"/>
              </a:spcAft>
              <a:buNone/>
            </a:pPr>
            <a:endParaRPr dirty="0">
              <a:latin typeface="Arial" panose="020B0604020202020204" pitchFamily="34" charset="0"/>
              <a:cs typeface="Arial" panose="020B0604020202020204" pitchFamily="34" charset="0"/>
            </a:endParaRPr>
          </a:p>
        </p:txBody>
      </p:sp>
      <p:pic>
        <p:nvPicPr>
          <p:cNvPr id="28" name="Picture 2" descr="C:\Users\Brian\Documents\Company\Working images\DATA\JLR.png">
            <a:extLst>
              <a:ext uri="{FF2B5EF4-FFF2-40B4-BE49-F238E27FC236}">
                <a16:creationId xmlns:a16="http://schemas.microsoft.com/office/drawing/2014/main" id="{0E3924AE-E2A0-4DA3-9CDF-69716A94279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97356" y="260649"/>
            <a:ext cx="3336303" cy="828376"/>
          </a:xfrm>
          <a:prstGeom prst="rect">
            <a:avLst/>
          </a:prstGeom>
          <a:noFill/>
        </p:spPr>
      </p:pic>
    </p:spTree>
    <p:extLst>
      <p:ext uri="{BB962C8B-B14F-4D97-AF65-F5344CB8AC3E}">
        <p14:creationId xmlns:p14="http://schemas.microsoft.com/office/powerpoint/2010/main" val="1385581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The project</a:t>
            </a:r>
          </a:p>
        </p:txBody>
      </p:sp>
      <p:sp>
        <p:nvSpPr>
          <p:cNvPr id="3" name="Content Placeholder 2"/>
          <p:cNvSpPr>
            <a:spLocks noGrp="1"/>
          </p:cNvSpPr>
          <p:nvPr>
            <p:ph idx="1"/>
          </p:nvPr>
        </p:nvSpPr>
        <p:spPr>
          <a:xfrm>
            <a:off x="1631504" y="1268761"/>
            <a:ext cx="9001000" cy="3168352"/>
          </a:xfrm>
        </p:spPr>
        <p:txBody>
          <a:bodyPr>
            <a:normAutofit/>
          </a:bodyPr>
          <a:lstStyle/>
          <a:p>
            <a:pPr marL="0" indent="0">
              <a:spcBef>
                <a:spcPts val="600"/>
              </a:spcBef>
              <a:buNone/>
            </a:pPr>
            <a:r>
              <a:rPr lang="en-GB" sz="1800" b="0" dirty="0">
                <a:solidFill>
                  <a:schemeClr val="tx1"/>
                </a:solidFill>
                <a:latin typeface="Arial" panose="020B0604020202020204" pitchFamily="34" charset="0"/>
                <a:cs typeface="Arial" panose="020B0604020202020204" pitchFamily="34" charset="0"/>
              </a:rPr>
              <a:t>The </a:t>
            </a:r>
            <a:r>
              <a:rPr lang="en-GB" sz="1800" dirty="0">
                <a:latin typeface="Arial" panose="020B0604020202020204" pitchFamily="34" charset="0"/>
                <a:cs typeface="Arial" panose="020B0604020202020204" pitchFamily="34" charset="0"/>
              </a:rPr>
              <a:t>Skills for Industry</a:t>
            </a:r>
            <a:r>
              <a:rPr lang="en-GB" sz="1800" dirty="0">
                <a:solidFill>
                  <a:srgbClr val="00B0F0"/>
                </a:solidFill>
                <a:latin typeface="Arial" panose="020B0604020202020204" pitchFamily="34" charset="0"/>
                <a:cs typeface="Arial" panose="020B0604020202020204" pitchFamily="34" charset="0"/>
              </a:rPr>
              <a:t> </a:t>
            </a:r>
            <a:r>
              <a:rPr lang="en-GB" sz="1800" b="0" dirty="0">
                <a:solidFill>
                  <a:schemeClr val="tx1"/>
                </a:solidFill>
                <a:latin typeface="Arial" panose="020B0604020202020204" pitchFamily="34" charset="0"/>
                <a:cs typeface="Arial" panose="020B0604020202020204" pitchFamily="34" charset="0"/>
              </a:rPr>
              <a:t>programme provides an opportunity to link five secondary schools with a local industry partner to help design and technology teachers to develop and teach the industry-relevant knowledge and skills needed by the industry partner. </a:t>
            </a:r>
          </a:p>
          <a:p>
            <a:pPr marL="0" indent="0">
              <a:spcBef>
                <a:spcPts val="600"/>
              </a:spcBef>
              <a:buNone/>
            </a:pPr>
            <a:r>
              <a:rPr lang="en-GB" sz="1800" b="0" dirty="0">
                <a:solidFill>
                  <a:schemeClr val="tx1"/>
                </a:solidFill>
                <a:latin typeface="Arial" panose="020B0604020202020204" pitchFamily="34" charset="0"/>
                <a:cs typeface="Arial" panose="020B0604020202020204" pitchFamily="34" charset="0"/>
              </a:rPr>
              <a:t>Our appreciation goes to each of the organisations who have provided the funding to develop this piece of work, and the skills and knowledge of the </a:t>
            </a:r>
            <a:r>
              <a:rPr lang="en-GB" sz="1800" dirty="0">
                <a:latin typeface="Arial" panose="020B0604020202020204" pitchFamily="34" charset="0"/>
                <a:cs typeface="Arial" panose="020B0604020202020204" pitchFamily="34" charset="0"/>
              </a:rPr>
              <a:t>Jaguar Land Rover </a:t>
            </a:r>
            <a:r>
              <a:rPr lang="en-GB" sz="1800" b="0" dirty="0">
                <a:solidFill>
                  <a:schemeClr val="tx1"/>
                </a:solidFill>
                <a:latin typeface="Arial" panose="020B0604020202020204" pitchFamily="34" charset="0"/>
                <a:cs typeface="Arial" panose="020B0604020202020204" pitchFamily="34" charset="0"/>
              </a:rPr>
              <a:t>employees who provided valuable input into the materials delivered in the classroom.</a:t>
            </a:r>
          </a:p>
          <a:p>
            <a:pPr marL="0" indent="0">
              <a:spcBef>
                <a:spcPts val="600"/>
              </a:spcBef>
              <a:buNone/>
            </a:pPr>
            <a:r>
              <a:rPr lang="en-GB" sz="1800" dirty="0">
                <a:latin typeface="Arial" panose="020B0604020202020204" pitchFamily="34" charset="0"/>
                <a:cs typeface="Arial" panose="020B0604020202020204" pitchFamily="34" charset="0"/>
              </a:rPr>
              <a:t>The support material is divided into a number of sections:</a:t>
            </a:r>
          </a:p>
          <a:p>
            <a:pPr marL="0" indent="0">
              <a:spcBef>
                <a:spcPts val="600"/>
              </a:spcBef>
              <a:buNone/>
            </a:pPr>
            <a:endParaRPr lang="en-GB" b="0" dirty="0">
              <a:solidFill>
                <a:schemeClr val="tx1"/>
              </a:solidFill>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463761018"/>
              </p:ext>
            </p:extLst>
          </p:nvPr>
        </p:nvGraphicFramePr>
        <p:xfrm>
          <a:off x="1775520" y="3933056"/>
          <a:ext cx="8640960" cy="936104"/>
        </p:xfrm>
        <a:graphic>
          <a:graphicData uri="http://schemas.openxmlformats.org/drawingml/2006/table">
            <a:tbl>
              <a:tblPr firstRow="1" bandRow="1">
                <a:tableStyleId>{5940675A-B579-460E-94D1-54222C63F5DA}</a:tableStyleId>
              </a:tblPr>
              <a:tblGrid>
                <a:gridCol w="2880320">
                  <a:extLst>
                    <a:ext uri="{9D8B030D-6E8A-4147-A177-3AD203B41FA5}">
                      <a16:colId xmlns:a16="http://schemas.microsoft.com/office/drawing/2014/main" val="20000"/>
                    </a:ext>
                  </a:extLst>
                </a:gridCol>
                <a:gridCol w="2880320">
                  <a:extLst>
                    <a:ext uri="{9D8B030D-6E8A-4147-A177-3AD203B41FA5}">
                      <a16:colId xmlns:a16="http://schemas.microsoft.com/office/drawing/2014/main" val="20001"/>
                    </a:ext>
                  </a:extLst>
                </a:gridCol>
                <a:gridCol w="2880320">
                  <a:extLst>
                    <a:ext uri="{9D8B030D-6E8A-4147-A177-3AD203B41FA5}">
                      <a16:colId xmlns:a16="http://schemas.microsoft.com/office/drawing/2014/main" val="20002"/>
                    </a:ext>
                  </a:extLst>
                </a:gridCol>
              </a:tblGrid>
              <a:tr h="468052">
                <a:tc>
                  <a:txBody>
                    <a:bodyPr/>
                    <a:lstStyle/>
                    <a:p>
                      <a:pPr algn="ctr"/>
                      <a:r>
                        <a:rPr lang="en-GB" b="1" dirty="0">
                          <a:latin typeface="Arial" panose="020B0604020202020204" pitchFamily="34" charset="0"/>
                          <a:cs typeface="Arial" panose="020B0604020202020204" pitchFamily="34" charset="0"/>
                          <a:hlinkClick r:id="rId3" action="ppaction://hlinksldjump"/>
                        </a:rPr>
                        <a:t>Jaguar Land Rover</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4" action="ppaction://hlinksldjump"/>
                        </a:rPr>
                        <a:t>The Project Task</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5" action="ppaction://hlinksldjump"/>
                        </a:rPr>
                        <a:t>Crumble programming</a:t>
                      </a:r>
                      <a:endParaRPr lang="en-GB"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468052">
                <a:tc>
                  <a:txBody>
                    <a:bodyPr/>
                    <a:lstStyle/>
                    <a:p>
                      <a:pPr algn="ctr"/>
                      <a:r>
                        <a:rPr lang="en-GB" b="1" dirty="0">
                          <a:latin typeface="Arial" panose="020B0604020202020204" pitchFamily="34" charset="0"/>
                          <a:cs typeface="Arial" panose="020B0604020202020204" pitchFamily="34" charset="0"/>
                          <a:hlinkClick r:id="rId6" action="ppaction://hlinksldjump"/>
                        </a:rPr>
                        <a:t>Apprenticeships</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7" action="ppaction://hlinksldjump"/>
                        </a:rPr>
                        <a:t>Apprentice thumbnails</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8" action="ppaction://hlinksldjump"/>
                        </a:rPr>
                        <a:t>Resources Support</a:t>
                      </a:r>
                      <a:endParaRPr lang="en-GB"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7536160" y="5013176"/>
            <a:ext cx="2880320" cy="307777"/>
          </a:xfrm>
          <a:prstGeom prst="rect">
            <a:avLst/>
          </a:prstGeom>
          <a:noFill/>
        </p:spPr>
        <p:txBody>
          <a:bodyPr wrap="square" rtlCol="0">
            <a:spAutoFit/>
          </a:bodyPr>
          <a:lstStyle/>
          <a:p>
            <a:pPr algn="r"/>
            <a:r>
              <a:rPr lang="en-GB" sz="1400" dirty="0">
                <a:latin typeface="Arial" panose="020B0604020202020204" pitchFamily="34" charset="0"/>
                <a:cs typeface="Arial" panose="020B0604020202020204" pitchFamily="34" charset="0"/>
              </a:rPr>
              <a:t>Click a section to visit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081503A-1387-40B5-B1EF-4025A4FC3E19}"/>
              </a:ext>
            </a:extLst>
          </p:cNvPr>
          <p:cNvSpPr txBox="1">
            <a:spLocks/>
          </p:cNvSpPr>
          <p:nvPr/>
        </p:nvSpPr>
        <p:spPr>
          <a:xfrm>
            <a:off x="551384" y="319585"/>
            <a:ext cx="11640615" cy="916434"/>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lgn="l">
              <a:defRPr/>
            </a:pPr>
            <a:r>
              <a:rPr lang="en-GB" sz="3600" cap="none" dirty="0">
                <a:solidFill>
                  <a:srgbClr val="B0D235"/>
                </a:solidFill>
                <a:latin typeface="Cambria" panose="02040503050406030204" pitchFamily="18" charset="0"/>
              </a:rPr>
              <a:t>Application window</a:t>
            </a:r>
          </a:p>
        </p:txBody>
      </p:sp>
      <p:sp>
        <p:nvSpPr>
          <p:cNvPr id="28" name="Right Arrow 4">
            <a:extLst>
              <a:ext uri="{FF2B5EF4-FFF2-40B4-BE49-F238E27FC236}">
                <a16:creationId xmlns:a16="http://schemas.microsoft.com/office/drawing/2014/main" id="{A9AD0EB9-B136-4F69-9A4E-3DF6BEA98DFA}"/>
              </a:ext>
            </a:extLst>
          </p:cNvPr>
          <p:cNvSpPr/>
          <p:nvPr/>
        </p:nvSpPr>
        <p:spPr>
          <a:xfrm>
            <a:off x="3071663" y="1252664"/>
            <a:ext cx="4954339" cy="1289455"/>
          </a:xfrm>
          <a:prstGeom prst="rightArrow">
            <a:avLst/>
          </a:prstGeom>
          <a:solidFill>
            <a:srgbClr val="A2C2BD"/>
          </a:solidFill>
          <a:ln w="28575">
            <a:solidFill>
              <a:srgbClr val="006666"/>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Applications open October 2018</a:t>
            </a:r>
          </a:p>
        </p:txBody>
      </p:sp>
      <p:sp>
        <p:nvSpPr>
          <p:cNvPr id="29" name="Right Arrow 5">
            <a:extLst>
              <a:ext uri="{FF2B5EF4-FFF2-40B4-BE49-F238E27FC236}">
                <a16:creationId xmlns:a16="http://schemas.microsoft.com/office/drawing/2014/main" id="{3503433E-C9EA-44C5-A740-61B43CCA3293}"/>
              </a:ext>
            </a:extLst>
          </p:cNvPr>
          <p:cNvSpPr/>
          <p:nvPr/>
        </p:nvSpPr>
        <p:spPr>
          <a:xfrm>
            <a:off x="3071664" y="4077072"/>
            <a:ext cx="6947526" cy="1292861"/>
          </a:xfrm>
          <a:prstGeom prst="rightArrow">
            <a:avLst/>
          </a:prstGeom>
          <a:solidFill>
            <a:srgbClr val="A2C2BD"/>
          </a:solidFill>
          <a:ln w="28575">
            <a:solidFill>
              <a:srgbClr val="006666"/>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Applications will close once we have enough applicants for the specific stream.</a:t>
            </a:r>
          </a:p>
        </p:txBody>
      </p:sp>
      <p:sp>
        <p:nvSpPr>
          <p:cNvPr id="30" name="Right Arrow 6">
            <a:extLst>
              <a:ext uri="{FF2B5EF4-FFF2-40B4-BE49-F238E27FC236}">
                <a16:creationId xmlns:a16="http://schemas.microsoft.com/office/drawing/2014/main" id="{110C6D9A-4AA0-4E60-8E09-146BA4C3E9B1}"/>
              </a:ext>
            </a:extLst>
          </p:cNvPr>
          <p:cNvSpPr/>
          <p:nvPr/>
        </p:nvSpPr>
        <p:spPr>
          <a:xfrm>
            <a:off x="3071663" y="2689113"/>
            <a:ext cx="6002303" cy="1240965"/>
          </a:xfrm>
          <a:prstGeom prst="rightArrow">
            <a:avLst/>
          </a:prstGeom>
          <a:solidFill>
            <a:srgbClr val="A2C2BD"/>
          </a:solidFill>
          <a:ln w="28575">
            <a:solidFill>
              <a:srgbClr val="006666"/>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GB" b="1" dirty="0">
                <a:solidFill>
                  <a:schemeClr val="bg1"/>
                </a:solidFill>
                <a:latin typeface="Arial" panose="020B0604020202020204" pitchFamily="34" charset="0"/>
                <a:cs typeface="Arial" panose="020B0604020202020204" pitchFamily="34" charset="0"/>
              </a:rPr>
              <a:t>Apply online at: www.jaguarlandrovercareers.com</a:t>
            </a:r>
          </a:p>
        </p:txBody>
      </p:sp>
      <p:pic>
        <p:nvPicPr>
          <p:cNvPr id="31" name="Picture 2" descr="C:\Users\Brian\Documents\Company\Working images\DATA\JLR.png">
            <a:extLst>
              <a:ext uri="{FF2B5EF4-FFF2-40B4-BE49-F238E27FC236}">
                <a16:creationId xmlns:a16="http://schemas.microsoft.com/office/drawing/2014/main" id="{DD37108D-4F15-485D-A2C1-B82F53CA890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97356" y="260649"/>
            <a:ext cx="3336303" cy="828376"/>
          </a:xfrm>
          <a:prstGeom prst="rect">
            <a:avLst/>
          </a:prstGeom>
          <a:noFill/>
        </p:spPr>
      </p:pic>
    </p:spTree>
    <p:extLst>
      <p:ext uri="{BB962C8B-B14F-4D97-AF65-F5344CB8AC3E}">
        <p14:creationId xmlns:p14="http://schemas.microsoft.com/office/powerpoint/2010/main" val="5079454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Resources Support</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b="1" dirty="0"/>
              <a:t>Resources support</a:t>
            </a:r>
          </a:p>
        </p:txBody>
      </p:sp>
      <p:graphicFrame>
        <p:nvGraphicFramePr>
          <p:cNvPr id="6" name="Content Placeholder 4">
            <a:extLst>
              <a:ext uri="{FF2B5EF4-FFF2-40B4-BE49-F238E27FC236}">
                <a16:creationId xmlns:a16="http://schemas.microsoft.com/office/drawing/2014/main" id="{606DE7AB-D5E0-413B-AB5F-B731D4FD04A9}"/>
              </a:ext>
            </a:extLst>
          </p:cNvPr>
          <p:cNvGraphicFramePr>
            <a:graphicFrameLocks noGrp="1"/>
          </p:cNvGraphicFramePr>
          <p:nvPr>
            <p:ph idx="1"/>
            <p:extLst>
              <p:ext uri="{D42A27DB-BD31-4B8C-83A1-F6EECF244321}">
                <p14:modId xmlns:p14="http://schemas.microsoft.com/office/powerpoint/2010/main" val="1714201141"/>
              </p:ext>
            </p:extLst>
          </p:nvPr>
        </p:nvGraphicFramePr>
        <p:xfrm>
          <a:off x="1415480" y="1268760"/>
          <a:ext cx="9433048" cy="4089400"/>
        </p:xfrm>
        <a:graphic>
          <a:graphicData uri="http://schemas.openxmlformats.org/drawingml/2006/table">
            <a:tbl>
              <a:tblPr firstRow="1" bandRow="1">
                <a:tableStyleId>{B301B821-A1FF-4177-AEE7-76D212191A09}</a:tableStyleId>
              </a:tblPr>
              <a:tblGrid>
                <a:gridCol w="4716524">
                  <a:extLst>
                    <a:ext uri="{9D8B030D-6E8A-4147-A177-3AD203B41FA5}">
                      <a16:colId xmlns:a16="http://schemas.microsoft.com/office/drawing/2014/main" val="20000"/>
                    </a:ext>
                  </a:extLst>
                </a:gridCol>
                <a:gridCol w="1572175">
                  <a:extLst>
                    <a:ext uri="{9D8B030D-6E8A-4147-A177-3AD203B41FA5}">
                      <a16:colId xmlns:a16="http://schemas.microsoft.com/office/drawing/2014/main" val="20001"/>
                    </a:ext>
                  </a:extLst>
                </a:gridCol>
                <a:gridCol w="3144349">
                  <a:extLst>
                    <a:ext uri="{9D8B030D-6E8A-4147-A177-3AD203B41FA5}">
                      <a16:colId xmlns:a16="http://schemas.microsoft.com/office/drawing/2014/main" val="20002"/>
                    </a:ext>
                  </a:extLst>
                </a:gridCol>
              </a:tblGrid>
              <a:tr h="375920">
                <a:tc>
                  <a:txBody>
                    <a:bodyPr/>
                    <a:lstStyle/>
                    <a:p>
                      <a:r>
                        <a:rPr lang="en-GB" sz="1900" dirty="0">
                          <a:latin typeface="Arial" panose="020B0604020202020204" pitchFamily="34" charset="0"/>
                          <a:cs typeface="Arial" panose="020B0604020202020204" pitchFamily="34" charset="0"/>
                        </a:rPr>
                        <a:t>Item</a:t>
                      </a:r>
                    </a:p>
                  </a:txBody>
                  <a:tcPr/>
                </a:tc>
                <a:tc>
                  <a:txBody>
                    <a:bodyPr/>
                    <a:lstStyle/>
                    <a:p>
                      <a:r>
                        <a:rPr lang="en-GB" sz="1900" dirty="0">
                          <a:latin typeface="Arial" panose="020B0604020202020204" pitchFamily="34" charset="0"/>
                          <a:cs typeface="Arial" panose="020B0604020202020204" pitchFamily="34" charset="0"/>
                        </a:rPr>
                        <a:t>SKU</a:t>
                      </a:r>
                    </a:p>
                  </a:txBody>
                  <a:tcPr/>
                </a:tc>
                <a:tc>
                  <a:txBody>
                    <a:bodyPr/>
                    <a:lstStyle/>
                    <a:p>
                      <a:r>
                        <a:rPr lang="en-GB" sz="1900" dirty="0">
                          <a:latin typeface="Arial" panose="020B0604020202020204" pitchFamily="34" charset="0"/>
                          <a:cs typeface="Arial" panose="020B0604020202020204" pitchFamily="34" charset="0"/>
                        </a:rPr>
                        <a:t>Supplier</a:t>
                      </a:r>
                    </a:p>
                  </a:txBody>
                  <a:tcPr/>
                </a:tc>
                <a:extLst>
                  <a:ext uri="{0D108BD9-81ED-4DB2-BD59-A6C34878D82A}">
                    <a16:rowId xmlns:a16="http://schemas.microsoft.com/office/drawing/2014/main" val="10000"/>
                  </a:ext>
                </a:extLst>
              </a:tr>
              <a:tr h="370840">
                <a:tc>
                  <a:txBody>
                    <a:bodyPr/>
                    <a:lstStyle/>
                    <a:p>
                      <a:r>
                        <a:rPr lang="en-GB" sz="1600" dirty="0">
                          <a:latin typeface="Arial" panose="020B0604020202020204" pitchFamily="34" charset="0"/>
                          <a:cs typeface="Arial" panose="020B0604020202020204" pitchFamily="34" charset="0"/>
                        </a:rPr>
                        <a:t>Crumble Kit</a:t>
                      </a:r>
                    </a:p>
                  </a:txBody>
                  <a:tcPr/>
                </a:tc>
                <a:tc>
                  <a:txBody>
                    <a:bodyPr/>
                    <a:lstStyle/>
                    <a:p>
                      <a:r>
                        <a:rPr lang="en-GB" sz="1600" dirty="0">
                          <a:latin typeface="Arial" panose="020B0604020202020204" pitchFamily="34" charset="0"/>
                          <a:cs typeface="Arial" panose="020B0604020202020204" pitchFamily="34" charset="0"/>
                        </a:rPr>
                        <a:t>CRM-201</a:t>
                      </a:r>
                    </a:p>
                  </a:txBody>
                  <a:tcPr/>
                </a:tc>
                <a:tc>
                  <a:txBody>
                    <a:bodyPr/>
                    <a:lstStyle/>
                    <a:p>
                      <a:r>
                        <a:rPr lang="en-GB" sz="1600" dirty="0">
                          <a:latin typeface="Arial" panose="020B0604020202020204" pitchFamily="34" charset="0"/>
                          <a:cs typeface="Arial" panose="020B0604020202020204" pitchFamily="34" charset="0"/>
                        </a:rPr>
                        <a:t>D&amp;T Association, Mindsets</a:t>
                      </a:r>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Arial" panose="020B0604020202020204" pitchFamily="34" charset="0"/>
                          <a:ea typeface="+mn-ea"/>
                          <a:cs typeface="Arial" panose="020B0604020202020204" pitchFamily="34" charset="0"/>
                        </a:rPr>
                        <a:t>Sparkles (strip of 5)</a:t>
                      </a:r>
                    </a:p>
                  </a:txBody>
                  <a:tcPr/>
                </a:tc>
                <a:tc>
                  <a:txBody>
                    <a:bodyPr/>
                    <a:lstStyle/>
                    <a:p>
                      <a:r>
                        <a:rPr lang="en-GB" sz="1600" dirty="0">
                          <a:latin typeface="Arial" panose="020B0604020202020204" pitchFamily="34" charset="0"/>
                          <a:cs typeface="Arial" panose="020B0604020202020204" pitchFamily="34" charset="0"/>
                        </a:rPr>
                        <a:t>CRM-SPA</a:t>
                      </a:r>
                    </a:p>
                  </a:txBody>
                  <a:tcPr/>
                </a:tc>
                <a:tc>
                  <a:txBody>
                    <a:bodyPr/>
                    <a:lstStyle/>
                    <a:p>
                      <a:r>
                        <a:rPr lang="en-GB" sz="1600" dirty="0">
                          <a:latin typeface="Arial" panose="020B0604020202020204" pitchFamily="34" charset="0"/>
                          <a:cs typeface="Arial" panose="020B0604020202020204" pitchFamily="34" charset="0"/>
                        </a:rPr>
                        <a:t>Redfern Electronics</a:t>
                      </a:r>
                    </a:p>
                  </a:txBody>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Arial" panose="020B0604020202020204" pitchFamily="34" charset="0"/>
                          <a:ea typeface="+mn-ea"/>
                          <a:cs typeface="Arial" panose="020B0604020202020204" pitchFamily="34" charset="0"/>
                        </a:rPr>
                        <a:t>Sparkle Baton</a:t>
                      </a:r>
                    </a:p>
                  </a:txBody>
                  <a:tcPr/>
                </a:tc>
                <a:tc>
                  <a:txBody>
                    <a:bodyPr/>
                    <a:lstStyle/>
                    <a:p>
                      <a:r>
                        <a:rPr lang="en-GB" sz="1600" dirty="0">
                          <a:latin typeface="Arial" panose="020B0604020202020204" pitchFamily="34" charset="0"/>
                          <a:cs typeface="Arial" panose="020B0604020202020204" pitchFamily="34" charset="0"/>
                        </a:rPr>
                        <a:t>CRM-211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Redfern Electronics</a:t>
                      </a:r>
                    </a:p>
                  </a:txBody>
                  <a:tcPr/>
                </a:tc>
                <a:extLst>
                  <a:ext uri="{0D108BD9-81ED-4DB2-BD59-A6C34878D82A}">
                    <a16:rowId xmlns:a16="http://schemas.microsoft.com/office/drawing/2014/main" val="10003"/>
                  </a:ext>
                </a:extLst>
              </a:tr>
              <a:tr h="370840">
                <a:tc>
                  <a:txBody>
                    <a:bodyPr/>
                    <a:lstStyle/>
                    <a:p>
                      <a:r>
                        <a:rPr lang="en-GB" sz="1600" dirty="0">
                          <a:latin typeface="Arial" panose="020B0604020202020204" pitchFamily="34" charset="0"/>
                          <a:cs typeface="Arial" panose="020B0604020202020204" pitchFamily="34" charset="0"/>
                        </a:rPr>
                        <a:t>Crumbliser (connect up own components)</a:t>
                      </a:r>
                    </a:p>
                  </a:txBody>
                  <a:tcPr/>
                </a:tc>
                <a:tc>
                  <a:txBody>
                    <a:bodyPr/>
                    <a:lstStyle/>
                    <a:p>
                      <a:r>
                        <a:rPr lang="en-GB" sz="1600" dirty="0">
                          <a:latin typeface="Arial" panose="020B0604020202020204" pitchFamily="34" charset="0"/>
                          <a:cs typeface="Arial" panose="020B0604020202020204" pitchFamily="34" charset="0"/>
                        </a:rPr>
                        <a:t>RED-011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Redfern Electronics</a:t>
                      </a:r>
                    </a:p>
                  </a:txBody>
                  <a:tcPr/>
                </a:tc>
                <a:extLst>
                  <a:ext uri="{0D108BD9-81ED-4DB2-BD59-A6C34878D82A}">
                    <a16:rowId xmlns:a16="http://schemas.microsoft.com/office/drawing/2014/main" val="10004"/>
                  </a:ext>
                </a:extLst>
              </a:tr>
              <a:tr h="370840">
                <a:tc>
                  <a:txBody>
                    <a:bodyPr/>
                    <a:lstStyle/>
                    <a:p>
                      <a:r>
                        <a:rPr lang="en-GB" sz="1600" dirty="0">
                          <a:latin typeface="Arial" panose="020B0604020202020204" pitchFamily="34" charset="0"/>
                          <a:cs typeface="Arial" panose="020B0604020202020204" pitchFamily="34" charset="0"/>
                        </a:rPr>
                        <a:t>Thermistor</a:t>
                      </a: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Kitronik,</a:t>
                      </a:r>
                      <a:r>
                        <a:rPr lang="en-GB" sz="1600" baseline="0"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Rapid Electronics</a:t>
                      </a:r>
                    </a:p>
                  </a:txBody>
                  <a:tcPr/>
                </a:tc>
                <a:extLst>
                  <a:ext uri="{0D108BD9-81ED-4DB2-BD59-A6C34878D82A}">
                    <a16:rowId xmlns:a16="http://schemas.microsoft.com/office/drawing/2014/main" val="10005"/>
                  </a:ext>
                </a:extLst>
              </a:tr>
              <a:tr h="370840">
                <a:tc>
                  <a:txBody>
                    <a:bodyPr/>
                    <a:lstStyle/>
                    <a:p>
                      <a:r>
                        <a:rPr lang="en-GB" sz="1600" dirty="0">
                          <a:latin typeface="Arial" panose="020B0604020202020204" pitchFamily="34" charset="0"/>
                          <a:cs typeface="Arial" panose="020B0604020202020204" pitchFamily="34" charset="0"/>
                        </a:rPr>
                        <a:t>LDR</a:t>
                      </a: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Kitronik,</a:t>
                      </a:r>
                      <a:r>
                        <a:rPr lang="en-GB" sz="1600" baseline="0" dirty="0">
                          <a:latin typeface="Arial" panose="020B0604020202020204" pitchFamily="34" charset="0"/>
                          <a:cs typeface="Arial" panose="020B0604020202020204" pitchFamily="34" charset="0"/>
                        </a:rPr>
                        <a:t> Rapid Electronics</a:t>
                      </a:r>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6"/>
                  </a:ext>
                </a:extLst>
              </a:tr>
              <a:tr h="370840">
                <a:tc>
                  <a:txBody>
                    <a:bodyPr/>
                    <a:lstStyle/>
                    <a:p>
                      <a:r>
                        <a:rPr lang="en-GB" sz="1600" dirty="0">
                          <a:latin typeface="Arial" panose="020B0604020202020204" pitchFamily="34" charset="0"/>
                          <a:cs typeface="Arial" panose="020B0604020202020204" pitchFamily="34" charset="0"/>
                        </a:rPr>
                        <a:t>Motor including</a:t>
                      </a:r>
                      <a:r>
                        <a:rPr lang="en-GB" sz="1600" baseline="0" dirty="0">
                          <a:latin typeface="Arial" panose="020B0604020202020204" pitchFamily="34" charset="0"/>
                          <a:cs typeface="Arial" panose="020B0604020202020204" pitchFamily="34" charset="0"/>
                        </a:rPr>
                        <a:t> gear box</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2547</a:t>
                      </a:r>
                    </a:p>
                  </a:txBody>
                  <a:tcPr/>
                </a:tc>
                <a:tc>
                  <a:txBody>
                    <a:bodyPr/>
                    <a:lstStyle/>
                    <a:p>
                      <a:r>
                        <a:rPr lang="en-GB" sz="1600" dirty="0">
                          <a:latin typeface="Arial" panose="020B0604020202020204" pitchFamily="34" charset="0"/>
                          <a:cs typeface="Arial" panose="020B0604020202020204" pitchFamily="34" charset="0"/>
                        </a:rPr>
                        <a:t>Kitronik,</a:t>
                      </a:r>
                      <a:r>
                        <a:rPr lang="en-GB" sz="1600" baseline="0" dirty="0">
                          <a:latin typeface="Arial" panose="020B0604020202020204" pitchFamily="34" charset="0"/>
                          <a:cs typeface="Arial" panose="020B0604020202020204" pitchFamily="34" charset="0"/>
                        </a:rPr>
                        <a:t> Rapid Electronics</a:t>
                      </a:r>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7"/>
                  </a:ext>
                </a:extLst>
              </a:tr>
              <a:tr h="370840">
                <a:tc>
                  <a:txBody>
                    <a:bodyPr/>
                    <a:lstStyle/>
                    <a:p>
                      <a:r>
                        <a:rPr lang="en-GB" sz="1600" dirty="0">
                          <a:latin typeface="Arial" panose="020B0604020202020204" pitchFamily="34" charset="0"/>
                          <a:cs typeface="Arial" panose="020B0604020202020204" pitchFamily="34" charset="0"/>
                        </a:rPr>
                        <a:t>180° Servo motor</a:t>
                      </a:r>
                    </a:p>
                  </a:txBody>
                  <a:tcPr/>
                </a:tc>
                <a:tc>
                  <a:txBody>
                    <a:bodyPr/>
                    <a:lstStyle/>
                    <a:p>
                      <a:r>
                        <a:rPr lang="en-GB" sz="1600" dirty="0">
                          <a:latin typeface="Arial" panose="020B0604020202020204" pitchFamily="34" charset="0"/>
                          <a:cs typeface="Arial" panose="020B0604020202020204" pitchFamily="34" charset="0"/>
                        </a:rPr>
                        <a:t>2565</a:t>
                      </a:r>
                    </a:p>
                  </a:txBody>
                  <a:tcPr/>
                </a:tc>
                <a:tc>
                  <a:txBody>
                    <a:bodyPr/>
                    <a:lstStyle/>
                    <a:p>
                      <a:r>
                        <a:rPr lang="en-GB" sz="1600" dirty="0">
                          <a:latin typeface="Arial" panose="020B0604020202020204" pitchFamily="34" charset="0"/>
                          <a:cs typeface="Arial" panose="020B0604020202020204" pitchFamily="34" charset="0"/>
                        </a:rPr>
                        <a:t>Kitronik,</a:t>
                      </a:r>
                      <a:r>
                        <a:rPr lang="en-GB" sz="1600" baseline="0" dirty="0">
                          <a:latin typeface="Arial" panose="020B0604020202020204" pitchFamily="34" charset="0"/>
                          <a:cs typeface="Arial" panose="020B0604020202020204" pitchFamily="34" charset="0"/>
                        </a:rPr>
                        <a:t> Rapid Electronics</a:t>
                      </a:r>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8"/>
                  </a:ext>
                </a:extLst>
              </a:tr>
              <a:tr h="370840">
                <a:tc>
                  <a:txBody>
                    <a:bodyPr/>
                    <a:lstStyle/>
                    <a:p>
                      <a:r>
                        <a:rPr lang="en-GB" sz="1600" dirty="0">
                          <a:latin typeface="Arial" panose="020B0604020202020204" pitchFamily="34" charset="0"/>
                          <a:cs typeface="Arial" panose="020B0604020202020204" pitchFamily="34" charset="0"/>
                        </a:rPr>
                        <a:t>Continuous</a:t>
                      </a:r>
                      <a:r>
                        <a:rPr lang="en-GB" sz="1600" baseline="0" dirty="0">
                          <a:latin typeface="Arial" panose="020B0604020202020204" pitchFamily="34" charset="0"/>
                          <a:cs typeface="Arial" panose="020B0604020202020204" pitchFamily="34" charset="0"/>
                        </a:rPr>
                        <a:t> rotation servo</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2589</a:t>
                      </a:r>
                    </a:p>
                  </a:txBody>
                  <a:tcPr/>
                </a:tc>
                <a:tc>
                  <a:txBody>
                    <a:bodyPr/>
                    <a:lstStyle/>
                    <a:p>
                      <a:r>
                        <a:rPr lang="en-GB" sz="1600" dirty="0">
                          <a:latin typeface="Arial" panose="020B0604020202020204" pitchFamily="34" charset="0"/>
                          <a:cs typeface="Arial" panose="020B0604020202020204" pitchFamily="34" charset="0"/>
                        </a:rPr>
                        <a:t>Kitronik,</a:t>
                      </a:r>
                      <a:r>
                        <a:rPr lang="en-GB" sz="1600" baseline="0" dirty="0">
                          <a:latin typeface="Arial" panose="020B0604020202020204" pitchFamily="34" charset="0"/>
                          <a:cs typeface="Arial" panose="020B0604020202020204" pitchFamily="34" charset="0"/>
                        </a:rPr>
                        <a:t> Rapid Electronics</a:t>
                      </a:r>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9"/>
                  </a:ext>
                </a:extLst>
              </a:tr>
              <a:tr h="370840">
                <a:tc>
                  <a:txBody>
                    <a:bodyPr/>
                    <a:lstStyle/>
                    <a:p>
                      <a:r>
                        <a:rPr lang="en-GB" sz="1600" dirty="0">
                          <a:latin typeface="Arial" panose="020B0604020202020204" pitchFamily="34" charset="0"/>
                          <a:cs typeface="Arial" panose="020B0604020202020204" pitchFamily="34" charset="0"/>
                        </a:rPr>
                        <a:t>Ultrasonic</a:t>
                      </a:r>
                      <a:r>
                        <a:rPr lang="en-GB" sz="1600" baseline="0" dirty="0">
                          <a:latin typeface="Arial" panose="020B0604020202020204" pitchFamily="34" charset="0"/>
                          <a:cs typeface="Arial" panose="020B0604020202020204" pitchFamily="34" charset="0"/>
                        </a:rPr>
                        <a:t> distance sensor</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HC-SR04</a:t>
                      </a:r>
                    </a:p>
                  </a:txBody>
                  <a:tcPr/>
                </a:tc>
                <a:tc>
                  <a:txBody>
                    <a:bodyPr/>
                    <a:lstStyle/>
                    <a:p>
                      <a:r>
                        <a:rPr lang="en-GB" sz="1600" dirty="0">
                          <a:latin typeface="Arial" panose="020B0604020202020204" pitchFamily="34" charset="0"/>
                          <a:cs typeface="Arial" panose="020B0604020202020204" pitchFamily="34" charset="0"/>
                        </a:rPr>
                        <a:t>Elegoo - Amazon</a:t>
                      </a:r>
                    </a:p>
                  </a:txBody>
                  <a:tcPr/>
                </a:tc>
                <a:extLst>
                  <a:ext uri="{0D108BD9-81ED-4DB2-BD59-A6C34878D82A}">
                    <a16:rowId xmlns:a16="http://schemas.microsoft.com/office/drawing/2014/main" val="10010"/>
                  </a:ext>
                </a:extLst>
              </a:tr>
            </a:tbl>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Computerised cars</a:t>
            </a:r>
          </a:p>
        </p:txBody>
      </p:sp>
      <p:sp>
        <p:nvSpPr>
          <p:cNvPr id="3" name="Text Placeholder 2"/>
          <p:cNvSpPr>
            <a:spLocks noGrp="1"/>
          </p:cNvSpPr>
          <p:nvPr>
            <p:ph type="body" idx="1"/>
          </p:nvPr>
        </p:nvSpPr>
        <p:spPr/>
        <p:txBody>
          <a:bodyPr/>
          <a:lstStyle/>
          <a:p>
            <a:r>
              <a:rPr lang="en-GB" dirty="0"/>
              <a:t>Skills for Industry</a:t>
            </a:r>
          </a:p>
        </p:txBody>
      </p:sp>
    </p:spTree>
    <p:extLst>
      <p:ext uri="{BB962C8B-B14F-4D97-AF65-F5344CB8AC3E}">
        <p14:creationId xmlns:p14="http://schemas.microsoft.com/office/powerpoint/2010/main" val="10750769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b="1" cap="none" dirty="0"/>
              <a:t>The task</a:t>
            </a:r>
          </a:p>
        </p:txBody>
      </p:sp>
      <p:sp>
        <p:nvSpPr>
          <p:cNvPr id="3" name="Rectangle 2">
            <a:extLst>
              <a:ext uri="{FF2B5EF4-FFF2-40B4-BE49-F238E27FC236}">
                <a16:creationId xmlns:a16="http://schemas.microsoft.com/office/drawing/2014/main" id="{99098D78-57F1-43D3-8EE0-A11ECBD0BD7D}"/>
              </a:ext>
            </a:extLst>
          </p:cNvPr>
          <p:cNvSpPr/>
          <p:nvPr/>
        </p:nvSpPr>
        <p:spPr>
          <a:xfrm>
            <a:off x="767408" y="1140353"/>
            <a:ext cx="8160568" cy="4154984"/>
          </a:xfrm>
          <a:prstGeom prst="rect">
            <a:avLst/>
          </a:prstGeom>
        </p:spPr>
        <p:txBody>
          <a:bodyPr wrap="square">
            <a:spAutoFit/>
          </a:bodyPr>
          <a:lstStyle/>
          <a:p>
            <a:r>
              <a:rPr lang="en-GB" b="1" dirty="0">
                <a:latin typeface="Arial" panose="020B0604020202020204" pitchFamily="34" charset="0"/>
                <a:cs typeface="Arial" panose="020B0604020202020204" pitchFamily="34" charset="0"/>
              </a:rPr>
              <a:t>Key points to consider:</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In the 1980s, TV programme Knight Rider featured a computerised car called KITT, which could drive itself and had a range of sensors that allowed it to navigate and interact with its environment and people.</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How close are we to getting that type of capability in our cars?</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Why has the car become filled with electronics and what has driven this development?</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What developments have taken place in electronics that have driven the development of automotive electronics?</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How have the developments in electronics been mirrored by those of automotive electronics.</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What features has the car acquired over the last 20 years?</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What developments might we see in the next 10 years for the car?</a:t>
            </a:r>
          </a:p>
        </p:txBody>
      </p:sp>
      <p:pic>
        <p:nvPicPr>
          <p:cNvPr id="4" name="Picture 6" descr="http://i277.photobucket.com/albums/kk66/manbat_bucket/PossibleKITT2.gif">
            <a:extLst>
              <a:ext uri="{FF2B5EF4-FFF2-40B4-BE49-F238E27FC236}">
                <a16:creationId xmlns:a16="http://schemas.microsoft.com/office/drawing/2014/main" id="{3F4D8BE7-E004-474E-AFF5-9C93C7B61FA2}"/>
              </a:ext>
            </a:extLst>
          </p:cNvPr>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08674" y="621396"/>
            <a:ext cx="3004321" cy="1727484"/>
          </a:xfrm>
          <a:prstGeom prst="rect">
            <a:avLst/>
          </a:prstGeom>
          <a:noFill/>
        </p:spPr>
      </p:pic>
      <p:pic>
        <p:nvPicPr>
          <p:cNvPr id="5" name="Picture 4" descr="http://i45.servimg.com/u/f45/17/45/97/61/scanne10.gif">
            <a:extLst>
              <a:ext uri="{FF2B5EF4-FFF2-40B4-BE49-F238E27FC236}">
                <a16:creationId xmlns:a16="http://schemas.microsoft.com/office/drawing/2014/main" id="{0A9D19D5-B12B-444E-96E6-4AEE8952D6FB}"/>
              </a:ext>
            </a:extLst>
          </p:cNvPr>
          <p:cNvPicPr>
            <a:picLocks noChangeAspect="1" noChangeArrowheads="1" noCrop="1"/>
          </p:cNvPicPr>
          <p:nvPr/>
        </p:nvPicPr>
        <p:blipFill>
          <a:blip r:embed="rId4" cstate="print"/>
          <a:srcRect/>
          <a:stretch>
            <a:fillRect/>
          </a:stretch>
        </p:blipFill>
        <p:spPr bwMode="auto">
          <a:xfrm>
            <a:off x="2495600" y="5445224"/>
            <a:ext cx="7562850" cy="381001"/>
          </a:xfrm>
          <a:prstGeom prst="rect">
            <a:avLst/>
          </a:prstGeom>
          <a:noFill/>
        </p:spPr>
      </p:pic>
    </p:spTree>
    <p:extLst>
      <p:ext uri="{BB962C8B-B14F-4D97-AF65-F5344CB8AC3E}">
        <p14:creationId xmlns:p14="http://schemas.microsoft.com/office/powerpoint/2010/main" val="4095265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b="1" cap="none" dirty="0"/>
              <a:t>Homework</a:t>
            </a:r>
          </a:p>
        </p:txBody>
      </p:sp>
      <p:sp>
        <p:nvSpPr>
          <p:cNvPr id="3" name="Rectangle 2">
            <a:extLst>
              <a:ext uri="{FF2B5EF4-FFF2-40B4-BE49-F238E27FC236}">
                <a16:creationId xmlns:a16="http://schemas.microsoft.com/office/drawing/2014/main" id="{AB140F3C-759A-4B25-938E-E852AE44D8B6}"/>
              </a:ext>
            </a:extLst>
          </p:cNvPr>
          <p:cNvSpPr/>
          <p:nvPr/>
        </p:nvSpPr>
        <p:spPr>
          <a:xfrm>
            <a:off x="839416" y="1124744"/>
            <a:ext cx="6840760" cy="2385268"/>
          </a:xfrm>
          <a:prstGeom prst="rect">
            <a:avLst/>
          </a:prstGeom>
        </p:spPr>
        <p:txBody>
          <a:bodyPr wrap="square">
            <a:spAutoFit/>
          </a:bodyPr>
          <a:lstStyle/>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Create a presentation that charts the development of automotive electronics, linking to developments in electronics and the key design changes that have occurred.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To conclude your presentation, suggest how you think the computerised car will develop.</a:t>
            </a:r>
          </a:p>
          <a:p>
            <a:pPr marL="285750" indent="-285750">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Outcome should be a set of PowerPoint slides which can include video, photos, written information. Minimum of six slides.</a:t>
            </a:r>
          </a:p>
        </p:txBody>
      </p:sp>
      <p:pic>
        <p:nvPicPr>
          <p:cNvPr id="4" name="Picture 6" descr="http://i277.photobucket.com/albums/kk66/manbat_bucket/PossibleKITT2.gif">
            <a:extLst>
              <a:ext uri="{FF2B5EF4-FFF2-40B4-BE49-F238E27FC236}">
                <a16:creationId xmlns:a16="http://schemas.microsoft.com/office/drawing/2014/main" id="{D51050ED-B414-4927-923B-8BF50D877C1C}"/>
              </a:ext>
            </a:extLst>
          </p:cNvPr>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08674" y="621396"/>
            <a:ext cx="3004321" cy="1727484"/>
          </a:xfrm>
          <a:prstGeom prst="rect">
            <a:avLst/>
          </a:prstGeom>
          <a:noFill/>
        </p:spPr>
      </p:pic>
      <p:pic>
        <p:nvPicPr>
          <p:cNvPr id="5" name="Picture 4" descr="http://i45.servimg.com/u/f45/17/45/97/61/scanne10.gif">
            <a:extLst>
              <a:ext uri="{FF2B5EF4-FFF2-40B4-BE49-F238E27FC236}">
                <a16:creationId xmlns:a16="http://schemas.microsoft.com/office/drawing/2014/main" id="{60870087-18CD-42B9-9208-77D84CD7184F}"/>
              </a:ext>
            </a:extLst>
          </p:cNvPr>
          <p:cNvPicPr>
            <a:picLocks noChangeAspect="1" noChangeArrowheads="1" noCrop="1"/>
          </p:cNvPicPr>
          <p:nvPr/>
        </p:nvPicPr>
        <p:blipFill>
          <a:blip r:embed="rId4" cstate="print"/>
          <a:srcRect/>
          <a:stretch>
            <a:fillRect/>
          </a:stretch>
        </p:blipFill>
        <p:spPr bwMode="auto">
          <a:xfrm>
            <a:off x="2495600" y="5445224"/>
            <a:ext cx="7562850" cy="381001"/>
          </a:xfrm>
          <a:prstGeom prst="rect">
            <a:avLst/>
          </a:prstGeom>
          <a:noFill/>
        </p:spPr>
      </p:pic>
    </p:spTree>
    <p:extLst>
      <p:ext uri="{BB962C8B-B14F-4D97-AF65-F5344CB8AC3E}">
        <p14:creationId xmlns:p14="http://schemas.microsoft.com/office/powerpoint/2010/main" val="23131144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cap="none" dirty="0"/>
              <a:t>Automotive electronics</a:t>
            </a:r>
            <a:endParaRPr lang="en-GB" b="1" cap="none" dirty="0"/>
          </a:p>
        </p:txBody>
      </p:sp>
      <p:sp>
        <p:nvSpPr>
          <p:cNvPr id="3" name="Content Placeholder 2">
            <a:extLst>
              <a:ext uri="{FF2B5EF4-FFF2-40B4-BE49-F238E27FC236}">
                <a16:creationId xmlns:a16="http://schemas.microsoft.com/office/drawing/2014/main" id="{E92EF068-CE0B-4E0D-B826-A11C1B34BC04}"/>
              </a:ext>
            </a:extLst>
          </p:cNvPr>
          <p:cNvSpPr txBox="1">
            <a:spLocks/>
          </p:cNvSpPr>
          <p:nvPr/>
        </p:nvSpPr>
        <p:spPr>
          <a:xfrm>
            <a:off x="680552" y="1268761"/>
            <a:ext cx="9876928" cy="1224136"/>
          </a:xfrm>
          <a:prstGeom prst="rect">
            <a:avLst/>
          </a:prstGeom>
        </p:spPr>
        <p:txBody>
          <a:bodyPr vert="horz" lIns="91440" tIns="45720" rIns="91440" bIns="45720" rtlCol="0" anchor="b">
            <a:normAutofit/>
          </a:bodyPr>
          <a:lstStyle>
            <a:lvl1pPr marL="0" indent="0" algn="l" defTabSz="342900" rtl="0" eaLnBrk="1" latinLnBrk="0" hangingPunct="1">
              <a:spcBef>
                <a:spcPct val="20000"/>
              </a:spcBef>
              <a:buFont typeface="Arial"/>
              <a:buNone/>
              <a:defRPr sz="2000" b="1" kern="1200">
                <a:solidFill>
                  <a:schemeClr val="tx1">
                    <a:tint val="75000"/>
                  </a:schemeClr>
                </a:solidFill>
                <a:latin typeface="Cambria" panose="02040503050406030204" pitchFamily="18" charset="0"/>
                <a:ea typeface="+mn-ea"/>
                <a:cs typeface="Arial"/>
              </a:defRPr>
            </a:lvl1pPr>
            <a:lvl2pPr marL="457200" indent="0" algn="l" defTabSz="3429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3429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GB" sz="1800" b="0" dirty="0">
                <a:solidFill>
                  <a:schemeClr val="tx1"/>
                </a:solidFill>
                <a:latin typeface="Arial" panose="020B0604020202020204" pitchFamily="34" charset="0"/>
                <a:cs typeface="Arial" panose="020B0604020202020204" pitchFamily="34" charset="0"/>
              </a:rPr>
              <a:t>Electronics in cars developed from the need to control engines in order to get the maximum performance from ‘lean’ burn engines using diesel or unleaded fuel. This was because different engine speeds required varying amounts of fuel and air – these amounts are complex and difficult to control using mechanical systems.</a:t>
            </a:r>
          </a:p>
          <a:p>
            <a:endParaRPr lang="en-GB" sz="1800" b="0" dirty="0">
              <a:solidFill>
                <a:schemeClr val="tx1"/>
              </a:solidFill>
              <a:latin typeface="Arial" panose="020B0604020202020204" pitchFamily="34" charset="0"/>
              <a:cs typeface="Arial" panose="020B0604020202020204" pitchFamily="34" charset="0"/>
            </a:endParaRPr>
          </a:p>
        </p:txBody>
      </p:sp>
      <p:pic>
        <p:nvPicPr>
          <p:cNvPr id="4" name="Picture 2" descr="http://www.chipestimate.com/blogs/IPInsider/wp-content/uploads/2011/06/Auto_electronics_cropped.jpg">
            <a:extLst>
              <a:ext uri="{FF2B5EF4-FFF2-40B4-BE49-F238E27FC236}">
                <a16:creationId xmlns:a16="http://schemas.microsoft.com/office/drawing/2014/main" id="{17F04710-8B95-4FB7-ADF3-078A64792484}"/>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572985" y="1894141"/>
            <a:ext cx="5156879" cy="3695098"/>
          </a:xfrm>
          <a:prstGeom prst="rect">
            <a:avLst/>
          </a:prstGeom>
          <a:noFill/>
        </p:spPr>
      </p:pic>
      <p:sp>
        <p:nvSpPr>
          <p:cNvPr id="5" name="Content Placeholder 2">
            <a:extLst>
              <a:ext uri="{FF2B5EF4-FFF2-40B4-BE49-F238E27FC236}">
                <a16:creationId xmlns:a16="http://schemas.microsoft.com/office/drawing/2014/main" id="{CA4C5F6E-1E85-458B-81DB-7F08C3460CF2}"/>
              </a:ext>
            </a:extLst>
          </p:cNvPr>
          <p:cNvSpPr txBox="1">
            <a:spLocks/>
          </p:cNvSpPr>
          <p:nvPr/>
        </p:nvSpPr>
        <p:spPr>
          <a:xfrm>
            <a:off x="911424" y="2492897"/>
            <a:ext cx="4913784" cy="2694913"/>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i="0" u="none" strike="noStrike" kern="1200" cap="none" spc="0" normalizeH="0" baseline="0" noProof="0" dirty="0">
                <a:ln>
                  <a:noFill/>
                </a:ln>
                <a:effectLst/>
                <a:uLnTx/>
                <a:uFillTx/>
                <a:latin typeface="Arial" panose="020B0604020202020204" pitchFamily="34" charset="0"/>
                <a:cs typeface="Arial" panose="020B0604020202020204" pitchFamily="34" charset="0"/>
              </a:rPr>
              <a:t>Hence the development of Engine Control Units (ECUs) to control modern engines.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i="0" u="none" strike="noStrike" kern="1200" cap="none" spc="0" normalizeH="0" baseline="0" noProof="0" dirty="0">
                <a:ln>
                  <a:noFill/>
                </a:ln>
                <a:effectLst/>
                <a:uLnTx/>
                <a:uFillTx/>
                <a:latin typeface="Arial" panose="020B0604020202020204" pitchFamily="34" charset="0"/>
                <a:cs typeface="Arial" panose="020B0604020202020204" pitchFamily="34" charset="0"/>
              </a:rPr>
              <a:t>As electronic controls began to be used for more automotive applications, the acronym ECU took on the more general meaning of ‘electronic control unit’, and then specific ECUs were developed.</a:t>
            </a:r>
          </a:p>
        </p:txBody>
      </p:sp>
      <p:sp>
        <p:nvSpPr>
          <p:cNvPr id="6" name="Content Placeholder 2">
            <a:extLst>
              <a:ext uri="{FF2B5EF4-FFF2-40B4-BE49-F238E27FC236}">
                <a16:creationId xmlns:a16="http://schemas.microsoft.com/office/drawing/2014/main" id="{3299FF3B-9F6A-4AB0-AD9D-0181529F8B57}"/>
              </a:ext>
            </a:extLst>
          </p:cNvPr>
          <p:cNvSpPr txBox="1">
            <a:spLocks/>
          </p:cNvSpPr>
          <p:nvPr/>
        </p:nvSpPr>
        <p:spPr>
          <a:xfrm>
            <a:off x="335360" y="4905366"/>
            <a:ext cx="8640960" cy="100811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i="0" u="none" strike="noStrike" kern="1200" cap="none" spc="0" normalizeH="0" baseline="0" noProof="0" dirty="0">
                <a:ln>
                  <a:noFill/>
                </a:ln>
                <a:effectLst/>
                <a:uLnTx/>
                <a:uFillTx/>
                <a:latin typeface="Arial" panose="020B0604020202020204" pitchFamily="34" charset="0"/>
                <a:cs typeface="Arial" panose="020B0604020202020204" pitchFamily="34" charset="0"/>
              </a:rPr>
              <a:t>A modern car may have up to 100 ECUs and a commercial vehicle up to 40.</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5638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27A97CB-8C81-4C05-92C0-231EFCBAE07F}"/>
              </a:ext>
            </a:extLst>
          </p:cNvPr>
          <p:cNvSpPr/>
          <p:nvPr/>
        </p:nvSpPr>
        <p:spPr>
          <a:xfrm>
            <a:off x="443645" y="1052736"/>
            <a:ext cx="6228419" cy="4824536"/>
          </a:xfrm>
          <a:prstGeom prst="rect">
            <a:avLst/>
          </a:prstGeom>
          <a:noFill/>
          <a:ln w="19050">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cap="none" dirty="0"/>
              <a:t>What’s computer controlled in a car?</a:t>
            </a:r>
            <a:endParaRPr lang="en-GB" b="1" cap="none" dirty="0"/>
          </a:p>
        </p:txBody>
      </p:sp>
      <p:sp>
        <p:nvSpPr>
          <p:cNvPr id="4" name="Content Placeholder 8">
            <a:extLst>
              <a:ext uri="{FF2B5EF4-FFF2-40B4-BE49-F238E27FC236}">
                <a16:creationId xmlns:a16="http://schemas.microsoft.com/office/drawing/2014/main" id="{2E75E597-9200-4468-8B40-FCC7149B4D57}"/>
              </a:ext>
            </a:extLst>
          </p:cNvPr>
          <p:cNvSpPr txBox="1">
            <a:spLocks/>
          </p:cNvSpPr>
          <p:nvPr/>
        </p:nvSpPr>
        <p:spPr>
          <a:xfrm>
            <a:off x="457200" y="1565944"/>
            <a:ext cx="6070848" cy="3951288"/>
          </a:xfrm>
          <a:prstGeom prst="rect">
            <a:avLst/>
          </a:prstGeom>
        </p:spPr>
        <p:txBody>
          <a:bodyPr>
            <a:noAutofit/>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spcBef>
                <a:spcPts val="0"/>
              </a:spcBef>
              <a:spcAft>
                <a:spcPts val="400"/>
              </a:spcAft>
            </a:pPr>
            <a:r>
              <a:rPr lang="en-GB" sz="1600" b="0" dirty="0">
                <a:solidFill>
                  <a:schemeClr val="tx1"/>
                </a:solidFill>
                <a:latin typeface="Arial" panose="020B0604020202020204" pitchFamily="34" charset="0"/>
                <a:cs typeface="Arial" panose="020B0604020202020204" pitchFamily="34" charset="0"/>
              </a:rPr>
              <a:t>One of the most demanding electronic parts of a car is the engine control unit. The engine itself is a very fast and complex part of the car. Of all the electronics in any car the computing power of the engine control unit is the highest, typically a 32-bit processor.</a:t>
            </a:r>
          </a:p>
          <a:p>
            <a:pPr>
              <a:spcBef>
                <a:spcPts val="0"/>
              </a:spcBef>
              <a:spcAft>
                <a:spcPts val="200"/>
              </a:spcAft>
            </a:pPr>
            <a:r>
              <a:rPr lang="en-GB" sz="1600" b="0" dirty="0">
                <a:solidFill>
                  <a:schemeClr val="tx1"/>
                </a:solidFill>
                <a:latin typeface="Arial" panose="020B0604020202020204" pitchFamily="34" charset="0"/>
                <a:cs typeface="Arial" panose="020B0604020202020204" pitchFamily="34" charset="0"/>
              </a:rPr>
              <a:t>It controls such things as:</a:t>
            </a:r>
          </a:p>
          <a:p>
            <a:pPr lvl="1">
              <a:spcBef>
                <a:spcPts val="0"/>
              </a:spcBef>
              <a:spcAft>
                <a:spcPts val="200"/>
              </a:spcAft>
            </a:pPr>
            <a:r>
              <a:rPr lang="en-GB" sz="1600" dirty="0">
                <a:latin typeface="Arial" panose="020B0604020202020204" pitchFamily="34" charset="0"/>
                <a:cs typeface="Arial" panose="020B0604020202020204" pitchFamily="34" charset="0"/>
              </a:rPr>
              <a:t>Fuel injection rate</a:t>
            </a:r>
          </a:p>
          <a:p>
            <a:pPr lvl="1">
              <a:spcBef>
                <a:spcPts val="0"/>
              </a:spcBef>
              <a:spcAft>
                <a:spcPts val="200"/>
              </a:spcAft>
            </a:pPr>
            <a:r>
              <a:rPr lang="en-GB" sz="1600" dirty="0">
                <a:latin typeface="Arial" panose="020B0604020202020204" pitchFamily="34" charset="0"/>
                <a:cs typeface="Arial" panose="020B0604020202020204" pitchFamily="34" charset="0"/>
              </a:rPr>
              <a:t>Emission control</a:t>
            </a:r>
          </a:p>
          <a:p>
            <a:pPr lvl="1">
              <a:spcBef>
                <a:spcPts val="0"/>
              </a:spcBef>
              <a:spcAft>
                <a:spcPts val="200"/>
              </a:spcAft>
            </a:pPr>
            <a:r>
              <a:rPr lang="en-GB" sz="1600" dirty="0">
                <a:latin typeface="Arial" panose="020B0604020202020204" pitchFamily="34" charset="0"/>
                <a:cs typeface="Arial" panose="020B0604020202020204" pitchFamily="34" charset="0"/>
              </a:rPr>
              <a:t>Turbocharger control</a:t>
            </a:r>
          </a:p>
          <a:p>
            <a:pPr lvl="1">
              <a:spcBef>
                <a:spcPts val="0"/>
              </a:spcBef>
              <a:spcAft>
                <a:spcPts val="200"/>
              </a:spcAft>
            </a:pPr>
            <a:r>
              <a:rPr lang="en-GB" sz="1600" dirty="0">
                <a:latin typeface="Arial" panose="020B0604020202020204" pitchFamily="34" charset="0"/>
                <a:cs typeface="Arial" panose="020B0604020202020204" pitchFamily="34" charset="0"/>
              </a:rPr>
              <a:t>Cooling system control</a:t>
            </a:r>
          </a:p>
          <a:p>
            <a:pPr lvl="1">
              <a:spcBef>
                <a:spcPts val="0"/>
              </a:spcBef>
              <a:spcAft>
                <a:spcPts val="200"/>
              </a:spcAft>
            </a:pPr>
            <a:r>
              <a:rPr lang="en-GB" sz="1600" dirty="0">
                <a:latin typeface="Arial" panose="020B0604020202020204" pitchFamily="34" charset="0"/>
                <a:cs typeface="Arial" panose="020B0604020202020204" pitchFamily="34" charset="0"/>
              </a:rPr>
              <a:t>Throttle control</a:t>
            </a:r>
          </a:p>
          <a:p>
            <a:pPr lvl="1">
              <a:spcBef>
                <a:spcPts val="0"/>
              </a:spcBef>
              <a:spcAft>
                <a:spcPts val="200"/>
              </a:spcAft>
            </a:pPr>
            <a:r>
              <a:rPr lang="en-GB" sz="1600" dirty="0">
                <a:latin typeface="Arial" panose="020B0604020202020204" pitchFamily="34" charset="0"/>
                <a:cs typeface="Arial" panose="020B0604020202020204" pitchFamily="34" charset="0"/>
              </a:rPr>
              <a:t>OBD (On-Board Diagnostics)</a:t>
            </a:r>
          </a:p>
          <a:p>
            <a:pPr lvl="1">
              <a:spcBef>
                <a:spcPts val="0"/>
              </a:spcBef>
              <a:spcAft>
                <a:spcPts val="400"/>
              </a:spcAft>
            </a:pPr>
            <a:r>
              <a:rPr lang="en-GB" sz="1600" dirty="0">
                <a:latin typeface="Arial" panose="020B0604020202020204" pitchFamily="34" charset="0"/>
                <a:cs typeface="Arial" panose="020B0604020202020204" pitchFamily="34" charset="0"/>
              </a:rPr>
              <a:t>Ignition system control</a:t>
            </a:r>
          </a:p>
          <a:p>
            <a:pPr>
              <a:spcBef>
                <a:spcPts val="0"/>
              </a:spcBef>
              <a:spcAft>
                <a:spcPts val="400"/>
              </a:spcAft>
            </a:pPr>
            <a:r>
              <a:rPr lang="en-GB" sz="1600" b="0" dirty="0">
                <a:solidFill>
                  <a:schemeClr val="tx1"/>
                </a:solidFill>
                <a:latin typeface="Arial" panose="020B0604020202020204" pitchFamily="34" charset="0"/>
                <a:cs typeface="Arial" panose="020B0604020202020204" pitchFamily="34" charset="0"/>
              </a:rPr>
              <a:t>All these sensor signals are sent to the ECU, connected to different actuators for the throttle valve, fuel injector etc.</a:t>
            </a:r>
          </a:p>
          <a:p>
            <a:pPr>
              <a:spcBef>
                <a:spcPts val="0"/>
              </a:spcBef>
              <a:spcAft>
                <a:spcPts val="400"/>
              </a:spcAft>
            </a:pPr>
            <a:r>
              <a:rPr lang="en-GB" sz="1600" b="0" dirty="0">
                <a:solidFill>
                  <a:schemeClr val="tx1"/>
                </a:solidFill>
                <a:latin typeface="Arial" panose="020B0604020202020204" pitchFamily="34" charset="0"/>
                <a:cs typeface="Arial" panose="020B0604020202020204" pitchFamily="34" charset="0"/>
              </a:rPr>
              <a:t> There are about 20 to 30 actuators in all.</a:t>
            </a:r>
          </a:p>
        </p:txBody>
      </p:sp>
      <p:sp>
        <p:nvSpPr>
          <p:cNvPr id="5" name="Text Placeholder 9">
            <a:extLst>
              <a:ext uri="{FF2B5EF4-FFF2-40B4-BE49-F238E27FC236}">
                <a16:creationId xmlns:a16="http://schemas.microsoft.com/office/drawing/2014/main" id="{24DA892C-02ED-4434-8546-888C733BA75B}"/>
              </a:ext>
            </a:extLst>
          </p:cNvPr>
          <p:cNvSpPr txBox="1">
            <a:spLocks/>
          </p:cNvSpPr>
          <p:nvPr/>
        </p:nvSpPr>
        <p:spPr>
          <a:xfrm>
            <a:off x="6981764" y="1124744"/>
            <a:ext cx="4041775" cy="639763"/>
          </a:xfrm>
          <a:prstGeom prst="rect">
            <a:avLst/>
          </a:prstGeom>
        </p:spPr>
        <p:txBody>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en-GB" sz="2400" dirty="0">
                <a:cs typeface="Arial" panose="020B0604020202020204" pitchFamily="34" charset="0"/>
              </a:rPr>
              <a:t>Drive Control</a:t>
            </a:r>
          </a:p>
        </p:txBody>
      </p:sp>
      <p:sp>
        <p:nvSpPr>
          <p:cNvPr id="6" name="Content Placeholder 10">
            <a:extLst>
              <a:ext uri="{FF2B5EF4-FFF2-40B4-BE49-F238E27FC236}">
                <a16:creationId xmlns:a16="http://schemas.microsoft.com/office/drawing/2014/main" id="{73F25A37-148A-4089-B74B-C38B9E31C627}"/>
              </a:ext>
            </a:extLst>
          </p:cNvPr>
          <p:cNvSpPr txBox="1">
            <a:spLocks/>
          </p:cNvSpPr>
          <p:nvPr/>
        </p:nvSpPr>
        <p:spPr>
          <a:xfrm>
            <a:off x="6981764" y="1565944"/>
            <a:ext cx="4752528" cy="3951288"/>
          </a:xfrm>
          <a:prstGeom prst="rect">
            <a:avLst/>
          </a:prstGeom>
        </p:spPr>
        <p:txBody>
          <a:bodyPr>
            <a:noAutofit/>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spcBef>
                <a:spcPts val="0"/>
              </a:spcBef>
              <a:spcAft>
                <a:spcPts val="400"/>
              </a:spcAft>
            </a:pPr>
            <a:r>
              <a:rPr lang="en-GB" sz="1600" b="0" dirty="0">
                <a:solidFill>
                  <a:schemeClr val="tx1"/>
                </a:solidFill>
                <a:latin typeface="Arial" panose="020B0604020202020204" pitchFamily="34" charset="0"/>
                <a:cs typeface="Arial" panose="020B0604020202020204" pitchFamily="34" charset="0"/>
              </a:rPr>
              <a:t>The modern car has lot of sub-systems which monitor various parameters and are actively controlled:</a:t>
            </a:r>
          </a:p>
          <a:p>
            <a:pPr lvl="1">
              <a:spcBef>
                <a:spcPts val="0"/>
              </a:spcBef>
              <a:spcAft>
                <a:spcPts val="400"/>
              </a:spcAft>
            </a:pPr>
            <a:r>
              <a:rPr lang="en-GB" sz="1600" dirty="0">
                <a:latin typeface="Arial" panose="020B0604020202020204" pitchFamily="34" charset="0"/>
                <a:cs typeface="Arial" panose="020B0604020202020204" pitchFamily="34" charset="0"/>
              </a:rPr>
              <a:t>ABS – Anti-lock Braking System</a:t>
            </a:r>
          </a:p>
          <a:p>
            <a:pPr lvl="1">
              <a:spcBef>
                <a:spcPts val="0"/>
              </a:spcBef>
              <a:spcAft>
                <a:spcPts val="400"/>
              </a:spcAft>
            </a:pPr>
            <a:r>
              <a:rPr lang="en-GB" sz="1600" dirty="0">
                <a:latin typeface="Arial" panose="020B0604020202020204" pitchFamily="34" charset="0"/>
                <a:cs typeface="Arial" panose="020B0604020202020204" pitchFamily="34" charset="0"/>
              </a:rPr>
              <a:t>TCS – Traction Control System</a:t>
            </a:r>
          </a:p>
          <a:p>
            <a:pPr lvl="1">
              <a:spcBef>
                <a:spcPts val="0"/>
              </a:spcBef>
              <a:spcAft>
                <a:spcPts val="400"/>
              </a:spcAft>
            </a:pPr>
            <a:r>
              <a:rPr lang="en-GB" sz="1600" dirty="0">
                <a:latin typeface="Arial" panose="020B0604020202020204" pitchFamily="34" charset="0"/>
                <a:cs typeface="Arial" panose="020B0604020202020204" pitchFamily="34" charset="0"/>
              </a:rPr>
              <a:t>EBD – Electronic Brake Distribution</a:t>
            </a:r>
          </a:p>
          <a:p>
            <a:pPr lvl="1">
              <a:spcBef>
                <a:spcPts val="0"/>
              </a:spcBef>
              <a:spcAft>
                <a:spcPts val="400"/>
              </a:spcAft>
            </a:pPr>
            <a:r>
              <a:rPr lang="en-GB" sz="1600" dirty="0">
                <a:latin typeface="Arial" panose="020B0604020202020204" pitchFamily="34" charset="0"/>
                <a:cs typeface="Arial" panose="020B0604020202020204" pitchFamily="34" charset="0"/>
              </a:rPr>
              <a:t>ESP – Electronic Stability Program</a:t>
            </a:r>
          </a:p>
          <a:p>
            <a:pPr>
              <a:spcBef>
                <a:spcPts val="0"/>
              </a:spcBef>
              <a:spcAft>
                <a:spcPts val="400"/>
              </a:spcAft>
            </a:pPr>
            <a:r>
              <a:rPr lang="en-GB" sz="1600" b="0" dirty="0">
                <a:solidFill>
                  <a:schemeClr val="tx1"/>
                </a:solidFill>
                <a:latin typeface="Arial" panose="020B0604020202020204" pitchFamily="34" charset="0"/>
                <a:cs typeface="Arial" panose="020B0604020202020204" pitchFamily="34" charset="0"/>
              </a:rPr>
              <a:t>All the above ensure that the car drives safety under difficult or dangerous situations.</a:t>
            </a:r>
          </a:p>
          <a:p>
            <a:pPr>
              <a:spcBef>
                <a:spcPts val="0"/>
              </a:spcBef>
              <a:spcAft>
                <a:spcPts val="400"/>
              </a:spcAft>
            </a:pPr>
            <a:endParaRPr lang="en-GB" sz="1600" b="0" dirty="0">
              <a:solidFill>
                <a:schemeClr val="tx1"/>
              </a:solidFill>
              <a:latin typeface="Arial" panose="020B0604020202020204" pitchFamily="34" charset="0"/>
              <a:cs typeface="Arial" panose="020B0604020202020204" pitchFamily="34" charset="0"/>
            </a:endParaRPr>
          </a:p>
        </p:txBody>
      </p:sp>
      <p:sp>
        <p:nvSpPr>
          <p:cNvPr id="7" name="Text Placeholder 9">
            <a:extLst>
              <a:ext uri="{FF2B5EF4-FFF2-40B4-BE49-F238E27FC236}">
                <a16:creationId xmlns:a16="http://schemas.microsoft.com/office/drawing/2014/main" id="{D26F14B8-4D58-46AD-A411-4116AEB3453D}"/>
              </a:ext>
            </a:extLst>
          </p:cNvPr>
          <p:cNvSpPr txBox="1">
            <a:spLocks/>
          </p:cNvSpPr>
          <p:nvPr/>
        </p:nvSpPr>
        <p:spPr>
          <a:xfrm>
            <a:off x="443645" y="1124744"/>
            <a:ext cx="5076292" cy="639763"/>
          </a:xfrm>
          <a:prstGeom prst="rect">
            <a:avLst/>
          </a:prstGeom>
        </p:spPr>
        <p:txBody>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en-GB" sz="2400" dirty="0">
                <a:cs typeface="Arial" panose="020B0604020202020204" pitchFamily="34" charset="0"/>
              </a:rPr>
              <a:t>Engine Management/Control</a:t>
            </a:r>
          </a:p>
        </p:txBody>
      </p:sp>
      <p:sp>
        <p:nvSpPr>
          <p:cNvPr id="9" name="Rectangle 8">
            <a:extLst>
              <a:ext uri="{FF2B5EF4-FFF2-40B4-BE49-F238E27FC236}">
                <a16:creationId xmlns:a16="http://schemas.microsoft.com/office/drawing/2014/main" id="{32F0FC86-EC6E-4F54-A38E-52385B7EBD5D}"/>
              </a:ext>
            </a:extLst>
          </p:cNvPr>
          <p:cNvSpPr/>
          <p:nvPr/>
        </p:nvSpPr>
        <p:spPr>
          <a:xfrm>
            <a:off x="6888088" y="1052736"/>
            <a:ext cx="4873823" cy="4824536"/>
          </a:xfrm>
          <a:prstGeom prst="rect">
            <a:avLst/>
          </a:prstGeom>
          <a:noFill/>
          <a:ln w="19050">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251679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b="1" cap="none" dirty="0"/>
              <a:t>More controls</a:t>
            </a:r>
          </a:p>
        </p:txBody>
      </p:sp>
      <p:sp>
        <p:nvSpPr>
          <p:cNvPr id="3" name="Rectangle 2">
            <a:extLst>
              <a:ext uri="{FF2B5EF4-FFF2-40B4-BE49-F238E27FC236}">
                <a16:creationId xmlns:a16="http://schemas.microsoft.com/office/drawing/2014/main" id="{E63CBA4A-E1ED-48D5-8DA7-0A3EDF36D070}"/>
              </a:ext>
            </a:extLst>
          </p:cNvPr>
          <p:cNvSpPr/>
          <p:nvPr/>
        </p:nvSpPr>
        <p:spPr>
          <a:xfrm>
            <a:off x="683503" y="1052736"/>
            <a:ext cx="5076292" cy="4824536"/>
          </a:xfrm>
          <a:prstGeom prst="rect">
            <a:avLst/>
          </a:prstGeom>
          <a:noFill/>
          <a:ln w="19050">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 name="Text Placeholder 9">
            <a:extLst>
              <a:ext uri="{FF2B5EF4-FFF2-40B4-BE49-F238E27FC236}">
                <a16:creationId xmlns:a16="http://schemas.microsoft.com/office/drawing/2014/main" id="{CBCCF429-8CBE-4BF2-84E2-87E11067C395}"/>
              </a:ext>
            </a:extLst>
          </p:cNvPr>
          <p:cNvSpPr txBox="1">
            <a:spLocks/>
          </p:cNvSpPr>
          <p:nvPr/>
        </p:nvSpPr>
        <p:spPr>
          <a:xfrm>
            <a:off x="6559187" y="1124744"/>
            <a:ext cx="4041775" cy="639763"/>
          </a:xfrm>
          <a:prstGeom prst="rect">
            <a:avLst/>
          </a:prstGeom>
        </p:spPr>
        <p:txBody>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en-GB" sz="2400" dirty="0">
                <a:cs typeface="Arial" panose="020B0604020202020204" pitchFamily="34" charset="0"/>
              </a:rPr>
              <a:t>Passenger comfort</a:t>
            </a:r>
          </a:p>
        </p:txBody>
      </p:sp>
      <p:sp>
        <p:nvSpPr>
          <p:cNvPr id="5" name="Text Placeholder 9">
            <a:extLst>
              <a:ext uri="{FF2B5EF4-FFF2-40B4-BE49-F238E27FC236}">
                <a16:creationId xmlns:a16="http://schemas.microsoft.com/office/drawing/2014/main" id="{F6C768D8-68DA-4765-9373-C06A06EAB16C}"/>
              </a:ext>
            </a:extLst>
          </p:cNvPr>
          <p:cNvSpPr txBox="1">
            <a:spLocks/>
          </p:cNvSpPr>
          <p:nvPr/>
        </p:nvSpPr>
        <p:spPr>
          <a:xfrm>
            <a:off x="683503" y="1124744"/>
            <a:ext cx="5076292" cy="639763"/>
          </a:xfrm>
          <a:prstGeom prst="rect">
            <a:avLst/>
          </a:prstGeom>
        </p:spPr>
        <p:txBody>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en-GB" sz="2400" dirty="0">
                <a:cs typeface="Arial" panose="020B0604020202020204" pitchFamily="34" charset="0"/>
              </a:rPr>
              <a:t>Driving safety</a:t>
            </a:r>
          </a:p>
        </p:txBody>
      </p:sp>
      <p:sp>
        <p:nvSpPr>
          <p:cNvPr id="7" name="Content Placeholder 3">
            <a:extLst>
              <a:ext uri="{FF2B5EF4-FFF2-40B4-BE49-F238E27FC236}">
                <a16:creationId xmlns:a16="http://schemas.microsoft.com/office/drawing/2014/main" id="{85BCAE0F-6CBB-4BF9-9F23-64542666DE3E}"/>
              </a:ext>
            </a:extLst>
          </p:cNvPr>
          <p:cNvSpPr txBox="1">
            <a:spLocks/>
          </p:cNvSpPr>
          <p:nvPr/>
        </p:nvSpPr>
        <p:spPr>
          <a:xfrm>
            <a:off x="849457" y="1628800"/>
            <a:ext cx="4500227" cy="3951288"/>
          </a:xfrm>
          <a:prstGeom prst="rect">
            <a:avLst/>
          </a:prstGeom>
        </p:spPr>
        <p:txBody>
          <a:bodyPr>
            <a:noAutofit/>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GB" sz="1600" b="0" dirty="0">
                <a:solidFill>
                  <a:schemeClr val="tx1"/>
                </a:solidFill>
                <a:latin typeface="Arial" panose="020B0604020202020204" pitchFamily="34" charset="0"/>
                <a:cs typeface="Arial" panose="020B0604020202020204" pitchFamily="34" charset="0"/>
              </a:rPr>
              <a:t>These systems are always ready to act when there is a collision in progress or to prevent it when it senses a dangerous situation:</a:t>
            </a:r>
          </a:p>
          <a:p>
            <a:pPr lvl="1"/>
            <a:r>
              <a:rPr lang="en-GB" sz="1600" dirty="0">
                <a:latin typeface="Arial" panose="020B0604020202020204" pitchFamily="34" charset="0"/>
                <a:cs typeface="Arial" panose="020B0604020202020204" pitchFamily="34" charset="0"/>
              </a:rPr>
              <a:t>Air bags</a:t>
            </a:r>
          </a:p>
          <a:p>
            <a:pPr lvl="1"/>
            <a:r>
              <a:rPr lang="en-GB" sz="1600" dirty="0">
                <a:latin typeface="Arial" panose="020B0604020202020204" pitchFamily="34" charset="0"/>
                <a:cs typeface="Arial" panose="020B0604020202020204" pitchFamily="34" charset="0"/>
              </a:rPr>
              <a:t>Hill descent control</a:t>
            </a:r>
          </a:p>
          <a:p>
            <a:pPr lvl="1"/>
            <a:r>
              <a:rPr lang="en-GB" sz="1600" dirty="0">
                <a:latin typeface="Arial" panose="020B0604020202020204" pitchFamily="34" charset="0"/>
                <a:cs typeface="Arial" panose="020B0604020202020204" pitchFamily="34" charset="0"/>
              </a:rPr>
              <a:t>Emergency brake assist system</a:t>
            </a:r>
          </a:p>
          <a:p>
            <a:endParaRPr lang="en-GB" sz="1600" b="0" dirty="0">
              <a:solidFill>
                <a:schemeClr val="tx1"/>
              </a:solidFill>
              <a:latin typeface="Arial" panose="020B0604020202020204" pitchFamily="34" charset="0"/>
              <a:cs typeface="Arial" panose="020B0604020202020204" pitchFamily="34" charset="0"/>
            </a:endParaRPr>
          </a:p>
          <a:p>
            <a:r>
              <a:rPr lang="en-GB" sz="1600" b="0" dirty="0">
                <a:solidFill>
                  <a:schemeClr val="tx1"/>
                </a:solidFill>
                <a:latin typeface="Arial" panose="020B0604020202020204" pitchFamily="34" charset="0"/>
                <a:cs typeface="Arial" panose="020B0604020202020204" pitchFamily="34" charset="0"/>
              </a:rPr>
              <a:t>Some systems assist the driver making driving safer:</a:t>
            </a:r>
          </a:p>
          <a:p>
            <a:pPr lvl="1"/>
            <a:r>
              <a:rPr lang="en-GB" sz="1600" dirty="0">
                <a:latin typeface="Arial" panose="020B0604020202020204" pitchFamily="34" charset="0"/>
                <a:cs typeface="Arial" panose="020B0604020202020204" pitchFamily="34" charset="0"/>
              </a:rPr>
              <a:t>Lane assist system</a:t>
            </a:r>
          </a:p>
          <a:p>
            <a:pPr lvl="1"/>
            <a:r>
              <a:rPr lang="en-GB" sz="1600" dirty="0">
                <a:latin typeface="Arial" panose="020B0604020202020204" pitchFamily="34" charset="0"/>
                <a:cs typeface="Arial" panose="020B0604020202020204" pitchFamily="34" charset="0"/>
              </a:rPr>
              <a:t>Speed assist system</a:t>
            </a:r>
          </a:p>
          <a:p>
            <a:pPr lvl="1"/>
            <a:r>
              <a:rPr lang="en-GB" sz="1600" dirty="0">
                <a:latin typeface="Arial" panose="020B0604020202020204" pitchFamily="34" charset="0"/>
                <a:cs typeface="Arial" panose="020B0604020202020204" pitchFamily="34" charset="0"/>
              </a:rPr>
              <a:t>Blind spot detection</a:t>
            </a:r>
          </a:p>
          <a:p>
            <a:pPr lvl="1"/>
            <a:r>
              <a:rPr lang="en-GB" sz="1600" dirty="0">
                <a:latin typeface="Arial" panose="020B0604020202020204" pitchFamily="34" charset="0"/>
                <a:cs typeface="Arial" panose="020B0604020202020204" pitchFamily="34" charset="0"/>
              </a:rPr>
              <a:t>Park assist system</a:t>
            </a:r>
          </a:p>
          <a:p>
            <a:pPr lvl="1"/>
            <a:r>
              <a:rPr lang="en-GB" sz="1600" dirty="0">
                <a:latin typeface="Arial" panose="020B0604020202020204" pitchFamily="34" charset="0"/>
                <a:cs typeface="Arial" panose="020B0604020202020204" pitchFamily="34" charset="0"/>
              </a:rPr>
              <a:t>Adaptive cruise control system</a:t>
            </a:r>
          </a:p>
          <a:p>
            <a:endParaRPr lang="en-GB" sz="1600" b="0" dirty="0">
              <a:solidFill>
                <a:schemeClr val="tx1"/>
              </a:solidFill>
              <a:latin typeface="Arial" panose="020B0604020202020204" pitchFamily="34" charset="0"/>
              <a:cs typeface="Arial" panose="020B0604020202020204" pitchFamily="34" charset="0"/>
            </a:endParaRPr>
          </a:p>
          <a:p>
            <a:endParaRPr lang="en-GB" sz="1600" b="0" dirty="0">
              <a:solidFill>
                <a:schemeClr val="tx1"/>
              </a:solidFill>
              <a:latin typeface="Arial" panose="020B0604020202020204" pitchFamily="34" charset="0"/>
              <a:cs typeface="Arial" panose="020B0604020202020204" pitchFamily="34" charset="0"/>
            </a:endParaRPr>
          </a:p>
        </p:txBody>
      </p:sp>
      <p:sp>
        <p:nvSpPr>
          <p:cNvPr id="8" name="Content Placeholder 5">
            <a:extLst>
              <a:ext uri="{FF2B5EF4-FFF2-40B4-BE49-F238E27FC236}">
                <a16:creationId xmlns:a16="http://schemas.microsoft.com/office/drawing/2014/main" id="{C0963362-A313-4262-872D-F2AD8AC0C2E5}"/>
              </a:ext>
            </a:extLst>
          </p:cNvPr>
          <p:cNvSpPr txBox="1">
            <a:spLocks/>
          </p:cNvSpPr>
          <p:nvPr/>
        </p:nvSpPr>
        <p:spPr>
          <a:xfrm>
            <a:off x="6657828" y="1628800"/>
            <a:ext cx="4684715" cy="3951288"/>
          </a:xfrm>
          <a:prstGeom prst="rect">
            <a:avLst/>
          </a:prstGeom>
        </p:spPr>
        <p:txBody>
          <a:bodyPr>
            <a:noAutofit/>
          </a:bodyPr>
          <a:lst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GB" sz="1600" b="0" dirty="0">
                <a:solidFill>
                  <a:schemeClr val="tx1"/>
                </a:solidFill>
                <a:latin typeface="Arial" panose="020B0604020202020204" pitchFamily="34" charset="0"/>
                <a:cs typeface="Arial" panose="020B0604020202020204" pitchFamily="34" charset="0"/>
              </a:rPr>
              <a:t>The use of electronics and computers has extended into the passenger area, moving away from simple items like heating and a radio to:</a:t>
            </a:r>
          </a:p>
          <a:p>
            <a:pPr lvl="1"/>
            <a:r>
              <a:rPr lang="en-GB" sz="1600" dirty="0">
                <a:latin typeface="Arial" panose="020B0604020202020204" pitchFamily="34" charset="0"/>
                <a:cs typeface="Arial" panose="020B0604020202020204" pitchFamily="34" charset="0"/>
              </a:rPr>
              <a:t>Automatic climate control</a:t>
            </a:r>
          </a:p>
          <a:p>
            <a:pPr lvl="1"/>
            <a:r>
              <a:rPr lang="en-GB" sz="1600" dirty="0">
                <a:latin typeface="Arial" panose="020B0604020202020204" pitchFamily="34" charset="0"/>
                <a:cs typeface="Arial" panose="020B0604020202020204" pitchFamily="34" charset="0"/>
              </a:rPr>
              <a:t>Electronic seat adjustment with memory</a:t>
            </a:r>
          </a:p>
          <a:p>
            <a:pPr lvl="1"/>
            <a:r>
              <a:rPr lang="en-GB" sz="1600" dirty="0">
                <a:latin typeface="Arial" panose="020B0604020202020204" pitchFamily="34" charset="0"/>
                <a:cs typeface="Arial" panose="020B0604020202020204" pitchFamily="34" charset="0"/>
              </a:rPr>
              <a:t>Automatic wipers</a:t>
            </a:r>
          </a:p>
          <a:p>
            <a:pPr lvl="1"/>
            <a:r>
              <a:rPr lang="en-GB" sz="1600" dirty="0">
                <a:latin typeface="Arial" panose="020B0604020202020204" pitchFamily="34" charset="0"/>
                <a:cs typeface="Arial" panose="020B0604020202020204" pitchFamily="34" charset="0"/>
              </a:rPr>
              <a:t>Automatic headlamps – adjusts beam automatically</a:t>
            </a:r>
          </a:p>
          <a:p>
            <a:pPr lvl="1"/>
            <a:r>
              <a:rPr lang="en-GB" sz="1600" dirty="0">
                <a:latin typeface="Arial" panose="020B0604020202020204" pitchFamily="34" charset="0"/>
                <a:cs typeface="Arial" panose="020B0604020202020204" pitchFamily="34" charset="0"/>
              </a:rPr>
              <a:t>Automatic cooling – temperature adjustment</a:t>
            </a:r>
          </a:p>
          <a:p>
            <a:pPr lvl="1"/>
            <a:r>
              <a:rPr lang="en-GB" sz="1600" dirty="0">
                <a:latin typeface="Arial" panose="020B0604020202020204" pitchFamily="34" charset="0"/>
                <a:cs typeface="Arial" panose="020B0604020202020204" pitchFamily="34" charset="0"/>
              </a:rPr>
              <a:t>Navigation system</a:t>
            </a:r>
          </a:p>
          <a:p>
            <a:pPr lvl="1"/>
            <a:r>
              <a:rPr lang="en-GB" sz="1600" dirty="0">
                <a:latin typeface="Arial" panose="020B0604020202020204" pitchFamily="34" charset="0"/>
                <a:cs typeface="Arial" panose="020B0604020202020204" pitchFamily="34" charset="0"/>
              </a:rPr>
              <a:t>Vehicle audio</a:t>
            </a:r>
          </a:p>
          <a:p>
            <a:pPr lvl="1"/>
            <a:r>
              <a:rPr lang="en-GB" sz="1600" dirty="0">
                <a:latin typeface="Arial" panose="020B0604020202020204" pitchFamily="34" charset="0"/>
                <a:cs typeface="Arial" panose="020B0604020202020204" pitchFamily="34" charset="0"/>
              </a:rPr>
              <a:t>Information access</a:t>
            </a:r>
          </a:p>
          <a:p>
            <a:endParaRPr lang="en-GB" sz="1600" b="0" dirty="0">
              <a:solidFill>
                <a:schemeClr val="tx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3578C07-11D7-4E76-8163-E23521D62339}"/>
              </a:ext>
            </a:extLst>
          </p:cNvPr>
          <p:cNvSpPr/>
          <p:nvPr/>
        </p:nvSpPr>
        <p:spPr>
          <a:xfrm>
            <a:off x="6470476" y="1052736"/>
            <a:ext cx="5076292" cy="4824536"/>
          </a:xfrm>
          <a:prstGeom prst="rect">
            <a:avLst/>
          </a:prstGeom>
          <a:noFill/>
          <a:ln w="19050">
            <a:solidFill>
              <a:srgbClr val="318AA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2838882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b="1" cap="none" dirty="0"/>
              <a:t>Networking the car</a:t>
            </a:r>
          </a:p>
        </p:txBody>
      </p:sp>
      <p:sp>
        <p:nvSpPr>
          <p:cNvPr id="3" name="Content Placeholder 7">
            <a:extLst>
              <a:ext uri="{FF2B5EF4-FFF2-40B4-BE49-F238E27FC236}">
                <a16:creationId xmlns:a16="http://schemas.microsoft.com/office/drawing/2014/main" id="{187BDF0C-15FE-411E-9A11-BF6698462B11}"/>
              </a:ext>
            </a:extLst>
          </p:cNvPr>
          <p:cNvSpPr txBox="1">
            <a:spLocks/>
          </p:cNvSpPr>
          <p:nvPr/>
        </p:nvSpPr>
        <p:spPr>
          <a:xfrm>
            <a:off x="1127448" y="964504"/>
            <a:ext cx="10454952" cy="2821889"/>
          </a:xfrm>
          <a:prstGeom prst="rect">
            <a:avLst/>
          </a:prstGeom>
        </p:spPr>
        <p:txBody>
          <a:bodyPr vert="horz" lIns="91440" tIns="45720" rIns="91440" bIns="45720" rtlCol="0" anchor="t" anchorCtr="0">
            <a:normAutofit/>
          </a:bodyPr>
          <a:lstStyle>
            <a:lvl1pPr marL="0" indent="0" algn="l" defTabSz="342900" rtl="0" eaLnBrk="1" latinLnBrk="0" hangingPunct="1">
              <a:spcBef>
                <a:spcPct val="20000"/>
              </a:spcBef>
              <a:buFont typeface="Arial"/>
              <a:buNone/>
              <a:defRPr sz="2000" b="1" kern="1200">
                <a:solidFill>
                  <a:schemeClr val="tx1">
                    <a:tint val="75000"/>
                  </a:schemeClr>
                </a:solidFill>
                <a:latin typeface="Cambria" panose="02040503050406030204" pitchFamily="18" charset="0"/>
                <a:ea typeface="+mn-ea"/>
                <a:cs typeface="Arial"/>
              </a:defRPr>
            </a:lvl1pPr>
            <a:lvl2pPr marL="457200" indent="0" algn="l" defTabSz="3429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3429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0"/>
              </a:spcBef>
              <a:spcAft>
                <a:spcPts val="500"/>
              </a:spcAft>
            </a:pPr>
            <a:r>
              <a:rPr lang="en-GB" sz="1600" b="0" dirty="0">
                <a:solidFill>
                  <a:schemeClr val="tx1"/>
                </a:solidFill>
                <a:latin typeface="Arial" panose="020B0604020202020204" pitchFamily="34" charset="0"/>
                <a:cs typeface="Arial" panose="020B0604020202020204" pitchFamily="34" charset="0"/>
              </a:rPr>
              <a:t>The modern car contains up to 100 electronic control units (ECUs) – how are they all connected together?</a:t>
            </a:r>
          </a:p>
          <a:p>
            <a:pPr>
              <a:spcBef>
                <a:spcPts val="0"/>
              </a:spcBef>
              <a:spcAft>
                <a:spcPts val="500"/>
              </a:spcAft>
            </a:pPr>
            <a:r>
              <a:rPr lang="en-GB" sz="1600" b="0" dirty="0">
                <a:solidFill>
                  <a:schemeClr val="tx1"/>
                </a:solidFill>
                <a:latin typeface="Arial" panose="020B0604020202020204" pitchFamily="34" charset="0"/>
                <a:cs typeface="Arial" panose="020B0604020202020204" pitchFamily="34" charset="0"/>
              </a:rPr>
              <a:t>That’s an awful lot of wiring – since all the ECUs are small computers/microcontrollers they are connected together using a network, just as normal PCs/Macs are connected, saving on the amount and complexity of wiring.</a:t>
            </a:r>
          </a:p>
          <a:p>
            <a:r>
              <a:rPr lang="en-GB" sz="1600" b="0" dirty="0">
                <a:solidFill>
                  <a:schemeClr val="tx1"/>
                </a:solidFill>
                <a:latin typeface="Arial" panose="020B0604020202020204" pitchFamily="34" charset="0"/>
                <a:cs typeface="Arial" panose="020B0604020202020204" pitchFamily="34" charset="0"/>
              </a:rPr>
              <a:t>Cars use two networks:</a:t>
            </a:r>
          </a:p>
          <a:p>
            <a:pPr marL="742950" lvl="1"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CANBUS for high speed functions – car engine, transmission etc</a:t>
            </a:r>
          </a:p>
          <a:p>
            <a:pPr marL="742950" lvl="1"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LINBUS for low speed functions – door locks, heating controls, mirrors etc</a:t>
            </a:r>
          </a:p>
          <a:p>
            <a:endParaRPr lang="en-GB" sz="1600" b="0" dirty="0">
              <a:solidFill>
                <a:schemeClr val="tx1"/>
              </a:solidFill>
              <a:latin typeface="Arial" panose="020B0604020202020204" pitchFamily="34" charset="0"/>
              <a:cs typeface="Arial" panose="020B0604020202020204" pitchFamily="34" charset="0"/>
            </a:endParaRPr>
          </a:p>
        </p:txBody>
      </p:sp>
      <p:pic>
        <p:nvPicPr>
          <p:cNvPr id="4" name="Picture 4" descr="http://4.bp.blogspot.com/-J4IMtp9p714/T-PZyNmGBdI/AAAAAAAAALo/CmapucFgK5Y/s1600/Screen+shot+2012-06-22+at+%E4%B8%8B%E5%8D%8802.34.56.png">
            <a:extLst>
              <a:ext uri="{FF2B5EF4-FFF2-40B4-BE49-F238E27FC236}">
                <a16:creationId xmlns:a16="http://schemas.microsoft.com/office/drawing/2014/main" id="{0E0C2B96-B56C-4BFC-AF3F-45874C2902A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00960" y="3264952"/>
            <a:ext cx="3563458" cy="2232248"/>
          </a:xfrm>
          <a:prstGeom prst="rect">
            <a:avLst/>
          </a:prstGeom>
          <a:noFill/>
        </p:spPr>
      </p:pic>
      <p:pic>
        <p:nvPicPr>
          <p:cNvPr id="5" name="Picture 6" descr="http://canbuskit.com/images/diag_canbus1.jpg">
            <a:extLst>
              <a:ext uri="{FF2B5EF4-FFF2-40B4-BE49-F238E27FC236}">
                <a16:creationId xmlns:a16="http://schemas.microsoft.com/office/drawing/2014/main" id="{770DF15E-6093-445C-90B4-97717D06BC1A}"/>
              </a:ext>
            </a:extLst>
          </p:cNvPr>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91544" y="3140634"/>
            <a:ext cx="3240360" cy="2459203"/>
          </a:xfrm>
          <a:prstGeom prst="rect">
            <a:avLst/>
          </a:prstGeom>
          <a:noFill/>
        </p:spPr>
      </p:pic>
      <p:sp>
        <p:nvSpPr>
          <p:cNvPr id="6" name="TextBox 5">
            <a:extLst>
              <a:ext uri="{FF2B5EF4-FFF2-40B4-BE49-F238E27FC236}">
                <a16:creationId xmlns:a16="http://schemas.microsoft.com/office/drawing/2014/main" id="{9F7E1E82-38FB-4F9C-89F6-BFD8AA97BD34}"/>
              </a:ext>
            </a:extLst>
          </p:cNvPr>
          <p:cNvSpPr txBox="1"/>
          <p:nvPr/>
        </p:nvSpPr>
        <p:spPr>
          <a:xfrm>
            <a:off x="2063552" y="5527829"/>
            <a:ext cx="3024336" cy="338554"/>
          </a:xfrm>
          <a:prstGeom prst="rect">
            <a:avLst/>
          </a:prstGeom>
          <a:noFill/>
        </p:spPr>
        <p:txBody>
          <a:bodyPr wrap="square" rtlCol="0">
            <a:spAutoFit/>
          </a:bodyPr>
          <a:lstStyle/>
          <a:p>
            <a:pPr algn="ctr"/>
            <a:r>
              <a:rPr lang="en-GB" sz="1600" dirty="0">
                <a:latin typeface="Arial" panose="020B0604020202020204" pitchFamily="34" charset="0"/>
                <a:cs typeface="Arial" panose="020B0604020202020204" pitchFamily="34" charset="0"/>
              </a:rPr>
              <a:t>Traditional wiring system</a:t>
            </a:r>
          </a:p>
        </p:txBody>
      </p:sp>
      <p:sp>
        <p:nvSpPr>
          <p:cNvPr id="7" name="TextBox 6">
            <a:extLst>
              <a:ext uri="{FF2B5EF4-FFF2-40B4-BE49-F238E27FC236}">
                <a16:creationId xmlns:a16="http://schemas.microsoft.com/office/drawing/2014/main" id="{CCFAEB6D-5A09-4D80-98DC-E01AB741B26E}"/>
              </a:ext>
            </a:extLst>
          </p:cNvPr>
          <p:cNvSpPr txBox="1"/>
          <p:nvPr/>
        </p:nvSpPr>
        <p:spPr>
          <a:xfrm>
            <a:off x="6788992" y="5497200"/>
            <a:ext cx="3024336" cy="338554"/>
          </a:xfrm>
          <a:prstGeom prst="rect">
            <a:avLst/>
          </a:prstGeom>
          <a:noFill/>
        </p:spPr>
        <p:txBody>
          <a:bodyPr wrap="square" rtlCol="0">
            <a:spAutoFit/>
          </a:bodyPr>
          <a:lstStyle/>
          <a:p>
            <a:pPr algn="ctr"/>
            <a:r>
              <a:rPr lang="en-GB" sz="1600" dirty="0">
                <a:latin typeface="Arial" panose="020B0604020202020204" pitchFamily="34" charset="0"/>
                <a:cs typeface="Arial" panose="020B0604020202020204" pitchFamily="34" charset="0"/>
              </a:rPr>
              <a:t>Modern wiring system</a:t>
            </a:r>
          </a:p>
        </p:txBody>
      </p:sp>
    </p:spTree>
    <p:extLst>
      <p:ext uri="{BB962C8B-B14F-4D97-AF65-F5344CB8AC3E}">
        <p14:creationId xmlns:p14="http://schemas.microsoft.com/office/powerpoint/2010/main" val="1261041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Jaguar Land Rover – who &amp; what</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b="1" cap="none" dirty="0"/>
              <a:t>Other car systems</a:t>
            </a:r>
          </a:p>
        </p:txBody>
      </p:sp>
      <p:sp>
        <p:nvSpPr>
          <p:cNvPr id="3" name="Content Placeholder 2">
            <a:extLst>
              <a:ext uri="{FF2B5EF4-FFF2-40B4-BE49-F238E27FC236}">
                <a16:creationId xmlns:a16="http://schemas.microsoft.com/office/drawing/2014/main" id="{ED7FCBC1-4D6E-416B-9535-A62DE7946F08}"/>
              </a:ext>
            </a:extLst>
          </p:cNvPr>
          <p:cNvSpPr txBox="1">
            <a:spLocks/>
          </p:cNvSpPr>
          <p:nvPr/>
        </p:nvSpPr>
        <p:spPr>
          <a:xfrm>
            <a:off x="839416" y="1053953"/>
            <a:ext cx="7200800" cy="2448272"/>
          </a:xfrm>
          <a:prstGeom prst="rect">
            <a:avLst/>
          </a:prstGeom>
        </p:spPr>
        <p:txBody>
          <a:bodyPr vert="horz" lIns="91440" tIns="45720" rIns="91440" bIns="45720" rtlCol="0" anchor="t" anchorCtr="0">
            <a:normAutofit/>
          </a:bodyPr>
          <a:lstStyle>
            <a:lvl1pPr marL="0" indent="0" algn="l" defTabSz="342900" rtl="0" eaLnBrk="1" latinLnBrk="0" hangingPunct="1">
              <a:spcBef>
                <a:spcPct val="20000"/>
              </a:spcBef>
              <a:buFont typeface="Arial"/>
              <a:buNone/>
              <a:defRPr sz="2000" b="1" kern="1200">
                <a:solidFill>
                  <a:schemeClr val="tx1">
                    <a:tint val="75000"/>
                  </a:schemeClr>
                </a:solidFill>
                <a:latin typeface="Cambria" panose="02040503050406030204" pitchFamily="18" charset="0"/>
                <a:ea typeface="+mn-ea"/>
                <a:cs typeface="Arial"/>
              </a:defRPr>
            </a:lvl1pPr>
            <a:lvl2pPr marL="457200" indent="0" algn="l" defTabSz="3429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3429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GB" sz="1600" b="0" dirty="0">
                <a:solidFill>
                  <a:schemeClr val="tx1"/>
                </a:solidFill>
                <a:latin typeface="Arial" panose="020B0604020202020204" pitchFamily="34" charset="0"/>
                <a:cs typeface="Arial" panose="020B0604020202020204" pitchFamily="34" charset="0"/>
              </a:rPr>
              <a:t>Computers in cars now control nearly all the systems that make it operate, making it safer and more reliable to drive.</a:t>
            </a:r>
          </a:p>
          <a:p>
            <a:r>
              <a:rPr lang="en-GB" sz="1600" b="0" dirty="0">
                <a:solidFill>
                  <a:schemeClr val="tx1"/>
                </a:solidFill>
                <a:latin typeface="Arial" panose="020B0604020202020204" pitchFamily="34" charset="0"/>
                <a:cs typeface="Arial" panose="020B0604020202020204" pitchFamily="34" charset="0"/>
              </a:rPr>
              <a:t>The passenger compartment has also seen the growth of computerisation with the development of infotainment systems:</a:t>
            </a:r>
          </a:p>
          <a:p>
            <a:pPr marL="742950" lvl="1"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Radio, CD, MP3 players</a:t>
            </a:r>
          </a:p>
          <a:p>
            <a:pPr marL="742950" lvl="1"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SatNav</a:t>
            </a:r>
          </a:p>
          <a:p>
            <a:pPr marL="742950" lvl="1" indent="-285750">
              <a:buFont typeface="Arial" panose="020B0604020202020204" pitchFamily="34" charset="0"/>
              <a:buChar char="•"/>
            </a:pPr>
            <a:r>
              <a:rPr lang="en-GB" sz="1600" dirty="0">
                <a:solidFill>
                  <a:schemeClr val="tx1"/>
                </a:solidFill>
                <a:latin typeface="Arial" panose="020B0604020202020204" pitchFamily="34" charset="0"/>
                <a:cs typeface="Arial" panose="020B0604020202020204" pitchFamily="34" charset="0"/>
              </a:rPr>
              <a:t>Bluetooth connectivity for mobile phones</a:t>
            </a:r>
          </a:p>
          <a:p>
            <a:endParaRPr lang="en-GB" sz="1600" b="0" dirty="0">
              <a:solidFill>
                <a:schemeClr val="tx1"/>
              </a:solidFill>
              <a:latin typeface="Arial" panose="020B0604020202020204" pitchFamily="34" charset="0"/>
              <a:cs typeface="Arial" panose="020B0604020202020204" pitchFamily="34" charset="0"/>
            </a:endParaRPr>
          </a:p>
        </p:txBody>
      </p:sp>
      <p:pic>
        <p:nvPicPr>
          <p:cNvPr id="4" name="Picture 2" descr="https://encrypted-tbn1.gstatic.com/images?q=tbn:ANd9GcTq5d7_ZK_58cLKJLfIwHt36kggZKay9kphECQ7teFsaR7cO5aG">
            <a:extLst>
              <a:ext uri="{FF2B5EF4-FFF2-40B4-BE49-F238E27FC236}">
                <a16:creationId xmlns:a16="http://schemas.microsoft.com/office/drawing/2014/main" id="{F28C941E-CA72-44AE-8BB2-6A5284D8B783}"/>
              </a:ext>
            </a:extLst>
          </p:cNvPr>
          <p:cNvPicPr>
            <a:picLocks noChangeAspect="1" noChangeArrowheads="1"/>
          </p:cNvPicPr>
          <p:nvPr/>
        </p:nvPicPr>
        <p:blipFill>
          <a:blip r:embed="rId3" cstate="print"/>
          <a:srcRect/>
          <a:stretch>
            <a:fillRect/>
          </a:stretch>
        </p:blipFill>
        <p:spPr bwMode="auto">
          <a:xfrm>
            <a:off x="6590086" y="3627665"/>
            <a:ext cx="3398912" cy="2124320"/>
          </a:xfrm>
          <a:prstGeom prst="rect">
            <a:avLst/>
          </a:prstGeom>
          <a:noFill/>
        </p:spPr>
      </p:pic>
      <p:pic>
        <p:nvPicPr>
          <p:cNvPr id="5" name="Picture 4" descr="http://static.trustedreviews.com/94/9b446b/8518/5338-Front.jpg">
            <a:extLst>
              <a:ext uri="{FF2B5EF4-FFF2-40B4-BE49-F238E27FC236}">
                <a16:creationId xmlns:a16="http://schemas.microsoft.com/office/drawing/2014/main" id="{77A50B63-E453-42AC-83D2-C3B881294168}"/>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63552" y="3270132"/>
            <a:ext cx="3538364" cy="2568853"/>
          </a:xfrm>
          <a:prstGeom prst="rect">
            <a:avLst/>
          </a:prstGeom>
          <a:noFill/>
        </p:spPr>
      </p:pic>
      <p:pic>
        <p:nvPicPr>
          <p:cNvPr id="6" name="Picture 6" descr="http://s.hswstatic.com/gif/5-bluetooth-car-accessories-4.jpg">
            <a:extLst>
              <a:ext uri="{FF2B5EF4-FFF2-40B4-BE49-F238E27FC236}">
                <a16:creationId xmlns:a16="http://schemas.microsoft.com/office/drawing/2014/main" id="{ABF89FCB-BC17-4F49-914E-2C066B8C5CA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400256" y="681153"/>
            <a:ext cx="3398912" cy="2549184"/>
          </a:xfrm>
          <a:prstGeom prst="rect">
            <a:avLst/>
          </a:prstGeom>
          <a:noFill/>
        </p:spPr>
      </p:pic>
    </p:spTree>
    <p:extLst>
      <p:ext uri="{BB962C8B-B14F-4D97-AF65-F5344CB8AC3E}">
        <p14:creationId xmlns:p14="http://schemas.microsoft.com/office/powerpoint/2010/main" val="417474728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b="1" cap="none" dirty="0"/>
              <a:t>Self drive cars</a:t>
            </a:r>
          </a:p>
        </p:txBody>
      </p:sp>
      <p:sp>
        <p:nvSpPr>
          <p:cNvPr id="3" name="Content Placeholder 2">
            <a:extLst>
              <a:ext uri="{FF2B5EF4-FFF2-40B4-BE49-F238E27FC236}">
                <a16:creationId xmlns:a16="http://schemas.microsoft.com/office/drawing/2014/main" id="{6306B472-E746-4029-B731-DFBF9DD63C4C}"/>
              </a:ext>
            </a:extLst>
          </p:cNvPr>
          <p:cNvSpPr txBox="1">
            <a:spLocks/>
          </p:cNvSpPr>
          <p:nvPr/>
        </p:nvSpPr>
        <p:spPr>
          <a:xfrm>
            <a:off x="457200" y="1268761"/>
            <a:ext cx="6430888" cy="4032448"/>
          </a:xfrm>
          <a:prstGeom prst="rect">
            <a:avLst/>
          </a:prstGeom>
        </p:spPr>
        <p:txBody>
          <a:bodyPr vert="horz" lIns="91440" tIns="45720" rIns="91440" bIns="45720" rtlCol="0" anchor="t" anchorCtr="0">
            <a:normAutofit/>
          </a:bodyPr>
          <a:lstStyle>
            <a:lvl1pPr marL="0" indent="0" algn="l" defTabSz="342900" rtl="0" eaLnBrk="1" latinLnBrk="0" hangingPunct="1">
              <a:spcBef>
                <a:spcPct val="20000"/>
              </a:spcBef>
              <a:buFont typeface="Arial"/>
              <a:buNone/>
              <a:defRPr sz="2000" b="1" kern="1200">
                <a:solidFill>
                  <a:schemeClr val="tx1">
                    <a:tint val="75000"/>
                  </a:schemeClr>
                </a:solidFill>
                <a:latin typeface="Cambria" panose="02040503050406030204" pitchFamily="18" charset="0"/>
                <a:ea typeface="+mn-ea"/>
                <a:cs typeface="Arial"/>
              </a:defRPr>
            </a:lvl1pPr>
            <a:lvl2pPr marL="457200" indent="0" algn="l" defTabSz="3429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3429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The American Defence Agency, DARPA, set up a competition to create a self driving robotic vehicle in 2005.</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From this project Google created the ‘Self-Driving Car’ project.</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This project is aiming to bring together a range of technologies that will allow a vehicle to drive itself.</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One of the key technologies is Google’s Street View coupled with GPS that would allow cars to navigate – but you also need obstacle detection and tracking.</a:t>
            </a:r>
          </a:p>
          <a:p>
            <a:pPr marL="285750"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rPr>
              <a:t>To do obstacle avoidance and tracking other systems are used such as LIDAR (laser radar) to create a 3D map of the car’s environment so that it can move through it with out colliding with other cars, people etc.</a:t>
            </a:r>
          </a:p>
        </p:txBody>
      </p:sp>
      <p:pic>
        <p:nvPicPr>
          <p:cNvPr id="4" name="Picture 2" descr="http://apt46.net/wp-content/upload/google-driverless-car.jpg">
            <a:extLst>
              <a:ext uri="{FF2B5EF4-FFF2-40B4-BE49-F238E27FC236}">
                <a16:creationId xmlns:a16="http://schemas.microsoft.com/office/drawing/2014/main" id="{D27233A9-5F32-4737-AA8B-1E57531BE173}"/>
              </a:ext>
            </a:extLst>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92461" y="3262334"/>
            <a:ext cx="3831726" cy="2376264"/>
          </a:xfrm>
          <a:prstGeom prst="rect">
            <a:avLst/>
          </a:prstGeom>
          <a:noFill/>
        </p:spPr>
      </p:pic>
      <p:pic>
        <p:nvPicPr>
          <p:cNvPr id="5" name="Picture 4" descr="http://www.androidheadlines.com/wp-content/uploads/2013/01/Google-Self-Driving-car.jpg">
            <a:extLst>
              <a:ext uri="{FF2B5EF4-FFF2-40B4-BE49-F238E27FC236}">
                <a16:creationId xmlns:a16="http://schemas.microsoft.com/office/drawing/2014/main" id="{49E66F4B-8685-4E3C-8B93-92A2991AD3A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92461" y="692696"/>
            <a:ext cx="3857012" cy="2410634"/>
          </a:xfrm>
          <a:prstGeom prst="rect">
            <a:avLst/>
          </a:prstGeom>
          <a:noFill/>
        </p:spPr>
      </p:pic>
    </p:spTree>
    <p:extLst>
      <p:ext uri="{BB962C8B-B14F-4D97-AF65-F5344CB8AC3E}">
        <p14:creationId xmlns:p14="http://schemas.microsoft.com/office/powerpoint/2010/main" val="15941941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cap="none" dirty="0"/>
              <a:t>How self-driving cars work</a:t>
            </a:r>
            <a:endParaRPr lang="en-GB" b="1" cap="none" dirty="0"/>
          </a:p>
        </p:txBody>
      </p:sp>
      <p:pic>
        <p:nvPicPr>
          <p:cNvPr id="3" name="Picture 2" descr="http://si.wsj.net/public/resources/images/MK-BX908_GOOGCA_G_20121011183654.jpg">
            <a:extLst>
              <a:ext uri="{FF2B5EF4-FFF2-40B4-BE49-F238E27FC236}">
                <a16:creationId xmlns:a16="http://schemas.microsoft.com/office/drawing/2014/main" id="{B134CBF3-C528-4EA1-9734-23366A5A90BD}"/>
              </a:ext>
            </a:extLst>
          </p:cNvPr>
          <p:cNvPicPr>
            <a:picLocks noChangeAspect="1" noChangeArrowheads="1"/>
          </p:cNvPicPr>
          <p:nvPr/>
        </p:nvPicPr>
        <p:blipFill>
          <a:blip r:embed="rId3" cstate="print"/>
          <a:srcRect/>
          <a:stretch>
            <a:fillRect/>
          </a:stretch>
        </p:blipFill>
        <p:spPr bwMode="auto">
          <a:xfrm>
            <a:off x="1091444" y="1052736"/>
            <a:ext cx="10009112" cy="4811472"/>
          </a:xfrm>
          <a:prstGeom prst="rect">
            <a:avLst/>
          </a:prstGeom>
          <a:noFill/>
        </p:spPr>
      </p:pic>
    </p:spTree>
    <p:extLst>
      <p:ext uri="{BB962C8B-B14F-4D97-AF65-F5344CB8AC3E}">
        <p14:creationId xmlns:p14="http://schemas.microsoft.com/office/powerpoint/2010/main" val="240797464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b="1" cap="none" dirty="0"/>
              <a:t>Self-drive dangers!</a:t>
            </a:r>
          </a:p>
        </p:txBody>
      </p:sp>
      <p:sp>
        <p:nvSpPr>
          <p:cNvPr id="3" name="Content Placeholder 2">
            <a:extLst>
              <a:ext uri="{FF2B5EF4-FFF2-40B4-BE49-F238E27FC236}">
                <a16:creationId xmlns:a16="http://schemas.microsoft.com/office/drawing/2014/main" id="{07457306-5079-4A4F-9EF2-57766D1E4982}"/>
              </a:ext>
            </a:extLst>
          </p:cNvPr>
          <p:cNvSpPr txBox="1">
            <a:spLocks/>
          </p:cNvSpPr>
          <p:nvPr/>
        </p:nvSpPr>
        <p:spPr>
          <a:xfrm>
            <a:off x="839416" y="1052736"/>
            <a:ext cx="8640960" cy="2088232"/>
          </a:xfrm>
          <a:prstGeom prst="rect">
            <a:avLst/>
          </a:prstGeom>
        </p:spPr>
        <p:txBody>
          <a:bodyPr vert="horz" lIns="91440" tIns="45720" rIns="91440" bIns="45720" rtlCol="0" anchor="t" anchorCtr="0">
            <a:normAutofit/>
          </a:bodyPr>
          <a:lstStyle>
            <a:lvl1pPr marL="0" indent="0" algn="l" defTabSz="342900" rtl="0" eaLnBrk="1" latinLnBrk="0" hangingPunct="1">
              <a:spcBef>
                <a:spcPct val="20000"/>
              </a:spcBef>
              <a:buFont typeface="Arial"/>
              <a:buNone/>
              <a:defRPr sz="2000" b="1" kern="1200">
                <a:solidFill>
                  <a:schemeClr val="tx1">
                    <a:tint val="75000"/>
                  </a:schemeClr>
                </a:solidFill>
                <a:latin typeface="Cambria" panose="02040503050406030204" pitchFamily="18" charset="0"/>
                <a:ea typeface="+mn-ea"/>
                <a:cs typeface="Arial"/>
              </a:defRPr>
            </a:lvl1pPr>
            <a:lvl2pPr marL="457200" indent="0" algn="l" defTabSz="3429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3429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GB" sz="1800" b="0" dirty="0">
                <a:solidFill>
                  <a:schemeClr val="tx1"/>
                </a:solidFill>
                <a:latin typeface="Arial" panose="020B0604020202020204" pitchFamily="34" charset="0"/>
                <a:cs typeface="Arial" panose="020B0604020202020204" pitchFamily="34" charset="0"/>
              </a:rPr>
              <a:t>What are the dangers of self-driving cars?</a:t>
            </a:r>
          </a:p>
          <a:p>
            <a:r>
              <a:rPr lang="en-GB" sz="1800" b="0" dirty="0">
                <a:solidFill>
                  <a:schemeClr val="tx1"/>
                </a:solidFill>
                <a:latin typeface="Arial" panose="020B0604020202020204" pitchFamily="34" charset="0"/>
                <a:cs typeface="Arial" panose="020B0604020202020204" pitchFamily="34" charset="0"/>
              </a:rPr>
              <a:t>What safety features will be needed?</a:t>
            </a:r>
          </a:p>
          <a:p>
            <a:r>
              <a:rPr lang="en-GB" sz="1800" b="0" dirty="0">
                <a:solidFill>
                  <a:schemeClr val="tx1"/>
                </a:solidFill>
                <a:latin typeface="Arial" panose="020B0604020202020204" pitchFamily="34" charset="0"/>
                <a:cs typeface="Arial" panose="020B0604020202020204" pitchFamily="34" charset="0"/>
              </a:rPr>
              <a:t>Who’s responsible in a self-driving car accident?</a:t>
            </a:r>
          </a:p>
          <a:p>
            <a:r>
              <a:rPr lang="en-GB" sz="1800" b="0" dirty="0">
                <a:solidFill>
                  <a:schemeClr val="tx1"/>
                </a:solidFill>
                <a:latin typeface="Arial" panose="020B0604020202020204" pitchFamily="34" charset="0"/>
                <a:cs typeface="Arial" panose="020B0604020202020204" pitchFamily="34" charset="0"/>
              </a:rPr>
              <a:t>What are the good and bad points about self-driving cars, buses etc?</a:t>
            </a:r>
          </a:p>
          <a:p>
            <a:endParaRPr lang="en-GB" sz="1800" b="0" dirty="0">
              <a:solidFill>
                <a:schemeClr val="tx1"/>
              </a:solidFill>
              <a:latin typeface="Arial" panose="020B0604020202020204" pitchFamily="34" charset="0"/>
              <a:cs typeface="Arial" panose="020B0604020202020204" pitchFamily="34" charset="0"/>
            </a:endParaRPr>
          </a:p>
        </p:txBody>
      </p:sp>
      <p:pic>
        <p:nvPicPr>
          <p:cNvPr id="4" name="Picture 2" descr="http://cdn.phys.org/newman/gfx/news/2014/theethicsofd.jpg">
            <a:extLst>
              <a:ext uri="{FF2B5EF4-FFF2-40B4-BE49-F238E27FC236}">
                <a16:creationId xmlns:a16="http://schemas.microsoft.com/office/drawing/2014/main" id="{011746F9-1B68-48C4-B767-FA15B7AC25E1}"/>
              </a:ext>
            </a:extLst>
          </p:cNvPr>
          <p:cNvPicPr>
            <a:picLocks noChangeAspect="1" noChangeArrowheads="1"/>
          </p:cNvPicPr>
          <p:nvPr/>
        </p:nvPicPr>
        <p:blipFill>
          <a:blip r:embed="rId3" cstate="print"/>
          <a:srcRect/>
          <a:stretch>
            <a:fillRect/>
          </a:stretch>
        </p:blipFill>
        <p:spPr bwMode="auto">
          <a:xfrm>
            <a:off x="1508795" y="2606812"/>
            <a:ext cx="4421882" cy="3168676"/>
          </a:xfrm>
          <a:prstGeom prst="rect">
            <a:avLst/>
          </a:prstGeom>
          <a:noFill/>
        </p:spPr>
      </p:pic>
      <p:pic>
        <p:nvPicPr>
          <p:cNvPr id="5" name="Picture 8" descr="http://image.slidesharecdn.com/201410algorithmsv2-141015003046-conversion-gate01/95/when-algorithms-are-our-copilots-30-638.jpg?cb=1413351227">
            <a:extLst>
              <a:ext uri="{FF2B5EF4-FFF2-40B4-BE49-F238E27FC236}">
                <a16:creationId xmlns:a16="http://schemas.microsoft.com/office/drawing/2014/main" id="{C29FF172-053F-4982-AD78-967EE3ACD435}"/>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600056" y="2626892"/>
            <a:ext cx="4421883" cy="3157209"/>
          </a:xfrm>
          <a:prstGeom prst="rect">
            <a:avLst/>
          </a:prstGeom>
          <a:noFill/>
        </p:spPr>
      </p:pic>
    </p:spTree>
    <p:extLst>
      <p:ext uri="{BB962C8B-B14F-4D97-AF65-F5344CB8AC3E}">
        <p14:creationId xmlns:p14="http://schemas.microsoft.com/office/powerpoint/2010/main" val="4016536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54593-6BE5-4983-A927-2F69E75C6EBF}"/>
              </a:ext>
            </a:extLst>
          </p:cNvPr>
          <p:cNvSpPr>
            <a:spLocks noGrp="1"/>
          </p:cNvSpPr>
          <p:nvPr>
            <p:ph type="title"/>
          </p:nvPr>
        </p:nvSpPr>
        <p:spPr>
          <a:xfrm>
            <a:off x="609600" y="274638"/>
            <a:ext cx="10972800" cy="689866"/>
          </a:xfrm>
        </p:spPr>
        <p:txBody>
          <a:bodyPr>
            <a:normAutofit fontScale="90000"/>
          </a:bodyPr>
          <a:lstStyle/>
          <a:p>
            <a:r>
              <a:rPr lang="en-GB" cap="none" dirty="0"/>
              <a:t>Useful references</a:t>
            </a:r>
            <a:endParaRPr lang="en-GB" b="1" cap="none" dirty="0"/>
          </a:p>
        </p:txBody>
      </p:sp>
      <p:sp>
        <p:nvSpPr>
          <p:cNvPr id="3" name="Content Placeholder 2">
            <a:extLst>
              <a:ext uri="{FF2B5EF4-FFF2-40B4-BE49-F238E27FC236}">
                <a16:creationId xmlns:a16="http://schemas.microsoft.com/office/drawing/2014/main" id="{8B81C0E0-3EE6-42AC-9B95-D535A6C9E20B}"/>
              </a:ext>
            </a:extLst>
          </p:cNvPr>
          <p:cNvSpPr txBox="1">
            <a:spLocks/>
          </p:cNvSpPr>
          <p:nvPr/>
        </p:nvSpPr>
        <p:spPr>
          <a:xfrm>
            <a:off x="1127448" y="1166018"/>
            <a:ext cx="8229600" cy="4525963"/>
          </a:xfrm>
          <a:prstGeom prst="rect">
            <a:avLst/>
          </a:prstGeom>
        </p:spPr>
        <p:txBody>
          <a:bodyPr vert="horz" lIns="91440" tIns="45720" rIns="91440" bIns="45720" rtlCol="0" anchor="t" anchorCtr="0">
            <a:normAutofit/>
          </a:bodyPr>
          <a:lstStyle>
            <a:lvl1pPr marL="0" indent="0" algn="l" defTabSz="342900" rtl="0" eaLnBrk="1" latinLnBrk="0" hangingPunct="1">
              <a:spcBef>
                <a:spcPct val="20000"/>
              </a:spcBef>
              <a:buFont typeface="Arial"/>
              <a:buNone/>
              <a:defRPr sz="2000" b="1" kern="1200">
                <a:solidFill>
                  <a:schemeClr val="tx1">
                    <a:tint val="75000"/>
                  </a:schemeClr>
                </a:solidFill>
                <a:latin typeface="Cambria" panose="02040503050406030204" pitchFamily="18" charset="0"/>
                <a:ea typeface="+mn-ea"/>
                <a:cs typeface="Arial"/>
              </a:defRPr>
            </a:lvl1pPr>
            <a:lvl2pPr marL="457200" indent="0" algn="l" defTabSz="3429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3429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3429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3429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GB" sz="1800" dirty="0">
                <a:solidFill>
                  <a:schemeClr val="tx1"/>
                </a:solidFill>
                <a:latin typeface="Arial" panose="020B0604020202020204" pitchFamily="34" charset="0"/>
                <a:cs typeface="Arial" panose="020B0604020202020204" pitchFamily="34" charset="0"/>
              </a:rPr>
              <a:t>Knight Rider</a:t>
            </a: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3"/>
              </a:rPr>
              <a:t>http://en.wikipedia.org/wiki/KITT</a:t>
            </a:r>
            <a:endParaRPr lang="en-GB" sz="1800" b="0" dirty="0">
              <a:solidFill>
                <a:schemeClr val="tx1"/>
              </a:solidFill>
              <a:latin typeface="Arial" panose="020B0604020202020204" pitchFamily="34" charset="0"/>
              <a:cs typeface="Arial" panose="020B0604020202020204" pitchFamily="34" charset="0"/>
            </a:endParaRPr>
          </a:p>
          <a:p>
            <a:r>
              <a:rPr lang="en-GB" sz="1800" dirty="0">
                <a:solidFill>
                  <a:schemeClr val="tx1"/>
                </a:solidFill>
                <a:latin typeface="Arial" panose="020B0604020202020204" pitchFamily="34" charset="0"/>
                <a:cs typeface="Arial" panose="020B0604020202020204" pitchFamily="34" charset="0"/>
              </a:rPr>
              <a:t>Car Electronics</a:t>
            </a: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4"/>
              </a:rPr>
              <a:t>http://www.cvel.clemson.edu/auto/systems/auto-systems.html</a:t>
            </a:r>
            <a:endParaRPr lang="en-GB" sz="1800" b="0" dirty="0">
              <a:solidFill>
                <a:schemeClr val="tx1"/>
              </a:solidFill>
              <a:latin typeface="Arial" panose="020B0604020202020204" pitchFamily="34" charset="0"/>
              <a:cs typeface="Arial" panose="020B0604020202020204" pitchFamily="34" charset="0"/>
            </a:endParaRP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5"/>
              </a:rPr>
              <a:t>http://en.wikipedia.org/wiki/Car_audio_system</a:t>
            </a:r>
            <a:endParaRPr lang="en-GB" sz="1800" b="0" dirty="0">
              <a:solidFill>
                <a:schemeClr val="tx1"/>
              </a:solidFill>
              <a:latin typeface="Arial" panose="020B0604020202020204" pitchFamily="34" charset="0"/>
              <a:cs typeface="Arial" panose="020B0604020202020204" pitchFamily="34" charset="0"/>
            </a:endParaRPr>
          </a:p>
          <a:p>
            <a:r>
              <a:rPr lang="en-GB" sz="1800" dirty="0">
                <a:solidFill>
                  <a:schemeClr val="tx1"/>
                </a:solidFill>
                <a:latin typeface="Arial" panose="020B0604020202020204" pitchFamily="34" charset="0"/>
                <a:cs typeface="Arial" panose="020B0604020202020204" pitchFamily="34" charset="0"/>
              </a:rPr>
              <a:t>SatNav</a:t>
            </a: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6"/>
              </a:rPr>
              <a:t>http://www.explainthatstuff.com/howgpsworks.html</a:t>
            </a:r>
            <a:endParaRPr lang="en-GB" sz="1800" b="0" dirty="0">
              <a:solidFill>
                <a:schemeClr val="tx1"/>
              </a:solidFill>
              <a:latin typeface="Arial" panose="020B0604020202020204" pitchFamily="34" charset="0"/>
              <a:cs typeface="Arial" panose="020B0604020202020204" pitchFamily="34" charset="0"/>
            </a:endParaRPr>
          </a:p>
          <a:p>
            <a:r>
              <a:rPr lang="en-GB" sz="1800" dirty="0">
                <a:solidFill>
                  <a:schemeClr val="tx1"/>
                </a:solidFill>
                <a:latin typeface="Arial" panose="020B0604020202020204" pitchFamily="34" charset="0"/>
                <a:cs typeface="Arial" panose="020B0604020202020204" pitchFamily="34" charset="0"/>
              </a:rPr>
              <a:t>Self Driving Cars</a:t>
            </a: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7"/>
              </a:rPr>
              <a:t>Jaguar Land Rover autonomous car testing</a:t>
            </a:r>
            <a:endParaRPr lang="en-GB" sz="1800" b="0" dirty="0">
              <a:solidFill>
                <a:schemeClr val="tx1"/>
              </a:solidFill>
              <a:latin typeface="Arial" panose="020B0604020202020204" pitchFamily="34" charset="0"/>
              <a:cs typeface="Arial" panose="020B0604020202020204" pitchFamily="34" charset="0"/>
              <a:hlinkClick r:id="rId8"/>
            </a:endParaRP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8"/>
              </a:rPr>
              <a:t>http://en.wikipedia.org/wiki/Google_driverless_car</a:t>
            </a:r>
            <a:endParaRPr lang="en-GB" sz="1800" b="0" dirty="0">
              <a:solidFill>
                <a:schemeClr val="tx1"/>
              </a:solidFill>
              <a:latin typeface="Arial" panose="020B0604020202020204" pitchFamily="34" charset="0"/>
              <a:cs typeface="Arial" panose="020B0604020202020204" pitchFamily="34" charset="0"/>
              <a:hlinkClick r:id="rId9"/>
            </a:endParaRP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9"/>
              </a:rPr>
              <a:t>http://www.bbc.co.uk/news/technology-30316458</a:t>
            </a:r>
            <a:endParaRPr lang="en-GB" sz="1800" b="0" dirty="0">
              <a:solidFill>
                <a:schemeClr val="tx1"/>
              </a:solidFill>
              <a:latin typeface="Arial" panose="020B0604020202020204" pitchFamily="34" charset="0"/>
              <a:cs typeface="Arial" panose="020B0604020202020204" pitchFamily="34" charset="0"/>
            </a:endParaRP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10"/>
              </a:rPr>
              <a:t>http://www.bbc.co.uk/news/magazine-25861214</a:t>
            </a:r>
            <a:endParaRPr lang="en-GB" sz="1800" b="0" dirty="0">
              <a:solidFill>
                <a:schemeClr val="tx1"/>
              </a:solidFill>
              <a:latin typeface="Arial" panose="020B0604020202020204" pitchFamily="34" charset="0"/>
              <a:cs typeface="Arial" panose="020B0604020202020204" pitchFamily="34" charset="0"/>
            </a:endParaRPr>
          </a:p>
          <a:p>
            <a:pPr marL="542925" indent="-285750">
              <a:buFont typeface="Arial" panose="020B0604020202020204" pitchFamily="34" charset="0"/>
              <a:buChar char="•"/>
            </a:pPr>
            <a:r>
              <a:rPr lang="en-GB" sz="1800" b="0" dirty="0">
                <a:solidFill>
                  <a:schemeClr val="tx1"/>
                </a:solidFill>
                <a:latin typeface="Arial" panose="020B0604020202020204" pitchFamily="34" charset="0"/>
                <a:cs typeface="Arial" panose="020B0604020202020204" pitchFamily="34" charset="0"/>
                <a:hlinkClick r:id="rId11"/>
              </a:rPr>
              <a:t>http://www.bbc.co.uk/news/technology-28106814</a:t>
            </a:r>
            <a:endParaRPr lang="en-GB" sz="1800" b="0" dirty="0">
              <a:solidFill>
                <a:schemeClr val="tx1"/>
              </a:solidFill>
              <a:latin typeface="Arial" panose="020B0604020202020204" pitchFamily="34" charset="0"/>
              <a:cs typeface="Arial" panose="020B0604020202020204" pitchFamily="34" charset="0"/>
            </a:endParaRPr>
          </a:p>
          <a:p>
            <a:endParaRPr lang="en-GB" sz="1800" dirty="0">
              <a:solidFill>
                <a:schemeClr val="tx1"/>
              </a:solidFill>
              <a:latin typeface="Arial" panose="020B0604020202020204" pitchFamily="34" charset="0"/>
              <a:cs typeface="Arial" panose="020B0604020202020204" pitchFamily="34" charset="0"/>
            </a:endParaRPr>
          </a:p>
          <a:p>
            <a:endParaRPr lang="en-GB" sz="1800" dirty="0">
              <a:solidFill>
                <a:schemeClr val="tx1"/>
              </a:solidFill>
              <a:latin typeface="Arial" panose="020B0604020202020204" pitchFamily="34" charset="0"/>
              <a:cs typeface="Arial" panose="020B0604020202020204" pitchFamily="34" charset="0"/>
            </a:endParaRPr>
          </a:p>
          <a:p>
            <a:endParaRPr lang="en-GB" sz="1800" dirty="0">
              <a:solidFill>
                <a:schemeClr val="tx1"/>
              </a:solidFill>
              <a:latin typeface="Arial" panose="020B0604020202020204" pitchFamily="34" charset="0"/>
              <a:cs typeface="Arial" panose="020B0604020202020204" pitchFamily="34" charset="0"/>
            </a:endParaRPr>
          </a:p>
          <a:p>
            <a:endParaRPr lang="en-GB" sz="1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3813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44" y="223748"/>
            <a:ext cx="10363200" cy="1138327"/>
          </a:xfrm>
        </p:spPr>
        <p:txBody>
          <a:bodyPr/>
          <a:lstStyle/>
          <a:p>
            <a:r>
              <a:rPr lang="en-GB" cap="none" dirty="0"/>
              <a:t>Jaguar Land Rover</a:t>
            </a:r>
          </a:p>
        </p:txBody>
      </p:sp>
      <p:pic>
        <p:nvPicPr>
          <p:cNvPr id="6" name="Shape 99" descr="Dual Brand JLR Image.jpg">
            <a:extLst>
              <a:ext uri="{FF2B5EF4-FFF2-40B4-BE49-F238E27FC236}">
                <a16:creationId xmlns:a16="http://schemas.microsoft.com/office/drawing/2014/main" id="{AA077E4C-2EDF-4D6B-A810-5FAADD64AA6C}"/>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199456" y="1362075"/>
            <a:ext cx="9721080" cy="4568203"/>
          </a:xfrm>
          <a:prstGeom prst="rect">
            <a:avLst/>
          </a:prstGeom>
          <a:noFill/>
          <a:ln>
            <a:noFill/>
          </a:ln>
        </p:spPr>
      </p:pic>
      <p:pic>
        <p:nvPicPr>
          <p:cNvPr id="9" name="Picture 2" descr="C:\Users\Brian\Documents\Company\Working images\DATA\JLR.png">
            <a:extLst>
              <a:ext uri="{FF2B5EF4-FFF2-40B4-BE49-F238E27FC236}">
                <a16:creationId xmlns:a16="http://schemas.microsoft.com/office/drawing/2014/main" id="{BD8A922E-B8E5-4DB8-ADA5-60DF0585C69B}"/>
              </a:ext>
            </a:extLst>
          </p:cNvPr>
          <p:cNvPicPr>
            <a:picLocks noChangeAspect="1" noChangeArrowheads="1"/>
          </p:cNvPicPr>
          <p:nvPr/>
        </p:nvPicPr>
        <p:blipFill>
          <a:blip r:embed="rId4" cstate="print"/>
          <a:srcRect/>
          <a:stretch>
            <a:fillRect/>
          </a:stretch>
        </p:blipFill>
        <p:spPr bwMode="auto">
          <a:xfrm>
            <a:off x="7392144" y="116632"/>
            <a:ext cx="4181475" cy="1038225"/>
          </a:xfrm>
          <a:prstGeom prst="rect">
            <a:avLst/>
          </a:prstGeom>
          <a:noFill/>
        </p:spPr>
      </p:pic>
    </p:spTree>
    <p:extLst>
      <p:ext uri="{BB962C8B-B14F-4D97-AF65-F5344CB8AC3E}">
        <p14:creationId xmlns:p14="http://schemas.microsoft.com/office/powerpoint/2010/main" val="101167909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1406</TotalTime>
  <Words>7640</Words>
  <Application>Microsoft Office PowerPoint</Application>
  <PresentationFormat>Widescreen</PresentationFormat>
  <Paragraphs>793</Paragraphs>
  <Slides>84</Slides>
  <Notes>84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84</vt:i4>
      </vt:variant>
    </vt:vector>
  </HeadingPairs>
  <TitlesOfParts>
    <vt:vector size="94" baseType="lpstr">
      <vt:lpstr>Arial</vt:lpstr>
      <vt:lpstr>Calibri</vt:lpstr>
      <vt:lpstr>Cambria</vt:lpstr>
      <vt:lpstr>Jaguar</vt:lpstr>
      <vt:lpstr>JLR Emeric</vt:lpstr>
      <vt:lpstr>JLR Emeric ExtraLight</vt:lpstr>
      <vt:lpstr>JLR Emeric SemiBold</vt:lpstr>
      <vt:lpstr>Land Rover Wide Medium</vt:lpstr>
      <vt:lpstr>Roboto</vt:lpstr>
      <vt:lpstr>1_Office Theme</vt:lpstr>
      <vt:lpstr>PowerPoint Presentation</vt:lpstr>
      <vt:lpstr>Introduction</vt:lpstr>
      <vt:lpstr>Why Skills for Industry</vt:lpstr>
      <vt:lpstr>What is the Skills for Industry programme?</vt:lpstr>
      <vt:lpstr>How does SfI support schools?</vt:lpstr>
      <vt:lpstr>Introduction</vt:lpstr>
      <vt:lpstr>The project</vt:lpstr>
      <vt:lpstr>Jaguar Land Rover – who &amp; what</vt:lpstr>
      <vt:lpstr>Jaguar Land Rover</vt:lpstr>
      <vt:lpstr>Our business</vt:lpstr>
      <vt:lpstr>Our business</vt:lpstr>
      <vt:lpstr>Our business</vt:lpstr>
      <vt:lpstr>Our business</vt:lpstr>
      <vt:lpstr>Our sales</vt:lpstr>
      <vt:lpstr>Our products</vt:lpstr>
      <vt:lpstr>Our products</vt:lpstr>
      <vt:lpstr>Our facilities</vt:lpstr>
      <vt:lpstr>Our facilities</vt:lpstr>
      <vt:lpstr>Our technology</vt:lpstr>
      <vt:lpstr>Our technology</vt:lpstr>
      <vt:lpstr>Our people</vt:lpstr>
      <vt:lpstr>Our people</vt:lpstr>
      <vt:lpstr>Our people</vt:lpstr>
      <vt:lpstr>Our people</vt:lpstr>
      <vt:lpstr>Our future</vt:lpstr>
      <vt:lpstr>The project task</vt:lpstr>
      <vt:lpstr>Scheme of learning</vt:lpstr>
      <vt:lpstr>Lesson 1</vt:lpstr>
      <vt:lpstr>Lesson 1</vt:lpstr>
      <vt:lpstr>The design context</vt:lpstr>
      <vt:lpstr>The task</vt:lpstr>
      <vt:lpstr>Getting started</vt:lpstr>
      <vt:lpstr>Homework</vt:lpstr>
      <vt:lpstr>Lesson 2</vt:lpstr>
      <vt:lpstr>On the starting block</vt:lpstr>
      <vt:lpstr>PowerPoint Presentation</vt:lpstr>
      <vt:lpstr>PowerPoint Presentation</vt:lpstr>
      <vt:lpstr>Lessons 3 - 10</vt:lpstr>
      <vt:lpstr>Welcome</vt:lpstr>
      <vt:lpstr>PowerPoint Presentation</vt:lpstr>
      <vt:lpstr>PowerPoint Presentation</vt:lpstr>
      <vt:lpstr>PowerPoint Presentation</vt:lpstr>
      <vt:lpstr>Homework 2-6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Crumble programming</vt:lpstr>
      <vt:lpstr>Getting started</vt:lpstr>
      <vt:lpstr>Coding with Crumble</vt:lpstr>
      <vt:lpstr>Turning on/off an output</vt:lpstr>
      <vt:lpstr>Using a digital input</vt:lpstr>
      <vt:lpstr>Using an analogue input</vt:lpstr>
      <vt:lpstr>Using motors</vt:lpstr>
      <vt:lpstr>Using Sparkles</vt:lpstr>
      <vt:lpstr>Random Sparkles</vt:lpstr>
      <vt:lpstr>Flaming Sparkles</vt:lpstr>
      <vt:lpstr>Controlling servos</vt:lpstr>
      <vt:lpstr>Ultrasonic sensing</vt:lpstr>
      <vt:lpstr>Jaguar Land Rover Apprenticeships</vt:lpstr>
      <vt:lpstr>PowerPoint Presentation</vt:lpstr>
      <vt:lpstr>PowerPoint Presentation</vt:lpstr>
      <vt:lpstr>PowerPoint Presentation</vt:lpstr>
      <vt:lpstr>PowerPoint Presentation</vt:lpstr>
      <vt:lpstr>Resources Support</vt:lpstr>
      <vt:lpstr>Resources support</vt:lpstr>
      <vt:lpstr>Computerised cars</vt:lpstr>
      <vt:lpstr>The task</vt:lpstr>
      <vt:lpstr>Homework</vt:lpstr>
      <vt:lpstr>Automotive electronics</vt:lpstr>
      <vt:lpstr>What’s computer controlled in a car?</vt:lpstr>
      <vt:lpstr>More controls</vt:lpstr>
      <vt:lpstr>Networking the car</vt:lpstr>
      <vt:lpstr>Other car systems</vt:lpstr>
      <vt:lpstr>Self drive cars</vt:lpstr>
      <vt:lpstr>How self-driving cars work</vt:lpstr>
      <vt:lpstr>Self-drive dangers!</vt:lpstr>
      <vt:lpstr>Useful references</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Skills for Industry</dc:title>
  <dc:creator>Brian</dc:creator>
  <cp:lastModifiedBy>Willy Adam</cp:lastModifiedBy>
  <cp:revision>290</cp:revision>
  <cp:lastPrinted>2018-05-11T15:27:15Z</cp:lastPrinted>
  <dcterms:created xsi:type="dcterms:W3CDTF">2018-03-01T10:28:22Z</dcterms:created>
  <dcterms:modified xsi:type="dcterms:W3CDTF">2018-07-04T15:54:20Z</dcterms:modified>
</cp:coreProperties>
</file>