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8" r:id="rId2"/>
    <p:sldId id="260" r:id="rId3"/>
    <p:sldId id="272" r:id="rId4"/>
    <p:sldId id="320" r:id="rId5"/>
    <p:sldId id="261" r:id="rId6"/>
    <p:sldId id="262" r:id="rId7"/>
    <p:sldId id="263" r:id="rId8"/>
    <p:sldId id="264" r:id="rId9"/>
    <p:sldId id="265" r:id="rId10"/>
    <p:sldId id="266" r:id="rId11"/>
    <p:sldId id="268" r:id="rId12"/>
    <p:sldId id="269" r:id="rId13"/>
    <p:sldId id="27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90" r:id="rId27"/>
    <p:sldId id="291" r:id="rId28"/>
    <p:sldId id="292" r:id="rId29"/>
    <p:sldId id="293" r:id="rId30"/>
    <p:sldId id="322" r:id="rId31"/>
    <p:sldId id="296" r:id="rId32"/>
    <p:sldId id="297"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21" r:id="rId46"/>
    <p:sldId id="311" r:id="rId47"/>
    <p:sldId id="312" r:id="rId48"/>
    <p:sldId id="313" r:id="rId49"/>
    <p:sldId id="314" r:id="rId50"/>
    <p:sldId id="315" r:id="rId51"/>
    <p:sldId id="316" r:id="rId52"/>
    <p:sldId id="317" r:id="rId53"/>
    <p:sldId id="318" r:id="rId54"/>
    <p:sldId id="319" r:id="rId55"/>
  </p:sldIdLst>
  <p:sldSz cx="12192000" cy="6858000"/>
  <p:notesSz cx="6796088"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E27"/>
    <a:srgbClr val="4EBA6F"/>
    <a:srgbClr val="286D90"/>
    <a:srgbClr val="C40C20"/>
    <a:srgbClr val="BC0E20"/>
    <a:srgbClr val="F50202"/>
    <a:srgbClr val="BB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63" autoAdjust="0"/>
  </p:normalViewPr>
  <p:slideViewPr>
    <p:cSldViewPr snapToGrid="0" snapToObjects="1">
      <p:cViewPr varScale="1">
        <p:scale>
          <a:sx n="63" d="100"/>
          <a:sy n="63" d="100"/>
        </p:scale>
        <p:origin x="1878" y="6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6" d="100"/>
          <a:sy n="66" d="100"/>
        </p:scale>
        <p:origin x="231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78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789" y="0"/>
            <a:ext cx="2945712" cy="497848"/>
          </a:xfrm>
          <a:prstGeom prst="rect">
            <a:avLst/>
          </a:prstGeom>
        </p:spPr>
        <p:txBody>
          <a:bodyPr vert="horz" lIns="91440" tIns="45720" rIns="91440" bIns="45720" rtlCol="0"/>
          <a:lstStyle>
            <a:lvl1pPr algn="r">
              <a:defRPr sz="1200"/>
            </a:lvl1pPr>
          </a:lstStyle>
          <a:p>
            <a:fld id="{393C224B-111A-4949-8F52-AB2204553DE5}" type="datetimeFigureOut">
              <a:rPr lang="en-GB" smtClean="0"/>
              <a:t>17/01/2023</a:t>
            </a:fld>
            <a:endParaRPr lang="en-GB"/>
          </a:p>
        </p:txBody>
      </p:sp>
      <p:sp>
        <p:nvSpPr>
          <p:cNvPr id="4" name="Footer Placeholder 3"/>
          <p:cNvSpPr>
            <a:spLocks noGrp="1"/>
          </p:cNvSpPr>
          <p:nvPr>
            <p:ph type="ftr" sz="quarter" idx="2"/>
          </p:nvPr>
        </p:nvSpPr>
        <p:spPr>
          <a:xfrm>
            <a:off x="0" y="9427202"/>
            <a:ext cx="2945712" cy="49784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789" y="9427202"/>
            <a:ext cx="2945712" cy="497848"/>
          </a:xfrm>
          <a:prstGeom prst="rect">
            <a:avLst/>
          </a:prstGeom>
        </p:spPr>
        <p:txBody>
          <a:bodyPr vert="horz" lIns="91440" tIns="45720" rIns="91440" bIns="45720" rtlCol="0" anchor="b"/>
          <a:lstStyle>
            <a:lvl1pPr algn="r">
              <a:defRPr sz="1200"/>
            </a:lvl1pPr>
          </a:lstStyle>
          <a:p>
            <a:fld id="{E98EC1E0-B2C8-4A07-A8CC-FC7522A3AAB8}" type="slidenum">
              <a:rPr lang="en-GB" smtClean="0"/>
              <a:t>‹#›</a:t>
            </a:fld>
            <a:endParaRPr lang="en-GB"/>
          </a:p>
        </p:txBody>
      </p:sp>
    </p:spTree>
    <p:extLst>
      <p:ext uri="{BB962C8B-B14F-4D97-AF65-F5344CB8AC3E}">
        <p14:creationId xmlns:p14="http://schemas.microsoft.com/office/powerpoint/2010/main" val="2956076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1" cy="4962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545" y="1"/>
            <a:ext cx="2944971" cy="496253"/>
          </a:xfrm>
          <a:prstGeom prst="rect">
            <a:avLst/>
          </a:prstGeom>
        </p:spPr>
        <p:txBody>
          <a:bodyPr vert="horz" lIns="91440" tIns="45720" rIns="91440" bIns="45720" rtlCol="0"/>
          <a:lstStyle>
            <a:lvl1pPr algn="r">
              <a:defRPr sz="1200"/>
            </a:lvl1pPr>
          </a:lstStyle>
          <a:p>
            <a:fld id="{EF5ABB31-73EA-4F3E-9773-4CD39C378577}" type="datetimeFigureOut">
              <a:rPr lang="en-GB" smtClean="0"/>
              <a:t>17/01/2023</a:t>
            </a:fld>
            <a:endParaRPr lang="en-GB"/>
          </a:p>
        </p:txBody>
      </p:sp>
      <p:sp>
        <p:nvSpPr>
          <p:cNvPr id="4" name="Slide Image Placeholder 3"/>
          <p:cNvSpPr>
            <a:spLocks noGrp="1" noRot="1" noChangeAspect="1"/>
          </p:cNvSpPr>
          <p:nvPr>
            <p:ph type="sldImg" idx="2"/>
          </p:nvPr>
        </p:nvSpPr>
        <p:spPr>
          <a:xfrm>
            <a:off x="90488" y="744538"/>
            <a:ext cx="6615112"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609" y="4714400"/>
            <a:ext cx="5436870" cy="44662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7076"/>
            <a:ext cx="2944971" cy="49625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545" y="9427076"/>
            <a:ext cx="2944971" cy="496253"/>
          </a:xfrm>
          <a:prstGeom prst="rect">
            <a:avLst/>
          </a:prstGeom>
        </p:spPr>
        <p:txBody>
          <a:bodyPr vert="horz" lIns="91440" tIns="45720" rIns="91440" bIns="45720" rtlCol="0" anchor="b"/>
          <a:lstStyle>
            <a:lvl1pPr algn="r">
              <a:defRPr sz="1200"/>
            </a:lvl1pPr>
          </a:lstStyle>
          <a:p>
            <a:fld id="{EA311217-EDEC-4ED4-802F-4A7DD0F86B25}" type="slidenum">
              <a:rPr lang="en-GB" smtClean="0"/>
              <a:t>‹#›</a:t>
            </a:fld>
            <a:endParaRPr lang="en-GB"/>
          </a:p>
        </p:txBody>
      </p:sp>
    </p:spTree>
    <p:extLst>
      <p:ext uri="{BB962C8B-B14F-4D97-AF65-F5344CB8AC3E}">
        <p14:creationId xmlns:p14="http://schemas.microsoft.com/office/powerpoint/2010/main" val="423897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pload.wikimedia.org/wikipedia/commons/7/7c/Maybelline_logo_png.pn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upload.wikimedia.org/wikipedia/en/thumb/b/bf/KFC_logo.svg/768px-KFC_logo.svg.png" TargetMode="External"/><Relationship Id="rId4" Type="http://schemas.openxmlformats.org/officeDocument/2006/relationships/hyperlink" Target="http://i.vimeocdn.com/video/433299795_1280x720.jp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pload.wikimedia.org/wikipedia/en/7/74/Packet_of_Walkers_Salt_&amp;_Vinegar_crisps.jp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ixabay.com/static/uploads/photo/2015/08/29/14/49/pencil-913101_960_720.png" TargetMode="External"/><Relationship Id="rId5" Type="http://schemas.openxmlformats.org/officeDocument/2006/relationships/hyperlink" Target="https://commons.wikimedia.org/wiki/File:Taylor_Swift_GMA_2012.jpg" TargetMode="External"/><Relationship Id="rId4" Type="http://schemas.openxmlformats.org/officeDocument/2006/relationships/hyperlink" Target="https://c1.staticflickr.com/4/3770/10343539824_594ff574f7_b.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oescaramanga.co.uk/blog/wp-content/uploads/2012/10/casino-royale-laptop.jp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2.bp.blogspot.com/-mmbg-s8fYdI/US4XR4FxEOI/AAAAAAAAAEs/DUJ38-7MaUc/s1600/Starbucks.png" TargetMode="External"/><Relationship Id="rId5" Type="http://schemas.openxmlformats.org/officeDocument/2006/relationships/hyperlink" Target="http://static5.businessinsider.com/" TargetMode="External"/><Relationship Id="rId4" Type="http://schemas.openxmlformats.org/officeDocument/2006/relationships/hyperlink" Target="https://nomequieroquedar.files.wordpress.com/2012/07/james_bond_lotus-600x391.jpg?w=30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oikr.com/wp/wp-content/uploads/2009/05/vaio-cs-24-black.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dn.pixabay.com/photo/2013/07/13/09/38/smiley-155846_960_720.p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YiXTKbdNr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EQsZf2G4Sd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4sCMwbNuWq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pload.wikimedia.org/wikipedia/commons/4/43/M9_motorway_Carlow_Ireland_catseyes.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yson.co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telegraph.co.uk/technology/news/6377644/Dyson-fan-was-it-invented-30-years-ago.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_CM9-4Qrj3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pload.wikimedia.org/wikipedia/commons/thumb/2/2b/RegisteredTM.svg/1024px-RegisteredTM.svg.pn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dn.pixabay.com/photo/2013/07/13/10/33/cross-157492_960_720.pn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1.staticflickr.com/4/3323/4578993380_cb0caa774b_b.jp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upload.wikimedia.org/wikipedia/commons/thumb/2/23/OXO_logo.svg/2000px-OXO_logo.svg.png" TargetMode="External"/><Relationship Id="rId5" Type="http://schemas.openxmlformats.org/officeDocument/2006/relationships/hyperlink" Target="https://upload.wikimedia.org/wikipedia/commons/thumb/8/8a/Logo_Nutella.svg/2000px-Logo_Nutella.svg.png" TargetMode="External"/><Relationship Id="rId4" Type="http://schemas.openxmlformats.org/officeDocument/2006/relationships/hyperlink" Target="https://upload.wikimedia.org/wikipedia/commons/thumb/2/20/Lyle'sGoldenSyrup.jpg/518px-Lyle'sGoldenSyrup.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pload.wikimedia.org/wikipedia/commons/4/4a/Prison_Bars_(5997920696).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de5R71fXq4Q"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dXfdhKqK25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ebarchive.nationalarchives.gov.uk/20140512142416/http:/www.copyrightsandwrongs.nen.gov.uk/ipr-and-copyright/ipr-and-copyright-quiz?controller=question&amp;task=show&amp;quiz_id=29&amp;qid=17"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1.staticflickr.com/4/3752/9191252515_5e9964416f_z.jp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ommons.wikimedia.org/wiki/File:Justin_Bieber_NRJ_Music_Awards_2012.jpg"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dn.pixabay.com/photo/2012/04/12/19/42/copyright-30343_960_720.p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dn.pixabay.com/photo/2012/04/13/01/19/peter-pan-31644_960_720.png"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upload.wikimedia.org/wikipedia/commons/thumb/c/c2/Peter_Pan_Logo_Black.svg/1280px-Peter_Pan_Logo_Black.svg.png"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orFnFEzV5i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zrFGUSELtxc"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9hS2kTGKXR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uillaumepaumier.com/" TargetMode="External"/><Relationship Id="rId7" Type="http://schemas.openxmlformats.org/officeDocument/2006/relationships/hyperlink" Target="https://www.flickr.com/photos/19107136@N0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flickr.com/photos/52538087@N00" TargetMode="External"/><Relationship Id="rId5" Type="http://schemas.openxmlformats.org/officeDocument/2006/relationships/hyperlink" Target="http://www.flickr.com/photos/evarinaldiphotography/8487828917/" TargetMode="External"/><Relationship Id="rId4" Type="http://schemas.openxmlformats.org/officeDocument/2006/relationships/hyperlink" Target="https://commons.wikimedia.org/wiki/User:The_Rambling_Man"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87M8l27ECR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pload.wikimedia.org/wikipedia/commons/c/c5/Electrical_toothbrush_20050717_001.jp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upload.wikimedia.org/wikipedia/commons/d/d5/Electric_Toothbrush_Head_(11694299396).jp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dn.pixabay.com/photo/2015/10/24/19/42/pattern-1004855_960_720.jp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independent.co.uk/arts-entertainment/books/news/how-to-tell-if-your-old-copies-of-harry-potter-are-worth-up-to-40000-a6897756.html" TargetMode="External"/><Relationship Id="rId13" Type="http://schemas.openxmlformats.org/officeDocument/2006/relationships/hyperlink" Target="https://cdn.pixabay.com/photo/2013/07/13/13/32/printer-161063_960_720.png" TargetMode="External"/><Relationship Id="rId3" Type="http://schemas.openxmlformats.org/officeDocument/2006/relationships/hyperlink" Target="http://www.clker.com/clipart-302623.html" TargetMode="External"/><Relationship Id="rId7" Type="http://schemas.openxmlformats.org/officeDocument/2006/relationships/hyperlink" Target="http://www.standard.co.uk/showbiz/celebrity-news/x-factor-s-caroline-flack-reveals-she-fancied-olly-murs-who-says-she-is-the-perfect-girlfriend-a2947316.html" TargetMode="External"/><Relationship Id="rId12" Type="http://schemas.openxmlformats.org/officeDocument/2006/relationships/hyperlink" Target="https://cdn.pixabay.com/photo/2013/07/12/13/21/sports-car-146873_960_720.png" TargetMode="External"/><Relationship Id="rId17" Type="http://schemas.openxmlformats.org/officeDocument/2006/relationships/hyperlink" Target="https://c1.staticflickr.com/3/2059/5765878735_7ddc33396c_z.jpg" TargetMode="External"/><Relationship Id="rId2" Type="http://schemas.openxmlformats.org/officeDocument/2006/relationships/slide" Target="../slides/slide44.xml"/><Relationship Id="rId16" Type="http://schemas.openxmlformats.org/officeDocument/2006/relationships/hyperlink" Target="https://cdn.pixabay.com/photo/2015/05/18/17/20/microphone-772577_960_720.jpg" TargetMode="External"/><Relationship Id="rId1" Type="http://schemas.openxmlformats.org/officeDocument/2006/relationships/notesMaster" Target="../notesMasters/notesMaster1.xml"/><Relationship Id="rId6" Type="http://schemas.openxmlformats.org/officeDocument/2006/relationships/hyperlink" Target="http://nikeshoes.razul.net/champs-nike-shoes/" TargetMode="External"/><Relationship Id="rId11" Type="http://schemas.openxmlformats.org/officeDocument/2006/relationships/hyperlink" Target="https://cdn.pixabay.com/photo/2016/02/24/22/27/sunset-1220925_960_720.jpg" TargetMode="External"/><Relationship Id="rId5" Type="http://schemas.openxmlformats.org/officeDocument/2006/relationships/hyperlink" Target="https://www.flickr.com/photos/raver_mikey/377794962" TargetMode="External"/><Relationship Id="rId15" Type="http://schemas.openxmlformats.org/officeDocument/2006/relationships/hyperlink" Target="https://upload.wikimedia.org/wikipedia/commons/4/40/The_Kiss_-_Gustav_Klimt_-_Google_Cultural_Institute.jpg" TargetMode="External"/><Relationship Id="rId10" Type="http://schemas.openxmlformats.org/officeDocument/2006/relationships/hyperlink" Target="http://farm6.staticflickr.com/5517/9235155456_b50aecd7f9_z.jpg" TargetMode="External"/><Relationship Id="rId4" Type="http://schemas.openxmlformats.org/officeDocument/2006/relationships/hyperlink" Target="http://multiwebdirectory.info/new/dyson-dc37.htm" TargetMode="External"/><Relationship Id="rId9" Type="http://schemas.openxmlformats.org/officeDocument/2006/relationships/hyperlink" Target="https://cdn.pixabay.com/photo/2014/12/21/23/29/mixer-575443_960_720.png" TargetMode="External"/><Relationship Id="rId14" Type="http://schemas.openxmlformats.org/officeDocument/2006/relationships/hyperlink" Target="https://static.pexels.com/photos/422292/pexels-photo-422292.jpe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dn.pixabay.com/photo/2012/04/26/10/36/lunchbox-41973_960_720.p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cdn.pixabay.com/photo/2014/12/02/14/49/teaspoon-554065_960_720.jp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philliecasablan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upload.wikimedia.org/wikipedia/commons/thumb/1/11/EBay_former_logo.svg/1543px-EBay_former_logo.svg.png" TargetMode="External"/><Relationship Id="rId3" Type="http://schemas.openxmlformats.org/officeDocument/2006/relationships/hyperlink" Target="https://upload.wikimedia.org/wikipedia/commons/thumb/c/ce/Coca-Cola_logo.svg/2000px-Coca-Cola_logo.svg.png" TargetMode="External"/><Relationship Id="rId7" Type="http://schemas.openxmlformats.org/officeDocument/2006/relationships/hyperlink" Target="https://upload.wikimedia.org/wikipedia/commons/thumb/a/a9/Mcdonalds-90s-logo.svg/1014px-Mcdonalds-90s-logo.svg.pn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upload.wikimedia.org/wikipedia/commons/5/51/Google.png" TargetMode="External"/><Relationship Id="rId5" Type="http://schemas.openxmlformats.org/officeDocument/2006/relationships/hyperlink" Target="https://pixabay.com/p-1069758/?no_redirect" TargetMode="External"/><Relationship Id="rId4" Type="http://schemas.openxmlformats.org/officeDocument/2006/relationships/hyperlink" Target="https://upload.wikimedia.org/wikipedia/commons/thumb/c/ca/Sony_logo.svg/2000px-Sony_logo.svg.png" TargetMode="External"/><Relationship Id="rId9" Type="http://schemas.openxmlformats.org/officeDocument/2006/relationships/hyperlink" Target="https://upload.wikimedia.org/wikipedia/commons/thumb/5/53/H&amp;M-Logo.svg/1280px-H&amp;M-Logo.svg.pn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thumb/c/ce/Coca-Cola_logo.svg/2000px-Coca-Cola_logo.svg.p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3.bp.blogspot.com/_s5iNjHF-jmk/SUG1y7yYWJI/AAAAAAAAAX0/VS0ndd0Z9c8/s200/Father+Christmas.jp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thumb/a/a6/Logo_NIKE.svg/640px-Logo_NIKE.svg.pn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publicdomainpictures.net/pictures/40000/velka/blue-trainers.jpg" TargetMode="External"/><Relationship Id="rId4" Type="http://schemas.openxmlformats.org/officeDocument/2006/relationships/hyperlink" Target="https://c1.staticflickr.com/8/7114/7487482204_d3e7a5354f_b.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aternidadcomopuedas.com/wp-content/uploads/2016/07/mothercare-logo.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upload.wikimedia.org/wikipedia/commons/e/e6/Halfords_Ocean_Park.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images in this presentation are used under creative Commons licenses: </a:t>
            </a:r>
            <a:r>
              <a:rPr lang="en-GB" dirty="0">
                <a:hlinkClick r:id="rId3"/>
              </a:rPr>
              <a:t>https://creativecommons.org/licenses/by/2.0/</a:t>
            </a:r>
            <a:r>
              <a:rPr lang="en-GB" dirty="0"/>
              <a:t> </a:t>
            </a:r>
          </a:p>
        </p:txBody>
      </p:sp>
      <p:sp>
        <p:nvSpPr>
          <p:cNvPr id="4" name="Slide Number Placeholder 3"/>
          <p:cNvSpPr>
            <a:spLocks noGrp="1"/>
          </p:cNvSpPr>
          <p:nvPr>
            <p:ph type="sldNum" sz="quarter" idx="5"/>
          </p:nvPr>
        </p:nvSpPr>
        <p:spPr/>
        <p:txBody>
          <a:bodyPr/>
          <a:lstStyle/>
          <a:p>
            <a:fld id="{EA311217-EDEC-4ED4-802F-4A7DD0F86B25}" type="slidenum">
              <a:rPr lang="en-GB" smtClean="0"/>
              <a:t>1</a:t>
            </a:fld>
            <a:endParaRPr lang="en-GB"/>
          </a:p>
        </p:txBody>
      </p:sp>
    </p:spTree>
    <p:extLst>
      <p:ext uri="{BB962C8B-B14F-4D97-AF65-F5344CB8AC3E}">
        <p14:creationId xmlns:p14="http://schemas.microsoft.com/office/powerpoint/2010/main" val="273056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to design a logo and catch</a:t>
            </a:r>
            <a:r>
              <a:rPr lang="en-GB" baseline="0" dirty="0"/>
              <a:t> phrase for their product</a:t>
            </a:r>
            <a:endParaRPr lang="en-GB" dirty="0"/>
          </a:p>
          <a:p>
            <a:r>
              <a:rPr lang="en-GB" dirty="0"/>
              <a:t>Images:</a:t>
            </a:r>
          </a:p>
          <a:p>
            <a:r>
              <a:rPr lang="en-GB" dirty="0"/>
              <a:t>Maybelline - </a:t>
            </a:r>
            <a:r>
              <a:rPr lang="en-GB" dirty="0">
                <a:hlinkClick r:id="rId3"/>
              </a:rPr>
              <a:t>https://upload.wikimedia.org/wikipedia/commons/7/7c/Maybelline_logo_png.png</a:t>
            </a:r>
            <a:r>
              <a:rPr lang="en-GB" dirty="0"/>
              <a:t> </a:t>
            </a:r>
          </a:p>
          <a:p>
            <a:r>
              <a:rPr lang="en-GB" dirty="0"/>
              <a:t>Calgon - </a:t>
            </a:r>
            <a:r>
              <a:rPr lang="en-GB" dirty="0">
                <a:hlinkClick r:id="rId4"/>
              </a:rPr>
              <a:t>http://i.vimeocdn.com/video/433299795_1280x720.jpg</a:t>
            </a:r>
            <a:r>
              <a:rPr lang="en-GB" dirty="0"/>
              <a:t> </a:t>
            </a:r>
          </a:p>
          <a:p>
            <a:r>
              <a:rPr lang="en-GB" dirty="0"/>
              <a:t>KFC - </a:t>
            </a:r>
            <a:r>
              <a:rPr lang="en-GB" dirty="0">
                <a:hlinkClick r:id="rId5"/>
              </a:rPr>
              <a:t>http://upload.wikimedia.org/wikipedia/en/thumb/b/bf/KFC_logo.svg/768px-KFC_logo.svg.png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10</a:t>
            </a:fld>
            <a:endParaRPr lang="en-GB"/>
          </a:p>
        </p:txBody>
      </p:sp>
    </p:spTree>
    <p:extLst>
      <p:ext uri="{BB962C8B-B14F-4D97-AF65-F5344CB8AC3E}">
        <p14:creationId xmlns:p14="http://schemas.microsoft.com/office/powerpoint/2010/main" val="378173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Crisps - </a:t>
            </a:r>
            <a:r>
              <a:rPr lang="en-GB" dirty="0">
                <a:hlinkClick r:id="rId3"/>
              </a:rPr>
              <a:t>https://upload.wikimedia.org/wikipedia/en/7/74/Packet_of_Walkers_Salt_%26_Vinegar_crisps.jpg</a:t>
            </a:r>
            <a:r>
              <a:rPr lang="en-GB" dirty="0"/>
              <a:t> </a:t>
            </a:r>
          </a:p>
          <a:p>
            <a:r>
              <a:rPr lang="en-GB" dirty="0"/>
              <a:t>Gary Lineker - </a:t>
            </a:r>
            <a:r>
              <a:rPr lang="en-GB" dirty="0">
                <a:hlinkClick r:id="rId4"/>
              </a:rPr>
              <a:t>https://c1.staticflickr.com/4/3770/10343539824_594ff574f7_b.jpg</a:t>
            </a:r>
            <a:r>
              <a:rPr lang="en-GB" dirty="0"/>
              <a:t> </a:t>
            </a:r>
          </a:p>
          <a:p>
            <a:r>
              <a:rPr lang="en-GB" dirty="0"/>
              <a:t>Taylor Swift – </a:t>
            </a:r>
            <a:r>
              <a:rPr lang="en-GB" dirty="0">
                <a:hlinkClick r:id="rId5"/>
              </a:rPr>
              <a:t>https://commons.wikimedia.org/wiki/File:Taylor_Swift_GMA_2012.jpg</a:t>
            </a:r>
            <a:r>
              <a:rPr lang="en-GB" dirty="0"/>
              <a:t> </a:t>
            </a:r>
          </a:p>
          <a:p>
            <a:r>
              <a:rPr lang="en-GB" dirty="0"/>
              <a:t>Diet Coke can – Public Domain</a:t>
            </a:r>
          </a:p>
          <a:p>
            <a:r>
              <a:rPr lang="en-GB" dirty="0"/>
              <a:t>Pencil - </a:t>
            </a:r>
            <a:r>
              <a:rPr lang="en-GB" dirty="0">
                <a:hlinkClick r:id="rId6"/>
              </a:rPr>
              <a:t>https://pixabay.com/static/uploads/photo/2015/08/29/14/49/pencil-913101_960_720.png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11</a:t>
            </a:fld>
            <a:endParaRPr lang="en-GB"/>
          </a:p>
        </p:txBody>
      </p:sp>
    </p:spTree>
    <p:extLst>
      <p:ext uri="{BB962C8B-B14F-4D97-AF65-F5344CB8AC3E}">
        <p14:creationId xmlns:p14="http://schemas.microsoft.com/office/powerpoint/2010/main" val="322629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James bond - </a:t>
            </a:r>
            <a:r>
              <a:rPr lang="en-GB" dirty="0">
                <a:hlinkClick r:id="rId3"/>
              </a:rPr>
              <a:t>http://www.joescaramanga.co.uk/blog/wp-content/uploads/2012/10/casino-royale-laptop.jpg</a:t>
            </a:r>
            <a:r>
              <a:rPr lang="en-GB" dirty="0"/>
              <a:t> </a:t>
            </a:r>
          </a:p>
          <a:p>
            <a:r>
              <a:rPr lang="en-GB" dirty="0"/>
              <a:t>Lotus James bond - </a:t>
            </a:r>
            <a:r>
              <a:rPr lang="en-GB" dirty="0">
                <a:hlinkClick r:id="rId4"/>
              </a:rPr>
              <a:t>https://nomequieroquedar.files.wordpress.com/2012/07/james_bond_lotus-600x391.jpg?w=300</a:t>
            </a:r>
            <a:r>
              <a:rPr lang="en-GB" dirty="0"/>
              <a:t> </a:t>
            </a:r>
          </a:p>
          <a:p>
            <a:r>
              <a:rPr lang="en-GB" dirty="0"/>
              <a:t>Castaway - </a:t>
            </a:r>
            <a:r>
              <a:rPr lang="en-GB" dirty="0">
                <a:hlinkClick r:id="rId5"/>
              </a:rPr>
              <a:t>http://static5.businessinsider.com</a:t>
            </a:r>
            <a:r>
              <a:rPr lang="en-GB" dirty="0"/>
              <a:t>   </a:t>
            </a:r>
          </a:p>
          <a:p>
            <a:r>
              <a:rPr lang="en-GB" dirty="0"/>
              <a:t>Devil wears Prada - </a:t>
            </a:r>
            <a:r>
              <a:rPr lang="en-GB" dirty="0">
                <a:hlinkClick r:id="rId6"/>
              </a:rPr>
              <a:t>http://2.bp.blogspot.com/-mmbg-s8fYdI/US4XR4FxEOI/AAAAAAAAAEs/DUJ38-7MaUc/s1600/Starbucks.png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12</a:t>
            </a:fld>
            <a:endParaRPr lang="en-GB"/>
          </a:p>
        </p:txBody>
      </p:sp>
    </p:spTree>
    <p:extLst>
      <p:ext uri="{BB962C8B-B14F-4D97-AF65-F5344CB8AC3E}">
        <p14:creationId xmlns:p14="http://schemas.microsoft.com/office/powerpoint/2010/main" val="389001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a:t>
            </a:r>
          </a:p>
          <a:p>
            <a:r>
              <a:rPr lang="en-GB" dirty="0" err="1"/>
              <a:t>Vaio</a:t>
            </a:r>
            <a:r>
              <a:rPr lang="en-GB" dirty="0"/>
              <a:t> laptop - </a:t>
            </a:r>
            <a:r>
              <a:rPr lang="en-GB" dirty="0">
                <a:hlinkClick r:id="rId3"/>
              </a:rPr>
              <a:t>http://woikr.com/wp/wp-content/uploads/2009/05/vaio-cs-24-black.jpg</a:t>
            </a:r>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13</a:t>
            </a:fld>
            <a:endParaRPr lang="en-GB"/>
          </a:p>
        </p:txBody>
      </p:sp>
    </p:spTree>
    <p:extLst>
      <p:ext uri="{BB962C8B-B14F-4D97-AF65-F5344CB8AC3E}">
        <p14:creationId xmlns:p14="http://schemas.microsoft.com/office/powerpoint/2010/main" val="343963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Steal an idea from the students’ designs. </a:t>
            </a:r>
          </a:p>
          <a:p>
            <a:r>
              <a:rPr lang="en-GB" dirty="0"/>
              <a:t>Explain the concept to the students… see if anyone realises that it’s their idea.</a:t>
            </a:r>
          </a:p>
          <a:p>
            <a:r>
              <a:rPr lang="en-GB" dirty="0"/>
              <a:t>Ask</a:t>
            </a:r>
            <a:r>
              <a:rPr lang="en-GB" baseline="0" dirty="0"/>
              <a:t> for their thoughts on MY idea… do they like it?... will it work?</a:t>
            </a:r>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14</a:t>
            </a:fld>
            <a:endParaRPr lang="en-GB"/>
          </a:p>
        </p:txBody>
      </p:sp>
    </p:spTree>
    <p:extLst>
      <p:ext uri="{BB962C8B-B14F-4D97-AF65-F5344CB8AC3E}">
        <p14:creationId xmlns:p14="http://schemas.microsoft.com/office/powerpoint/2010/main" val="116183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question could lead to discussions depending on what pupils know about patents, copyright, trademarks and designs.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Images:</a:t>
            </a:r>
          </a:p>
          <a:p>
            <a:r>
              <a:rPr lang="en-GB" dirty="0">
                <a:latin typeface="Arial" panose="020B0604020202020204" pitchFamily="34" charset="0"/>
                <a:cs typeface="Arial" panose="020B0604020202020204" pitchFamily="34" charset="0"/>
              </a:rPr>
              <a:t>Red face - </a:t>
            </a:r>
            <a:r>
              <a:rPr lang="en-GB" dirty="0">
                <a:latin typeface="Arial" panose="020B0604020202020204" pitchFamily="34" charset="0"/>
                <a:cs typeface="Arial" panose="020B0604020202020204" pitchFamily="34" charset="0"/>
                <a:hlinkClick r:id="rId3"/>
              </a:rPr>
              <a:t>https://cdn.pixabay.com/photo/2013/07/13/09/38/smiley-155846_960_720.png</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34D504A-4E8E-4C08-AA49-6BD5A318EB62}" type="slidenum">
              <a:rPr lang="en-GB" smtClean="0"/>
              <a:t>15</a:t>
            </a:fld>
            <a:endParaRPr lang="en-GB"/>
          </a:p>
        </p:txBody>
      </p:sp>
    </p:spTree>
    <p:extLst>
      <p:ext uri="{BB962C8B-B14F-4D97-AF65-F5344CB8AC3E}">
        <p14:creationId xmlns:p14="http://schemas.microsoft.com/office/powerpoint/2010/main" val="416122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Photo is hyperlinked to </a:t>
            </a:r>
            <a:r>
              <a:rPr lang="en-GB" dirty="0">
                <a:latin typeface="Arial" panose="020B0604020202020204" pitchFamily="34" charset="0"/>
                <a:cs typeface="Arial" panose="020B0604020202020204" pitchFamily="34" charset="0"/>
                <a:hlinkClick r:id="rId3"/>
              </a:rPr>
              <a:t>https://www.youtube.com/watch?v=AYiXTKbdNr4</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An alternative video from Durham University is available at: </a:t>
            </a:r>
            <a:r>
              <a:rPr lang="en-GB" dirty="0">
                <a:latin typeface="Arial" panose="020B0604020202020204" pitchFamily="34" charset="0"/>
                <a:cs typeface="Arial" panose="020B0604020202020204" pitchFamily="34" charset="0"/>
                <a:hlinkClick r:id="rId4"/>
              </a:rPr>
              <a:t>https://www.youtube.com/watch?v=EQsZf2G4Sdc</a:t>
            </a:r>
            <a:r>
              <a:rPr lang="en-GB"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34D504A-4E8E-4C08-AA49-6BD5A318EB62}" type="slidenum">
              <a:rPr lang="en-GB" smtClean="0"/>
              <a:t>16</a:t>
            </a:fld>
            <a:endParaRPr lang="en-GB"/>
          </a:p>
        </p:txBody>
      </p:sp>
    </p:spTree>
    <p:extLst>
      <p:ext uri="{BB962C8B-B14F-4D97-AF65-F5344CB8AC3E}">
        <p14:creationId xmlns:p14="http://schemas.microsoft.com/office/powerpoint/2010/main" val="132818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17</a:t>
            </a:fld>
            <a:endParaRPr lang="en-GB" altLang="en-US" b="0"/>
          </a:p>
        </p:txBody>
      </p:sp>
    </p:spTree>
    <p:extLst>
      <p:ext uri="{BB962C8B-B14F-4D97-AF65-F5344CB8AC3E}">
        <p14:creationId xmlns:p14="http://schemas.microsoft.com/office/powerpoint/2010/main" val="19212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Images: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Harry G. </a:t>
            </a:r>
            <a:r>
              <a:rPr lang="en-GB" sz="1200" b="0" i="0" kern="1200" dirty="0" err="1">
                <a:solidFill>
                  <a:schemeClr val="tx1"/>
                </a:solidFill>
                <a:effectLst/>
                <a:latin typeface="+mn-lt"/>
                <a:ea typeface="+mn-ea"/>
                <a:cs typeface="+mn-cs"/>
              </a:rPr>
              <a:t>Traver</a:t>
            </a:r>
            <a:r>
              <a:rPr lang="en-GB" sz="1200" b="0" i="0" kern="1200" dirty="0">
                <a:solidFill>
                  <a:schemeClr val="tx1"/>
                </a:solidFill>
                <a:effectLst/>
                <a:latin typeface="+mn-lt"/>
                <a:ea typeface="+mn-ea"/>
                <a:cs typeface="+mn-cs"/>
              </a:rPr>
              <a:t>: Cyclone roller coaster patent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Fender: Tremolo Patent Diagram for Fender guitar</a:t>
            </a:r>
          </a:p>
          <a:p>
            <a:endParaRPr lang="en-GB" dirty="0"/>
          </a:p>
        </p:txBody>
      </p:sp>
      <p:sp>
        <p:nvSpPr>
          <p:cNvPr id="4" name="Slide Number Placeholder 3"/>
          <p:cNvSpPr>
            <a:spLocks noGrp="1"/>
          </p:cNvSpPr>
          <p:nvPr>
            <p:ph type="sldNum" sz="quarter" idx="10"/>
          </p:nvPr>
        </p:nvSpPr>
        <p:spPr/>
        <p:txBody>
          <a:bodyPr/>
          <a:lstStyle/>
          <a:p>
            <a:fld id="{5ECF4C3A-2863-4273-9922-E6A312B5C3AD}" type="slidenum">
              <a:rPr lang="en-GB" smtClean="0"/>
              <a:pPr/>
              <a:t>18</a:t>
            </a:fld>
            <a:endParaRPr lang="en-GB" dirty="0"/>
          </a:p>
        </p:txBody>
      </p:sp>
    </p:spTree>
    <p:extLst>
      <p:ext uri="{BB962C8B-B14F-4D97-AF65-F5344CB8AC3E}">
        <p14:creationId xmlns:p14="http://schemas.microsoft.com/office/powerpoint/2010/main" val="3201013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video:</a:t>
            </a:r>
          </a:p>
          <a:p>
            <a:r>
              <a:rPr lang="en-GB" dirty="0">
                <a:hlinkClick r:id="rId3"/>
              </a:rPr>
              <a:t>https://www.youtube.com/watch?v=4sCMwbNuWqA</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19</a:t>
            </a:fld>
            <a:endParaRPr lang="en-GB"/>
          </a:p>
        </p:txBody>
      </p:sp>
    </p:spTree>
    <p:extLst>
      <p:ext uri="{BB962C8B-B14F-4D97-AF65-F5344CB8AC3E}">
        <p14:creationId xmlns:p14="http://schemas.microsoft.com/office/powerpoint/2010/main" val="265800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14935" y="9249941"/>
            <a:ext cx="2919801" cy="5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3EC4BD2C-6F4A-4510-8051-8A760083C440}" type="slidenum">
              <a:rPr lang="en-GB" altLang="en-US" sz="1200" b="0"/>
              <a:pPr algn="r" eaLnBrk="1" hangingPunct="1"/>
              <a:t>2</a:t>
            </a:fld>
            <a:endParaRPr lang="en-GB" altLang="en-US" sz="1200" b="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Give groups of 3-4 students large sheets of paper onto which they should give a title and summary of their design. Groups can add answer sheets, logo and slogan designs and use the sheets as the basis of presentations at the end of the session.</a:t>
            </a:r>
          </a:p>
        </p:txBody>
      </p:sp>
    </p:spTree>
    <p:extLst>
      <p:ext uri="{BB962C8B-B14F-4D97-AF65-F5344CB8AC3E}">
        <p14:creationId xmlns:p14="http://schemas.microsoft.com/office/powerpoint/2010/main" val="1074014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20</a:t>
            </a:fld>
            <a:endParaRPr lang="en-GB"/>
          </a:p>
        </p:txBody>
      </p:sp>
    </p:spTree>
    <p:extLst>
      <p:ext uri="{BB962C8B-B14F-4D97-AF65-F5344CB8AC3E}">
        <p14:creationId xmlns:p14="http://schemas.microsoft.com/office/powerpoint/2010/main" val="426270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noFill/>
          <a:ln/>
        </p:spPr>
        <p:txBody>
          <a:bodyPr/>
          <a:lstStyle/>
          <a:p>
            <a:r>
              <a:rPr lang="en-US" dirty="0"/>
              <a:t>Images:</a:t>
            </a:r>
          </a:p>
          <a:p>
            <a:r>
              <a:rPr lang="en-US" dirty="0"/>
              <a:t>Road- </a:t>
            </a:r>
            <a:r>
              <a:rPr lang="en-US" dirty="0">
                <a:hlinkClick r:id="rId3"/>
              </a:rPr>
              <a:t>https://upload.wikimedia.org/wikipedia/commons/4/43/M9_motorway_Carlow_Ireland_catseyes.jpg</a:t>
            </a:r>
            <a:r>
              <a:rPr lang="en-US" dirty="0"/>
              <a:t> </a:t>
            </a:r>
          </a:p>
          <a:p>
            <a:r>
              <a:rPr lang="en-US" dirty="0"/>
              <a:t>Cats eye - freefoto.com </a:t>
            </a:r>
          </a:p>
          <a:p>
            <a:endParaRPr lang="en-US" dirty="0"/>
          </a:p>
        </p:txBody>
      </p:sp>
    </p:spTree>
    <p:extLst>
      <p:ext uri="{BB962C8B-B14F-4D97-AF65-F5344CB8AC3E}">
        <p14:creationId xmlns:p14="http://schemas.microsoft.com/office/powerpoint/2010/main" val="1201901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22</a:t>
            </a:fld>
            <a:endParaRPr lang="en-GB"/>
          </a:p>
        </p:txBody>
      </p:sp>
    </p:spTree>
    <p:extLst>
      <p:ext uri="{BB962C8B-B14F-4D97-AF65-F5344CB8AC3E}">
        <p14:creationId xmlns:p14="http://schemas.microsoft.com/office/powerpoint/2010/main" val="4093981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23</a:t>
            </a:fld>
            <a:endParaRPr lang="en-GB"/>
          </a:p>
        </p:txBody>
      </p:sp>
    </p:spTree>
    <p:extLst>
      <p:ext uri="{BB962C8B-B14F-4D97-AF65-F5344CB8AC3E}">
        <p14:creationId xmlns:p14="http://schemas.microsoft.com/office/powerpoint/2010/main" val="614167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Images</a:t>
            </a:r>
          </a:p>
          <a:p>
            <a:r>
              <a:rPr lang="en-GB" dirty="0"/>
              <a:t>Public Domain; </a:t>
            </a:r>
            <a:r>
              <a:rPr lang="en-GB" dirty="0">
                <a:hlinkClick r:id="rId3"/>
              </a:rPr>
              <a:t>www.Dyson.com</a:t>
            </a:r>
            <a:r>
              <a:rPr lang="en-GB" dirty="0"/>
              <a:t> </a:t>
            </a:r>
          </a:p>
          <a:p>
            <a:r>
              <a:rPr lang="en-GB" dirty="0">
                <a:hlinkClick r:id="rId4"/>
              </a:rPr>
              <a:t>http://www.telegraph.co.uk/technology/news/6377644/Dyson-fan-was-it-invented-30-years-ago.html</a:t>
            </a:r>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5ECF4C3A-2863-4273-9922-E6A312B5C3AD}" type="slidenum">
              <a:rPr lang="en-GB" smtClean="0"/>
              <a:pPr/>
              <a:t>24</a:t>
            </a:fld>
            <a:endParaRPr lang="en-GB" dirty="0"/>
          </a:p>
        </p:txBody>
      </p:sp>
    </p:spTree>
    <p:extLst>
      <p:ext uri="{BB962C8B-B14F-4D97-AF65-F5344CB8AC3E}">
        <p14:creationId xmlns:p14="http://schemas.microsoft.com/office/powerpoint/2010/main" val="798550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25</a:t>
            </a:fld>
            <a:endParaRPr lang="en-GB" altLang="en-US" b="0"/>
          </a:p>
        </p:txBody>
      </p:sp>
    </p:spTree>
    <p:extLst>
      <p:ext uri="{BB962C8B-B14F-4D97-AF65-F5344CB8AC3E}">
        <p14:creationId xmlns:p14="http://schemas.microsoft.com/office/powerpoint/2010/main" val="204547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is hyperlinked to </a:t>
            </a:r>
            <a:r>
              <a:rPr lang="en-GB" dirty="0">
                <a:hlinkClick r:id="rId3"/>
              </a:rPr>
              <a:t>https://www.youtube.com/watch?v=_CM9-4Qrj3I</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26</a:t>
            </a:fld>
            <a:endParaRPr lang="en-GB"/>
          </a:p>
        </p:txBody>
      </p:sp>
    </p:spTree>
    <p:extLst>
      <p:ext uri="{BB962C8B-B14F-4D97-AF65-F5344CB8AC3E}">
        <p14:creationId xmlns:p14="http://schemas.microsoft.com/office/powerpoint/2010/main" val="283256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Registered trademark symbol - </a:t>
            </a:r>
            <a:r>
              <a:rPr lang="en-GB" dirty="0">
                <a:hlinkClick r:id="rId3"/>
              </a:rPr>
              <a:t>https://upload.wikimedia.org/wikipedia/commons/thumb/2/2b/RegisteredTM.svg/1024px-RegisteredTM.svg.png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 cross - </a:t>
            </a:r>
            <a:r>
              <a:rPr lang="en-GB" dirty="0">
                <a:hlinkClick r:id="rId4"/>
              </a:rPr>
              <a:t>https://cdn.pixabay.com/photo/2013/07/13/10/33/cross-157492_960_720.png</a:t>
            </a:r>
            <a:r>
              <a:rPr lang="en-GB" dirty="0"/>
              <a:t> </a:t>
            </a:r>
          </a:p>
          <a:p>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27</a:t>
            </a:fld>
            <a:endParaRPr lang="en-GB"/>
          </a:p>
        </p:txBody>
      </p:sp>
    </p:spTree>
    <p:extLst>
      <p:ext uri="{BB962C8B-B14F-4D97-AF65-F5344CB8AC3E}">
        <p14:creationId xmlns:p14="http://schemas.microsoft.com/office/powerpoint/2010/main" val="226470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28</a:t>
            </a:fld>
            <a:endParaRPr lang="en-GB"/>
          </a:p>
        </p:txBody>
      </p:sp>
    </p:spTree>
    <p:extLst>
      <p:ext uri="{BB962C8B-B14F-4D97-AF65-F5344CB8AC3E}">
        <p14:creationId xmlns:p14="http://schemas.microsoft.com/office/powerpoint/2010/main" val="2101010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endParaRPr lang="en-GB" b="1" dirty="0"/>
          </a:p>
          <a:p>
            <a:r>
              <a:rPr lang="en-GB" b="1" dirty="0"/>
              <a:t>HP sauce - </a:t>
            </a:r>
            <a:r>
              <a:rPr lang="en-GB" b="1" dirty="0">
                <a:hlinkClick r:id="rId3"/>
              </a:rPr>
              <a:t>htt</a:t>
            </a:r>
            <a:r>
              <a:rPr lang="en-GB" dirty="0">
                <a:hlinkClick r:id="rId3"/>
              </a:rPr>
              <a:t>ps://c1.staticflickr.com/4/3323/4578993380_cb0caa774b_b.jpg</a:t>
            </a:r>
            <a:r>
              <a:rPr lang="en-GB" dirty="0"/>
              <a:t> </a:t>
            </a:r>
          </a:p>
          <a:p>
            <a:r>
              <a:rPr lang="en-GB" dirty="0"/>
              <a:t>Golden syrup - </a:t>
            </a:r>
            <a:r>
              <a:rPr lang="en-GB" dirty="0">
                <a:hlinkClick r:id="rId4"/>
              </a:rPr>
              <a:t>https://upload.wikimedia.org/wikipedia/commons/thumb/2/20/Lyle%27sGoldenSyrup.jpg/518px-Lyle%27sGoldenSyrup.jpg</a:t>
            </a:r>
            <a:r>
              <a:rPr lang="en-GB" dirty="0"/>
              <a:t> </a:t>
            </a:r>
          </a:p>
          <a:p>
            <a:r>
              <a:rPr lang="en-GB" dirty="0"/>
              <a:t>Nutella - </a:t>
            </a:r>
            <a:r>
              <a:rPr lang="en-GB" dirty="0">
                <a:hlinkClick r:id="rId5"/>
              </a:rPr>
              <a:t>https://upload.wikimedia.org/wikipedia/commons/thumb/8/8a/Logo_Nutella.svg/2000px-Logo_Nutella.svg.png</a:t>
            </a:r>
            <a:r>
              <a:rPr lang="en-GB" dirty="0"/>
              <a:t> </a:t>
            </a:r>
          </a:p>
          <a:p>
            <a:r>
              <a:rPr lang="en-GB" dirty="0"/>
              <a:t>Oxo - </a:t>
            </a:r>
            <a:r>
              <a:rPr lang="en-GB" dirty="0">
                <a:hlinkClick r:id="rId6"/>
              </a:rPr>
              <a:t>https://upload.wikimedia.org/wikipedia/commons/thumb/2/23/OXO_logo.svg/2000px-OXO_logo.svg.png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29</a:t>
            </a:fld>
            <a:endParaRPr lang="en-GB"/>
          </a:p>
        </p:txBody>
      </p:sp>
    </p:spTree>
    <p:extLst>
      <p:ext uri="{BB962C8B-B14F-4D97-AF65-F5344CB8AC3E}">
        <p14:creationId xmlns:p14="http://schemas.microsoft.com/office/powerpoint/2010/main" val="159639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sheets</a:t>
            </a:r>
          </a:p>
        </p:txBody>
      </p:sp>
      <p:sp>
        <p:nvSpPr>
          <p:cNvPr id="4" name="Slide Number Placeholder 3"/>
          <p:cNvSpPr>
            <a:spLocks noGrp="1"/>
          </p:cNvSpPr>
          <p:nvPr>
            <p:ph type="sldNum" sz="quarter" idx="10"/>
          </p:nvPr>
        </p:nvSpPr>
        <p:spPr/>
        <p:txBody>
          <a:bodyPr/>
          <a:lstStyle/>
          <a:p>
            <a:fld id="{EA311217-EDEC-4ED4-802F-4A7DD0F86B25}" type="slidenum">
              <a:rPr lang="en-GB" smtClean="0"/>
              <a:t>3</a:t>
            </a:fld>
            <a:endParaRPr lang="en-GB"/>
          </a:p>
        </p:txBody>
      </p:sp>
    </p:spTree>
    <p:extLst>
      <p:ext uri="{BB962C8B-B14F-4D97-AF65-F5344CB8AC3E}">
        <p14:creationId xmlns:p14="http://schemas.microsoft.com/office/powerpoint/2010/main" val="4031928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FOCUS ON THIS SLIDE</a:t>
            </a:r>
          </a:p>
          <a:p>
            <a:r>
              <a:rPr lang="en-GB" dirty="0"/>
              <a:t>Image:</a:t>
            </a:r>
          </a:p>
          <a:p>
            <a:r>
              <a:rPr lang="en-GB" dirty="0">
                <a:hlinkClick r:id="rId3"/>
              </a:rPr>
              <a:t>https://upload.wikimedia.org/wikipedia/commons/4/4a/Prison_Bars_%285997920696%29.jpg</a:t>
            </a:r>
            <a:r>
              <a:rPr lang="en-GB" dirty="0"/>
              <a:t>  </a:t>
            </a:r>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31</a:t>
            </a:fld>
            <a:endParaRPr lang="en-GB"/>
          </a:p>
        </p:txBody>
      </p:sp>
    </p:spTree>
    <p:extLst>
      <p:ext uri="{BB962C8B-B14F-4D97-AF65-F5344CB8AC3E}">
        <p14:creationId xmlns:p14="http://schemas.microsoft.com/office/powerpoint/2010/main" val="360732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Video link - </a:t>
            </a:r>
            <a:r>
              <a:rPr lang="en-GB" dirty="0">
                <a:hlinkClick r:id="rId3"/>
              </a:rPr>
              <a:t>https://www.youtube.com/watch?v=de5R71fXq4Q</a:t>
            </a:r>
            <a:r>
              <a:rPr lang="en-GB" dirty="0"/>
              <a:t> </a:t>
            </a:r>
          </a:p>
        </p:txBody>
      </p:sp>
      <p:sp>
        <p:nvSpPr>
          <p:cNvPr id="4" name="Slide Number Placeholder 3"/>
          <p:cNvSpPr>
            <a:spLocks noGrp="1"/>
          </p:cNvSpPr>
          <p:nvPr>
            <p:ph type="sldNum" sz="quarter" idx="10"/>
          </p:nvPr>
        </p:nvSpPr>
        <p:spPr/>
        <p:txBody>
          <a:bodyPr/>
          <a:lstStyle/>
          <a:p>
            <a:fld id="{5ECF4C3A-2863-4273-9922-E6A312B5C3AD}" type="slidenum">
              <a:rPr lang="en-GB" smtClean="0"/>
              <a:pPr/>
              <a:t>32</a:t>
            </a:fld>
            <a:endParaRPr lang="en-GB" dirty="0"/>
          </a:p>
        </p:txBody>
      </p:sp>
    </p:spTree>
    <p:extLst>
      <p:ext uri="{BB962C8B-B14F-4D97-AF65-F5344CB8AC3E}">
        <p14:creationId xmlns:p14="http://schemas.microsoft.com/office/powerpoint/2010/main" val="4227859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is hyperlinked to </a:t>
            </a:r>
            <a:r>
              <a:rPr lang="en-GB" dirty="0">
                <a:hlinkClick r:id="rId3"/>
              </a:rPr>
              <a:t>https://www.youtube.com/watch?v=dXfdhKqK258</a:t>
            </a:r>
            <a:r>
              <a:rPr lang="en-GB" dirty="0"/>
              <a:t>  </a:t>
            </a:r>
          </a:p>
          <a:p>
            <a:r>
              <a:rPr lang="en-GB" dirty="0"/>
              <a:t>There is a Copyright Quiz archived at: </a:t>
            </a:r>
            <a:r>
              <a:rPr lang="en-GB" dirty="0">
                <a:hlinkClick r:id="rId4"/>
              </a:rPr>
              <a:t>http://webarchive.nationalarchives.gov.uk/20140512142416/http://www.copyrightsandwrongs.nen.gov.uk/ipr-and-copyright/ipr-and-copyright-quiz?controller=question&amp;task=show&amp;quiz_id=29&amp;qid=17</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33</a:t>
            </a:fld>
            <a:endParaRPr lang="en-GB"/>
          </a:p>
        </p:txBody>
      </p:sp>
    </p:spTree>
    <p:extLst>
      <p:ext uri="{BB962C8B-B14F-4D97-AF65-F5344CB8AC3E}">
        <p14:creationId xmlns:p14="http://schemas.microsoft.com/office/powerpoint/2010/main" val="2949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Lunchbox - </a:t>
            </a:r>
            <a:r>
              <a:rPr lang="en-GB" dirty="0">
                <a:hlinkClick r:id="rId3"/>
              </a:rPr>
              <a:t>https://c1.staticflickr.com/4/3752/9191252515_5e9964416f_z.jpg</a:t>
            </a:r>
            <a:r>
              <a:rPr lang="en-GB" dirty="0"/>
              <a:t>  </a:t>
            </a:r>
          </a:p>
          <a:p>
            <a:r>
              <a:rPr lang="en-GB" dirty="0"/>
              <a:t>Justin Bieber - </a:t>
            </a:r>
            <a:r>
              <a:rPr lang="en-GB" dirty="0">
                <a:hlinkClick r:id="rId4"/>
              </a:rPr>
              <a:t>https://commons.wikimedia.org/wiki/File:Justin_Bieber_NRJ_Music_Awards_2012.jpg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34</a:t>
            </a:fld>
            <a:endParaRPr lang="en-GB"/>
          </a:p>
        </p:txBody>
      </p:sp>
    </p:spTree>
    <p:extLst>
      <p:ext uri="{BB962C8B-B14F-4D97-AF65-F5344CB8AC3E}">
        <p14:creationId xmlns:p14="http://schemas.microsoft.com/office/powerpoint/2010/main" val="3772869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Copyright symbol - </a:t>
            </a:r>
            <a:r>
              <a:rPr lang="en-GB" dirty="0">
                <a:hlinkClick r:id="rId3"/>
              </a:rPr>
              <a:t>https://cdn.pixabay.com/photo/2012/04/12/19/42/copyright-30343_960_720.png</a:t>
            </a:r>
            <a:r>
              <a:rPr lang="en-GB" dirty="0"/>
              <a:t> </a:t>
            </a:r>
          </a:p>
          <a:p>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35</a:t>
            </a:fld>
            <a:endParaRPr lang="en-GB"/>
          </a:p>
        </p:txBody>
      </p:sp>
    </p:spTree>
    <p:extLst>
      <p:ext uri="{BB962C8B-B14F-4D97-AF65-F5344CB8AC3E}">
        <p14:creationId xmlns:p14="http://schemas.microsoft.com/office/powerpoint/2010/main" val="107110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hlinkClick r:id="rId3"/>
              </a:rPr>
              <a:t>https://cdn.pixabay.com/photo/2012/04/13/01/19/peter-pan-31644_960_720.png</a:t>
            </a:r>
            <a:r>
              <a:rPr lang="en-GB" dirty="0"/>
              <a:t> </a:t>
            </a:r>
          </a:p>
          <a:p>
            <a:r>
              <a:rPr lang="en-GB" dirty="0">
                <a:hlinkClick r:id="rId4"/>
              </a:rPr>
              <a:t>https://upload.wikimedia.org/wikipedia/commons/thumb/c/c2/Peter_Pan_Logo_Black.svg/1280px-Peter_Pan_Logo_Black.svg.png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36</a:t>
            </a:fld>
            <a:endParaRPr lang="en-GB"/>
          </a:p>
        </p:txBody>
      </p:sp>
    </p:spTree>
    <p:extLst>
      <p:ext uri="{BB962C8B-B14F-4D97-AF65-F5344CB8AC3E}">
        <p14:creationId xmlns:p14="http://schemas.microsoft.com/office/powerpoint/2010/main" val="421543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37</a:t>
            </a:fld>
            <a:endParaRPr lang="en-GB" altLang="en-US" b="0"/>
          </a:p>
        </p:txBody>
      </p:sp>
    </p:spTree>
    <p:extLst>
      <p:ext uri="{BB962C8B-B14F-4D97-AF65-F5344CB8AC3E}">
        <p14:creationId xmlns:p14="http://schemas.microsoft.com/office/powerpoint/2010/main" val="3719007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 </a:t>
            </a:r>
            <a:r>
              <a:rPr lang="en-GB" dirty="0">
                <a:hlinkClick r:id="rId3"/>
              </a:rPr>
              <a:t>https://www.youtube.com/watch?v=orFnFEzV5ic</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38</a:t>
            </a:fld>
            <a:endParaRPr lang="en-GB"/>
          </a:p>
        </p:txBody>
      </p:sp>
    </p:spTree>
    <p:extLst>
      <p:ext uri="{BB962C8B-B14F-4D97-AF65-F5344CB8AC3E}">
        <p14:creationId xmlns:p14="http://schemas.microsoft.com/office/powerpoint/2010/main" val="805659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39</a:t>
            </a:fld>
            <a:endParaRPr lang="en-GB"/>
          </a:p>
        </p:txBody>
      </p:sp>
    </p:spTree>
    <p:extLst>
      <p:ext uri="{BB962C8B-B14F-4D97-AF65-F5344CB8AC3E}">
        <p14:creationId xmlns:p14="http://schemas.microsoft.com/office/powerpoint/2010/main" val="2516186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links:</a:t>
            </a:r>
          </a:p>
          <a:p>
            <a:r>
              <a:rPr lang="en-GB" dirty="0"/>
              <a:t>Left - </a:t>
            </a:r>
            <a:r>
              <a:rPr lang="en-GB" dirty="0">
                <a:hlinkClick r:id="rId3"/>
              </a:rPr>
              <a:t>https://www.youtube.com/watch?v=zrFGUSELtxc</a:t>
            </a:r>
            <a:r>
              <a:rPr lang="en-GB" dirty="0"/>
              <a:t>  </a:t>
            </a:r>
          </a:p>
          <a:p>
            <a:r>
              <a:rPr lang="en-GB" dirty="0"/>
              <a:t>Right - </a:t>
            </a:r>
            <a:r>
              <a:rPr lang="en-GB" dirty="0">
                <a:hlinkClick r:id="rId4"/>
              </a:rPr>
              <a:t>https://www.youtube.com/watch?v=9hS2kTGKXRM</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40</a:t>
            </a:fld>
            <a:endParaRPr lang="en-GB"/>
          </a:p>
        </p:txBody>
      </p:sp>
    </p:spTree>
    <p:extLst>
      <p:ext uri="{BB962C8B-B14F-4D97-AF65-F5344CB8AC3E}">
        <p14:creationId xmlns:p14="http://schemas.microsoft.com/office/powerpoint/2010/main" val="1391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work in pairs and complete sheet. Name and their product/brand</a:t>
            </a:r>
          </a:p>
          <a:p>
            <a:r>
              <a:rPr lang="en-GB" dirty="0"/>
              <a:t>Prize awarded to winning pair</a:t>
            </a:r>
          </a:p>
          <a:p>
            <a:endParaRPr lang="en-GB" dirty="0"/>
          </a:p>
          <a:p>
            <a:pPr marL="228600" indent="-228600">
              <a:buAutoNum type="arabicPeriod"/>
            </a:pPr>
            <a:r>
              <a:rPr lang="en-GB" dirty="0"/>
              <a:t>Richard Branson</a:t>
            </a:r>
            <a:r>
              <a:rPr lang="en-GB" baseline="0" dirty="0"/>
              <a:t> – Virgin</a:t>
            </a:r>
            <a:endParaRPr lang="en-GB" dirty="0"/>
          </a:p>
          <a:p>
            <a:pPr marL="228600" indent="-228600">
              <a:buAutoNum type="arabicPeriod"/>
            </a:pPr>
            <a:r>
              <a:rPr lang="en-GB" dirty="0"/>
              <a:t>Ingvar Kamprad – Ikea</a:t>
            </a:r>
          </a:p>
          <a:p>
            <a:pPr marL="228600" indent="-228600">
              <a:buAutoNum type="arabicPeriod"/>
            </a:pPr>
            <a:r>
              <a:rPr lang="en-GB" baseline="0" dirty="0"/>
              <a:t>Lord Alan Sugar – Amstrad (Dragons Den)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Mark Zuckerberg – Facebook</a:t>
            </a:r>
          </a:p>
          <a:p>
            <a:pPr marL="228600" indent="-228600">
              <a:buAutoNum type="arabicPeriod"/>
            </a:pPr>
            <a:r>
              <a:rPr lang="en-GB" dirty="0"/>
              <a:t>Bill Gates – Microsoft</a:t>
            </a:r>
            <a:r>
              <a:rPr lang="en-GB" baseline="0" dirty="0"/>
              <a:t> </a:t>
            </a:r>
            <a:endParaRPr lang="en-GB" dirty="0"/>
          </a:p>
          <a:p>
            <a:pPr marL="228600" indent="-228600">
              <a:buAutoNum type="arabicPeriod"/>
            </a:pPr>
            <a:r>
              <a:rPr lang="en-GB" dirty="0"/>
              <a:t>Duncan </a:t>
            </a:r>
            <a:r>
              <a:rPr lang="en-GB" dirty="0" err="1"/>
              <a:t>Bannatyne</a:t>
            </a:r>
            <a:r>
              <a:rPr lang="en-GB" dirty="0"/>
              <a:t> – </a:t>
            </a:r>
            <a:r>
              <a:rPr lang="en-GB" dirty="0" err="1"/>
              <a:t>Bannatyne’s</a:t>
            </a:r>
            <a:r>
              <a:rPr lang="en-GB" dirty="0"/>
              <a:t> (Health Clubs)</a:t>
            </a:r>
          </a:p>
          <a:p>
            <a:pPr marL="228600" indent="-228600">
              <a:buAutoNum type="arabicPeriod"/>
            </a:pPr>
            <a:r>
              <a:rPr lang="en-GB" dirty="0"/>
              <a:t>Jame</a:t>
            </a:r>
            <a:r>
              <a:rPr lang="en-GB" baseline="0" dirty="0"/>
              <a:t>s Dyson – Dyson (Vacuum)</a:t>
            </a:r>
          </a:p>
          <a:p>
            <a:pPr marL="228600" indent="-228600">
              <a:buAutoNum type="arabicPeriod"/>
            </a:pPr>
            <a:r>
              <a:rPr lang="en-GB" baseline="0" dirty="0"/>
              <a:t>Steve Jobs – Apple Company </a:t>
            </a:r>
          </a:p>
          <a:p>
            <a:pPr marL="228600" indent="-228600">
              <a:buAutoNum type="arabicPeriod"/>
            </a:pPr>
            <a:r>
              <a:rPr lang="en-GB" baseline="0" dirty="0"/>
              <a:t>Baroness </a:t>
            </a:r>
            <a:r>
              <a:rPr lang="en-GB" baseline="0" dirty="0" err="1"/>
              <a:t>Karren</a:t>
            </a:r>
            <a:r>
              <a:rPr lang="en-GB" baseline="0" dirty="0"/>
              <a:t> Brady – Vice Chair West Ham United, Journalist and star of Apprentice</a:t>
            </a:r>
          </a:p>
          <a:p>
            <a:pPr marL="228600" indent="-228600">
              <a:buAutoNum type="arabicPeriod"/>
            </a:pPr>
            <a:r>
              <a:rPr lang="en-GB" baseline="0" dirty="0" err="1"/>
              <a:t>Beyonce</a:t>
            </a:r>
            <a:r>
              <a:rPr lang="en-GB" baseline="0" dirty="0"/>
              <a:t> – Popstar and brand (perfume, clothing, makeup)</a:t>
            </a:r>
          </a:p>
          <a:p>
            <a:pPr marL="228600" indent="-228600">
              <a:buAutoNum type="arabicPeriod"/>
            </a:pPr>
            <a:r>
              <a:rPr lang="en-GB" baseline="0" dirty="0"/>
              <a:t>Levi Roots – Reggae </a:t>
            </a:r>
            <a:r>
              <a:rPr lang="en-GB" baseline="0" dirty="0" err="1"/>
              <a:t>Reggae</a:t>
            </a:r>
            <a:r>
              <a:rPr lang="en-GB" baseline="0" dirty="0"/>
              <a:t> Sauce</a:t>
            </a:r>
          </a:p>
          <a:p>
            <a:pPr marL="228600" indent="-228600">
              <a:buAutoNum type="arabicPeriod"/>
            </a:pPr>
            <a:r>
              <a:rPr lang="en-GB" baseline="0" dirty="0"/>
              <a:t>Deborah </a:t>
            </a:r>
            <a:r>
              <a:rPr lang="en-GB" baseline="0" dirty="0" err="1"/>
              <a:t>Meaden</a:t>
            </a:r>
            <a:r>
              <a:rPr lang="en-GB" baseline="0" dirty="0"/>
              <a:t> – Hotel industry and Dragons Den</a:t>
            </a:r>
          </a:p>
          <a:p>
            <a:pPr marL="228600" indent="-228600">
              <a:buAutoNum type="arabicPeriod"/>
            </a:pPr>
            <a:r>
              <a:rPr lang="en-GB" baseline="0" dirty="0"/>
              <a:t>JK Rowling – Author (Harry Potter)</a:t>
            </a:r>
          </a:p>
          <a:p>
            <a:pPr marL="228600" indent="-228600">
              <a:buAutoNum type="arabicPeriod"/>
            </a:pPr>
            <a:endParaRPr lang="en-GB" dirty="0"/>
          </a:p>
          <a:p>
            <a:pPr marL="0" indent="0">
              <a:buNone/>
            </a:pPr>
            <a:r>
              <a:rPr lang="en-GB" dirty="0"/>
              <a:t>Images: Public Domain; Creative Commons: </a:t>
            </a:r>
            <a:r>
              <a:rPr lang="en-GB" sz="1200" b="0" i="0" u="none" strike="noStrike" kern="1200" dirty="0">
                <a:solidFill>
                  <a:schemeClr val="tx1"/>
                </a:solidFill>
                <a:effectLst/>
                <a:latin typeface="+mn-lt"/>
                <a:ea typeface="+mn-ea"/>
                <a:cs typeface="+mn-cs"/>
                <a:hlinkClick r:id="rId3"/>
              </a:rPr>
              <a:t>Guillaume </a:t>
            </a:r>
            <a:r>
              <a:rPr lang="en-GB" sz="1200" b="0" i="0" u="none" strike="noStrike" kern="1200" dirty="0" err="1">
                <a:solidFill>
                  <a:schemeClr val="tx1"/>
                </a:solidFill>
                <a:effectLst/>
                <a:latin typeface="+mn-lt"/>
                <a:ea typeface="+mn-ea"/>
                <a:cs typeface="+mn-cs"/>
                <a:hlinkClick r:id="rId3"/>
              </a:rPr>
              <a:t>Paumier</a:t>
            </a:r>
            <a:r>
              <a:rPr lang="en-GB" sz="1200" b="0" i="0" u="none" strike="noStrike" kern="1200" dirty="0">
                <a:solidFill>
                  <a:schemeClr val="tx1"/>
                </a:solidFill>
                <a:effectLst/>
                <a:latin typeface="+mn-lt"/>
                <a:ea typeface="+mn-ea"/>
                <a:cs typeface="+mn-cs"/>
                <a:hlinkClick r:id="rId3"/>
              </a:rPr>
              <a:t>, CC-BY</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tooltip="User:The Rambling Man"/>
              </a:rPr>
              <a:t>The Rambling Man</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5"/>
              </a:rPr>
              <a:t>James Dyson</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6"/>
              </a:rPr>
              <a:t>John Morris</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7" tooltip="Go to John  Ferguson's photostream"/>
              </a:rPr>
              <a:t>John Ferguson</a:t>
            </a:r>
            <a:r>
              <a:rPr lang="en-GB" sz="1200" b="0" i="0" u="none" strike="noStrike" kern="1200" dirty="0">
                <a:solidFill>
                  <a:schemeClr val="tx1"/>
                </a:solidFill>
                <a:effectLst/>
                <a:latin typeface="+mn-lt"/>
                <a:ea typeface="+mn-ea"/>
                <a:cs typeface="+mn-cs"/>
              </a:rPr>
              <a:t>; </a:t>
            </a:r>
            <a:endParaRPr lang="en-GB" b="0" dirty="0"/>
          </a:p>
          <a:p>
            <a:pPr marL="0" indent="0">
              <a:buNone/>
            </a:pPr>
            <a:r>
              <a:rPr lang="en-GB" dirty="0"/>
              <a:t>IKEA.com; apple-talk.com; jkrowling.com</a:t>
            </a:r>
          </a:p>
        </p:txBody>
      </p:sp>
      <p:sp>
        <p:nvSpPr>
          <p:cNvPr id="4" name="Slide Number Placeholder 3"/>
          <p:cNvSpPr>
            <a:spLocks noGrp="1"/>
          </p:cNvSpPr>
          <p:nvPr>
            <p:ph type="sldNum" sz="quarter" idx="10"/>
          </p:nvPr>
        </p:nvSpPr>
        <p:spPr/>
        <p:txBody>
          <a:bodyPr/>
          <a:lstStyle/>
          <a:p>
            <a:fld id="{EA311217-EDEC-4ED4-802F-4A7DD0F86B25}" type="slidenum">
              <a:rPr lang="en-GB" smtClean="0"/>
              <a:t>4</a:t>
            </a:fld>
            <a:endParaRPr lang="en-GB"/>
          </a:p>
        </p:txBody>
      </p:sp>
    </p:spTree>
    <p:extLst>
      <p:ext uri="{BB962C8B-B14F-4D97-AF65-F5344CB8AC3E}">
        <p14:creationId xmlns:p14="http://schemas.microsoft.com/office/powerpoint/2010/main" val="4138246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a:t>
            </a:r>
            <a:r>
              <a:rPr lang="en-GB" dirty="0">
                <a:hlinkClick r:id="rId3"/>
              </a:rPr>
              <a:t>https://www.youtube.com/watch?v=87M8l27ECRE</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41</a:t>
            </a:fld>
            <a:endParaRPr lang="en-GB"/>
          </a:p>
        </p:txBody>
      </p:sp>
    </p:spTree>
    <p:extLst>
      <p:ext uri="{BB962C8B-B14F-4D97-AF65-F5344CB8AC3E}">
        <p14:creationId xmlns:p14="http://schemas.microsoft.com/office/powerpoint/2010/main" val="3871242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hlinkClick r:id="rId3"/>
              </a:rPr>
              <a:t>https://upload.wikimedia.org/wikipedia/commons/c/c5/Electrical_toothbrush_20050717_001.jpg</a:t>
            </a:r>
            <a:r>
              <a:rPr lang="en-GB" dirty="0"/>
              <a:t> </a:t>
            </a:r>
          </a:p>
          <a:p>
            <a:r>
              <a:rPr lang="en-GB" dirty="0">
                <a:hlinkClick r:id="rId4"/>
              </a:rPr>
              <a:t>https://upload.wikimedia.org/wikipedia/commons/d/d5/Electric_Toothbrush_Head_%2811694299396%29.jpg</a:t>
            </a:r>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42</a:t>
            </a:fld>
            <a:endParaRPr lang="en-GB"/>
          </a:p>
        </p:txBody>
      </p:sp>
    </p:spTree>
    <p:extLst>
      <p:ext uri="{BB962C8B-B14F-4D97-AF65-F5344CB8AC3E}">
        <p14:creationId xmlns:p14="http://schemas.microsoft.com/office/powerpoint/2010/main" val="3318246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Pattern picture - </a:t>
            </a:r>
            <a:r>
              <a:rPr lang="en-GB" dirty="0">
                <a:hlinkClick r:id="rId3"/>
              </a:rPr>
              <a:t>https://cdn.pixabay.com/photo/2015/10/24/19/42/pattern-1004855_960_720.jpg</a:t>
            </a:r>
            <a:r>
              <a:rPr lang="en-GB" dirty="0"/>
              <a:t> </a:t>
            </a:r>
          </a:p>
          <a:p>
            <a:r>
              <a:rPr lang="en-GB" dirty="0"/>
              <a:t>All others are from previous slides.</a:t>
            </a:r>
          </a:p>
        </p:txBody>
      </p:sp>
      <p:sp>
        <p:nvSpPr>
          <p:cNvPr id="4" name="Slide Number Placeholder 3"/>
          <p:cNvSpPr>
            <a:spLocks noGrp="1"/>
          </p:cNvSpPr>
          <p:nvPr>
            <p:ph type="sldNum" sz="quarter" idx="10"/>
          </p:nvPr>
        </p:nvSpPr>
        <p:spPr/>
        <p:txBody>
          <a:bodyPr/>
          <a:lstStyle/>
          <a:p>
            <a:fld id="{434D504A-4E8E-4C08-AA49-6BD5A318EB62}" type="slidenum">
              <a:rPr lang="en-GB" smtClean="0"/>
              <a:t>43</a:t>
            </a:fld>
            <a:endParaRPr lang="en-GB"/>
          </a:p>
        </p:txBody>
      </p:sp>
    </p:spTree>
    <p:extLst>
      <p:ext uri="{BB962C8B-B14F-4D97-AF65-F5344CB8AC3E}">
        <p14:creationId xmlns:p14="http://schemas.microsoft.com/office/powerpoint/2010/main" val="1589152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Students to decide which image matches which IP…</a:t>
            </a:r>
          </a:p>
          <a:p>
            <a:endParaRPr lang="en-GB" dirty="0"/>
          </a:p>
          <a:p>
            <a:r>
              <a:rPr lang="en-GB" dirty="0"/>
              <a:t>Coke –</a:t>
            </a:r>
          </a:p>
          <a:p>
            <a:r>
              <a:rPr lang="en-GB" dirty="0">
                <a:hlinkClick r:id="rId3"/>
              </a:rPr>
              <a:t>http://www.clker.com/clipart-302623.html</a:t>
            </a:r>
            <a:r>
              <a:rPr lang="en-GB" dirty="0"/>
              <a:t> </a:t>
            </a:r>
          </a:p>
          <a:p>
            <a:r>
              <a:rPr lang="en-GB" dirty="0"/>
              <a:t>Dyson</a:t>
            </a:r>
          </a:p>
          <a:p>
            <a:r>
              <a:rPr lang="en-GB" dirty="0">
                <a:hlinkClick r:id="rId4"/>
              </a:rPr>
              <a:t>http://multiwebdirectory.info/new/dyson-dc37.htm</a:t>
            </a:r>
            <a:r>
              <a:rPr lang="en-GB" dirty="0"/>
              <a:t> </a:t>
            </a:r>
          </a:p>
          <a:p>
            <a:r>
              <a:rPr lang="en-GB" dirty="0"/>
              <a:t>Tesco</a:t>
            </a:r>
          </a:p>
          <a:p>
            <a:r>
              <a:rPr lang="en-GB" dirty="0">
                <a:hlinkClick r:id="rId5"/>
              </a:rPr>
              <a:t>https://www.flickr.com/photos/raver_mikey/377794962</a:t>
            </a:r>
            <a:r>
              <a:rPr lang="en-GB" dirty="0"/>
              <a:t> </a:t>
            </a:r>
          </a:p>
          <a:p>
            <a:r>
              <a:rPr lang="en-GB" dirty="0"/>
              <a:t>Trainer</a:t>
            </a:r>
          </a:p>
          <a:p>
            <a:r>
              <a:rPr lang="en-GB" dirty="0">
                <a:hlinkClick r:id="rId6"/>
              </a:rPr>
              <a:t>http://nikeshoes.razul.net/champs-nike-shoes/</a:t>
            </a:r>
            <a:r>
              <a:rPr lang="en-GB" dirty="0"/>
              <a:t> </a:t>
            </a:r>
          </a:p>
          <a:p>
            <a:r>
              <a:rPr lang="en-GB" dirty="0"/>
              <a:t>Heat magazine</a:t>
            </a:r>
          </a:p>
          <a:p>
            <a:r>
              <a:rPr lang="en-GB" dirty="0">
                <a:hlinkClick r:id="rId7"/>
              </a:rPr>
              <a:t>http://www.standard.co.uk/showbiz/celebrity-news/x-factor-s-caroline-flack-reveals-she-fancied-olly-murs-who-says-she-is-the-perfect-girlfriend-a2947316.html</a:t>
            </a:r>
            <a:r>
              <a:rPr lang="en-GB" dirty="0"/>
              <a:t> </a:t>
            </a:r>
          </a:p>
          <a:p>
            <a:r>
              <a:rPr lang="en-GB" dirty="0"/>
              <a:t>Harry Potter</a:t>
            </a:r>
          </a:p>
          <a:p>
            <a:r>
              <a:rPr lang="en-GB" dirty="0">
                <a:hlinkClick r:id="rId8"/>
              </a:rPr>
              <a:t>http://www.independent.co.uk/arts-entertainment/books/news/how-to-tell-if-your-old-copies-of-harry-potter-are-worth-up-to-40000-a6897756.html</a:t>
            </a:r>
            <a:r>
              <a:rPr lang="en-GB" dirty="0"/>
              <a:t> </a:t>
            </a:r>
          </a:p>
          <a:p>
            <a:r>
              <a:rPr lang="en-GB" dirty="0"/>
              <a:t>Food mixer – </a:t>
            </a:r>
          </a:p>
          <a:p>
            <a:r>
              <a:rPr lang="en-GB" dirty="0">
                <a:hlinkClick r:id="rId9"/>
              </a:rPr>
              <a:t>https://cdn.pixabay.com/photo/2014/12/21/23/29/mixer-575443_960_720.png</a:t>
            </a:r>
            <a:r>
              <a:rPr lang="en-GB" dirty="0"/>
              <a:t> </a:t>
            </a:r>
          </a:p>
          <a:p>
            <a:r>
              <a:rPr lang="en-GB" dirty="0"/>
              <a:t>Crayola - </a:t>
            </a:r>
            <a:r>
              <a:rPr lang="en-GB" dirty="0">
                <a:hlinkClick r:id="rId10"/>
              </a:rPr>
              <a:t>http://farm6.staticflickr.com/5517/9235155456_b50aecd7f9_z.jpg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Beach photo – </a:t>
            </a:r>
            <a:r>
              <a:rPr lang="en-GB" dirty="0">
                <a:hlinkClick r:id="rId11"/>
              </a:rPr>
              <a:t>https://cdn.pixabay.com/photo/2016/02/24/22/27/sunset-1220925_960_720.jpg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 - </a:t>
            </a:r>
            <a:r>
              <a:rPr lang="en-GB" dirty="0">
                <a:hlinkClick r:id="rId12"/>
              </a:rPr>
              <a:t>https://cdn.pixabay.com/photo/2013/07/12/13/21/sports-car-146873_960_720.png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Printer - </a:t>
            </a:r>
            <a:r>
              <a:rPr lang="en-GB" dirty="0">
                <a:hlinkClick r:id="rId13"/>
              </a:rPr>
              <a:t>https://cdn.pixabay.com/photo/2013/07/13/13/32/printer-161063_960_720.png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Fidget spinner - </a:t>
            </a:r>
            <a:r>
              <a:rPr lang="en-GB" dirty="0">
                <a:hlinkClick r:id="rId14"/>
              </a:rPr>
              <a:t>https://static.pexels.com/photos/422292/pexels-photo-422292.jpeg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Art - </a:t>
            </a:r>
            <a:r>
              <a:rPr lang="en-GB" dirty="0">
                <a:hlinkClick r:id="rId15"/>
              </a:rPr>
              <a:t>https://upload.wikimedia.org/wikipedia/commons/4/40/The_Kiss_-_Gustav_Klimt_-_Google_Cultural_Institute.jpg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Radio broadcast - </a:t>
            </a:r>
            <a:r>
              <a:rPr lang="en-GB" dirty="0">
                <a:hlinkClick r:id="rId16"/>
              </a:rPr>
              <a:t>https://cdn.pixabay.com/photo/2015/05/18/17/20/microphone-772577_960_720.jpg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Beyonce</a:t>
            </a:r>
            <a:r>
              <a:rPr lang="en-GB" dirty="0"/>
              <a:t> - </a:t>
            </a:r>
            <a:r>
              <a:rPr lang="en-GB" dirty="0">
                <a:hlinkClick r:id="rId17"/>
              </a:rPr>
              <a:t>https://c1.staticflickr.com/3/2059/5765878735_7ddc33396c_z.jpg</a:t>
            </a:r>
            <a:r>
              <a:rPr lang="en-GB" dirty="0"/>
              <a:t> </a:t>
            </a:r>
          </a:p>
        </p:txBody>
      </p:sp>
      <p:sp>
        <p:nvSpPr>
          <p:cNvPr id="4" name="Slide Number Placeholder 3"/>
          <p:cNvSpPr>
            <a:spLocks noGrp="1"/>
          </p:cNvSpPr>
          <p:nvPr>
            <p:ph type="sldNum" sz="quarter" idx="10"/>
          </p:nvPr>
        </p:nvSpPr>
        <p:spPr/>
        <p:txBody>
          <a:bodyPr/>
          <a:lstStyle/>
          <a:p>
            <a:fld id="{5ECF4C3A-2863-4273-9922-E6A312B5C3AD}" type="slidenum">
              <a:rPr lang="en-GB" smtClean="0"/>
              <a:pPr/>
              <a:t>44</a:t>
            </a:fld>
            <a:endParaRPr lang="en-GB" dirty="0"/>
          </a:p>
        </p:txBody>
      </p:sp>
    </p:spTree>
    <p:extLst>
      <p:ext uri="{BB962C8B-B14F-4D97-AF65-F5344CB8AC3E}">
        <p14:creationId xmlns:p14="http://schemas.microsoft.com/office/powerpoint/2010/main" val="3935309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Use if time allows?</a:t>
            </a: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46</a:t>
            </a:fld>
            <a:endParaRPr lang="en-GB" altLang="en-US" b="0"/>
          </a:p>
        </p:txBody>
      </p:sp>
    </p:spTree>
    <p:extLst>
      <p:ext uri="{BB962C8B-B14F-4D97-AF65-F5344CB8AC3E}">
        <p14:creationId xmlns:p14="http://schemas.microsoft.com/office/powerpoint/2010/main" val="3288344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a:t>
            </a:r>
          </a:p>
          <a:p>
            <a:r>
              <a:rPr lang="en-GB" dirty="0"/>
              <a:t>Lunchbox - </a:t>
            </a:r>
            <a:r>
              <a:rPr lang="en-GB" dirty="0">
                <a:hlinkClick r:id="rId3"/>
              </a:rPr>
              <a:t>https://cdn.pixabay.com/photo/2012/04/26/10/36/lunchbox-41973_960_720.png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47</a:t>
            </a:fld>
            <a:endParaRPr lang="en-GB"/>
          </a:p>
        </p:txBody>
      </p:sp>
    </p:spTree>
    <p:extLst>
      <p:ext uri="{BB962C8B-B14F-4D97-AF65-F5344CB8AC3E}">
        <p14:creationId xmlns:p14="http://schemas.microsoft.com/office/powerpoint/2010/main" val="2565307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48</a:t>
            </a:fld>
            <a:endParaRPr lang="en-GB"/>
          </a:p>
        </p:txBody>
      </p:sp>
    </p:spTree>
    <p:extLst>
      <p:ext uri="{BB962C8B-B14F-4D97-AF65-F5344CB8AC3E}">
        <p14:creationId xmlns:p14="http://schemas.microsoft.com/office/powerpoint/2010/main" val="2922236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Spoon - </a:t>
            </a:r>
            <a:r>
              <a:rPr lang="en-GB" dirty="0">
                <a:hlinkClick r:id="rId3"/>
              </a:rPr>
              <a:t>https://cdn.pixabay.com/photo/2014/12/02/14/49/teaspoon-554065_960_720.jpg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49</a:t>
            </a:fld>
            <a:endParaRPr lang="en-GB"/>
          </a:p>
        </p:txBody>
      </p:sp>
    </p:spTree>
    <p:extLst>
      <p:ext uri="{BB962C8B-B14F-4D97-AF65-F5344CB8AC3E}">
        <p14:creationId xmlns:p14="http://schemas.microsoft.com/office/powerpoint/2010/main" val="1878915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50</a:t>
            </a:fld>
            <a:endParaRPr lang="en-GB"/>
          </a:p>
        </p:txBody>
      </p:sp>
    </p:spTree>
    <p:extLst>
      <p:ext uri="{BB962C8B-B14F-4D97-AF65-F5344CB8AC3E}">
        <p14:creationId xmlns:p14="http://schemas.microsoft.com/office/powerpoint/2010/main" val="393343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51</a:t>
            </a:fld>
            <a:endParaRPr lang="en-GB"/>
          </a:p>
        </p:txBody>
      </p:sp>
    </p:spTree>
    <p:extLst>
      <p:ext uri="{BB962C8B-B14F-4D97-AF65-F5344CB8AC3E}">
        <p14:creationId xmlns:p14="http://schemas.microsoft.com/office/powerpoint/2010/main" val="279296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Creative Commons: </a:t>
            </a:r>
            <a:r>
              <a:rPr lang="en-GB" sz="1200" b="0" i="0" u="none" strike="noStrike" kern="1200" dirty="0">
                <a:solidFill>
                  <a:schemeClr val="tx1"/>
                </a:solidFill>
                <a:effectLst/>
                <a:latin typeface="+mn-lt"/>
                <a:ea typeface="+mn-ea"/>
                <a:cs typeface="+mn-cs"/>
                <a:hlinkClick r:id="rId3" tooltip="Go to Phil Whitehouse's photostream"/>
              </a:rPr>
              <a:t>Phil Whitehouse</a:t>
            </a:r>
            <a:br>
              <a:rPr lang="en-GB" dirty="0"/>
            </a:br>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5</a:t>
            </a:fld>
            <a:endParaRPr lang="en-GB"/>
          </a:p>
        </p:txBody>
      </p:sp>
    </p:spTree>
    <p:extLst>
      <p:ext uri="{BB962C8B-B14F-4D97-AF65-F5344CB8AC3E}">
        <p14:creationId xmlns:p14="http://schemas.microsoft.com/office/powerpoint/2010/main" val="3300638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52</a:t>
            </a:fld>
            <a:endParaRPr lang="en-GB"/>
          </a:p>
        </p:txBody>
      </p:sp>
    </p:spTree>
    <p:extLst>
      <p:ext uri="{BB962C8B-B14F-4D97-AF65-F5344CB8AC3E}">
        <p14:creationId xmlns:p14="http://schemas.microsoft.com/office/powerpoint/2010/main" val="200953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53</a:t>
            </a:fld>
            <a:endParaRPr lang="en-GB"/>
          </a:p>
        </p:txBody>
      </p:sp>
    </p:spTree>
    <p:extLst>
      <p:ext uri="{BB962C8B-B14F-4D97-AF65-F5344CB8AC3E}">
        <p14:creationId xmlns:p14="http://schemas.microsoft.com/office/powerpoint/2010/main" val="3189174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54</a:t>
            </a:fld>
            <a:endParaRPr lang="en-GB"/>
          </a:p>
        </p:txBody>
      </p:sp>
    </p:spTree>
    <p:extLst>
      <p:ext uri="{BB962C8B-B14F-4D97-AF65-F5344CB8AC3E}">
        <p14:creationId xmlns:p14="http://schemas.microsoft.com/office/powerpoint/2010/main" val="155156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p:spPr>
        <p:txBody>
          <a:bodyPr/>
          <a:lstStyle/>
          <a:p>
            <a:r>
              <a:rPr lang="en-US" dirty="0"/>
              <a:t>Images:</a:t>
            </a:r>
          </a:p>
          <a:p>
            <a:r>
              <a:rPr lang="en-US" dirty="0"/>
              <a:t>Coca Cola - </a:t>
            </a:r>
            <a:r>
              <a:rPr lang="en-US" dirty="0">
                <a:hlinkClick r:id="rId3"/>
              </a:rPr>
              <a:t>https://upload.wikimedia.org/wikipedia/commons/thumb/c/ce/Coca-Cola_logo.svg/2000px-Coca-Cola_logo.svg.png</a:t>
            </a:r>
            <a:r>
              <a:rPr lang="en-US" dirty="0"/>
              <a:t> </a:t>
            </a:r>
          </a:p>
          <a:p>
            <a:r>
              <a:rPr lang="en-US" dirty="0"/>
              <a:t>Sony - </a:t>
            </a:r>
            <a:r>
              <a:rPr lang="en-US" dirty="0">
                <a:hlinkClick r:id="rId4"/>
              </a:rPr>
              <a:t>https://upload.wikimedia.org/wikipedia/commons/thumb/c/ca/Sony_logo.svg/2000px-Sony_logo.svg.png</a:t>
            </a:r>
            <a:r>
              <a:rPr lang="en-US" dirty="0"/>
              <a:t> </a:t>
            </a:r>
          </a:p>
          <a:p>
            <a:r>
              <a:rPr lang="en-US" dirty="0"/>
              <a:t>Starbucks - </a:t>
            </a:r>
            <a:r>
              <a:rPr lang="en-US" dirty="0">
                <a:hlinkClick r:id="rId5"/>
              </a:rPr>
              <a:t>https://pixabay.com/p-1069758/?no_redirect</a:t>
            </a:r>
            <a:r>
              <a:rPr lang="en-US" dirty="0"/>
              <a:t> </a:t>
            </a:r>
          </a:p>
          <a:p>
            <a:r>
              <a:rPr lang="en-US" dirty="0"/>
              <a:t>Google - </a:t>
            </a:r>
            <a:r>
              <a:rPr lang="en-US" dirty="0">
                <a:hlinkClick r:id="rId6"/>
              </a:rPr>
              <a:t>https://upload.wikimedia.org/wikipedia/commons/5/51/Google.png</a:t>
            </a:r>
            <a:r>
              <a:rPr lang="en-US" dirty="0"/>
              <a:t> </a:t>
            </a:r>
          </a:p>
          <a:p>
            <a:r>
              <a:rPr lang="en-US" dirty="0" err="1"/>
              <a:t>Mcdonalds</a:t>
            </a:r>
            <a:r>
              <a:rPr lang="en-US" dirty="0"/>
              <a:t> - </a:t>
            </a:r>
            <a:r>
              <a:rPr lang="en-US" dirty="0">
                <a:hlinkClick r:id="rId7"/>
              </a:rPr>
              <a:t>https://upload.wikimedia.org/wikipedia/commons/thumb/a/a9/Mcdonalds-90s-logo.svg/1014px-Mcdonalds-90s-logo.svg.png</a:t>
            </a:r>
            <a:r>
              <a:rPr lang="en-US" dirty="0"/>
              <a:t> </a:t>
            </a:r>
          </a:p>
          <a:p>
            <a:r>
              <a:rPr lang="en-US" dirty="0" err="1"/>
              <a:t>Ebay</a:t>
            </a:r>
            <a:r>
              <a:rPr lang="en-US" dirty="0"/>
              <a:t> - </a:t>
            </a:r>
            <a:r>
              <a:rPr lang="en-US" dirty="0">
                <a:hlinkClick r:id="rId8"/>
              </a:rPr>
              <a:t>https://upload.wikimedia.org/wikipedia/commons/thumb/1/11/EBay_former_logo.svg/1543px-EBay_former_logo.svg.png</a:t>
            </a:r>
            <a:r>
              <a:rPr lang="en-US" dirty="0"/>
              <a:t> </a:t>
            </a:r>
          </a:p>
          <a:p>
            <a:r>
              <a:rPr lang="en-US" dirty="0"/>
              <a:t>H&amp;M - </a:t>
            </a:r>
            <a:r>
              <a:rPr lang="en-US" dirty="0">
                <a:hlinkClick r:id="rId9"/>
              </a:rPr>
              <a:t>https://upload.wikimedia.org/wikipedia/commons/thumb/5/53/H%26M-Logo.svg/1280px-H%26M-Logo.svg.png</a:t>
            </a:r>
            <a:r>
              <a:rPr lang="en-US" dirty="0"/>
              <a:t> </a:t>
            </a:r>
          </a:p>
          <a:p>
            <a:endParaRPr lang="en-US" dirty="0"/>
          </a:p>
        </p:txBody>
      </p:sp>
    </p:spTree>
    <p:extLst>
      <p:ext uri="{BB962C8B-B14F-4D97-AF65-F5344CB8AC3E}">
        <p14:creationId xmlns:p14="http://schemas.microsoft.com/office/powerpoint/2010/main" val="156463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p:spPr>
        <p:txBody>
          <a:bodyPr/>
          <a:lstStyle/>
          <a:p>
            <a:r>
              <a:rPr lang="en-US" dirty="0"/>
              <a:t>Due to the branding of Coca Cola portraying Father Christmas in the Coca Cola Red – the perception of Father Christmas is now that he is RED.</a:t>
            </a:r>
          </a:p>
          <a:p>
            <a:endParaRPr lang="en-US" dirty="0"/>
          </a:p>
          <a:p>
            <a:r>
              <a:rPr lang="en-US" dirty="0"/>
              <a:t>Images:</a:t>
            </a:r>
          </a:p>
          <a:p>
            <a:r>
              <a:rPr lang="en-US" dirty="0"/>
              <a:t>Coca cola - </a:t>
            </a:r>
            <a:r>
              <a:rPr lang="en-US" dirty="0">
                <a:hlinkClick r:id="rId3"/>
              </a:rPr>
              <a:t>https://upload.wikimedia.org/wikipedia/commons/thumb/c/ce/Coca-Cola_logo.svg/2000px-Coca-Cola_logo.svg.png</a:t>
            </a:r>
            <a:r>
              <a:rPr lang="en-US" dirty="0"/>
              <a:t> </a:t>
            </a:r>
          </a:p>
          <a:p>
            <a:r>
              <a:rPr lang="en-US" dirty="0"/>
              <a:t>Father Christmas - </a:t>
            </a:r>
            <a:r>
              <a:rPr lang="en-US" dirty="0">
                <a:hlinkClick r:id="rId4"/>
              </a:rPr>
              <a:t>http://3.bp.blogspot.com/_s5iNjHF-jmk/SUG1y7yYWJI/AAAAAAAAAX0/VS0ndd0Z9c8/s200/Father+Christmas.jpg</a:t>
            </a:r>
            <a:r>
              <a:rPr lang="en-US" dirty="0"/>
              <a:t> </a:t>
            </a:r>
          </a:p>
          <a:p>
            <a:endParaRPr lang="en-US" dirty="0"/>
          </a:p>
          <a:p>
            <a:endParaRPr lang="en-US" dirty="0"/>
          </a:p>
        </p:txBody>
      </p:sp>
    </p:spTree>
    <p:extLst>
      <p:ext uri="{BB962C8B-B14F-4D97-AF65-F5344CB8AC3E}">
        <p14:creationId xmlns:p14="http://schemas.microsoft.com/office/powerpoint/2010/main" val="271349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p:spPr>
        <p:txBody>
          <a:bodyPr/>
          <a:lstStyle/>
          <a:p>
            <a:r>
              <a:rPr lang="en-US" dirty="0"/>
              <a:t>Discussion on brand reputation, perceived quality etc.</a:t>
            </a:r>
          </a:p>
          <a:p>
            <a:endParaRPr lang="en-US" dirty="0"/>
          </a:p>
          <a:p>
            <a:r>
              <a:rPr lang="en-US" dirty="0"/>
              <a:t>Images:</a:t>
            </a:r>
          </a:p>
          <a:p>
            <a:r>
              <a:rPr lang="en-US" dirty="0"/>
              <a:t>Nike - </a:t>
            </a:r>
            <a:r>
              <a:rPr lang="en-US" dirty="0">
                <a:hlinkClick r:id="rId3"/>
              </a:rPr>
              <a:t>https://upload.wikimedia.org/wikipedia/commons/thumb/a/a6/Logo_NIKE.svg/640px-Logo_NIKE.svg.png</a:t>
            </a:r>
            <a:r>
              <a:rPr lang="en-US" dirty="0"/>
              <a:t> </a:t>
            </a:r>
          </a:p>
          <a:p>
            <a:r>
              <a:rPr lang="en-US" dirty="0" err="1"/>
              <a:t>Asda</a:t>
            </a:r>
            <a:r>
              <a:rPr lang="en-US" dirty="0"/>
              <a:t> - </a:t>
            </a:r>
            <a:r>
              <a:rPr lang="en-US" dirty="0">
                <a:hlinkClick r:id="rId4"/>
              </a:rPr>
              <a:t>https://c1.staticflickr.com/8/7114/7487482204_d3e7a5354f_b.jpg</a:t>
            </a:r>
            <a:r>
              <a:rPr lang="en-US" dirty="0"/>
              <a:t> </a:t>
            </a:r>
          </a:p>
          <a:p>
            <a:r>
              <a:rPr lang="en-US" dirty="0"/>
              <a:t>Trainers – plain - </a:t>
            </a:r>
            <a:r>
              <a:rPr lang="en-US" dirty="0">
                <a:hlinkClick r:id="rId5"/>
              </a:rPr>
              <a:t>http://www.publicdomainpictures.net/pictures/40000/velka/blue-trainers.jpg</a:t>
            </a:r>
            <a:r>
              <a:rPr lang="en-US" dirty="0"/>
              <a:t> </a:t>
            </a:r>
          </a:p>
        </p:txBody>
      </p:sp>
    </p:spTree>
    <p:extLst>
      <p:ext uri="{BB962C8B-B14F-4D97-AF65-F5344CB8AC3E}">
        <p14:creationId xmlns:p14="http://schemas.microsoft.com/office/powerpoint/2010/main" val="184225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as previously, and:</a:t>
            </a:r>
          </a:p>
          <a:p>
            <a:r>
              <a:rPr lang="en-GB" dirty="0"/>
              <a:t>Mothercare - </a:t>
            </a:r>
            <a:r>
              <a:rPr lang="en-GB" dirty="0">
                <a:hlinkClick r:id="rId3"/>
              </a:rPr>
              <a:t>http://maternidadcomopuedas.com/wp-content/uploads/2016/07/mothercare-logo.jpg</a:t>
            </a:r>
            <a:r>
              <a:rPr lang="en-GB" dirty="0"/>
              <a:t> </a:t>
            </a:r>
          </a:p>
          <a:p>
            <a:r>
              <a:rPr lang="en-GB" dirty="0"/>
              <a:t>Halfords - </a:t>
            </a:r>
            <a:r>
              <a:rPr lang="en-GB" dirty="0">
                <a:hlinkClick r:id="rId4"/>
              </a:rPr>
              <a:t>http://upload.wikimedia.org/wikipedia/commons/e/e6/Halfords_Ocean_Park.JPG</a:t>
            </a:r>
            <a:r>
              <a:rPr lang="en-GB" dirty="0"/>
              <a:t>   </a:t>
            </a:r>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9</a:t>
            </a:fld>
            <a:endParaRPr lang="en-GB"/>
          </a:p>
        </p:txBody>
      </p:sp>
    </p:spTree>
    <p:extLst>
      <p:ext uri="{BB962C8B-B14F-4D97-AF65-F5344CB8AC3E}">
        <p14:creationId xmlns:p14="http://schemas.microsoft.com/office/powerpoint/2010/main" val="262120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EBA6F"/>
                </a:solidFill>
                <a:latin typeface="Cambria" panose="02040503050406030204" pitchFamily="18"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040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DC101-1F76-4BFF-94C5-0BEB4B503FE9}" type="datetimeFigureOut">
              <a:rPr lang="en-GB" smtClean="0"/>
              <a:t>17/01/2023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75D1F-057C-488D-9507-54B5608D3600}" type="slidenum">
              <a:rPr lang="en-GB" smtClean="0"/>
              <a:t>‹#›</a:t>
            </a:fld>
            <a:endParaRPr lang="en-GB"/>
          </a:p>
        </p:txBody>
      </p:sp>
    </p:spTree>
    <p:extLst>
      <p:ext uri="{BB962C8B-B14F-4D97-AF65-F5344CB8AC3E}">
        <p14:creationId xmlns:p14="http://schemas.microsoft.com/office/powerpoint/2010/main" val="24361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32A9B1-0911-4558-8E68-09EE273123A6}" type="datetimeFigureOut">
              <a:rPr lang="en-US" smtClean="0"/>
              <a:pPr/>
              <a:t>1/17/2023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CBA07-9FEF-4045-ACE9-53300E7A4716}" type="slidenum">
              <a:rPr lang="en-GB" smtClean="0"/>
              <a:pPr/>
              <a:t>‹#›</a:t>
            </a:fld>
            <a:endParaRPr lang="en-GB"/>
          </a:p>
        </p:txBody>
      </p:sp>
    </p:spTree>
    <p:extLst>
      <p:ext uri="{BB962C8B-B14F-4D97-AF65-F5344CB8AC3E}">
        <p14:creationId xmlns:p14="http://schemas.microsoft.com/office/powerpoint/2010/main" val="425489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00750"/>
            <a:ext cx="12192000" cy="857251"/>
          </a:xfrm>
          <a:prstGeom prst="rect">
            <a:avLst/>
          </a:prstGeom>
          <a:solidFill>
            <a:srgbClr val="318A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DATA07whitesmall.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680700" y="6178554"/>
            <a:ext cx="1028194" cy="476250"/>
          </a:xfrm>
          <a:prstGeom prst="rect">
            <a:avLst/>
          </a:prstGeom>
        </p:spPr>
      </p:pic>
      <p:sp>
        <p:nvSpPr>
          <p:cNvPr id="2" name="Title Placeholder 1"/>
          <p:cNvSpPr>
            <a:spLocks noGrp="1"/>
          </p:cNvSpPr>
          <p:nvPr>
            <p:ph type="title"/>
          </p:nvPr>
        </p:nvSpPr>
        <p:spPr>
          <a:xfrm>
            <a:off x="609600" y="274638"/>
            <a:ext cx="10972800" cy="68986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1559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txBox="1">
            <a:spLocks/>
          </p:cNvSpPr>
          <p:nvPr userDrawn="1"/>
        </p:nvSpPr>
        <p:spPr>
          <a:xfrm>
            <a:off x="609601"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www.data.org.uk</a:t>
            </a:r>
          </a:p>
        </p:txBody>
      </p:sp>
      <p:sp>
        <p:nvSpPr>
          <p:cNvPr id="10" name="Title 1">
            <a:extLst>
              <a:ext uri="{FF2B5EF4-FFF2-40B4-BE49-F238E27FC236}">
                <a16:creationId xmlns:a16="http://schemas.microsoft.com/office/drawing/2014/main" id="{F40E0339-76B4-47E7-9AFF-FB4C7CBA0627}"/>
              </a:ext>
            </a:extLst>
          </p:cNvPr>
          <p:cNvSpPr txBox="1">
            <a:spLocks/>
          </p:cNvSpPr>
          <p:nvPr userDrawn="1"/>
        </p:nvSpPr>
        <p:spPr>
          <a:xfrm>
            <a:off x="5210629"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Inspiring Innovation</a:t>
            </a:r>
          </a:p>
        </p:txBody>
      </p:sp>
    </p:spTree>
    <p:extLst>
      <p:ext uri="{BB962C8B-B14F-4D97-AF65-F5344CB8AC3E}">
        <p14:creationId xmlns:p14="http://schemas.microsoft.com/office/powerpoint/2010/main" val="149451218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p:titleStyle>
    <p:body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2.jpeg"/><Relationship Id="rId7" Type="http://schemas.openxmlformats.org/officeDocument/2006/relationships/hyperlink" Target="http://www.google.co.uk/url?sa=i&amp;rct=j&amp;q=&amp;esrc=s&amp;frm=1&amp;source=images&amp;cd=&amp;cad=rja&amp;uact=8&amp;ved=0ahUKEwil0t20yPfWAhVrD8AKHdXpD0UQjRwIBw&amp;url=http://freepubtrivia.com/2013/02/06/the-largest-cosmetics-company-in-the-world-loreal-has-used-the-same-trademark-slogan-for-many-years-what-is-the-slogan/&amp;psig=AOvVaw2NvbexRGUiCNSXXd3LKIv2&amp;ust=150832655111860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7.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YiXTKbdNr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4sCMwbNuWq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_CM9-4Qrj3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e5R71fXq4Q"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dXfdhKqK25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83.jpeg"/><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orFnFEzV5ic"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zrFGUSELtxc"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hyperlink" Target="https://www.youtube.com/watch?v=9hS2kTGKXRM" TargetMode="External"/><Relationship Id="rId4" Type="http://schemas.openxmlformats.org/officeDocument/2006/relationships/image" Target="../media/image88.jpe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87M8l27ECR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2.jpe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95.jpe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5.jpeg"/><Relationship Id="rId18" Type="http://schemas.openxmlformats.org/officeDocument/2006/relationships/image" Target="../media/image110.png"/><Relationship Id="rId3" Type="http://schemas.openxmlformats.org/officeDocument/2006/relationships/image" Target="../media/image96.jpeg"/><Relationship Id="rId21" Type="http://schemas.openxmlformats.org/officeDocument/2006/relationships/image" Target="../media/image113.png"/><Relationship Id="rId7" Type="http://schemas.openxmlformats.org/officeDocument/2006/relationships/image" Target="../media/image100.jpeg"/><Relationship Id="rId12" Type="http://schemas.openxmlformats.org/officeDocument/2006/relationships/image" Target="../media/image104.jpeg"/><Relationship Id="rId17" Type="http://schemas.openxmlformats.org/officeDocument/2006/relationships/image" Target="../media/image109.jpeg"/><Relationship Id="rId2" Type="http://schemas.openxmlformats.org/officeDocument/2006/relationships/notesSlide" Target="../notesSlides/notesSlide43.xml"/><Relationship Id="rId16" Type="http://schemas.openxmlformats.org/officeDocument/2006/relationships/image" Target="../media/image108.png"/><Relationship Id="rId20" Type="http://schemas.openxmlformats.org/officeDocument/2006/relationships/image" Target="../media/image112.jpeg"/><Relationship Id="rId1" Type="http://schemas.openxmlformats.org/officeDocument/2006/relationships/slideLayout" Target="../slideLayouts/slideLayout1.xml"/><Relationship Id="rId6" Type="http://schemas.openxmlformats.org/officeDocument/2006/relationships/image" Target="../media/image99.jpeg"/><Relationship Id="rId11" Type="http://schemas.openxmlformats.org/officeDocument/2006/relationships/image" Target="../media/image103.png"/><Relationship Id="rId5" Type="http://schemas.openxmlformats.org/officeDocument/2006/relationships/image" Target="../media/image98.jpeg"/><Relationship Id="rId15" Type="http://schemas.openxmlformats.org/officeDocument/2006/relationships/image" Target="../media/image107.png"/><Relationship Id="rId10" Type="http://schemas.openxmlformats.org/officeDocument/2006/relationships/image" Target="../media/image23.png"/><Relationship Id="rId19" Type="http://schemas.openxmlformats.org/officeDocument/2006/relationships/image" Target="../media/image111.jpe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6.png"/></Relationships>
</file>

<file path=ppt/slides/_rels/slide4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png"/><Relationship Id="rId11" Type="http://schemas.microsoft.com/office/2007/relationships/hdphoto" Target="../media/hdphoto1.wdp"/><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456075"/>
            <a:ext cx="10972800" cy="689866"/>
          </a:xfrm>
        </p:spPr>
        <p:txBody>
          <a:bodyPr>
            <a:noAutofit/>
          </a:bodyPr>
          <a:lstStyle/>
          <a:p>
            <a:pPr algn="ctr"/>
            <a:r>
              <a:rPr lang="en-US" sz="6000" dirty="0"/>
              <a:t>Business day</a:t>
            </a:r>
            <a:endParaRPr lang="en-US" sz="6000" dirty="0">
              <a:solidFill>
                <a:srgbClr val="4EBA6F"/>
              </a:solidFill>
            </a:endParaRPr>
          </a:p>
        </p:txBody>
      </p:sp>
      <p:pic>
        <p:nvPicPr>
          <p:cNvPr id="5" name="Picture 4">
            <a:extLst>
              <a:ext uri="{FF2B5EF4-FFF2-40B4-BE49-F238E27FC236}">
                <a16:creationId xmlns:a16="http://schemas.microsoft.com/office/drawing/2014/main" id="{544F06FA-8B7A-4FCF-A8CE-39472B42B4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852" t="7532" r="5772" b="6447"/>
          <a:stretch/>
        </p:blipFill>
        <p:spPr>
          <a:xfrm>
            <a:off x="9987070" y="263525"/>
            <a:ext cx="1936750" cy="1736725"/>
          </a:xfrm>
          <a:prstGeom prst="rect">
            <a:avLst/>
          </a:prstGeom>
        </p:spPr>
      </p:pic>
    </p:spTree>
    <p:extLst>
      <p:ext uri="{BB962C8B-B14F-4D97-AF65-F5344CB8AC3E}">
        <p14:creationId xmlns:p14="http://schemas.microsoft.com/office/powerpoint/2010/main" val="154098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F30A-30C9-4AE3-BFE6-3CE2003E12F8}"/>
              </a:ext>
            </a:extLst>
          </p:cNvPr>
          <p:cNvSpPr>
            <a:spLocks noGrp="1"/>
          </p:cNvSpPr>
          <p:nvPr>
            <p:ph type="title"/>
          </p:nvPr>
        </p:nvSpPr>
        <p:spPr>
          <a:xfrm>
            <a:off x="381000" y="274638"/>
            <a:ext cx="10972800" cy="689866"/>
          </a:xfrm>
        </p:spPr>
        <p:txBody>
          <a:bodyPr>
            <a:normAutofit fontScale="90000"/>
          </a:bodyPr>
          <a:lstStyle/>
          <a:p>
            <a:r>
              <a:rPr lang="en-GB" dirty="0"/>
              <a:t>Guess the catch phrase…</a:t>
            </a:r>
          </a:p>
        </p:txBody>
      </p:sp>
      <p:pic>
        <p:nvPicPr>
          <p:cNvPr id="4" name="Picture 3">
            <a:extLst>
              <a:ext uri="{FF2B5EF4-FFF2-40B4-BE49-F238E27FC236}">
                <a16:creationId xmlns:a16="http://schemas.microsoft.com/office/drawing/2014/main" id="{4A917DAE-4050-4624-A876-71BEC4190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7653" y="1027348"/>
            <a:ext cx="4209577" cy="2367887"/>
          </a:xfrm>
          <a:prstGeom prst="rect">
            <a:avLst/>
          </a:prstGeom>
        </p:spPr>
      </p:pic>
      <p:pic>
        <p:nvPicPr>
          <p:cNvPr id="5" name="Picture 4">
            <a:extLst>
              <a:ext uri="{FF2B5EF4-FFF2-40B4-BE49-F238E27FC236}">
                <a16:creationId xmlns:a16="http://schemas.microsoft.com/office/drawing/2014/main" id="{77C6B10C-3EF4-4BA2-BF4F-45AC0E3DBC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357" y="3122319"/>
            <a:ext cx="2489372" cy="2489372"/>
          </a:xfrm>
          <a:prstGeom prst="rect">
            <a:avLst/>
          </a:prstGeom>
        </p:spPr>
      </p:pic>
      <p:sp>
        <p:nvSpPr>
          <p:cNvPr id="6" name="TextBox 5">
            <a:extLst>
              <a:ext uri="{FF2B5EF4-FFF2-40B4-BE49-F238E27FC236}">
                <a16:creationId xmlns:a16="http://schemas.microsoft.com/office/drawing/2014/main" id="{90E232B3-AF73-48B0-BC15-C2599E663D1A}"/>
              </a:ext>
            </a:extLst>
          </p:cNvPr>
          <p:cNvSpPr txBox="1"/>
          <p:nvPr/>
        </p:nvSpPr>
        <p:spPr>
          <a:xfrm>
            <a:off x="1391830" y="2212828"/>
            <a:ext cx="4314694" cy="369332"/>
          </a:xfrm>
          <a:prstGeom prst="rect">
            <a:avLst/>
          </a:prstGeom>
          <a:noFill/>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Because you’re worth it</a:t>
            </a:r>
          </a:p>
        </p:txBody>
      </p:sp>
      <p:sp>
        <p:nvSpPr>
          <p:cNvPr id="7" name="TextBox 6">
            <a:extLst>
              <a:ext uri="{FF2B5EF4-FFF2-40B4-BE49-F238E27FC236}">
                <a16:creationId xmlns:a16="http://schemas.microsoft.com/office/drawing/2014/main" id="{9F094659-126F-492D-A98F-C46AA4CFEE66}"/>
              </a:ext>
            </a:extLst>
          </p:cNvPr>
          <p:cNvSpPr txBox="1"/>
          <p:nvPr/>
        </p:nvSpPr>
        <p:spPr>
          <a:xfrm>
            <a:off x="6860653" y="3538782"/>
            <a:ext cx="4818100" cy="369332"/>
          </a:xfrm>
          <a:prstGeom prst="rect">
            <a:avLst/>
          </a:prstGeom>
          <a:noFill/>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Washing machines live longer with Calgon</a:t>
            </a:r>
          </a:p>
        </p:txBody>
      </p:sp>
      <p:sp>
        <p:nvSpPr>
          <p:cNvPr id="8" name="TextBox 7">
            <a:extLst>
              <a:ext uri="{FF2B5EF4-FFF2-40B4-BE49-F238E27FC236}">
                <a16:creationId xmlns:a16="http://schemas.microsoft.com/office/drawing/2014/main" id="{9CCC3A70-3D54-4900-8EAA-DA0D722F51A0}"/>
              </a:ext>
            </a:extLst>
          </p:cNvPr>
          <p:cNvSpPr txBox="1"/>
          <p:nvPr/>
        </p:nvSpPr>
        <p:spPr>
          <a:xfrm>
            <a:off x="3346635" y="3328861"/>
            <a:ext cx="2359889" cy="369332"/>
          </a:xfrm>
          <a:prstGeom prst="rect">
            <a:avLst/>
          </a:prstGeom>
          <a:noFill/>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Finger </a:t>
            </a:r>
            <a:r>
              <a:rPr lang="en-GB" dirty="0" err="1">
                <a:solidFill>
                  <a:schemeClr val="tx1">
                    <a:lumMod val="50000"/>
                    <a:lumOff val="50000"/>
                  </a:schemeClr>
                </a:solidFill>
                <a:latin typeface="Arial" panose="020B0604020202020204" pitchFamily="34" charset="0"/>
                <a:cs typeface="Arial" panose="020B0604020202020204" pitchFamily="34" charset="0"/>
              </a:rPr>
              <a:t>lickin</a:t>
            </a:r>
            <a:r>
              <a:rPr lang="en-GB" dirty="0">
                <a:solidFill>
                  <a:schemeClr val="tx1">
                    <a:lumMod val="50000"/>
                    <a:lumOff val="50000"/>
                  </a:schemeClr>
                </a:solidFill>
                <a:latin typeface="Arial" panose="020B0604020202020204" pitchFamily="34" charset="0"/>
                <a:cs typeface="Arial" panose="020B0604020202020204" pitchFamily="34" charset="0"/>
              </a:rPr>
              <a:t>’ good!</a:t>
            </a:r>
          </a:p>
        </p:txBody>
      </p:sp>
      <p:pic>
        <p:nvPicPr>
          <p:cNvPr id="9" name="Picture 8">
            <a:extLst>
              <a:ext uri="{FF2B5EF4-FFF2-40B4-BE49-F238E27FC236}">
                <a16:creationId xmlns:a16="http://schemas.microsoft.com/office/drawing/2014/main" id="{C8F31A0B-25E4-41C5-8557-A60C6AF98E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6525" y="4345587"/>
            <a:ext cx="3039429" cy="1092295"/>
          </a:xfrm>
          <a:prstGeom prst="rect">
            <a:avLst/>
          </a:prstGeom>
        </p:spPr>
      </p:pic>
      <p:sp>
        <p:nvSpPr>
          <p:cNvPr id="10" name="TextBox 9">
            <a:extLst>
              <a:ext uri="{FF2B5EF4-FFF2-40B4-BE49-F238E27FC236}">
                <a16:creationId xmlns:a16="http://schemas.microsoft.com/office/drawing/2014/main" id="{E032A1F4-D431-46ED-B942-BCBD0A491DA7}"/>
              </a:ext>
            </a:extLst>
          </p:cNvPr>
          <p:cNvSpPr txBox="1"/>
          <p:nvPr/>
        </p:nvSpPr>
        <p:spPr>
          <a:xfrm>
            <a:off x="7323737" y="5189131"/>
            <a:ext cx="1286863" cy="369332"/>
          </a:xfrm>
          <a:prstGeom prst="rect">
            <a:avLst/>
          </a:prstGeom>
          <a:noFill/>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Just do it</a:t>
            </a:r>
          </a:p>
        </p:txBody>
      </p:sp>
      <p:grpSp>
        <p:nvGrpSpPr>
          <p:cNvPr id="13" name="Group 12">
            <a:extLst>
              <a:ext uri="{FF2B5EF4-FFF2-40B4-BE49-F238E27FC236}">
                <a16:creationId xmlns:a16="http://schemas.microsoft.com/office/drawing/2014/main" id="{6A7E4FA5-93B7-4B49-99BF-BE3EFE4AB30F}"/>
              </a:ext>
            </a:extLst>
          </p:cNvPr>
          <p:cNvGrpSpPr/>
          <p:nvPr/>
        </p:nvGrpSpPr>
        <p:grpSpPr>
          <a:xfrm>
            <a:off x="9209052" y="4514552"/>
            <a:ext cx="2834876" cy="1320357"/>
            <a:chOff x="9683626" y="4514552"/>
            <a:chExt cx="2834876" cy="1320357"/>
          </a:xfrm>
        </p:grpSpPr>
        <p:sp>
          <p:nvSpPr>
            <p:cNvPr id="11" name="TextBox 10">
              <a:extLst>
                <a:ext uri="{FF2B5EF4-FFF2-40B4-BE49-F238E27FC236}">
                  <a16:creationId xmlns:a16="http://schemas.microsoft.com/office/drawing/2014/main" id="{D75B917E-9E9A-4C10-BDAD-69B8AA9196C4}"/>
                </a:ext>
              </a:extLst>
            </p:cNvPr>
            <p:cNvSpPr txBox="1"/>
            <p:nvPr/>
          </p:nvSpPr>
          <p:spPr>
            <a:xfrm>
              <a:off x="9683626" y="4514552"/>
              <a:ext cx="2101756" cy="1200329"/>
            </a:xfrm>
            <a:prstGeom prst="rect">
              <a:avLst/>
            </a:prstGeom>
            <a:solidFill>
              <a:srgbClr val="318AAC"/>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What could be the logo and catch phrase for your product?</a:t>
              </a:r>
            </a:p>
          </p:txBody>
        </p:sp>
        <p:pic>
          <p:nvPicPr>
            <p:cNvPr id="12" name="Picture 11">
              <a:extLst>
                <a:ext uri="{FF2B5EF4-FFF2-40B4-BE49-F238E27FC236}">
                  <a16:creationId xmlns:a16="http://schemas.microsoft.com/office/drawing/2014/main" id="{17CF3F36-44EB-492F-9874-7BF401B25C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38246" y="4891734"/>
              <a:ext cx="1380256" cy="943175"/>
            </a:xfrm>
            <a:prstGeom prst="rect">
              <a:avLst/>
            </a:prstGeom>
          </p:spPr>
        </p:pic>
      </p:grpSp>
      <p:pic>
        <p:nvPicPr>
          <p:cNvPr id="3074" name="Picture 2" descr="Image result for l'oreal slogan">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86637" y="1228980"/>
            <a:ext cx="3818213" cy="106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0FD05D1-AC70-449E-B95F-DBE6CA1028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5440" y="2988138"/>
            <a:ext cx="1916013" cy="2614373"/>
          </a:xfrm>
          <a:prstGeom prst="rect">
            <a:avLst/>
          </a:prstGeom>
        </p:spPr>
      </p:pic>
      <p:pic>
        <p:nvPicPr>
          <p:cNvPr id="4" name="Picture 3">
            <a:extLst>
              <a:ext uri="{FF2B5EF4-FFF2-40B4-BE49-F238E27FC236}">
                <a16:creationId xmlns:a16="http://schemas.microsoft.com/office/drawing/2014/main" id="{C2643AC9-8558-410A-89BF-5B70BF9CCED1}"/>
              </a:ext>
            </a:extLst>
          </p:cNvPr>
          <p:cNvPicPr>
            <a:picLocks noChangeAspect="1"/>
          </p:cNvPicPr>
          <p:nvPr/>
        </p:nvPicPr>
        <p:blipFill>
          <a:blip r:embed="rId4"/>
          <a:stretch>
            <a:fillRect/>
          </a:stretch>
        </p:blipFill>
        <p:spPr>
          <a:xfrm>
            <a:off x="609600" y="1825388"/>
            <a:ext cx="4667250" cy="2743200"/>
          </a:xfrm>
          <a:prstGeom prst="rect">
            <a:avLst/>
          </a:prstGeom>
        </p:spPr>
      </p:pic>
      <p:sp>
        <p:nvSpPr>
          <p:cNvPr id="13" name="Oval 12">
            <a:extLst>
              <a:ext uri="{FF2B5EF4-FFF2-40B4-BE49-F238E27FC236}">
                <a16:creationId xmlns:a16="http://schemas.microsoft.com/office/drawing/2014/main" id="{3ACADE11-FED8-4209-8B1A-86232CFB0D6D}"/>
              </a:ext>
            </a:extLst>
          </p:cNvPr>
          <p:cNvSpPr/>
          <p:nvPr/>
        </p:nvSpPr>
        <p:spPr>
          <a:xfrm>
            <a:off x="4597015" y="2569308"/>
            <a:ext cx="1473970" cy="147397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900D8E-A8C2-4D3B-A1C7-3FA86EA2EA5B}"/>
              </a:ext>
            </a:extLst>
          </p:cNvPr>
          <p:cNvSpPr>
            <a:spLocks noGrp="1"/>
          </p:cNvSpPr>
          <p:nvPr>
            <p:ph type="title"/>
          </p:nvPr>
        </p:nvSpPr>
        <p:spPr>
          <a:xfrm>
            <a:off x="277098" y="424764"/>
            <a:ext cx="10972800" cy="689866"/>
          </a:xfrm>
        </p:spPr>
        <p:txBody>
          <a:bodyPr>
            <a:normAutofit fontScale="90000"/>
          </a:bodyPr>
          <a:lstStyle/>
          <a:p>
            <a:r>
              <a:rPr lang="en-GB" dirty="0"/>
              <a:t>What celebrity would you associate with these products/brands?</a:t>
            </a:r>
          </a:p>
        </p:txBody>
      </p:sp>
      <p:pic>
        <p:nvPicPr>
          <p:cNvPr id="5" name="Picture 4">
            <a:extLst>
              <a:ext uri="{FF2B5EF4-FFF2-40B4-BE49-F238E27FC236}">
                <a16:creationId xmlns:a16="http://schemas.microsoft.com/office/drawing/2014/main" id="{AF2EC191-DCED-4E68-B0B1-9898D6077E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3990" y="2399622"/>
            <a:ext cx="1642142" cy="2028991"/>
          </a:xfrm>
          <a:prstGeom prst="rect">
            <a:avLst/>
          </a:prstGeom>
        </p:spPr>
      </p:pic>
      <p:grpSp>
        <p:nvGrpSpPr>
          <p:cNvPr id="10" name="Group 9">
            <a:extLst>
              <a:ext uri="{FF2B5EF4-FFF2-40B4-BE49-F238E27FC236}">
                <a16:creationId xmlns:a16="http://schemas.microsoft.com/office/drawing/2014/main" id="{C0494579-7493-4393-9F42-78277ECA6C40}"/>
              </a:ext>
            </a:extLst>
          </p:cNvPr>
          <p:cNvGrpSpPr/>
          <p:nvPr/>
        </p:nvGrpSpPr>
        <p:grpSpPr>
          <a:xfrm>
            <a:off x="609600" y="4956180"/>
            <a:ext cx="3695077" cy="943175"/>
            <a:chOff x="609600" y="4956180"/>
            <a:chExt cx="3695077" cy="943175"/>
          </a:xfrm>
        </p:grpSpPr>
        <p:sp>
          <p:nvSpPr>
            <p:cNvPr id="9" name="TextBox 8">
              <a:extLst>
                <a:ext uri="{FF2B5EF4-FFF2-40B4-BE49-F238E27FC236}">
                  <a16:creationId xmlns:a16="http://schemas.microsoft.com/office/drawing/2014/main" id="{4760BDC1-A9E3-4B57-BD04-93F998FE1FBB}"/>
                </a:ext>
              </a:extLst>
            </p:cNvPr>
            <p:cNvSpPr txBox="1"/>
            <p:nvPr/>
          </p:nvSpPr>
          <p:spPr>
            <a:xfrm>
              <a:off x="609600" y="4956180"/>
              <a:ext cx="3290311" cy="646331"/>
            </a:xfrm>
            <a:prstGeom prst="rect">
              <a:avLst/>
            </a:prstGeom>
            <a:solidFill>
              <a:srgbClr val="318AAC"/>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Which celebrity could endorse your product?</a:t>
              </a:r>
            </a:p>
          </p:txBody>
        </p:sp>
        <p:pic>
          <p:nvPicPr>
            <p:cNvPr id="12" name="Picture 11">
              <a:extLst>
                <a:ext uri="{FF2B5EF4-FFF2-40B4-BE49-F238E27FC236}">
                  <a16:creationId xmlns:a16="http://schemas.microsoft.com/office/drawing/2014/main" id="{957EC420-4299-4D62-A51C-4C8F9F9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4421" y="4956180"/>
              <a:ext cx="1380256" cy="943175"/>
            </a:xfrm>
            <a:prstGeom prst="rect">
              <a:avLst/>
            </a:prstGeom>
          </p:spPr>
        </p:pic>
      </p:grpSp>
      <p:sp>
        <p:nvSpPr>
          <p:cNvPr id="11" name="Rectangle 10">
            <a:extLst>
              <a:ext uri="{FF2B5EF4-FFF2-40B4-BE49-F238E27FC236}">
                <a16:creationId xmlns:a16="http://schemas.microsoft.com/office/drawing/2014/main" id="{3C3E29F0-1FD7-4FBD-9791-4C764795852E}"/>
              </a:ext>
            </a:extLst>
          </p:cNvPr>
          <p:cNvSpPr/>
          <p:nvPr/>
        </p:nvSpPr>
        <p:spPr>
          <a:xfrm>
            <a:off x="4573988" y="1538551"/>
            <a:ext cx="2951277" cy="400110"/>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Reveal the celebrities…</a:t>
            </a:r>
            <a:endParaRPr lang="en-GB" sz="2000" dirty="0"/>
          </a:p>
        </p:txBody>
      </p:sp>
      <p:sp>
        <p:nvSpPr>
          <p:cNvPr id="6" name="Oval 5">
            <a:extLst>
              <a:ext uri="{FF2B5EF4-FFF2-40B4-BE49-F238E27FC236}">
                <a16:creationId xmlns:a16="http://schemas.microsoft.com/office/drawing/2014/main" id="{5ED0A118-1142-47B2-AA88-9883D0785F16}"/>
              </a:ext>
            </a:extLst>
          </p:cNvPr>
          <p:cNvSpPr/>
          <p:nvPr/>
        </p:nvSpPr>
        <p:spPr>
          <a:xfrm>
            <a:off x="9956462" y="3223294"/>
            <a:ext cx="1473970" cy="147397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87E0A79E-7C06-413A-89FF-2FDC4E468650}"/>
              </a:ext>
            </a:extLst>
          </p:cNvPr>
          <p:cNvPicPr>
            <a:picLocks noChangeAspect="1"/>
          </p:cNvPicPr>
          <p:nvPr/>
        </p:nvPicPr>
        <p:blipFill>
          <a:blip r:embed="rId7"/>
          <a:stretch>
            <a:fillRect/>
          </a:stretch>
        </p:blipFill>
        <p:spPr>
          <a:xfrm>
            <a:off x="7402570" y="2194996"/>
            <a:ext cx="2111849" cy="3656628"/>
          </a:xfrm>
          <a:prstGeom prst="rect">
            <a:avLst/>
          </a:prstGeom>
        </p:spPr>
      </p:pic>
    </p:spTree>
    <p:extLst>
      <p:ext uri="{BB962C8B-B14F-4D97-AF65-F5344CB8AC3E}">
        <p14:creationId xmlns:p14="http://schemas.microsoft.com/office/powerpoint/2010/main" val="282559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C70-63A8-4F41-B249-D3EF4236849B}"/>
              </a:ext>
            </a:extLst>
          </p:cNvPr>
          <p:cNvSpPr>
            <a:spLocks noGrp="1"/>
          </p:cNvSpPr>
          <p:nvPr>
            <p:ph type="title"/>
          </p:nvPr>
        </p:nvSpPr>
        <p:spPr>
          <a:xfrm>
            <a:off x="233150" y="274638"/>
            <a:ext cx="10972800" cy="689866"/>
          </a:xfrm>
        </p:spPr>
        <p:txBody>
          <a:bodyPr>
            <a:normAutofit fontScale="90000"/>
          </a:bodyPr>
          <a:lstStyle/>
          <a:p>
            <a:r>
              <a:rPr lang="en-GB" dirty="0"/>
              <a:t>Guess what film each picture is from…</a:t>
            </a:r>
          </a:p>
        </p:txBody>
      </p:sp>
      <p:pic>
        <p:nvPicPr>
          <p:cNvPr id="4" name="Picture 3">
            <a:extLst>
              <a:ext uri="{FF2B5EF4-FFF2-40B4-BE49-F238E27FC236}">
                <a16:creationId xmlns:a16="http://schemas.microsoft.com/office/drawing/2014/main" id="{7420130F-C9B9-45E6-9CCF-79FEC328D6AE}"/>
              </a:ext>
            </a:extLst>
          </p:cNvPr>
          <p:cNvPicPr>
            <a:picLocks noChangeAspect="1"/>
          </p:cNvPicPr>
          <p:nvPr/>
        </p:nvPicPr>
        <p:blipFill>
          <a:blip r:embed="rId3"/>
          <a:stretch>
            <a:fillRect/>
          </a:stretch>
        </p:blipFill>
        <p:spPr>
          <a:xfrm>
            <a:off x="233150" y="2220295"/>
            <a:ext cx="3840000" cy="2160000"/>
          </a:xfrm>
          <a:prstGeom prst="rect">
            <a:avLst/>
          </a:prstGeom>
        </p:spPr>
      </p:pic>
      <p:pic>
        <p:nvPicPr>
          <p:cNvPr id="6" name="Picture 5">
            <a:extLst>
              <a:ext uri="{FF2B5EF4-FFF2-40B4-BE49-F238E27FC236}">
                <a16:creationId xmlns:a16="http://schemas.microsoft.com/office/drawing/2014/main" id="{59FB2B36-5201-496E-8F8C-133BE7A5D4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75260" y="2220295"/>
            <a:ext cx="3505077" cy="2160000"/>
          </a:xfrm>
          <a:prstGeom prst="rect">
            <a:avLst/>
          </a:prstGeom>
        </p:spPr>
      </p:pic>
      <p:pic>
        <p:nvPicPr>
          <p:cNvPr id="9" name="Picture 8">
            <a:extLst>
              <a:ext uri="{FF2B5EF4-FFF2-40B4-BE49-F238E27FC236}">
                <a16:creationId xmlns:a16="http://schemas.microsoft.com/office/drawing/2014/main" id="{17D00415-E803-4EAC-8C1E-3C8EE4F72476}"/>
              </a:ext>
            </a:extLst>
          </p:cNvPr>
          <p:cNvPicPr>
            <a:picLocks noChangeAspect="1"/>
          </p:cNvPicPr>
          <p:nvPr/>
        </p:nvPicPr>
        <p:blipFill>
          <a:blip r:embed="rId5"/>
          <a:stretch>
            <a:fillRect/>
          </a:stretch>
        </p:blipFill>
        <p:spPr>
          <a:xfrm>
            <a:off x="4152332" y="1470995"/>
            <a:ext cx="4218750" cy="2160000"/>
          </a:xfrm>
          <a:prstGeom prst="rect">
            <a:avLst/>
          </a:prstGeom>
        </p:spPr>
      </p:pic>
      <p:sp>
        <p:nvSpPr>
          <p:cNvPr id="10" name="TextBox 9">
            <a:extLst>
              <a:ext uri="{FF2B5EF4-FFF2-40B4-BE49-F238E27FC236}">
                <a16:creationId xmlns:a16="http://schemas.microsoft.com/office/drawing/2014/main" id="{BCEA3B4E-708D-498E-9537-A7028418B474}"/>
              </a:ext>
            </a:extLst>
          </p:cNvPr>
          <p:cNvSpPr txBox="1"/>
          <p:nvPr/>
        </p:nvSpPr>
        <p:spPr>
          <a:xfrm>
            <a:off x="4152332" y="3835021"/>
            <a:ext cx="4218750" cy="369332"/>
          </a:xfrm>
          <a:prstGeom prst="rect">
            <a:avLst/>
          </a:prstGeom>
          <a:noFill/>
        </p:spPr>
        <p:txBody>
          <a:bodyPr wrap="square" rtlCol="0">
            <a:spAutoFit/>
          </a:bodyPr>
          <a:lstStyle/>
          <a:p>
            <a:pPr algn="ctr"/>
            <a:r>
              <a:rPr lang="en-GB" dirty="0">
                <a:solidFill>
                  <a:schemeClr val="tx1">
                    <a:lumMod val="50000"/>
                    <a:lumOff val="50000"/>
                  </a:schemeClr>
                </a:solidFill>
                <a:latin typeface="Arial" panose="020B0604020202020204" pitchFamily="34" charset="0"/>
                <a:cs typeface="Arial" panose="020B0604020202020204" pitchFamily="34" charset="0"/>
              </a:rPr>
              <a:t>Devil Wears Prada</a:t>
            </a:r>
          </a:p>
        </p:txBody>
      </p:sp>
      <p:sp>
        <p:nvSpPr>
          <p:cNvPr id="11" name="TextBox 10">
            <a:extLst>
              <a:ext uri="{FF2B5EF4-FFF2-40B4-BE49-F238E27FC236}">
                <a16:creationId xmlns:a16="http://schemas.microsoft.com/office/drawing/2014/main" id="{40DAC3A0-E504-40FE-B7FC-D4211D89AE8E}"/>
              </a:ext>
            </a:extLst>
          </p:cNvPr>
          <p:cNvSpPr txBox="1"/>
          <p:nvPr/>
        </p:nvSpPr>
        <p:spPr>
          <a:xfrm>
            <a:off x="233150" y="4583942"/>
            <a:ext cx="3840000" cy="369332"/>
          </a:xfrm>
          <a:prstGeom prst="rect">
            <a:avLst/>
          </a:prstGeom>
          <a:noFill/>
        </p:spPr>
        <p:txBody>
          <a:bodyPr wrap="square" rtlCol="0">
            <a:spAutoFit/>
          </a:bodyPr>
          <a:lstStyle/>
          <a:p>
            <a:pPr algn="ctr"/>
            <a:r>
              <a:rPr lang="en-GB" dirty="0">
                <a:solidFill>
                  <a:schemeClr val="tx1">
                    <a:lumMod val="50000"/>
                    <a:lumOff val="50000"/>
                  </a:schemeClr>
                </a:solidFill>
                <a:latin typeface="Arial" panose="020B0604020202020204" pitchFamily="34" charset="0"/>
                <a:cs typeface="Arial" panose="020B0604020202020204" pitchFamily="34" charset="0"/>
              </a:rPr>
              <a:t>James Bond - Skyfall</a:t>
            </a:r>
          </a:p>
        </p:txBody>
      </p:sp>
      <p:sp>
        <p:nvSpPr>
          <p:cNvPr id="12" name="TextBox 11">
            <a:extLst>
              <a:ext uri="{FF2B5EF4-FFF2-40B4-BE49-F238E27FC236}">
                <a16:creationId xmlns:a16="http://schemas.microsoft.com/office/drawing/2014/main" id="{4E63AD3A-7477-4493-A55B-BCDDF9C754C8}"/>
              </a:ext>
            </a:extLst>
          </p:cNvPr>
          <p:cNvSpPr txBox="1"/>
          <p:nvPr/>
        </p:nvSpPr>
        <p:spPr>
          <a:xfrm>
            <a:off x="8475259" y="4584321"/>
            <a:ext cx="3505077" cy="369332"/>
          </a:xfrm>
          <a:prstGeom prst="rect">
            <a:avLst/>
          </a:prstGeom>
          <a:noFill/>
        </p:spPr>
        <p:txBody>
          <a:bodyPr wrap="square" rtlCol="0">
            <a:spAutoFit/>
          </a:bodyPr>
          <a:lstStyle/>
          <a:p>
            <a:pPr algn="ctr"/>
            <a:r>
              <a:rPr lang="en-GB" dirty="0">
                <a:solidFill>
                  <a:schemeClr val="tx1">
                    <a:lumMod val="50000"/>
                    <a:lumOff val="50000"/>
                  </a:schemeClr>
                </a:solidFill>
                <a:latin typeface="Arial" panose="020B0604020202020204" pitchFamily="34" charset="0"/>
                <a:cs typeface="Arial" panose="020B0604020202020204" pitchFamily="34" charset="0"/>
              </a:rPr>
              <a:t>Castaway</a:t>
            </a:r>
          </a:p>
        </p:txBody>
      </p:sp>
    </p:spTree>
    <p:extLst>
      <p:ext uri="{BB962C8B-B14F-4D97-AF65-F5344CB8AC3E}">
        <p14:creationId xmlns:p14="http://schemas.microsoft.com/office/powerpoint/2010/main" val="16142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0130F-C9B9-45E6-9CCF-79FEC328D6AE}"/>
              </a:ext>
            </a:extLst>
          </p:cNvPr>
          <p:cNvPicPr>
            <a:picLocks noChangeAspect="1"/>
          </p:cNvPicPr>
          <p:nvPr/>
        </p:nvPicPr>
        <p:blipFill>
          <a:blip r:embed="rId3"/>
          <a:stretch>
            <a:fillRect/>
          </a:stretch>
        </p:blipFill>
        <p:spPr>
          <a:xfrm>
            <a:off x="609600" y="1102287"/>
            <a:ext cx="3840000" cy="2160000"/>
          </a:xfrm>
          <a:prstGeom prst="rect">
            <a:avLst/>
          </a:prstGeom>
        </p:spPr>
      </p:pic>
      <p:sp>
        <p:nvSpPr>
          <p:cNvPr id="11" name="TextBox 10">
            <a:extLst>
              <a:ext uri="{FF2B5EF4-FFF2-40B4-BE49-F238E27FC236}">
                <a16:creationId xmlns:a16="http://schemas.microsoft.com/office/drawing/2014/main" id="{40DAC3A0-E504-40FE-B7FC-D4211D89AE8E}"/>
              </a:ext>
            </a:extLst>
          </p:cNvPr>
          <p:cNvSpPr txBox="1"/>
          <p:nvPr/>
        </p:nvSpPr>
        <p:spPr>
          <a:xfrm>
            <a:off x="609600" y="3466313"/>
            <a:ext cx="3840000" cy="369332"/>
          </a:xfrm>
          <a:prstGeom prst="rect">
            <a:avLst/>
          </a:prstGeom>
          <a:noFill/>
        </p:spPr>
        <p:txBody>
          <a:bodyPr wrap="square" rtlCol="0">
            <a:spAutoFit/>
          </a:bodyPr>
          <a:lstStyle/>
          <a:p>
            <a:pPr algn="ctr"/>
            <a:r>
              <a:rPr lang="en-GB" dirty="0">
                <a:solidFill>
                  <a:schemeClr val="tx1">
                    <a:lumMod val="50000"/>
                    <a:lumOff val="50000"/>
                  </a:schemeClr>
                </a:solidFill>
                <a:latin typeface="Arial" panose="020B0604020202020204" pitchFamily="34" charset="0"/>
                <a:cs typeface="Arial" panose="020B0604020202020204" pitchFamily="34" charset="0"/>
              </a:rPr>
              <a:t>James Bond - Skyfall</a:t>
            </a:r>
          </a:p>
        </p:txBody>
      </p:sp>
      <p:pic>
        <p:nvPicPr>
          <p:cNvPr id="8" name="Picture 7">
            <a:extLst>
              <a:ext uri="{FF2B5EF4-FFF2-40B4-BE49-F238E27FC236}">
                <a16:creationId xmlns:a16="http://schemas.microsoft.com/office/drawing/2014/main" id="{53F49517-FA43-4107-9207-0EA61D58B0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6208" y="4285865"/>
            <a:ext cx="1846784" cy="1338358"/>
          </a:xfrm>
          <a:prstGeom prst="rect">
            <a:avLst/>
          </a:prstGeom>
        </p:spPr>
      </p:pic>
      <p:sp>
        <p:nvSpPr>
          <p:cNvPr id="14" name="TextBox 13">
            <a:extLst>
              <a:ext uri="{FF2B5EF4-FFF2-40B4-BE49-F238E27FC236}">
                <a16:creationId xmlns:a16="http://schemas.microsoft.com/office/drawing/2014/main" id="{C37C42C8-D4B2-43B6-85EC-197B8255D64D}"/>
              </a:ext>
            </a:extLst>
          </p:cNvPr>
          <p:cNvSpPr txBox="1"/>
          <p:nvPr/>
        </p:nvSpPr>
        <p:spPr>
          <a:xfrm>
            <a:off x="8292089" y="4700893"/>
            <a:ext cx="3290311" cy="923330"/>
          </a:xfrm>
          <a:prstGeom prst="rect">
            <a:avLst/>
          </a:prstGeom>
          <a:solidFill>
            <a:srgbClr val="318AAC"/>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Which film would you place your product in to reach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the right audience?</a:t>
            </a:r>
          </a:p>
        </p:txBody>
      </p:sp>
      <p:pic>
        <p:nvPicPr>
          <p:cNvPr id="15" name="Picture 14">
            <a:extLst>
              <a:ext uri="{FF2B5EF4-FFF2-40B4-BE49-F238E27FC236}">
                <a16:creationId xmlns:a16="http://schemas.microsoft.com/office/drawing/2014/main" id="{B631C431-2EC5-4734-ADE7-18EAEBC9E1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06910" y="4700893"/>
            <a:ext cx="1380256" cy="943175"/>
          </a:xfrm>
          <a:prstGeom prst="rect">
            <a:avLst/>
          </a:prstGeom>
        </p:spPr>
      </p:pic>
      <p:sp>
        <p:nvSpPr>
          <p:cNvPr id="3" name="TextBox 2">
            <a:extLst>
              <a:ext uri="{FF2B5EF4-FFF2-40B4-BE49-F238E27FC236}">
                <a16:creationId xmlns:a16="http://schemas.microsoft.com/office/drawing/2014/main" id="{03549A5A-F8C5-4AE4-B9B2-D6DE02A05003}"/>
              </a:ext>
            </a:extLst>
          </p:cNvPr>
          <p:cNvSpPr txBox="1"/>
          <p:nvPr/>
        </p:nvSpPr>
        <p:spPr>
          <a:xfrm>
            <a:off x="5837582" y="619571"/>
            <a:ext cx="5744817" cy="255454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This is called </a:t>
            </a:r>
            <a:r>
              <a:rPr lang="en-GB" sz="2800" b="1" dirty="0">
                <a:solidFill>
                  <a:srgbClr val="318AAC"/>
                </a:solidFill>
                <a:latin typeface="Cambria" panose="02040503050406030204" pitchFamily="18" charset="0"/>
                <a:cs typeface="Arial" panose="020B0604020202020204" pitchFamily="34" charset="0"/>
              </a:rPr>
              <a:t>Product Placement</a:t>
            </a:r>
            <a:r>
              <a:rPr lang="en-GB" sz="2400" dirty="0">
                <a:latin typeface="Arial" panose="020B0604020202020204" pitchFamily="34" charset="0"/>
                <a:cs typeface="Arial" panose="020B0604020202020204" pitchFamily="34" charset="0"/>
              </a:rPr>
              <a:t> – where a product is </a:t>
            </a:r>
            <a:r>
              <a:rPr lang="en-GB" sz="3200" b="1" u="sng" dirty="0">
                <a:latin typeface="Arial" panose="020B0604020202020204" pitchFamily="34" charset="0"/>
                <a:cs typeface="Arial" panose="020B0604020202020204" pitchFamily="34" charset="0"/>
              </a:rPr>
              <a:t>purposely</a:t>
            </a:r>
            <a:r>
              <a:rPr lang="en-GB" sz="2400" dirty="0">
                <a:latin typeface="Arial" panose="020B0604020202020204" pitchFamily="34" charset="0"/>
                <a:cs typeface="Arial" panose="020B0604020202020204" pitchFamily="34" charset="0"/>
              </a:rPr>
              <a:t> placed in a film/program/series so that its target audience sees the product being used by people or in environments that they may look up to.</a:t>
            </a:r>
          </a:p>
        </p:txBody>
      </p:sp>
      <p:sp>
        <p:nvSpPr>
          <p:cNvPr id="16" name="Title 15">
            <a:extLst>
              <a:ext uri="{FF2B5EF4-FFF2-40B4-BE49-F238E27FC236}">
                <a16:creationId xmlns:a16="http://schemas.microsoft.com/office/drawing/2014/main" id="{E9FA4686-D0F6-4F66-B9DD-A66DAA9E22F0}"/>
              </a:ext>
            </a:extLst>
          </p:cNvPr>
          <p:cNvSpPr>
            <a:spLocks noGrp="1"/>
          </p:cNvSpPr>
          <p:nvPr>
            <p:ph type="title"/>
          </p:nvPr>
        </p:nvSpPr>
        <p:spPr>
          <a:xfrm>
            <a:off x="609600" y="274638"/>
            <a:ext cx="5227982" cy="689866"/>
          </a:xfrm>
        </p:spPr>
        <p:txBody>
          <a:bodyPr>
            <a:normAutofit fontScale="90000"/>
          </a:bodyPr>
          <a:lstStyle/>
          <a:p>
            <a:r>
              <a:rPr lang="en-GB" dirty="0"/>
              <a:t>Product Placement</a:t>
            </a:r>
          </a:p>
        </p:txBody>
      </p:sp>
    </p:spTree>
    <p:extLst>
      <p:ext uri="{BB962C8B-B14F-4D97-AF65-F5344CB8AC3E}">
        <p14:creationId xmlns:p14="http://schemas.microsoft.com/office/powerpoint/2010/main" val="412085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093B24-C76A-48A7-8133-DDE977C4F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06" y="498042"/>
            <a:ext cx="4080917" cy="4734358"/>
          </a:xfrm>
          <a:prstGeom prst="rect">
            <a:avLst/>
          </a:prstGeom>
        </p:spPr>
      </p:pic>
      <p:sp>
        <p:nvSpPr>
          <p:cNvPr id="2" name="Speech Bubble: Oval 1">
            <a:extLst>
              <a:ext uri="{FF2B5EF4-FFF2-40B4-BE49-F238E27FC236}">
                <a16:creationId xmlns:a16="http://schemas.microsoft.com/office/drawing/2014/main" id="{88A43CCB-24E1-452B-AF8D-AB76C7951166}"/>
              </a:ext>
            </a:extLst>
          </p:cNvPr>
          <p:cNvSpPr/>
          <p:nvPr/>
        </p:nvSpPr>
        <p:spPr>
          <a:xfrm>
            <a:off x="5999748" y="498042"/>
            <a:ext cx="5486399" cy="3673642"/>
          </a:xfrm>
          <a:prstGeom prst="wedgeEllipseCallout">
            <a:avLst>
              <a:gd name="adj1" fmla="val -28099"/>
              <a:gd name="adj2" fmla="val 62208"/>
            </a:avLst>
          </a:prstGeom>
          <a:solidFill>
            <a:srgbClr val="318AA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200" dirty="0">
                <a:latin typeface="Cambria" panose="02040503050406030204" pitchFamily="18" charset="0"/>
              </a:rPr>
              <a:t>So I had an idea</a:t>
            </a:r>
            <a:r>
              <a:rPr lang="en-GB" sz="8000" dirty="0">
                <a:latin typeface="Cambria" panose="02040503050406030204" pitchFamily="18" charset="0"/>
              </a:rPr>
              <a:t>…</a:t>
            </a:r>
          </a:p>
        </p:txBody>
      </p:sp>
    </p:spTree>
    <p:extLst>
      <p:ext uri="{BB962C8B-B14F-4D97-AF65-F5344CB8AC3E}">
        <p14:creationId xmlns:p14="http://schemas.microsoft.com/office/powerpoint/2010/main" val="153948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3544-8E6D-4BBD-8B75-67774DB9DD46}"/>
              </a:ext>
            </a:extLst>
          </p:cNvPr>
          <p:cNvSpPr>
            <a:spLocks noGrp="1"/>
          </p:cNvSpPr>
          <p:nvPr>
            <p:ph type="title"/>
          </p:nvPr>
        </p:nvSpPr>
        <p:spPr>
          <a:xfrm>
            <a:off x="504669" y="459654"/>
            <a:ext cx="10972800" cy="689866"/>
          </a:xfrm>
        </p:spPr>
        <p:txBody>
          <a:bodyPr>
            <a:normAutofit fontScale="90000"/>
          </a:bodyPr>
          <a:lstStyle/>
          <a:p>
            <a:r>
              <a:rPr lang="en-GB" dirty="0"/>
              <a:t>How did you feel?</a:t>
            </a:r>
          </a:p>
        </p:txBody>
      </p:sp>
      <p:pic>
        <p:nvPicPr>
          <p:cNvPr id="4" name="Picture 3">
            <a:extLst>
              <a:ext uri="{FF2B5EF4-FFF2-40B4-BE49-F238E27FC236}">
                <a16:creationId xmlns:a16="http://schemas.microsoft.com/office/drawing/2014/main" id="{1023D8B9-1C30-4575-A85D-B765CD6CC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9568" y="459654"/>
            <a:ext cx="2540052" cy="2547128"/>
          </a:xfrm>
          <a:prstGeom prst="rect">
            <a:avLst/>
          </a:prstGeom>
        </p:spPr>
      </p:pic>
      <p:sp>
        <p:nvSpPr>
          <p:cNvPr id="6" name="Content Placeholder 2">
            <a:extLst>
              <a:ext uri="{FF2B5EF4-FFF2-40B4-BE49-F238E27FC236}">
                <a16:creationId xmlns:a16="http://schemas.microsoft.com/office/drawing/2014/main" id="{205EB69E-12EF-4746-9B21-277C8D54D973}"/>
              </a:ext>
            </a:extLst>
          </p:cNvPr>
          <p:cNvSpPr>
            <a:spLocks noGrp="1"/>
          </p:cNvSpPr>
          <p:nvPr>
            <p:ph idx="1"/>
          </p:nvPr>
        </p:nvSpPr>
        <p:spPr>
          <a:xfrm>
            <a:off x="489679" y="3405274"/>
            <a:ext cx="10972800" cy="1849612"/>
          </a:xfrm>
        </p:spPr>
        <p:txBody>
          <a:bodyPr/>
          <a:lstStyle/>
          <a:p>
            <a:pPr marL="0" indent="0">
              <a:buNone/>
            </a:pPr>
            <a:r>
              <a:rPr lang="en-GB" sz="2400" b="0" dirty="0">
                <a:solidFill>
                  <a:schemeClr val="tx1"/>
                </a:solidFill>
                <a:latin typeface="Arial" panose="020B0604020202020204" pitchFamily="34" charset="0"/>
                <a:cs typeface="Arial" panose="020B0604020202020204" pitchFamily="34" charset="0"/>
              </a:rPr>
              <a:t>How could you stop other people from stealing your ideas and claiming them as their own?</a:t>
            </a:r>
          </a:p>
          <a:p>
            <a:pPr marL="0" indent="0">
              <a:buNone/>
            </a:pPr>
            <a:endParaRPr lang="en-GB" sz="2400" b="0" dirty="0">
              <a:solidFill>
                <a:schemeClr val="tx1"/>
              </a:solidFill>
              <a:latin typeface="Arial" panose="020B0604020202020204" pitchFamily="34" charset="0"/>
              <a:cs typeface="Arial" panose="020B0604020202020204" pitchFamily="34" charset="0"/>
            </a:endParaRPr>
          </a:p>
          <a:p>
            <a:pPr marL="0" indent="0">
              <a:buNone/>
            </a:pPr>
            <a:endParaRPr lang="en-GB" sz="2400" b="0" dirty="0">
              <a:solidFill>
                <a:schemeClr val="tx1"/>
              </a:solidFill>
              <a:latin typeface="Arial" panose="020B0604020202020204" pitchFamily="34" charset="0"/>
              <a:cs typeface="Arial" panose="020B0604020202020204" pitchFamily="34" charset="0"/>
            </a:endParaRPr>
          </a:p>
          <a:p>
            <a:pPr marL="0" indent="0">
              <a:buNone/>
            </a:pPr>
            <a:endParaRPr lang="en-US" sz="2400" b="0" dirty="0">
              <a:solidFill>
                <a:schemeClr val="tx1"/>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579CF24C-ABF7-4F2B-AC4E-D6C1BF0C9D0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6833" y="4071093"/>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78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4676-0839-4410-B8CE-0C42917D282A}"/>
              </a:ext>
            </a:extLst>
          </p:cNvPr>
          <p:cNvSpPr>
            <a:spLocks noGrp="1"/>
          </p:cNvSpPr>
          <p:nvPr>
            <p:ph type="title"/>
          </p:nvPr>
        </p:nvSpPr>
        <p:spPr/>
        <p:txBody>
          <a:bodyPr>
            <a:normAutofit fontScale="90000"/>
          </a:bodyPr>
          <a:lstStyle/>
          <a:p>
            <a:r>
              <a:rPr lang="en-GB" dirty="0"/>
              <a:t>What is Intellectual Property?</a:t>
            </a:r>
          </a:p>
        </p:txBody>
      </p:sp>
      <p:pic>
        <p:nvPicPr>
          <p:cNvPr id="4" name="Picture 3">
            <a:hlinkClick r:id="rId3"/>
            <a:extLst>
              <a:ext uri="{FF2B5EF4-FFF2-40B4-BE49-F238E27FC236}">
                <a16:creationId xmlns:a16="http://schemas.microsoft.com/office/drawing/2014/main" id="{D4EBF3E7-0FD9-4BE0-B814-6A8147049D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73574" y="1285408"/>
            <a:ext cx="7585023" cy="4155974"/>
          </a:xfrm>
          <a:prstGeom prst="rect">
            <a:avLst/>
          </a:prstGeom>
        </p:spPr>
      </p:pic>
    </p:spTree>
    <p:extLst>
      <p:ext uri="{BB962C8B-B14F-4D97-AF65-F5344CB8AC3E}">
        <p14:creationId xmlns:p14="http://schemas.microsoft.com/office/powerpoint/2010/main" val="159933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0070C0"/>
          </a:solidFill>
        </p:spPr>
        <p:txBody>
          <a:bodyPr>
            <a:normAutofit/>
          </a:bodyPr>
          <a:lstStyle/>
          <a:p>
            <a:pPr algn="l"/>
            <a:r>
              <a:rPr lang="en-GB" altLang="en-US" sz="11500" dirty="0">
                <a:solidFill>
                  <a:schemeClr val="bg1"/>
                </a:solidFill>
              </a:rPr>
              <a:t> Patents</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386573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77" y="81136"/>
            <a:ext cx="8229600" cy="1143000"/>
          </a:xfrm>
        </p:spPr>
        <p:txBody>
          <a:bodyPr/>
          <a:lstStyle/>
          <a:p>
            <a:r>
              <a:rPr lang="en-GB" b="1" dirty="0"/>
              <a:t>What are these?</a:t>
            </a:r>
          </a:p>
        </p:txBody>
      </p:sp>
      <p:pic>
        <p:nvPicPr>
          <p:cNvPr id="4" name="Picture 3">
            <a:extLst>
              <a:ext uri="{FF2B5EF4-FFF2-40B4-BE49-F238E27FC236}">
                <a16:creationId xmlns:a16="http://schemas.microsoft.com/office/drawing/2014/main" id="{DED87AB5-CD44-41B9-8197-4858EA57003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08653" y="653143"/>
            <a:ext cx="3397975" cy="5055003"/>
          </a:xfrm>
          <a:prstGeom prst="rect">
            <a:avLst/>
          </a:prstGeom>
        </p:spPr>
      </p:pic>
      <p:pic>
        <p:nvPicPr>
          <p:cNvPr id="5" name="Picture 4">
            <a:extLst>
              <a:ext uri="{FF2B5EF4-FFF2-40B4-BE49-F238E27FC236}">
                <a16:creationId xmlns:a16="http://schemas.microsoft.com/office/drawing/2014/main" id="{74EE498E-5EAE-49BB-A7E4-50A8842ED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877" y="1472626"/>
            <a:ext cx="6576499" cy="4003291"/>
          </a:xfrm>
          <a:prstGeom prst="rect">
            <a:avLst/>
          </a:prstGeom>
        </p:spPr>
      </p:pic>
      <p:sp>
        <p:nvSpPr>
          <p:cNvPr id="3" name="Rectangle 2">
            <a:extLst>
              <a:ext uri="{FF2B5EF4-FFF2-40B4-BE49-F238E27FC236}">
                <a16:creationId xmlns:a16="http://schemas.microsoft.com/office/drawing/2014/main" id="{A6A6F00D-39A6-4E4D-BA06-E5EEF13F4061}"/>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96259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FD87B-B2DD-4B1B-AF72-F42FD483B040}"/>
              </a:ext>
            </a:extLst>
          </p:cNvPr>
          <p:cNvSpPr>
            <a:spLocks noGrp="1"/>
          </p:cNvSpPr>
          <p:nvPr>
            <p:ph type="title"/>
          </p:nvPr>
        </p:nvSpPr>
        <p:spPr/>
        <p:txBody>
          <a:bodyPr>
            <a:normAutofit fontScale="90000"/>
          </a:bodyPr>
          <a:lstStyle/>
          <a:p>
            <a:r>
              <a:rPr lang="en-GB" dirty="0"/>
              <a:t>Do I need a patent?</a:t>
            </a:r>
          </a:p>
        </p:txBody>
      </p:sp>
      <p:pic>
        <p:nvPicPr>
          <p:cNvPr id="7" name="Picture 6">
            <a:hlinkClick r:id="rId3"/>
            <a:extLst>
              <a:ext uri="{FF2B5EF4-FFF2-40B4-BE49-F238E27FC236}">
                <a16:creationId xmlns:a16="http://schemas.microsoft.com/office/drawing/2014/main" id="{B5EA37BC-25B4-4E28-9C29-83DF61F5FEB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28603" y="1349116"/>
            <a:ext cx="7540052" cy="4242216"/>
          </a:xfrm>
          <a:prstGeom prst="rect">
            <a:avLst/>
          </a:prstGeom>
        </p:spPr>
      </p:pic>
      <p:sp>
        <p:nvSpPr>
          <p:cNvPr id="6" name="Rectangle 5">
            <a:extLst>
              <a:ext uri="{FF2B5EF4-FFF2-40B4-BE49-F238E27FC236}">
                <a16:creationId xmlns:a16="http://schemas.microsoft.com/office/drawing/2014/main" id="{C4B507D2-AA3B-4CD8-9374-197C98F5C30B}"/>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9260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2411413" cy="5994400"/>
          </a:xfrm>
          <a:prstGeom prst="rect">
            <a:avLst/>
          </a:prstGeom>
          <a:solidFill>
            <a:srgbClr val="318AAC"/>
          </a:solidFill>
          <a:ln>
            <a:noFill/>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3651" name="Rectangle 3"/>
          <p:cNvSpPr>
            <a:spLocks noGrp="1" noChangeArrowheads="1"/>
          </p:cNvSpPr>
          <p:nvPr>
            <p:ph type="body" idx="4294967295"/>
          </p:nvPr>
        </p:nvSpPr>
        <p:spPr>
          <a:xfrm>
            <a:off x="2816028" y="1468437"/>
            <a:ext cx="7375722" cy="4525963"/>
          </a:xfrm>
        </p:spPr>
        <p:txBody>
          <a:bodyPr>
            <a:normAutofit/>
          </a:bodyPr>
          <a:lstStyle/>
          <a:p>
            <a:pPr marL="609600" indent="-609600">
              <a:buNone/>
            </a:pPr>
            <a:r>
              <a:rPr lang="en-GB" altLang="en-US" i="1" dirty="0"/>
              <a:t>	</a:t>
            </a:r>
            <a:r>
              <a:rPr lang="en-GB" altLang="en-US" dirty="0"/>
              <a:t>Learning objectives:</a:t>
            </a:r>
          </a:p>
          <a:p>
            <a:pPr marL="609600" indent="-609600">
              <a:buNone/>
            </a:pPr>
            <a:endParaRPr lang="en-GB" altLang="en-US" sz="1200" i="1" dirty="0"/>
          </a:p>
          <a:p>
            <a:pPr marL="609600" indent="-609600">
              <a:buFontTx/>
              <a:buAutoNum type="arabicPeriod"/>
            </a:pPr>
            <a:r>
              <a:rPr lang="en-GB" altLang="en-US" sz="1800" b="0" dirty="0">
                <a:solidFill>
                  <a:schemeClr val="tx1"/>
                </a:solidFill>
                <a:latin typeface="Arial" panose="020B0604020202020204" pitchFamily="34" charset="0"/>
                <a:cs typeface="Arial" panose="020B0604020202020204" pitchFamily="34" charset="0"/>
              </a:rPr>
              <a:t>To consider the commercial viability of your product as a group</a:t>
            </a:r>
          </a:p>
          <a:p>
            <a:pPr marL="609600" indent="-609600">
              <a:buFontTx/>
              <a:buAutoNum type="arabicPeriod"/>
            </a:pPr>
            <a:r>
              <a:rPr lang="en-GB" altLang="en-US" sz="1800" b="0" dirty="0">
                <a:solidFill>
                  <a:schemeClr val="tx1"/>
                </a:solidFill>
                <a:latin typeface="Arial" panose="020B0604020202020204" pitchFamily="34" charset="0"/>
                <a:cs typeface="Arial" panose="020B0604020202020204" pitchFamily="34" charset="0"/>
              </a:rPr>
              <a:t>To explore and develop your brand</a:t>
            </a:r>
          </a:p>
          <a:p>
            <a:pPr marL="609600" indent="-609600">
              <a:buFontTx/>
              <a:buAutoNum type="arabicPeriod"/>
            </a:pPr>
            <a:r>
              <a:rPr lang="en-GB" altLang="en-US" sz="1800" b="0" dirty="0">
                <a:solidFill>
                  <a:schemeClr val="tx1"/>
                </a:solidFill>
                <a:latin typeface="Arial" panose="020B0604020202020204" pitchFamily="34" charset="0"/>
                <a:cs typeface="Arial" panose="020B0604020202020204" pitchFamily="34" charset="0"/>
              </a:rPr>
              <a:t>To think about the impact of</a:t>
            </a:r>
          </a:p>
          <a:p>
            <a:pPr lvl="2">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Product placement</a:t>
            </a:r>
          </a:p>
          <a:p>
            <a:pPr lvl="2">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Celebrity endorsement</a:t>
            </a:r>
          </a:p>
          <a:p>
            <a:pPr lvl="2">
              <a:buFont typeface="Arial" panose="020B0604020202020204" pitchFamily="34" charset="0"/>
              <a:buChar char="•"/>
            </a:pPr>
            <a:r>
              <a:rPr lang="en-GB" altLang="en-US" sz="1800" b="0" dirty="0">
                <a:solidFill>
                  <a:schemeClr val="tx1"/>
                </a:solidFill>
                <a:latin typeface="Arial" panose="020B0604020202020204" pitchFamily="34" charset="0"/>
                <a:cs typeface="Arial" panose="020B0604020202020204" pitchFamily="34" charset="0"/>
              </a:rPr>
              <a:t>Catch phrases</a:t>
            </a:r>
          </a:p>
          <a:p>
            <a:pPr marL="609600" indent="-609600">
              <a:buFontTx/>
              <a:buAutoNum type="arabicPeriod"/>
            </a:pPr>
            <a:r>
              <a:rPr lang="en-GB" altLang="en-US" sz="1800" b="0" dirty="0">
                <a:solidFill>
                  <a:schemeClr val="tx1"/>
                </a:solidFill>
                <a:latin typeface="Arial" panose="020B0604020202020204" pitchFamily="34" charset="0"/>
                <a:cs typeface="Arial" panose="020B0604020202020204" pitchFamily="34" charset="0"/>
              </a:rPr>
              <a:t>To be able to identify the different forms of intellectual property</a:t>
            </a:r>
          </a:p>
          <a:p>
            <a:pPr marL="609600" indent="-609600">
              <a:buFontTx/>
              <a:buAutoNum type="arabicPeriod"/>
            </a:pPr>
            <a:r>
              <a:rPr lang="en-GB" altLang="en-US" sz="1800" b="0" dirty="0">
                <a:solidFill>
                  <a:schemeClr val="tx1"/>
                </a:solidFill>
                <a:latin typeface="Arial" panose="020B0604020202020204" pitchFamily="34" charset="0"/>
                <a:cs typeface="Arial" panose="020B0604020202020204" pitchFamily="34" charset="0"/>
              </a:rPr>
              <a:t>To apply this knowledge to your own product</a:t>
            </a:r>
            <a:endParaRPr lang="en-GB" altLang="en-US" sz="1800" dirty="0">
              <a:solidFill>
                <a:schemeClr val="accent2"/>
              </a:solidFill>
              <a:latin typeface="Arial" panose="020B0604020202020204" pitchFamily="34" charset="0"/>
              <a:cs typeface="Arial" panose="020B0604020202020204" pitchFamily="34" charset="0"/>
            </a:endParaRPr>
          </a:p>
        </p:txBody>
      </p:sp>
      <p:sp>
        <p:nvSpPr>
          <p:cNvPr id="283654" name="Rectangle 6"/>
          <p:cNvSpPr>
            <a:spLocks noChangeArrowheads="1"/>
          </p:cNvSpPr>
          <p:nvPr/>
        </p:nvSpPr>
        <p:spPr bwMode="auto">
          <a:xfrm>
            <a:off x="0" y="3429000"/>
            <a:ext cx="2411413" cy="2586038"/>
          </a:xfrm>
          <a:prstGeom prst="rect">
            <a:avLst/>
          </a:prstGeom>
          <a:solidFill>
            <a:srgbClr val="4EBA6F"/>
          </a:solidFill>
          <a:ln>
            <a:noFill/>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800" b="1"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a:p>
            <a:pPr eaLnBrk="1" hangingPunct="1">
              <a:spcBef>
                <a:spcPct val="0"/>
              </a:spcBef>
              <a:buFontTx/>
              <a:buNone/>
            </a:pPr>
            <a:endParaRPr lang="en-GB" altLang="en-US" sz="1400" dirty="0">
              <a:solidFill>
                <a:schemeClr val="bg1"/>
              </a:solidFill>
            </a:endParaRPr>
          </a:p>
        </p:txBody>
      </p:sp>
      <p:sp>
        <p:nvSpPr>
          <p:cNvPr id="9" name="Title 1">
            <a:extLst>
              <a:ext uri="{FF2B5EF4-FFF2-40B4-BE49-F238E27FC236}">
                <a16:creationId xmlns:a16="http://schemas.microsoft.com/office/drawing/2014/main" id="{A7C1B375-C936-421F-87FA-9A8068B5CF83}"/>
              </a:ext>
            </a:extLst>
          </p:cNvPr>
          <p:cNvSpPr txBox="1">
            <a:spLocks/>
          </p:cNvSpPr>
          <p:nvPr/>
        </p:nvSpPr>
        <p:spPr>
          <a:xfrm>
            <a:off x="2556933" y="455168"/>
            <a:ext cx="5723467"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kern="0" dirty="0"/>
              <a:t>Inspiring innovation</a:t>
            </a:r>
            <a:endParaRPr lang="en-US" strike="sngStrike" dirty="0"/>
          </a:p>
        </p:txBody>
      </p:sp>
    </p:spTree>
    <p:extLst>
      <p:ext uri="{BB962C8B-B14F-4D97-AF65-F5344CB8AC3E}">
        <p14:creationId xmlns:p14="http://schemas.microsoft.com/office/powerpoint/2010/main" val="46768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p:txBody>
          <a:bodyPr>
            <a:normAutofit fontScale="90000"/>
          </a:bodyPr>
          <a:lstStyle/>
          <a:p>
            <a:r>
              <a:rPr lang="en-GB" dirty="0"/>
              <a:t>Patents</a:t>
            </a:r>
          </a:p>
        </p:txBody>
      </p:sp>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p:txBody>
          <a:bodyPr>
            <a:normAutofit/>
          </a:bodyPr>
          <a:lstStyle/>
          <a:p>
            <a:r>
              <a:rPr lang="en-GB" sz="2400" b="0" dirty="0">
                <a:solidFill>
                  <a:schemeClr val="tx1"/>
                </a:solidFill>
                <a:latin typeface="Arial" panose="020B0604020202020204" pitchFamily="34" charset="0"/>
                <a:cs typeface="Arial" panose="020B0604020202020204" pitchFamily="34" charset="0"/>
              </a:rPr>
              <a:t>Protects something that can be made or used; it must be new and inventive (not just a simple modification to something that already exists).</a:t>
            </a:r>
          </a:p>
          <a:p>
            <a:r>
              <a:rPr lang="en-GB" sz="2400" b="0" dirty="0">
                <a:solidFill>
                  <a:schemeClr val="tx1"/>
                </a:solidFill>
                <a:latin typeface="Arial" panose="020B0604020202020204" pitchFamily="34" charset="0"/>
                <a:cs typeface="Arial" panose="020B0604020202020204" pitchFamily="34" charset="0"/>
              </a:rPr>
              <a:t>Lasts for up to 20 years.</a:t>
            </a:r>
          </a:p>
          <a:p>
            <a:r>
              <a:rPr lang="en-GB" sz="2400" b="0" dirty="0">
                <a:solidFill>
                  <a:schemeClr val="tx1"/>
                </a:solidFill>
                <a:latin typeface="Arial" panose="020B0604020202020204" pitchFamily="34" charset="0"/>
                <a:cs typeface="Arial" panose="020B0604020202020204" pitchFamily="34" charset="0"/>
              </a:rPr>
              <a:t>Lets inventors profit from their inventions.</a:t>
            </a:r>
          </a:p>
          <a:p>
            <a:r>
              <a:rPr lang="en-GB" sz="2400" b="0" dirty="0">
                <a:solidFill>
                  <a:schemeClr val="tx1"/>
                </a:solidFill>
                <a:latin typeface="Arial" panose="020B0604020202020204" pitchFamily="34" charset="0"/>
                <a:cs typeface="Arial" panose="020B0604020202020204" pitchFamily="34" charset="0"/>
              </a:rPr>
              <a:t>Inventions must be kept confidential for them to be patentable.</a:t>
            </a:r>
          </a:p>
        </p:txBody>
      </p:sp>
      <p:sp>
        <p:nvSpPr>
          <p:cNvPr id="6" name="Rectangle 5">
            <a:extLst>
              <a:ext uri="{FF2B5EF4-FFF2-40B4-BE49-F238E27FC236}">
                <a16:creationId xmlns:a16="http://schemas.microsoft.com/office/drawing/2014/main" id="{E9A56865-A318-4A79-8CC9-5FEEC9F3D4EB}"/>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17971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8F4DF-E889-4CB6-99A9-41D3CBF3D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357522"/>
            <a:ext cx="8874177" cy="4390694"/>
          </a:xfrm>
          <a:prstGeom prst="rect">
            <a:avLst/>
          </a:prstGeom>
        </p:spPr>
      </p:pic>
      <p:sp>
        <p:nvSpPr>
          <p:cNvPr id="4" name="Title 3">
            <a:extLst>
              <a:ext uri="{FF2B5EF4-FFF2-40B4-BE49-F238E27FC236}">
                <a16:creationId xmlns:a16="http://schemas.microsoft.com/office/drawing/2014/main" id="{52E07B1B-2154-449A-B9DF-B99DA5D9AA03}"/>
              </a:ext>
            </a:extLst>
          </p:cNvPr>
          <p:cNvSpPr>
            <a:spLocks noGrp="1"/>
          </p:cNvSpPr>
          <p:nvPr>
            <p:ph type="title"/>
          </p:nvPr>
        </p:nvSpPr>
        <p:spPr>
          <a:xfrm>
            <a:off x="609600" y="274638"/>
            <a:ext cx="9133114" cy="689866"/>
          </a:xfrm>
        </p:spPr>
        <p:txBody>
          <a:bodyPr>
            <a:normAutofit fontScale="90000"/>
          </a:bodyPr>
          <a:lstStyle/>
          <a:p>
            <a:r>
              <a:rPr lang="en-GB" dirty="0"/>
              <a:t>There is product on the road that has a patent – what do you think it is?</a:t>
            </a:r>
          </a:p>
        </p:txBody>
      </p:sp>
      <p:pic>
        <p:nvPicPr>
          <p:cNvPr id="171012" name="Picture 7" descr="21_16_69---Cats-Eye--Middle-of-the-road_we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2714" y="964504"/>
            <a:ext cx="1998640" cy="3388475"/>
          </a:xfrm>
          <a:prstGeom prst="rect">
            <a:avLst/>
          </a:prstGeom>
          <a:noFill/>
          <a:ln w="9525">
            <a:noFill/>
            <a:miter lim="800000"/>
            <a:headEnd/>
            <a:tailEnd/>
          </a:ln>
        </p:spPr>
      </p:pic>
      <p:sp>
        <p:nvSpPr>
          <p:cNvPr id="5" name="Rectangle 4">
            <a:extLst>
              <a:ext uri="{FF2B5EF4-FFF2-40B4-BE49-F238E27FC236}">
                <a16:creationId xmlns:a16="http://schemas.microsoft.com/office/drawing/2014/main" id="{0E406D6C-E9A2-467E-BE2C-E069504FCF69}"/>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7287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ppt_x"/>
                                          </p:val>
                                        </p:tav>
                                        <p:tav tm="100000">
                                          <p:val>
                                            <p:strVal val="#ppt_x"/>
                                          </p:val>
                                        </p:tav>
                                      </p:tavLst>
                                    </p:anim>
                                    <p:anim calcmode="lin" valueType="num">
                                      <p:cBhvr additive="base">
                                        <p:cTn id="8" dur="500" fill="hold"/>
                                        <p:tgtEl>
                                          <p:spTgt spid="17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6EBF9-E8A9-4532-8F1A-A35DED017ADC}"/>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
        <p:nvSpPr>
          <p:cNvPr id="2" name="Title 1">
            <a:extLst>
              <a:ext uri="{FF2B5EF4-FFF2-40B4-BE49-F238E27FC236}">
                <a16:creationId xmlns:a16="http://schemas.microsoft.com/office/drawing/2014/main" id="{12F5D293-F817-4885-82B8-37462A4F3928}"/>
              </a:ext>
            </a:extLst>
          </p:cNvPr>
          <p:cNvSpPr>
            <a:spLocks noGrp="1"/>
          </p:cNvSpPr>
          <p:nvPr>
            <p:ph type="title"/>
          </p:nvPr>
        </p:nvSpPr>
        <p:spPr>
          <a:xfrm>
            <a:off x="406400" y="274638"/>
            <a:ext cx="10972800" cy="689866"/>
          </a:xfrm>
        </p:spPr>
        <p:txBody>
          <a:bodyPr>
            <a:normAutofit fontScale="90000"/>
          </a:bodyPr>
          <a:lstStyle/>
          <a:p>
            <a:r>
              <a:rPr lang="en-GB" dirty="0"/>
              <a:t>What in this room might have patents?</a:t>
            </a:r>
          </a:p>
        </p:txBody>
      </p:sp>
      <p:pic>
        <p:nvPicPr>
          <p:cNvPr id="7" name="Picture 6">
            <a:extLst>
              <a:ext uri="{FF2B5EF4-FFF2-40B4-BE49-F238E27FC236}">
                <a16:creationId xmlns:a16="http://schemas.microsoft.com/office/drawing/2014/main" id="{C95BF4A3-E838-4A78-A4C9-DA820E1230E8}"/>
              </a:ext>
            </a:extLst>
          </p:cNvPr>
          <p:cNvPicPr>
            <a:picLocks noChangeAspect="1"/>
          </p:cNvPicPr>
          <p:nvPr/>
        </p:nvPicPr>
        <p:blipFill>
          <a:blip r:embed="rId3"/>
          <a:stretch>
            <a:fillRect/>
          </a:stretch>
        </p:blipFill>
        <p:spPr>
          <a:xfrm>
            <a:off x="2294947" y="1158005"/>
            <a:ext cx="7256952" cy="4793089"/>
          </a:xfrm>
          <a:prstGeom prst="rect">
            <a:avLst/>
          </a:prstGeom>
        </p:spPr>
      </p:pic>
    </p:spTree>
    <p:extLst>
      <p:ext uri="{BB962C8B-B14F-4D97-AF65-F5344CB8AC3E}">
        <p14:creationId xmlns:p14="http://schemas.microsoft.com/office/powerpoint/2010/main" val="2751784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87BC33-0E6D-4EA5-9815-5E030669EA7D}"/>
              </a:ext>
            </a:extLst>
          </p:cNvPr>
          <p:cNvPicPr>
            <a:picLocks noChangeAspect="1"/>
          </p:cNvPicPr>
          <p:nvPr/>
        </p:nvPicPr>
        <p:blipFill>
          <a:blip r:embed="rId3"/>
          <a:stretch>
            <a:fillRect/>
          </a:stretch>
        </p:blipFill>
        <p:spPr>
          <a:xfrm>
            <a:off x="2294947" y="1158005"/>
            <a:ext cx="7256952" cy="4793089"/>
          </a:xfrm>
          <a:prstGeom prst="rect">
            <a:avLst/>
          </a:prstGeom>
        </p:spPr>
      </p:pic>
      <p:sp>
        <p:nvSpPr>
          <p:cNvPr id="2" name="Title 1">
            <a:extLst>
              <a:ext uri="{FF2B5EF4-FFF2-40B4-BE49-F238E27FC236}">
                <a16:creationId xmlns:a16="http://schemas.microsoft.com/office/drawing/2014/main" id="{12F5D293-F817-4885-82B8-37462A4F3928}"/>
              </a:ext>
            </a:extLst>
          </p:cNvPr>
          <p:cNvSpPr>
            <a:spLocks noGrp="1"/>
          </p:cNvSpPr>
          <p:nvPr>
            <p:ph type="title"/>
          </p:nvPr>
        </p:nvSpPr>
        <p:spPr>
          <a:xfrm>
            <a:off x="227902" y="274638"/>
            <a:ext cx="11743526" cy="689866"/>
          </a:xfrm>
        </p:spPr>
        <p:txBody>
          <a:bodyPr>
            <a:normAutofit fontScale="90000"/>
          </a:bodyPr>
          <a:lstStyle/>
          <a:p>
            <a:r>
              <a:rPr lang="en-GB" dirty="0"/>
              <a:t>Some patents may not be easy to see</a:t>
            </a:r>
          </a:p>
        </p:txBody>
      </p:sp>
      <p:cxnSp>
        <p:nvCxnSpPr>
          <p:cNvPr id="7" name="Connector: Elbow 6">
            <a:extLst>
              <a:ext uri="{FF2B5EF4-FFF2-40B4-BE49-F238E27FC236}">
                <a16:creationId xmlns:a16="http://schemas.microsoft.com/office/drawing/2014/main" id="{9FDC7685-F417-4FAC-BA75-9AB4C88E6689}"/>
              </a:ext>
            </a:extLst>
          </p:cNvPr>
          <p:cNvCxnSpPr>
            <a:cxnSpLocks/>
          </p:cNvCxnSpPr>
          <p:nvPr/>
        </p:nvCxnSpPr>
        <p:spPr>
          <a:xfrm flipV="1">
            <a:off x="5411449" y="4522668"/>
            <a:ext cx="4756133" cy="415935"/>
          </a:xfrm>
          <a:prstGeom prst="bentConnector3">
            <a:avLst>
              <a:gd name="adj1" fmla="val 28253"/>
            </a:avLst>
          </a:prstGeom>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FAB5AE5D-E280-48A7-BCCE-A29DE2AF0C83}"/>
              </a:ext>
            </a:extLst>
          </p:cNvPr>
          <p:cNvCxnSpPr>
            <a:cxnSpLocks/>
          </p:cNvCxnSpPr>
          <p:nvPr/>
        </p:nvCxnSpPr>
        <p:spPr>
          <a:xfrm rot="10800000">
            <a:off x="1405632" y="4865220"/>
            <a:ext cx="5145071" cy="525769"/>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60CD7945-DD24-4D38-AE53-190C08C3A0C9}"/>
              </a:ext>
            </a:extLst>
          </p:cNvPr>
          <p:cNvCxnSpPr>
            <a:cxnSpLocks/>
            <a:endCxn id="20" idx="2"/>
          </p:cNvCxnSpPr>
          <p:nvPr/>
        </p:nvCxnSpPr>
        <p:spPr>
          <a:xfrm rot="10800000">
            <a:off x="1118523" y="3170532"/>
            <a:ext cx="1162636" cy="592000"/>
          </a:xfrm>
          <a:prstGeom prst="bentConnector2">
            <a:avLst/>
          </a:prstGeom>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14B0EED-F439-4F5F-93DB-48D491AE4A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822"/>
          <a:stretch/>
        </p:blipFill>
        <p:spPr>
          <a:xfrm>
            <a:off x="149505" y="1570046"/>
            <a:ext cx="1726523" cy="1180064"/>
          </a:xfrm>
          <a:prstGeom prst="rect">
            <a:avLst/>
          </a:prstGeom>
        </p:spPr>
      </p:pic>
      <p:sp>
        <p:nvSpPr>
          <p:cNvPr id="20" name="TextBox 19">
            <a:extLst>
              <a:ext uri="{FF2B5EF4-FFF2-40B4-BE49-F238E27FC236}">
                <a16:creationId xmlns:a16="http://schemas.microsoft.com/office/drawing/2014/main" id="{909EDDD6-4B1F-4BB4-A811-44F039841134}"/>
              </a:ext>
            </a:extLst>
          </p:cNvPr>
          <p:cNvSpPr txBox="1"/>
          <p:nvPr/>
        </p:nvSpPr>
        <p:spPr>
          <a:xfrm>
            <a:off x="217993" y="2801200"/>
            <a:ext cx="180106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TV brackets </a:t>
            </a:r>
          </a:p>
        </p:txBody>
      </p:sp>
      <p:cxnSp>
        <p:nvCxnSpPr>
          <p:cNvPr id="26" name="Connector: Elbow 25">
            <a:extLst>
              <a:ext uri="{FF2B5EF4-FFF2-40B4-BE49-F238E27FC236}">
                <a16:creationId xmlns:a16="http://schemas.microsoft.com/office/drawing/2014/main" id="{CA5A429E-6387-4BE1-914E-E89AA7BCEEA6}"/>
              </a:ext>
            </a:extLst>
          </p:cNvPr>
          <p:cNvCxnSpPr>
            <a:cxnSpLocks/>
          </p:cNvCxnSpPr>
          <p:nvPr/>
        </p:nvCxnSpPr>
        <p:spPr>
          <a:xfrm>
            <a:off x="4940290" y="1564334"/>
            <a:ext cx="5227292" cy="1270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F64EDB0-5C15-4F91-BED2-B6477E3151E8}"/>
              </a:ext>
            </a:extLst>
          </p:cNvPr>
          <p:cNvSpPr txBox="1"/>
          <p:nvPr/>
        </p:nvSpPr>
        <p:spPr>
          <a:xfrm>
            <a:off x="602446" y="4668358"/>
            <a:ext cx="151686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Toys</a:t>
            </a:r>
          </a:p>
        </p:txBody>
      </p:sp>
      <p:sp>
        <p:nvSpPr>
          <p:cNvPr id="13" name="Rectangle 12">
            <a:extLst>
              <a:ext uri="{FF2B5EF4-FFF2-40B4-BE49-F238E27FC236}">
                <a16:creationId xmlns:a16="http://schemas.microsoft.com/office/drawing/2014/main" id="{CB5D88C0-4577-43DF-85DA-46EF00E329CF}"/>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pic>
        <p:nvPicPr>
          <p:cNvPr id="8" name="Picture 7">
            <a:extLst>
              <a:ext uri="{FF2B5EF4-FFF2-40B4-BE49-F238E27FC236}">
                <a16:creationId xmlns:a16="http://schemas.microsoft.com/office/drawing/2014/main" id="{F478629F-0D95-4BC0-BC11-939CA0495C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9400" y="4075451"/>
            <a:ext cx="1552028" cy="723275"/>
          </a:xfrm>
          <a:prstGeom prst="rect">
            <a:avLst/>
          </a:prstGeom>
        </p:spPr>
      </p:pic>
      <p:sp>
        <p:nvSpPr>
          <p:cNvPr id="19" name="TextBox 18">
            <a:extLst>
              <a:ext uri="{FF2B5EF4-FFF2-40B4-BE49-F238E27FC236}">
                <a16:creationId xmlns:a16="http://schemas.microsoft.com/office/drawing/2014/main" id="{5563278B-24AE-49DD-82B8-A05E5D16B4FA}"/>
              </a:ext>
            </a:extLst>
          </p:cNvPr>
          <p:cNvSpPr txBox="1"/>
          <p:nvPr/>
        </p:nvSpPr>
        <p:spPr>
          <a:xfrm>
            <a:off x="9922846" y="4891691"/>
            <a:ext cx="193723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Sunglasses</a:t>
            </a:r>
          </a:p>
        </p:txBody>
      </p:sp>
      <p:sp>
        <p:nvSpPr>
          <p:cNvPr id="24" name="TextBox 23">
            <a:extLst>
              <a:ext uri="{FF2B5EF4-FFF2-40B4-BE49-F238E27FC236}">
                <a16:creationId xmlns:a16="http://schemas.microsoft.com/office/drawing/2014/main" id="{F11A5833-05CF-479B-B7EF-4F92D377F2CA}"/>
              </a:ext>
            </a:extLst>
          </p:cNvPr>
          <p:cNvSpPr txBox="1"/>
          <p:nvPr/>
        </p:nvSpPr>
        <p:spPr>
          <a:xfrm>
            <a:off x="10254763" y="1392368"/>
            <a:ext cx="193723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Curtain tracking</a:t>
            </a:r>
          </a:p>
        </p:txBody>
      </p:sp>
    </p:spTree>
    <p:extLst>
      <p:ext uri="{BB962C8B-B14F-4D97-AF65-F5344CB8AC3E}">
        <p14:creationId xmlns:p14="http://schemas.microsoft.com/office/powerpoint/2010/main" val="93931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holding, wall&#10;&#10;Description generated with very high confidence">
            <a:extLst>
              <a:ext uri="{FF2B5EF4-FFF2-40B4-BE49-F238E27FC236}">
                <a16:creationId xmlns:a16="http://schemas.microsoft.com/office/drawing/2014/main" id="{ADE3BDB8-D26A-4282-BF1B-BC4F276C52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55100" y="943455"/>
            <a:ext cx="2690861" cy="3596121"/>
          </a:xfrm>
          <a:prstGeom prst="rect">
            <a:avLst/>
          </a:prstGeom>
        </p:spPr>
      </p:pic>
      <p:sp>
        <p:nvSpPr>
          <p:cNvPr id="9" name="TextBox 8">
            <a:extLst>
              <a:ext uri="{FF2B5EF4-FFF2-40B4-BE49-F238E27FC236}">
                <a16:creationId xmlns:a16="http://schemas.microsoft.com/office/drawing/2014/main" id="{3A76F114-634A-4B8F-A8E0-362FA4695DD7}"/>
              </a:ext>
            </a:extLst>
          </p:cNvPr>
          <p:cNvSpPr txBox="1"/>
          <p:nvPr/>
        </p:nvSpPr>
        <p:spPr>
          <a:xfrm>
            <a:off x="400719" y="4046986"/>
            <a:ext cx="9111581" cy="1944122"/>
          </a:xfrm>
          <a:prstGeom prst="rect">
            <a:avLst/>
          </a:prstGeom>
          <a:noFill/>
        </p:spPr>
        <p:txBody>
          <a:bodyPr wrap="square" rtlCol="0">
            <a:spAutoFit/>
          </a:bodyPr>
          <a:lstStyle/>
          <a:p>
            <a:pPr marL="285750" indent="-195263">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According to publicly available documents, a product similar in appearance to the Dyson desktop fan from 2009 was apparently disclosed in a Japanese patent document in 1981.</a:t>
            </a:r>
          </a:p>
          <a:p>
            <a:pPr marL="285750" indent="-195263">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UKIPO took the view that it was similar to Dyson’s invention, noting that although patents expire after 20 years, they cannot be re-submitted by someone else unless there has been an improvement which is patentable.</a:t>
            </a:r>
          </a:p>
          <a:p>
            <a:pPr marL="285750" indent="-195263">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Dyson secured their patent by highlighting to the IPO key technical features included in their product, such as the </a:t>
            </a:r>
            <a:r>
              <a:rPr lang="en-GB" sz="1600" dirty="0" err="1">
                <a:latin typeface="Arial" panose="020B0604020202020204" pitchFamily="34" charset="0"/>
                <a:cs typeface="Arial" panose="020B0604020202020204" pitchFamily="34" charset="0"/>
              </a:rPr>
              <a:t>Coanda</a:t>
            </a:r>
            <a:r>
              <a:rPr lang="en-GB" sz="1600" dirty="0">
                <a:latin typeface="Arial" panose="020B0604020202020204" pitchFamily="34" charset="0"/>
                <a:cs typeface="Arial" panose="020B0604020202020204" pitchFamily="34" charset="0"/>
              </a:rPr>
              <a:t> surface that creates a smooth and powerful blast of air to the user.</a:t>
            </a:r>
          </a:p>
        </p:txBody>
      </p:sp>
      <p:sp>
        <p:nvSpPr>
          <p:cNvPr id="10" name="Title 9">
            <a:extLst>
              <a:ext uri="{FF2B5EF4-FFF2-40B4-BE49-F238E27FC236}">
                <a16:creationId xmlns:a16="http://schemas.microsoft.com/office/drawing/2014/main" id="{0A94ADAB-2DD8-46AB-905E-FCFEC19EDDB2}"/>
              </a:ext>
            </a:extLst>
          </p:cNvPr>
          <p:cNvSpPr>
            <a:spLocks noGrp="1"/>
          </p:cNvSpPr>
          <p:nvPr>
            <p:ph type="title"/>
          </p:nvPr>
        </p:nvSpPr>
        <p:spPr>
          <a:xfrm>
            <a:off x="315081" y="29489"/>
            <a:ext cx="9678006" cy="991237"/>
          </a:xfrm>
        </p:spPr>
        <p:txBody>
          <a:bodyPr>
            <a:normAutofit fontScale="90000"/>
          </a:bodyPr>
          <a:lstStyle/>
          <a:p>
            <a:r>
              <a:rPr lang="en-GB" sz="4000" dirty="0"/>
              <a:t>What if your invention is similar to something which has been done before?</a:t>
            </a:r>
          </a:p>
        </p:txBody>
      </p:sp>
      <p:grpSp>
        <p:nvGrpSpPr>
          <p:cNvPr id="5" name="Group 4">
            <a:extLst>
              <a:ext uri="{FF2B5EF4-FFF2-40B4-BE49-F238E27FC236}">
                <a16:creationId xmlns:a16="http://schemas.microsoft.com/office/drawing/2014/main" id="{AC6CE6FD-E391-47E6-B3FD-2E368A4D4DFB}"/>
              </a:ext>
            </a:extLst>
          </p:cNvPr>
          <p:cNvGrpSpPr/>
          <p:nvPr/>
        </p:nvGrpSpPr>
        <p:grpSpPr>
          <a:xfrm>
            <a:off x="3484631" y="1310249"/>
            <a:ext cx="4028794" cy="2629620"/>
            <a:chOff x="6824017" y="995001"/>
            <a:chExt cx="5126157" cy="3345875"/>
          </a:xfrm>
        </p:grpSpPr>
        <p:pic>
          <p:nvPicPr>
            <p:cNvPr id="2" name="Picture 1">
              <a:extLst>
                <a:ext uri="{FF2B5EF4-FFF2-40B4-BE49-F238E27FC236}">
                  <a16:creationId xmlns:a16="http://schemas.microsoft.com/office/drawing/2014/main" id="{5744B609-6B78-42B6-BBEF-6C9FD836E1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r="-1"/>
            <a:stretch/>
          </p:blipFill>
          <p:spPr>
            <a:xfrm>
              <a:off x="6842754" y="995001"/>
              <a:ext cx="4241152" cy="2993428"/>
            </a:xfrm>
            <a:prstGeom prst="rect">
              <a:avLst/>
            </a:prstGeom>
          </p:spPr>
        </p:pic>
        <p:sp>
          <p:nvSpPr>
            <p:cNvPr id="3" name="Rectangle 2">
              <a:extLst>
                <a:ext uri="{FF2B5EF4-FFF2-40B4-BE49-F238E27FC236}">
                  <a16:creationId xmlns:a16="http://schemas.microsoft.com/office/drawing/2014/main" id="{9D7F7853-F2F7-4D9D-AAD3-DB707EA7A33D}"/>
                </a:ext>
              </a:extLst>
            </p:cNvPr>
            <p:cNvSpPr/>
            <p:nvPr/>
          </p:nvSpPr>
          <p:spPr>
            <a:xfrm>
              <a:off x="6824017" y="3988428"/>
              <a:ext cx="1872788" cy="352448"/>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Dyson patent 2009</a:t>
              </a:r>
              <a:endParaRPr lang="en-GB" sz="1200" dirty="0"/>
            </a:p>
          </p:txBody>
        </p:sp>
        <p:sp>
          <p:nvSpPr>
            <p:cNvPr id="11" name="Rectangle 10">
              <a:extLst>
                <a:ext uri="{FF2B5EF4-FFF2-40B4-BE49-F238E27FC236}">
                  <a16:creationId xmlns:a16="http://schemas.microsoft.com/office/drawing/2014/main" id="{E3C17D9F-B250-47B4-AF42-9545A9D923ED}"/>
                </a:ext>
              </a:extLst>
            </p:cNvPr>
            <p:cNvSpPr/>
            <p:nvPr/>
          </p:nvSpPr>
          <p:spPr>
            <a:xfrm>
              <a:off x="9285276" y="3988428"/>
              <a:ext cx="2664898" cy="352448"/>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Tokyo Shibaura patent 1981</a:t>
              </a:r>
              <a:endParaRPr lang="en-GB" sz="1200" dirty="0"/>
            </a:p>
          </p:txBody>
        </p:sp>
      </p:grpSp>
      <p:sp>
        <p:nvSpPr>
          <p:cNvPr id="13" name="Rectangle 12">
            <a:extLst>
              <a:ext uri="{FF2B5EF4-FFF2-40B4-BE49-F238E27FC236}">
                <a16:creationId xmlns:a16="http://schemas.microsoft.com/office/drawing/2014/main" id="{543822B0-0199-4D40-93D1-31070F0C6520}"/>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19067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92D050"/>
          </a:solidFill>
        </p:spPr>
        <p:txBody>
          <a:bodyPr>
            <a:normAutofit/>
          </a:bodyPr>
          <a:lstStyle/>
          <a:p>
            <a:pPr algn="l"/>
            <a:r>
              <a:rPr lang="en-GB" altLang="en-US" sz="11500" dirty="0">
                <a:solidFill>
                  <a:schemeClr val="bg1"/>
                </a:solidFill>
              </a:rPr>
              <a:t> Trade Marks</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164228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64CF8E5-A944-4933-8918-DE38AA63FAE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13613" y="1289155"/>
            <a:ext cx="7555043" cy="4212236"/>
          </a:xfrm>
          <a:prstGeom prst="rect">
            <a:avLst/>
          </a:prstGeom>
        </p:spPr>
      </p:pic>
      <p:sp>
        <p:nvSpPr>
          <p:cNvPr id="3" name="Title 1">
            <a:extLst>
              <a:ext uri="{FF2B5EF4-FFF2-40B4-BE49-F238E27FC236}">
                <a16:creationId xmlns:a16="http://schemas.microsoft.com/office/drawing/2014/main" id="{5003DFD3-17C9-47DD-9CF1-2550247B87BB}"/>
              </a:ext>
            </a:extLst>
          </p:cNvPr>
          <p:cNvSpPr txBox="1">
            <a:spLocks/>
          </p:cNvSpPr>
          <p:nvPr/>
        </p:nvSpPr>
        <p:spPr>
          <a:xfrm>
            <a:off x="404734" y="274638"/>
            <a:ext cx="10972800"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What is a trade mark?</a:t>
            </a:r>
          </a:p>
        </p:txBody>
      </p:sp>
      <p:sp>
        <p:nvSpPr>
          <p:cNvPr id="4" name="Rectangle 3">
            <a:extLst>
              <a:ext uri="{FF2B5EF4-FFF2-40B4-BE49-F238E27FC236}">
                <a16:creationId xmlns:a16="http://schemas.microsoft.com/office/drawing/2014/main" id="{E7340647-2F9C-45E6-BD96-8B2958CEEC16}"/>
              </a:ext>
            </a:extLst>
          </p:cNvPr>
          <p:cNvSpPr/>
          <p:nvPr/>
        </p:nvSpPr>
        <p:spPr>
          <a:xfrm>
            <a:off x="9932031" y="81136"/>
            <a:ext cx="2123210"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408833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a:xfrm>
            <a:off x="417689" y="274638"/>
            <a:ext cx="10972800" cy="689866"/>
          </a:xfrm>
        </p:spPr>
        <p:txBody>
          <a:bodyPr>
            <a:normAutofit fontScale="90000"/>
          </a:bodyPr>
          <a:lstStyle/>
          <a:p>
            <a:r>
              <a:rPr lang="en-GB" dirty="0"/>
              <a:t>Trade Marks </a:t>
            </a:r>
          </a:p>
        </p:txBody>
      </p:sp>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a:xfrm>
            <a:off x="609600" y="1256863"/>
            <a:ext cx="10972800" cy="1053058"/>
          </a:xfrm>
        </p:spPr>
        <p:txBody>
          <a:bodyPr>
            <a:noAutofit/>
          </a:bodyPr>
          <a:lstStyle/>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Protects a logo/word/shape/colour/sound</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Lasts for ever providing it is renewed every 10 years (first trade mark in the UK was registered in 1876 and is still alive today)</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Identifiable with a </a:t>
            </a:r>
          </a:p>
          <a:p>
            <a:pPr>
              <a:spcBef>
                <a:spcPts val="0"/>
              </a:spcBef>
              <a:spcAft>
                <a:spcPts val="400"/>
              </a:spcAft>
            </a:pPr>
            <a:endParaRPr lang="en-GB" sz="2000" dirty="0"/>
          </a:p>
          <a:p>
            <a:pPr marL="0" indent="0">
              <a:spcBef>
                <a:spcPts val="0"/>
              </a:spcBef>
              <a:spcAft>
                <a:spcPts val="400"/>
              </a:spcAft>
              <a:buNone/>
            </a:pPr>
            <a:endParaRPr lang="en-GB" sz="2000" dirty="0"/>
          </a:p>
        </p:txBody>
      </p:sp>
      <p:pic>
        <p:nvPicPr>
          <p:cNvPr id="11" name="Picture 10">
            <a:extLst>
              <a:ext uri="{FF2B5EF4-FFF2-40B4-BE49-F238E27FC236}">
                <a16:creationId xmlns:a16="http://schemas.microsoft.com/office/drawing/2014/main" id="{8820AA88-9807-45B1-B6FA-E7121B6AB1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9907" y="2309921"/>
            <a:ext cx="413898" cy="413898"/>
          </a:xfrm>
          <a:prstGeom prst="rect">
            <a:avLst/>
          </a:prstGeom>
        </p:spPr>
      </p:pic>
      <p:sp>
        <p:nvSpPr>
          <p:cNvPr id="12" name="TextBox 11">
            <a:extLst>
              <a:ext uri="{FF2B5EF4-FFF2-40B4-BE49-F238E27FC236}">
                <a16:creationId xmlns:a16="http://schemas.microsoft.com/office/drawing/2014/main" id="{6098F187-CCAA-4BD7-BD58-11240C69E9F2}"/>
              </a:ext>
            </a:extLst>
          </p:cNvPr>
          <p:cNvSpPr txBox="1"/>
          <p:nvPr/>
        </p:nvSpPr>
        <p:spPr>
          <a:xfrm>
            <a:off x="609600" y="3066047"/>
            <a:ext cx="10972800" cy="523220"/>
          </a:xfrm>
          <a:prstGeom prst="rect">
            <a:avLst/>
          </a:prstGeom>
          <a:noFill/>
        </p:spPr>
        <p:txBody>
          <a:bodyPr wrap="square" rtlCol="0">
            <a:spAutoFit/>
          </a:bodyPr>
          <a:lstStyle/>
          <a:p>
            <a:r>
              <a:rPr lang="en-GB" sz="2800" b="1" dirty="0">
                <a:solidFill>
                  <a:srgbClr val="0070C0"/>
                </a:solidFill>
                <a:latin typeface="Cambria" panose="02040503050406030204" pitchFamily="18" charset="0"/>
              </a:rPr>
              <a:t>What would not count as a trade mark?</a:t>
            </a:r>
          </a:p>
        </p:txBody>
      </p:sp>
      <p:sp>
        <p:nvSpPr>
          <p:cNvPr id="13" name="Content Placeholder 4">
            <a:extLst>
              <a:ext uri="{FF2B5EF4-FFF2-40B4-BE49-F238E27FC236}">
                <a16:creationId xmlns:a16="http://schemas.microsoft.com/office/drawing/2014/main" id="{6832AD6A-07B5-4FA3-A268-78367707FE5D}"/>
              </a:ext>
            </a:extLst>
          </p:cNvPr>
          <p:cNvSpPr txBox="1">
            <a:spLocks/>
          </p:cNvSpPr>
          <p:nvPr/>
        </p:nvSpPr>
        <p:spPr>
          <a:xfrm>
            <a:off x="609600" y="3772100"/>
            <a:ext cx="10972800" cy="10530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Words that describe directly what you sell e.g. Really Fab Haircuts.</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Words that are customary in your trade e.g. Four by Four.</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Words that are not distinctive to one business e.g. Putting Customers First</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Use of specifically protected emblems e.g. the Olympic logo.</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Pornographic/taboo words.</a:t>
            </a:r>
            <a:endParaRPr lang="en-GB" sz="2000" dirty="0"/>
          </a:p>
          <a:p>
            <a:pPr>
              <a:spcBef>
                <a:spcPts val="0"/>
              </a:spcBef>
              <a:spcAft>
                <a:spcPts val="400"/>
              </a:spcAft>
              <a:buBlip>
                <a:blip r:embed="rId4"/>
              </a:buBlip>
            </a:pPr>
            <a:endParaRPr lang="en-GB" sz="2000" dirty="0"/>
          </a:p>
        </p:txBody>
      </p:sp>
      <p:sp>
        <p:nvSpPr>
          <p:cNvPr id="7" name="Rectangle 6">
            <a:extLst>
              <a:ext uri="{FF2B5EF4-FFF2-40B4-BE49-F238E27FC236}">
                <a16:creationId xmlns:a16="http://schemas.microsoft.com/office/drawing/2014/main" id="{E94AA1BC-7202-467F-8D7D-C42F81844170}"/>
              </a:ext>
            </a:extLst>
          </p:cNvPr>
          <p:cNvSpPr/>
          <p:nvPr/>
        </p:nvSpPr>
        <p:spPr>
          <a:xfrm>
            <a:off x="9932031" y="81136"/>
            <a:ext cx="2123210"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34195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5067A8-3A81-4CC8-867E-BCF4DBCE5EE7}"/>
              </a:ext>
            </a:extLst>
          </p:cNvPr>
          <p:cNvSpPr txBox="1">
            <a:spLocks/>
          </p:cNvSpPr>
          <p:nvPr/>
        </p:nvSpPr>
        <p:spPr>
          <a:xfrm>
            <a:off x="372533" y="274637"/>
            <a:ext cx="5641298" cy="1674083"/>
          </a:xfrm>
          <a:prstGeom prst="rect">
            <a:avLst/>
          </a:prstGeom>
        </p:spPr>
        <p:txBody>
          <a:bodyPr>
            <a:normAutofit fontScale="90000" lnSpcReduction="2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What trade marks can you see inside this cupboard?</a:t>
            </a:r>
          </a:p>
        </p:txBody>
      </p:sp>
      <p:pic>
        <p:nvPicPr>
          <p:cNvPr id="4" name="Picture 3">
            <a:extLst>
              <a:ext uri="{FF2B5EF4-FFF2-40B4-BE49-F238E27FC236}">
                <a16:creationId xmlns:a16="http://schemas.microsoft.com/office/drawing/2014/main" id="{45081D8A-7319-4756-A5EB-C9C4231B5D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6399" y="573579"/>
            <a:ext cx="4683095" cy="4951901"/>
          </a:xfrm>
          <a:prstGeom prst="rect">
            <a:avLst/>
          </a:prstGeom>
        </p:spPr>
      </p:pic>
      <p:sp>
        <p:nvSpPr>
          <p:cNvPr id="5" name="Rectangle 4">
            <a:extLst>
              <a:ext uri="{FF2B5EF4-FFF2-40B4-BE49-F238E27FC236}">
                <a16:creationId xmlns:a16="http://schemas.microsoft.com/office/drawing/2014/main" id="{254DDD09-88A6-4648-821B-F60C91A835E4}"/>
              </a:ext>
            </a:extLst>
          </p:cNvPr>
          <p:cNvSpPr/>
          <p:nvPr/>
        </p:nvSpPr>
        <p:spPr>
          <a:xfrm>
            <a:off x="9932031" y="81136"/>
            <a:ext cx="2137636"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337687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46A389-9D86-4211-82D6-8DCD8C551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6008" y="1510589"/>
            <a:ext cx="3393888" cy="3773443"/>
          </a:xfrm>
          <a:prstGeom prst="rect">
            <a:avLst/>
          </a:prstGeom>
        </p:spPr>
      </p:pic>
      <p:sp>
        <p:nvSpPr>
          <p:cNvPr id="3" name="Title 1">
            <a:extLst>
              <a:ext uri="{FF2B5EF4-FFF2-40B4-BE49-F238E27FC236}">
                <a16:creationId xmlns:a16="http://schemas.microsoft.com/office/drawing/2014/main" id="{685067A8-3A81-4CC8-867E-BCF4DBCE5EE7}"/>
              </a:ext>
            </a:extLst>
          </p:cNvPr>
          <p:cNvSpPr txBox="1">
            <a:spLocks/>
          </p:cNvSpPr>
          <p:nvPr/>
        </p:nvSpPr>
        <p:spPr>
          <a:xfrm>
            <a:off x="353249" y="274637"/>
            <a:ext cx="5641298" cy="837041"/>
          </a:xfrm>
          <a:prstGeom prst="rect">
            <a:avLst/>
          </a:prstGeom>
        </p:spPr>
        <p:txBody>
          <a:bodyPr>
            <a:normAutofit fontScale="975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Did you spot these?</a:t>
            </a:r>
          </a:p>
        </p:txBody>
      </p:sp>
      <p:cxnSp>
        <p:nvCxnSpPr>
          <p:cNvPr id="6" name="Connector: Elbow 5">
            <a:extLst>
              <a:ext uri="{FF2B5EF4-FFF2-40B4-BE49-F238E27FC236}">
                <a16:creationId xmlns:a16="http://schemas.microsoft.com/office/drawing/2014/main" id="{986B5AAC-5E88-434B-878C-17F5F786CE4D}"/>
              </a:ext>
            </a:extLst>
          </p:cNvPr>
          <p:cNvCxnSpPr>
            <a:cxnSpLocks/>
          </p:cNvCxnSpPr>
          <p:nvPr/>
        </p:nvCxnSpPr>
        <p:spPr>
          <a:xfrm>
            <a:off x="6829404" y="2499940"/>
            <a:ext cx="2541946" cy="1449492"/>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8" name="Connector: Elbow 7">
            <a:extLst>
              <a:ext uri="{FF2B5EF4-FFF2-40B4-BE49-F238E27FC236}">
                <a16:creationId xmlns:a16="http://schemas.microsoft.com/office/drawing/2014/main" id="{F3B4A902-60AA-46E0-B6DF-BF4BD634A6DE}"/>
              </a:ext>
            </a:extLst>
          </p:cNvPr>
          <p:cNvCxnSpPr>
            <a:cxnSpLocks/>
          </p:cNvCxnSpPr>
          <p:nvPr/>
        </p:nvCxnSpPr>
        <p:spPr>
          <a:xfrm flipV="1">
            <a:off x="3073400" y="4484558"/>
            <a:ext cx="2171700" cy="62209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6374B393-401A-48AC-AA11-893473E73A20}"/>
              </a:ext>
            </a:extLst>
          </p:cNvPr>
          <p:cNvCxnSpPr>
            <a:cxnSpLocks/>
          </p:cNvCxnSpPr>
          <p:nvPr/>
        </p:nvCxnSpPr>
        <p:spPr>
          <a:xfrm>
            <a:off x="6927954" y="1678900"/>
            <a:ext cx="3175486" cy="54185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B19E04C5-8353-48FD-9887-5D763DA0BD59}"/>
              </a:ext>
            </a:extLst>
          </p:cNvPr>
          <p:cNvCxnSpPr>
            <a:cxnSpLocks/>
          </p:cNvCxnSpPr>
          <p:nvPr/>
        </p:nvCxnSpPr>
        <p:spPr>
          <a:xfrm>
            <a:off x="1793470" y="2946400"/>
            <a:ext cx="4165120" cy="773659"/>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3539D44C-58EC-4693-8F8B-FCBE1BDECE96}"/>
              </a:ext>
            </a:extLst>
          </p:cNvPr>
          <p:cNvCxnSpPr>
            <a:cxnSpLocks/>
          </p:cNvCxnSpPr>
          <p:nvPr/>
        </p:nvCxnSpPr>
        <p:spPr>
          <a:xfrm>
            <a:off x="6433279" y="4724400"/>
            <a:ext cx="2443396" cy="764498"/>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18C85CD-283F-4B8E-8895-C1315BFE14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4433" y="3717052"/>
            <a:ext cx="699869" cy="2157099"/>
          </a:xfrm>
          <a:prstGeom prst="rect">
            <a:avLst/>
          </a:prstGeom>
        </p:spPr>
      </p:pic>
      <p:pic>
        <p:nvPicPr>
          <p:cNvPr id="14" name="Picture 13">
            <a:extLst>
              <a:ext uri="{FF2B5EF4-FFF2-40B4-BE49-F238E27FC236}">
                <a16:creationId xmlns:a16="http://schemas.microsoft.com/office/drawing/2014/main" id="{320B3187-7375-459E-A86A-CB06FAF4D0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90387" y="4447043"/>
            <a:ext cx="761926" cy="1319211"/>
          </a:xfrm>
          <a:prstGeom prst="rect">
            <a:avLst/>
          </a:prstGeom>
        </p:spPr>
      </p:pic>
      <p:pic>
        <p:nvPicPr>
          <p:cNvPr id="15" name="Picture 14">
            <a:extLst>
              <a:ext uri="{FF2B5EF4-FFF2-40B4-BE49-F238E27FC236}">
                <a16:creationId xmlns:a16="http://schemas.microsoft.com/office/drawing/2014/main" id="{6597C91A-09C1-4D5D-9F3D-2293CADB21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4117" y="1393128"/>
            <a:ext cx="1250232" cy="1448145"/>
          </a:xfrm>
          <a:prstGeom prst="rect">
            <a:avLst/>
          </a:prstGeom>
        </p:spPr>
      </p:pic>
      <p:pic>
        <p:nvPicPr>
          <p:cNvPr id="19" name="Picture 18">
            <a:extLst>
              <a:ext uri="{FF2B5EF4-FFF2-40B4-BE49-F238E27FC236}">
                <a16:creationId xmlns:a16="http://schemas.microsoft.com/office/drawing/2014/main" id="{BFBA598E-3292-4991-9F64-FEA00C461C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95579" y="3433854"/>
            <a:ext cx="2051649" cy="572410"/>
          </a:xfrm>
          <a:prstGeom prst="rect">
            <a:avLst/>
          </a:prstGeom>
        </p:spPr>
      </p:pic>
      <p:pic>
        <p:nvPicPr>
          <p:cNvPr id="20" name="Picture 19">
            <a:extLst>
              <a:ext uri="{FF2B5EF4-FFF2-40B4-BE49-F238E27FC236}">
                <a16:creationId xmlns:a16="http://schemas.microsoft.com/office/drawing/2014/main" id="{E7CA76C0-0200-496D-8725-BAB9261D0D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7381" y="2690909"/>
            <a:ext cx="1047119" cy="1756134"/>
          </a:xfrm>
          <a:prstGeom prst="rect">
            <a:avLst/>
          </a:prstGeom>
        </p:spPr>
      </p:pic>
      <p:pic>
        <p:nvPicPr>
          <p:cNvPr id="25" name="Picture 24">
            <a:extLst>
              <a:ext uri="{FF2B5EF4-FFF2-40B4-BE49-F238E27FC236}">
                <a16:creationId xmlns:a16="http://schemas.microsoft.com/office/drawing/2014/main" id="{5E8A70C5-97F3-4CAD-8493-1C8176AE7B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2209" y="138467"/>
            <a:ext cx="2076336" cy="816000"/>
          </a:xfrm>
          <a:prstGeom prst="rect">
            <a:avLst/>
          </a:prstGeom>
        </p:spPr>
      </p:pic>
      <p:cxnSp>
        <p:nvCxnSpPr>
          <p:cNvPr id="34" name="Connector: Elbow 33">
            <a:extLst>
              <a:ext uri="{FF2B5EF4-FFF2-40B4-BE49-F238E27FC236}">
                <a16:creationId xmlns:a16="http://schemas.microsoft.com/office/drawing/2014/main" id="{F8CE96B0-6058-48A9-BC27-92A7289D1BB1}"/>
              </a:ext>
            </a:extLst>
          </p:cNvPr>
          <p:cNvCxnSpPr>
            <a:cxnSpLocks/>
            <a:endCxn id="25" idx="1"/>
          </p:cNvCxnSpPr>
          <p:nvPr/>
        </p:nvCxnSpPr>
        <p:spPr>
          <a:xfrm flipV="1">
            <a:off x="4844955" y="546467"/>
            <a:ext cx="2217254" cy="163432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A41EAC8-AF47-42F4-98A0-8EFD780E1DA2}"/>
              </a:ext>
            </a:extLst>
          </p:cNvPr>
          <p:cNvSpPr/>
          <p:nvPr/>
        </p:nvSpPr>
        <p:spPr>
          <a:xfrm>
            <a:off x="367679" y="1111677"/>
            <a:ext cx="3505822"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majority of branded products will be trade marked.</a:t>
            </a:r>
          </a:p>
          <a:p>
            <a:r>
              <a:rPr lang="en-GB" dirty="0">
                <a:latin typeface="Arial" panose="020B0604020202020204" pitchFamily="34" charset="0"/>
                <a:cs typeface="Arial" panose="020B0604020202020204" pitchFamily="34" charset="0"/>
              </a:rPr>
              <a:t>Which other ones are there?</a:t>
            </a:r>
            <a:endParaRPr lang="en-GB" dirty="0"/>
          </a:p>
        </p:txBody>
      </p:sp>
      <p:sp>
        <p:nvSpPr>
          <p:cNvPr id="17" name="Rectangle 16">
            <a:extLst>
              <a:ext uri="{FF2B5EF4-FFF2-40B4-BE49-F238E27FC236}">
                <a16:creationId xmlns:a16="http://schemas.microsoft.com/office/drawing/2014/main" id="{DE1C04E4-93E6-42FB-A38B-4CB8EC28BAA5}"/>
              </a:ext>
            </a:extLst>
          </p:cNvPr>
          <p:cNvSpPr/>
          <p:nvPr/>
        </p:nvSpPr>
        <p:spPr>
          <a:xfrm>
            <a:off x="9932031" y="81136"/>
            <a:ext cx="2123210"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392933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36" y="2116186"/>
            <a:ext cx="10972800" cy="689866"/>
          </a:xfrm>
        </p:spPr>
        <p:txBody>
          <a:bodyPr>
            <a:normAutofit fontScale="90000"/>
          </a:bodyPr>
          <a:lstStyle/>
          <a:p>
            <a:pPr algn="ctr"/>
            <a:br>
              <a:rPr lang="en-GB" dirty="0"/>
            </a:br>
            <a:br>
              <a:rPr lang="en-GB" dirty="0"/>
            </a:br>
            <a:br>
              <a:rPr lang="en-GB" dirty="0"/>
            </a:br>
            <a:br>
              <a:rPr lang="en-GB" dirty="0"/>
            </a:br>
            <a:br>
              <a:rPr lang="en-GB" dirty="0"/>
            </a:br>
            <a:r>
              <a:rPr lang="en-GB" dirty="0"/>
              <a:t>Name the entrepreneur </a:t>
            </a:r>
            <a:br>
              <a:rPr lang="en-GB" dirty="0"/>
            </a:br>
            <a:r>
              <a:rPr lang="en-GB" dirty="0"/>
              <a:t>&amp; their product/brand</a:t>
            </a:r>
          </a:p>
        </p:txBody>
      </p:sp>
      <p:pic>
        <p:nvPicPr>
          <p:cNvPr id="4098" name="Picture 2" descr="C:\Users\User\AppData\Local\Microsoft\Windows\Temporary Internet Files\Content.IE5\S1G18E7P\UGent_2013_Quiz_butt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6529" y="857756"/>
            <a:ext cx="3111872" cy="233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10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309112" y="1061780"/>
            <a:ext cx="7134774" cy="1862048"/>
          </a:xfrm>
          <a:prstGeom prst="rect">
            <a:avLst/>
          </a:prstGeom>
        </p:spPr>
        <p:txBody>
          <a:bodyPr wrap="none">
            <a:spAutoFit/>
          </a:bodyPr>
          <a:lstStyle/>
          <a:p>
            <a:r>
              <a:rPr lang="en-GB" altLang="en-US" sz="11500" b="1" dirty="0">
                <a:solidFill>
                  <a:schemeClr val="bg1"/>
                </a:solidFill>
                <a:latin typeface="Cambria" panose="02040503050406030204" pitchFamily="18" charset="0"/>
              </a:rPr>
              <a:t> Copyright</a:t>
            </a:r>
            <a:endParaRPr lang="en-GB" sz="11500" b="1" dirty="0">
              <a:latin typeface="Cambria" panose="02040503050406030204" pitchFamily="18" charset="0"/>
            </a:endParaRPr>
          </a:p>
        </p:txBody>
      </p:sp>
    </p:spTree>
    <p:extLst>
      <p:ext uri="{BB962C8B-B14F-4D97-AF65-F5344CB8AC3E}">
        <p14:creationId xmlns:p14="http://schemas.microsoft.com/office/powerpoint/2010/main" val="418721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46A17-DAC0-44AB-B07F-583077DF92A3}"/>
              </a:ext>
            </a:extLst>
          </p:cNvPr>
          <p:cNvSpPr>
            <a:spLocks noGrp="1"/>
          </p:cNvSpPr>
          <p:nvPr>
            <p:ph type="title"/>
          </p:nvPr>
        </p:nvSpPr>
        <p:spPr/>
        <p:txBody>
          <a:bodyPr>
            <a:normAutofit fontScale="90000"/>
          </a:bodyPr>
          <a:lstStyle/>
          <a:p>
            <a:r>
              <a:rPr lang="en-GB" dirty="0"/>
              <a:t>Have you ever…</a:t>
            </a:r>
          </a:p>
        </p:txBody>
      </p:sp>
      <p:sp>
        <p:nvSpPr>
          <p:cNvPr id="5" name="Content Placeholder 4">
            <a:extLst>
              <a:ext uri="{FF2B5EF4-FFF2-40B4-BE49-F238E27FC236}">
                <a16:creationId xmlns:a16="http://schemas.microsoft.com/office/drawing/2014/main" id="{CF9FB38A-876D-480C-B901-B546F62C7A0E}"/>
              </a:ext>
            </a:extLst>
          </p:cNvPr>
          <p:cNvSpPr>
            <a:spLocks noGrp="1"/>
          </p:cNvSpPr>
          <p:nvPr>
            <p:ph idx="1"/>
          </p:nvPr>
        </p:nvSpPr>
        <p:spPr>
          <a:xfrm>
            <a:off x="609600" y="1600201"/>
            <a:ext cx="5461000" cy="2666999"/>
          </a:xfrm>
        </p:spPr>
        <p:txBody>
          <a:bodyPr>
            <a:normAutofit/>
          </a:bodyPr>
          <a:lstStyle/>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Printed a picture off the internet</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Downloaded music illegally</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Videoed/filmed something off  TV screen</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Taken a picture of a chapter from a book</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Taken a picture of the screen in a cinema</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Copied a CD</a:t>
            </a:r>
          </a:p>
        </p:txBody>
      </p:sp>
      <p:sp>
        <p:nvSpPr>
          <p:cNvPr id="7" name="Rectangle 6">
            <a:extLst>
              <a:ext uri="{FF2B5EF4-FFF2-40B4-BE49-F238E27FC236}">
                <a16:creationId xmlns:a16="http://schemas.microsoft.com/office/drawing/2014/main" id="{A92D4051-1B6C-457C-ABA0-F7D12E0D1C2F}"/>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pic>
        <p:nvPicPr>
          <p:cNvPr id="8" name="Picture 7">
            <a:extLst>
              <a:ext uri="{FF2B5EF4-FFF2-40B4-BE49-F238E27FC236}">
                <a16:creationId xmlns:a16="http://schemas.microsoft.com/office/drawing/2014/main" id="{2A8F5E26-C915-443D-A688-E339397B447C}"/>
              </a:ext>
            </a:extLst>
          </p:cNvPr>
          <p:cNvPicPr>
            <a:picLocks noChangeAspect="1"/>
          </p:cNvPicPr>
          <p:nvPr/>
        </p:nvPicPr>
        <p:blipFill>
          <a:blip r:embed="rId3"/>
          <a:stretch>
            <a:fillRect/>
          </a:stretch>
        </p:blipFill>
        <p:spPr>
          <a:xfrm rot="613577">
            <a:off x="6836735" y="862831"/>
            <a:ext cx="4000140" cy="4141738"/>
          </a:xfrm>
          <a:prstGeom prst="rect">
            <a:avLst/>
          </a:prstGeom>
        </p:spPr>
      </p:pic>
    </p:spTree>
    <p:extLst>
      <p:ext uri="{BB962C8B-B14F-4D97-AF65-F5344CB8AC3E}">
        <p14:creationId xmlns:p14="http://schemas.microsoft.com/office/powerpoint/2010/main" val="4374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20DF14-D255-42D5-86C4-9C3D6841EC13}"/>
              </a:ext>
            </a:extLst>
          </p:cNvPr>
          <p:cNvSpPr>
            <a:spLocks noGrp="1"/>
          </p:cNvSpPr>
          <p:nvPr>
            <p:ph type="title"/>
          </p:nvPr>
        </p:nvSpPr>
        <p:spPr>
          <a:xfrm>
            <a:off x="609600" y="439530"/>
            <a:ext cx="10972800" cy="689866"/>
          </a:xfrm>
        </p:spPr>
        <p:txBody>
          <a:bodyPr>
            <a:normAutofit fontScale="90000"/>
          </a:bodyPr>
          <a:lstStyle/>
          <a:p>
            <a:r>
              <a:rPr lang="en-GB" dirty="0"/>
              <a:t>What would happen if you were caught?</a:t>
            </a:r>
          </a:p>
        </p:txBody>
      </p:sp>
      <p:pic>
        <p:nvPicPr>
          <p:cNvPr id="21" name="Picture 20">
            <a:hlinkClick r:id="rId3"/>
            <a:extLst>
              <a:ext uri="{FF2B5EF4-FFF2-40B4-BE49-F238E27FC236}">
                <a16:creationId xmlns:a16="http://schemas.microsoft.com/office/drawing/2014/main" id="{D4BD2845-1F1F-4C1E-83B2-78B09551C7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90916" y="1548581"/>
            <a:ext cx="7610168" cy="4247535"/>
          </a:xfrm>
          <a:prstGeom prst="rect">
            <a:avLst/>
          </a:prstGeom>
        </p:spPr>
      </p:pic>
      <p:sp>
        <p:nvSpPr>
          <p:cNvPr id="4" name="Rectangle 3">
            <a:extLst>
              <a:ext uri="{FF2B5EF4-FFF2-40B4-BE49-F238E27FC236}">
                <a16:creationId xmlns:a16="http://schemas.microsoft.com/office/drawing/2014/main" id="{EB281FE7-F938-4524-9503-167F18E040C7}"/>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224208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03DFD3-17C9-47DD-9CF1-2550247B87BB}"/>
              </a:ext>
            </a:extLst>
          </p:cNvPr>
          <p:cNvSpPr txBox="1">
            <a:spLocks/>
          </p:cNvSpPr>
          <p:nvPr/>
        </p:nvSpPr>
        <p:spPr>
          <a:xfrm>
            <a:off x="609600" y="274638"/>
            <a:ext cx="10972800"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What is Copyright?</a:t>
            </a:r>
          </a:p>
        </p:txBody>
      </p:sp>
      <p:pic>
        <p:nvPicPr>
          <p:cNvPr id="4" name="Picture 3">
            <a:hlinkClick r:id="rId3"/>
            <a:extLst>
              <a:ext uri="{FF2B5EF4-FFF2-40B4-BE49-F238E27FC236}">
                <a16:creationId xmlns:a16="http://schemas.microsoft.com/office/drawing/2014/main" id="{88A5B02C-546B-4C59-8D8B-289E61F6B7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95993" y="1334126"/>
            <a:ext cx="7600013" cy="4212236"/>
          </a:xfrm>
          <a:prstGeom prst="rect">
            <a:avLst/>
          </a:prstGeom>
        </p:spPr>
      </p:pic>
      <p:sp>
        <p:nvSpPr>
          <p:cNvPr id="5" name="Rectangle 4">
            <a:extLst>
              <a:ext uri="{FF2B5EF4-FFF2-40B4-BE49-F238E27FC236}">
                <a16:creationId xmlns:a16="http://schemas.microsoft.com/office/drawing/2014/main" id="{19B9CBF6-BB89-4650-925E-78F2E8B64123}"/>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34683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E9-248F-4BFD-846D-60F42F27A59D}"/>
              </a:ext>
            </a:extLst>
          </p:cNvPr>
          <p:cNvSpPr>
            <a:spLocks noGrp="1"/>
          </p:cNvSpPr>
          <p:nvPr>
            <p:ph type="title"/>
          </p:nvPr>
        </p:nvSpPr>
        <p:spPr>
          <a:xfrm>
            <a:off x="383822" y="440281"/>
            <a:ext cx="9961867" cy="689866"/>
          </a:xfrm>
        </p:spPr>
        <p:txBody>
          <a:bodyPr>
            <a:normAutofit fontScale="90000"/>
          </a:bodyPr>
          <a:lstStyle/>
          <a:p>
            <a:r>
              <a:rPr lang="en-GB" dirty="0"/>
              <a:t>Copyright protects celebrities’ and cartoon characters’ images on products</a:t>
            </a:r>
          </a:p>
        </p:txBody>
      </p:sp>
      <p:pic>
        <p:nvPicPr>
          <p:cNvPr id="5" name="Picture 4">
            <a:extLst>
              <a:ext uri="{FF2B5EF4-FFF2-40B4-BE49-F238E27FC236}">
                <a16:creationId xmlns:a16="http://schemas.microsoft.com/office/drawing/2014/main" id="{AEFED70E-40F4-4565-9331-75B409695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6435" y="1730702"/>
            <a:ext cx="3371850" cy="3371850"/>
          </a:xfrm>
          <a:prstGeom prst="rect">
            <a:avLst/>
          </a:prstGeom>
        </p:spPr>
      </p:pic>
      <p:pic>
        <p:nvPicPr>
          <p:cNvPr id="1026" name="Picture 2" descr="File:Justin Bieber NRJ Music Awards 2012.jpg">
            <a:extLst>
              <a:ext uri="{FF2B5EF4-FFF2-40B4-BE49-F238E27FC236}">
                <a16:creationId xmlns:a16="http://schemas.microsoft.com/office/drawing/2014/main" id="{552309B4-2FDA-456C-90A1-23FD1192BB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4671" y="2427742"/>
            <a:ext cx="1881283" cy="26748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A3D72F-637D-4C2A-87E0-FDB0878DC93E}"/>
              </a:ext>
            </a:extLst>
          </p:cNvPr>
          <p:cNvSpPr/>
          <p:nvPr/>
        </p:nvSpPr>
        <p:spPr>
          <a:xfrm>
            <a:off x="722815" y="5288020"/>
            <a:ext cx="3826689"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Justin Bieber branded toothbrushes</a:t>
            </a:r>
            <a:endParaRPr lang="en-GB" dirty="0"/>
          </a:p>
        </p:txBody>
      </p:sp>
      <p:sp>
        <p:nvSpPr>
          <p:cNvPr id="9" name="Rectangle 8">
            <a:extLst>
              <a:ext uri="{FF2B5EF4-FFF2-40B4-BE49-F238E27FC236}">
                <a16:creationId xmlns:a16="http://schemas.microsoft.com/office/drawing/2014/main" id="{7B796B79-F66B-4E41-8561-A0A907A04DA3}"/>
              </a:ext>
            </a:extLst>
          </p:cNvPr>
          <p:cNvSpPr/>
          <p:nvPr/>
        </p:nvSpPr>
        <p:spPr>
          <a:xfrm>
            <a:off x="7586435" y="5288020"/>
            <a:ext cx="2993127"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Peanuts branded lunch box</a:t>
            </a:r>
            <a:endParaRPr lang="en-GB" dirty="0"/>
          </a:p>
        </p:txBody>
      </p:sp>
      <p:pic>
        <p:nvPicPr>
          <p:cNvPr id="1032" name="Picture 8" descr="Blue and White Toothpaste on Toothbrush">
            <a:extLst>
              <a:ext uri="{FF2B5EF4-FFF2-40B4-BE49-F238E27FC236}">
                <a16:creationId xmlns:a16="http://schemas.microsoft.com/office/drawing/2014/main" id="{2097A66C-63B5-4860-AAB2-323A244935C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8169" y="2427741"/>
            <a:ext cx="3196998" cy="21313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5E7138E-84A9-4835-A5D8-72D881150298}"/>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43292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p:txBody>
          <a:bodyPr>
            <a:normAutofit fontScale="90000"/>
          </a:bodyPr>
          <a:lstStyle/>
          <a:p>
            <a:r>
              <a:rPr lang="en-GB" dirty="0"/>
              <a:t>Copyright</a:t>
            </a:r>
          </a:p>
        </p:txBody>
      </p:sp>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a:xfrm>
            <a:off x="609600" y="1162756"/>
            <a:ext cx="10972800" cy="4854221"/>
          </a:xfrm>
        </p:spPr>
        <p:txBody>
          <a:bodyPr>
            <a:noAutofit/>
          </a:bodyPr>
          <a:lstStyle/>
          <a:p>
            <a:pPr>
              <a:spcBef>
                <a:spcPts val="0"/>
              </a:spcBef>
              <a:spcAft>
                <a:spcPts val="300"/>
              </a:spcAft>
            </a:pPr>
            <a:r>
              <a:rPr lang="en-GB" sz="2000" b="0" dirty="0">
                <a:solidFill>
                  <a:schemeClr val="tx1"/>
                </a:solidFill>
                <a:latin typeface="Arial" panose="020B0604020202020204" pitchFamily="34" charset="0"/>
                <a:cs typeface="Arial" panose="020B0604020202020204" pitchFamily="34" charset="0"/>
              </a:rPr>
              <a:t>Protects the following:</a:t>
            </a:r>
          </a:p>
          <a:p>
            <a:pPr lvl="1">
              <a:spcBef>
                <a:spcPts val="0"/>
              </a:spcBef>
              <a:spcAft>
                <a:spcPts val="300"/>
              </a:spcAft>
            </a:pPr>
            <a:r>
              <a:rPr lang="en-GB" sz="1800" dirty="0">
                <a:latin typeface="Arial" panose="020B0604020202020204" pitchFamily="34" charset="0"/>
                <a:cs typeface="Arial" panose="020B0604020202020204" pitchFamily="34" charset="0"/>
              </a:rPr>
              <a:t>Literature</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Art</a:t>
            </a:r>
          </a:p>
          <a:p>
            <a:pPr lvl="1">
              <a:spcBef>
                <a:spcPts val="0"/>
              </a:spcBef>
              <a:spcAft>
                <a:spcPts val="300"/>
              </a:spcAft>
            </a:pPr>
            <a:r>
              <a:rPr lang="en-GB" sz="1800" dirty="0">
                <a:latin typeface="Arial" panose="020B0604020202020204" pitchFamily="34" charset="0"/>
                <a:cs typeface="Arial" panose="020B0604020202020204" pitchFamily="34" charset="0"/>
              </a:rPr>
              <a:t>Films</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Photographs</a:t>
            </a:r>
          </a:p>
          <a:p>
            <a:pPr lvl="1">
              <a:spcBef>
                <a:spcPts val="0"/>
              </a:spcBef>
              <a:spcAft>
                <a:spcPts val="300"/>
              </a:spcAft>
            </a:pPr>
            <a:r>
              <a:rPr lang="en-GB" sz="1800" dirty="0">
                <a:latin typeface="Arial" panose="020B0604020202020204" pitchFamily="34" charset="0"/>
                <a:cs typeface="Arial" panose="020B0604020202020204" pitchFamily="34" charset="0"/>
              </a:rPr>
              <a:t>Databases</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Music</a:t>
            </a:r>
          </a:p>
          <a:p>
            <a:pPr lvl="1">
              <a:spcBef>
                <a:spcPts val="0"/>
              </a:spcBef>
              <a:spcAft>
                <a:spcPts val="300"/>
              </a:spcAft>
            </a:pPr>
            <a:r>
              <a:rPr lang="en-GB" sz="1800" dirty="0">
                <a:latin typeface="Arial" panose="020B0604020202020204" pitchFamily="34" charset="0"/>
                <a:cs typeface="Arial" panose="020B0604020202020204" pitchFamily="34" charset="0"/>
              </a:rPr>
              <a:t>Dramatic works</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Sound recordings</a:t>
            </a:r>
          </a:p>
          <a:p>
            <a:pPr lvl="1">
              <a:spcBef>
                <a:spcPts val="0"/>
              </a:spcBef>
              <a:spcAft>
                <a:spcPts val="300"/>
              </a:spcAft>
            </a:pPr>
            <a:r>
              <a:rPr lang="en-GB" sz="1800" dirty="0">
                <a:latin typeface="Arial" panose="020B0604020202020204" pitchFamily="34" charset="0"/>
                <a:cs typeface="Arial" panose="020B0604020202020204" pitchFamily="34" charset="0"/>
              </a:rPr>
              <a:t>Software</a:t>
            </a:r>
          </a:p>
          <a:p>
            <a:pPr lvl="1">
              <a:spcBef>
                <a:spcPts val="0"/>
              </a:spcBef>
              <a:spcAft>
                <a:spcPts val="400"/>
              </a:spcAft>
            </a:pPr>
            <a:r>
              <a:rPr lang="en-GB" sz="1800" b="0" dirty="0">
                <a:solidFill>
                  <a:schemeClr val="tx1"/>
                </a:solidFill>
                <a:latin typeface="Arial" panose="020B0604020202020204" pitchFamily="34" charset="0"/>
                <a:cs typeface="Arial" panose="020B0604020202020204" pitchFamily="34" charset="0"/>
              </a:rPr>
              <a:t>Radio and television broadcasting</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Lasts for the life of the creator plus 70 years</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No formal registration required</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To protect your work, place the copyright symbol and the year you made it</a:t>
            </a:r>
            <a:endParaRPr lang="en-GB" sz="2000" dirty="0"/>
          </a:p>
        </p:txBody>
      </p:sp>
      <p:pic>
        <p:nvPicPr>
          <p:cNvPr id="10" name="Picture 9">
            <a:extLst>
              <a:ext uri="{FF2B5EF4-FFF2-40B4-BE49-F238E27FC236}">
                <a16:creationId xmlns:a16="http://schemas.microsoft.com/office/drawing/2014/main" id="{2B3D3252-F469-48A0-94E3-7959D6964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1594" y="5246093"/>
            <a:ext cx="657117" cy="657117"/>
          </a:xfrm>
          <a:prstGeom prst="rect">
            <a:avLst/>
          </a:prstGeom>
        </p:spPr>
      </p:pic>
      <p:sp>
        <p:nvSpPr>
          <p:cNvPr id="6" name="Rectangle 5">
            <a:extLst>
              <a:ext uri="{FF2B5EF4-FFF2-40B4-BE49-F238E27FC236}">
                <a16:creationId xmlns:a16="http://schemas.microsoft.com/office/drawing/2014/main" id="{581E3DF2-9F0F-4186-A579-F5439380D8B6}"/>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344041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D9C8-022F-42E4-A77D-7007C41E84F2}"/>
              </a:ext>
            </a:extLst>
          </p:cNvPr>
          <p:cNvSpPr>
            <a:spLocks noGrp="1"/>
          </p:cNvSpPr>
          <p:nvPr>
            <p:ph type="title"/>
          </p:nvPr>
        </p:nvSpPr>
        <p:spPr/>
        <p:txBody>
          <a:bodyPr>
            <a:normAutofit fontScale="90000"/>
          </a:bodyPr>
          <a:lstStyle/>
          <a:p>
            <a:r>
              <a:rPr lang="en-GB" dirty="0"/>
              <a:t>Creating money from copyright…</a:t>
            </a:r>
          </a:p>
        </p:txBody>
      </p:sp>
      <p:sp>
        <p:nvSpPr>
          <p:cNvPr id="3" name="TextBox 2">
            <a:extLst>
              <a:ext uri="{FF2B5EF4-FFF2-40B4-BE49-F238E27FC236}">
                <a16:creationId xmlns:a16="http://schemas.microsoft.com/office/drawing/2014/main" id="{2DAD0C89-8F32-4463-B654-7541D02B8F00}"/>
              </a:ext>
            </a:extLst>
          </p:cNvPr>
          <p:cNvSpPr txBox="1"/>
          <p:nvPr/>
        </p:nvSpPr>
        <p:spPr>
          <a:xfrm>
            <a:off x="609600" y="1341494"/>
            <a:ext cx="10376719"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1929, J.M. Barrie gifted all of the rights to Peter Pan to Great Ormond Street Hospital. This enables GOSH to charge a royalty fee every time a performance of Peter Pan is staged, a film made or a book published, which creates a fantastic source of income for the hospital.</a:t>
            </a:r>
          </a:p>
        </p:txBody>
      </p:sp>
      <p:pic>
        <p:nvPicPr>
          <p:cNvPr id="5" name="Picture 4">
            <a:extLst>
              <a:ext uri="{FF2B5EF4-FFF2-40B4-BE49-F238E27FC236}">
                <a16:creationId xmlns:a16="http://schemas.microsoft.com/office/drawing/2014/main" id="{1BC6C543-7F13-46A9-ADE9-6885482C8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9432" y="2332896"/>
            <a:ext cx="1503799" cy="2647275"/>
          </a:xfrm>
          <a:prstGeom prst="rect">
            <a:avLst/>
          </a:prstGeom>
        </p:spPr>
      </p:pic>
      <p:pic>
        <p:nvPicPr>
          <p:cNvPr id="8" name="Picture 7">
            <a:extLst>
              <a:ext uri="{FF2B5EF4-FFF2-40B4-BE49-F238E27FC236}">
                <a16:creationId xmlns:a16="http://schemas.microsoft.com/office/drawing/2014/main" id="{D8ED272C-0C8C-4B54-B5CD-F2B267EFFC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5519" y="5051291"/>
            <a:ext cx="2864785" cy="687101"/>
          </a:xfrm>
          <a:prstGeom prst="rect">
            <a:avLst/>
          </a:prstGeom>
        </p:spPr>
      </p:pic>
      <p:sp>
        <p:nvSpPr>
          <p:cNvPr id="6" name="Rectangle 5">
            <a:extLst>
              <a:ext uri="{FF2B5EF4-FFF2-40B4-BE49-F238E27FC236}">
                <a16:creationId xmlns:a16="http://schemas.microsoft.com/office/drawing/2014/main" id="{50F3E8C7-67DA-4BEF-9B0A-9298229A3265}"/>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3830250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7030A0"/>
          </a:solidFill>
        </p:spPr>
        <p:txBody>
          <a:bodyPr>
            <a:normAutofit/>
          </a:bodyPr>
          <a:lstStyle/>
          <a:p>
            <a:pPr algn="l"/>
            <a:r>
              <a:rPr lang="en-GB" altLang="en-US" sz="11500" dirty="0">
                <a:solidFill>
                  <a:schemeClr val="bg1"/>
                </a:solidFill>
              </a:rPr>
              <a:t> Registered</a:t>
            </a:r>
            <a:br>
              <a:rPr lang="en-GB" altLang="en-US" sz="11500" dirty="0">
                <a:solidFill>
                  <a:schemeClr val="bg1"/>
                </a:solidFill>
              </a:rPr>
            </a:br>
            <a:r>
              <a:rPr lang="en-GB" altLang="en-US" sz="11500" dirty="0">
                <a:solidFill>
                  <a:schemeClr val="bg1"/>
                </a:solidFill>
              </a:rPr>
              <a:t> designs</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24150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D19463F5-E526-440F-9527-B3E561A98DC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325858" y="1287194"/>
            <a:ext cx="7540283" cy="4213274"/>
          </a:xfrm>
          <a:prstGeom prst="rect">
            <a:avLst/>
          </a:prstGeom>
        </p:spPr>
      </p:pic>
      <p:sp>
        <p:nvSpPr>
          <p:cNvPr id="4" name="Rectangle 3">
            <a:extLst>
              <a:ext uri="{FF2B5EF4-FFF2-40B4-BE49-F238E27FC236}">
                <a16:creationId xmlns:a16="http://schemas.microsoft.com/office/drawing/2014/main" id="{302AC267-CB20-4E37-A8C9-58070B29DC4A}"/>
              </a:ext>
            </a:extLst>
          </p:cNvPr>
          <p:cNvSpPr/>
          <p:nvPr/>
        </p:nvSpPr>
        <p:spPr>
          <a:xfrm>
            <a:off x="8985240" y="81136"/>
            <a:ext cx="3056221" cy="492443"/>
          </a:xfrm>
          <a:prstGeom prst="rect">
            <a:avLst/>
          </a:prstGeom>
        </p:spPr>
        <p:txBody>
          <a:bodyPr wrap="none">
            <a:spAutoFit/>
          </a:bodyPr>
          <a:lstStyle/>
          <a:p>
            <a:r>
              <a:rPr lang="en-GB" sz="2600" b="1" dirty="0">
                <a:solidFill>
                  <a:srgbClr val="7030A0"/>
                </a:solidFill>
                <a:latin typeface="Cambria" panose="02040503050406030204" pitchFamily="18" charset="0"/>
              </a:rPr>
              <a:t>Registered designs</a:t>
            </a:r>
            <a:endParaRPr lang="en-GB" sz="2600" dirty="0">
              <a:solidFill>
                <a:srgbClr val="7030A0"/>
              </a:solidFill>
              <a:latin typeface="Cambria" panose="02040503050406030204" pitchFamily="18" charset="0"/>
            </a:endParaRPr>
          </a:p>
        </p:txBody>
      </p:sp>
      <p:sp>
        <p:nvSpPr>
          <p:cNvPr id="5" name="Title 1">
            <a:extLst>
              <a:ext uri="{FF2B5EF4-FFF2-40B4-BE49-F238E27FC236}">
                <a16:creationId xmlns:a16="http://schemas.microsoft.com/office/drawing/2014/main" id="{3E822C15-8BD2-43FC-9813-187E37010FC2}"/>
              </a:ext>
            </a:extLst>
          </p:cNvPr>
          <p:cNvSpPr>
            <a:spLocks noGrp="1"/>
          </p:cNvSpPr>
          <p:nvPr>
            <p:ph type="title"/>
          </p:nvPr>
        </p:nvSpPr>
        <p:spPr>
          <a:xfrm>
            <a:off x="609600" y="274638"/>
            <a:ext cx="10972800" cy="689866"/>
          </a:xfrm>
        </p:spPr>
        <p:txBody>
          <a:bodyPr>
            <a:normAutofit fontScale="90000"/>
          </a:bodyPr>
          <a:lstStyle/>
          <a:p>
            <a:r>
              <a:rPr lang="en-GB" dirty="0"/>
              <a:t>Registered designs </a:t>
            </a:r>
          </a:p>
        </p:txBody>
      </p:sp>
    </p:spTree>
    <p:extLst>
      <p:ext uri="{BB962C8B-B14F-4D97-AF65-F5344CB8AC3E}">
        <p14:creationId xmlns:p14="http://schemas.microsoft.com/office/powerpoint/2010/main" val="1786040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a:xfrm>
            <a:off x="609600" y="1600201"/>
            <a:ext cx="8432800" cy="1053058"/>
          </a:xfrm>
        </p:spPr>
        <p:txBody>
          <a:bodyPr>
            <a:noAutofit/>
          </a:bodyPr>
          <a:lstStyle/>
          <a:p>
            <a:pPr>
              <a:spcBef>
                <a:spcPts val="0"/>
              </a:spcBef>
              <a:spcAft>
                <a:spcPts val="800"/>
              </a:spcAft>
            </a:pPr>
            <a:r>
              <a:rPr lang="en-GB" sz="2400" b="0" dirty="0">
                <a:solidFill>
                  <a:schemeClr val="tx1"/>
                </a:solidFill>
                <a:latin typeface="Arial" panose="020B0604020202020204" pitchFamily="34" charset="0"/>
                <a:cs typeface="Arial" panose="020B0604020202020204" pitchFamily="34" charset="0"/>
              </a:rPr>
              <a:t>Protects the look and appearance of a product e.g. a surface pattern</a:t>
            </a:r>
          </a:p>
          <a:p>
            <a:pPr>
              <a:spcBef>
                <a:spcPts val="0"/>
              </a:spcBef>
              <a:spcAft>
                <a:spcPts val="800"/>
              </a:spcAft>
            </a:pPr>
            <a:r>
              <a:rPr lang="en-GB" sz="2400" b="0" dirty="0">
                <a:solidFill>
                  <a:schemeClr val="tx1"/>
                </a:solidFill>
                <a:latin typeface="Arial" panose="020B0604020202020204" pitchFamily="34" charset="0"/>
                <a:cs typeface="Arial" panose="020B0604020202020204" pitchFamily="34" charset="0"/>
              </a:rPr>
              <a:t>Lasts for up to 25 years but needs to be renewed every five years</a:t>
            </a:r>
          </a:p>
          <a:p>
            <a:pPr>
              <a:spcBef>
                <a:spcPts val="0"/>
              </a:spcBef>
            </a:pPr>
            <a:endParaRPr lang="en-GB" sz="2000" dirty="0"/>
          </a:p>
          <a:p>
            <a:pPr marL="0" indent="0">
              <a:spcBef>
                <a:spcPts val="0"/>
              </a:spcBef>
              <a:buNone/>
            </a:pPr>
            <a:endParaRPr lang="en-GB" sz="2000" dirty="0"/>
          </a:p>
        </p:txBody>
      </p:sp>
      <p:sp>
        <p:nvSpPr>
          <p:cNvPr id="6" name="Rectangle 5">
            <a:extLst>
              <a:ext uri="{FF2B5EF4-FFF2-40B4-BE49-F238E27FC236}">
                <a16:creationId xmlns:a16="http://schemas.microsoft.com/office/drawing/2014/main" id="{13C36FBB-158A-41FE-BDB2-81BC2CD74039}"/>
              </a:ext>
            </a:extLst>
          </p:cNvPr>
          <p:cNvSpPr/>
          <p:nvPr/>
        </p:nvSpPr>
        <p:spPr>
          <a:xfrm>
            <a:off x="8985240" y="81136"/>
            <a:ext cx="3056221" cy="492443"/>
          </a:xfrm>
          <a:prstGeom prst="rect">
            <a:avLst/>
          </a:prstGeom>
        </p:spPr>
        <p:txBody>
          <a:bodyPr wrap="none">
            <a:spAutoFit/>
          </a:bodyPr>
          <a:lstStyle/>
          <a:p>
            <a:r>
              <a:rPr lang="en-GB" sz="2600" b="1" dirty="0">
                <a:solidFill>
                  <a:srgbClr val="7030A0"/>
                </a:solidFill>
                <a:latin typeface="Cambria" panose="02040503050406030204" pitchFamily="18" charset="0"/>
              </a:rPr>
              <a:t>Registered designs</a:t>
            </a:r>
            <a:endParaRPr lang="en-GB" sz="2600" dirty="0">
              <a:solidFill>
                <a:srgbClr val="7030A0"/>
              </a:solidFill>
              <a:latin typeface="Cambria" panose="02040503050406030204" pitchFamily="18" charset="0"/>
            </a:endParaRPr>
          </a:p>
        </p:txBody>
      </p:sp>
      <p:sp>
        <p:nvSpPr>
          <p:cNvPr id="4" name="Title 1">
            <a:extLst>
              <a:ext uri="{FF2B5EF4-FFF2-40B4-BE49-F238E27FC236}">
                <a16:creationId xmlns:a16="http://schemas.microsoft.com/office/drawing/2014/main" id="{F517A215-B1E6-43C0-BEEB-7999CCFF9996}"/>
              </a:ext>
            </a:extLst>
          </p:cNvPr>
          <p:cNvSpPr>
            <a:spLocks noGrp="1"/>
          </p:cNvSpPr>
          <p:nvPr>
            <p:ph type="title"/>
          </p:nvPr>
        </p:nvSpPr>
        <p:spPr>
          <a:xfrm>
            <a:off x="609600" y="274638"/>
            <a:ext cx="10972800" cy="689866"/>
          </a:xfrm>
        </p:spPr>
        <p:txBody>
          <a:bodyPr>
            <a:normAutofit fontScale="90000"/>
          </a:bodyPr>
          <a:lstStyle/>
          <a:p>
            <a:r>
              <a:rPr lang="en-GB" dirty="0"/>
              <a:t>Registered designs </a:t>
            </a:r>
          </a:p>
        </p:txBody>
      </p:sp>
    </p:spTree>
    <p:extLst>
      <p:ext uri="{BB962C8B-B14F-4D97-AF65-F5344CB8AC3E}">
        <p14:creationId xmlns:p14="http://schemas.microsoft.com/office/powerpoint/2010/main" val="104269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8188C-E933-4F22-851E-08BCDD2B3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5113" y="2432960"/>
            <a:ext cx="1752489" cy="1570969"/>
          </a:xfrm>
          <a:prstGeom prst="rect">
            <a:avLst/>
          </a:prstGeom>
        </p:spPr>
      </p:pic>
      <p:pic>
        <p:nvPicPr>
          <p:cNvPr id="2063" name="Picture 15" descr="https://media2.picsearch.com/is?FPdEjhjOQn526TdphEJqesIh6b53A5qXYakY3mlxE64&amp;height=25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43884" y="523863"/>
            <a:ext cx="1987910" cy="1486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7217" y="3244334"/>
            <a:ext cx="237566" cy="369332"/>
          </a:xfrm>
          <a:prstGeom prst="rect">
            <a:avLst/>
          </a:prstGeom>
        </p:spPr>
        <p:txBody>
          <a:bodyPr wrap="none">
            <a:spAutoFit/>
          </a:bodyPr>
          <a:lstStyle/>
          <a:p>
            <a:r>
              <a:rPr lang="en-GB" dirty="0"/>
              <a:t> </a:t>
            </a:r>
          </a:p>
        </p:txBody>
      </p:sp>
      <p:sp>
        <p:nvSpPr>
          <p:cNvPr id="5" name="TextBox 4"/>
          <p:cNvSpPr txBox="1"/>
          <p:nvPr/>
        </p:nvSpPr>
        <p:spPr>
          <a:xfrm>
            <a:off x="398317" y="712099"/>
            <a:ext cx="285955" cy="369332"/>
          </a:xfrm>
          <a:prstGeom prst="rect">
            <a:avLst/>
          </a:prstGeom>
          <a:noFill/>
        </p:spPr>
        <p:txBody>
          <a:bodyPr wrap="square" rtlCol="0">
            <a:spAutoFit/>
          </a:bodyPr>
          <a:lstStyle/>
          <a:p>
            <a:r>
              <a:rPr lang="en-GB" dirty="0"/>
              <a:t>1</a:t>
            </a:r>
          </a:p>
        </p:txBody>
      </p:sp>
      <p:sp>
        <p:nvSpPr>
          <p:cNvPr id="19" name="TextBox 18"/>
          <p:cNvSpPr txBox="1"/>
          <p:nvPr/>
        </p:nvSpPr>
        <p:spPr>
          <a:xfrm>
            <a:off x="3045284" y="712099"/>
            <a:ext cx="285955" cy="369332"/>
          </a:xfrm>
          <a:prstGeom prst="rect">
            <a:avLst/>
          </a:prstGeom>
          <a:noFill/>
        </p:spPr>
        <p:txBody>
          <a:bodyPr wrap="square" rtlCol="0">
            <a:spAutoFit/>
          </a:bodyPr>
          <a:lstStyle/>
          <a:p>
            <a:r>
              <a:rPr lang="en-GB" dirty="0"/>
              <a:t>2</a:t>
            </a:r>
          </a:p>
        </p:txBody>
      </p:sp>
      <p:sp>
        <p:nvSpPr>
          <p:cNvPr id="20" name="TextBox 19"/>
          <p:cNvSpPr txBox="1"/>
          <p:nvPr/>
        </p:nvSpPr>
        <p:spPr>
          <a:xfrm>
            <a:off x="5834239" y="761672"/>
            <a:ext cx="285955" cy="369332"/>
          </a:xfrm>
          <a:prstGeom prst="rect">
            <a:avLst/>
          </a:prstGeom>
          <a:noFill/>
        </p:spPr>
        <p:txBody>
          <a:bodyPr wrap="square" rtlCol="0">
            <a:spAutoFit/>
          </a:bodyPr>
          <a:lstStyle/>
          <a:p>
            <a:r>
              <a:rPr lang="en-GB" dirty="0"/>
              <a:t>3</a:t>
            </a:r>
          </a:p>
        </p:txBody>
      </p:sp>
      <p:sp>
        <p:nvSpPr>
          <p:cNvPr id="21" name="TextBox 20"/>
          <p:cNvSpPr txBox="1"/>
          <p:nvPr/>
        </p:nvSpPr>
        <p:spPr>
          <a:xfrm>
            <a:off x="8291721" y="783450"/>
            <a:ext cx="285955" cy="369332"/>
          </a:xfrm>
          <a:prstGeom prst="rect">
            <a:avLst/>
          </a:prstGeom>
          <a:noFill/>
        </p:spPr>
        <p:txBody>
          <a:bodyPr wrap="square" rtlCol="0">
            <a:spAutoFit/>
          </a:bodyPr>
          <a:lstStyle/>
          <a:p>
            <a:r>
              <a:rPr lang="en-GB" dirty="0"/>
              <a:t>4</a:t>
            </a:r>
          </a:p>
        </p:txBody>
      </p:sp>
      <p:sp>
        <p:nvSpPr>
          <p:cNvPr id="22" name="TextBox 21"/>
          <p:cNvSpPr txBox="1"/>
          <p:nvPr/>
        </p:nvSpPr>
        <p:spPr>
          <a:xfrm>
            <a:off x="225084" y="2822919"/>
            <a:ext cx="285955" cy="369332"/>
          </a:xfrm>
          <a:prstGeom prst="rect">
            <a:avLst/>
          </a:prstGeom>
          <a:noFill/>
        </p:spPr>
        <p:txBody>
          <a:bodyPr wrap="square" rtlCol="0">
            <a:spAutoFit/>
          </a:bodyPr>
          <a:lstStyle/>
          <a:p>
            <a:r>
              <a:rPr lang="en-GB" dirty="0"/>
              <a:t>5</a:t>
            </a:r>
          </a:p>
        </p:txBody>
      </p:sp>
      <p:sp>
        <p:nvSpPr>
          <p:cNvPr id="23" name="TextBox 22"/>
          <p:cNvSpPr txBox="1"/>
          <p:nvPr/>
        </p:nvSpPr>
        <p:spPr>
          <a:xfrm>
            <a:off x="2890099" y="2822919"/>
            <a:ext cx="285955" cy="369332"/>
          </a:xfrm>
          <a:prstGeom prst="rect">
            <a:avLst/>
          </a:prstGeom>
          <a:noFill/>
        </p:spPr>
        <p:txBody>
          <a:bodyPr wrap="square" rtlCol="0">
            <a:spAutoFit/>
          </a:bodyPr>
          <a:lstStyle/>
          <a:p>
            <a:r>
              <a:rPr lang="en-GB" dirty="0"/>
              <a:t>6</a:t>
            </a:r>
          </a:p>
        </p:txBody>
      </p:sp>
      <p:sp>
        <p:nvSpPr>
          <p:cNvPr id="24" name="TextBox 23"/>
          <p:cNvSpPr txBox="1"/>
          <p:nvPr/>
        </p:nvSpPr>
        <p:spPr>
          <a:xfrm>
            <a:off x="5318078" y="2875002"/>
            <a:ext cx="285955" cy="369332"/>
          </a:xfrm>
          <a:prstGeom prst="rect">
            <a:avLst/>
          </a:prstGeom>
          <a:noFill/>
        </p:spPr>
        <p:txBody>
          <a:bodyPr wrap="square" rtlCol="0">
            <a:spAutoFit/>
          </a:bodyPr>
          <a:lstStyle/>
          <a:p>
            <a:r>
              <a:rPr lang="en-GB" dirty="0"/>
              <a:t>7</a:t>
            </a:r>
          </a:p>
        </p:txBody>
      </p:sp>
      <p:sp>
        <p:nvSpPr>
          <p:cNvPr id="25" name="TextBox 24"/>
          <p:cNvSpPr txBox="1"/>
          <p:nvPr/>
        </p:nvSpPr>
        <p:spPr>
          <a:xfrm>
            <a:off x="7464295" y="2875002"/>
            <a:ext cx="285955" cy="369332"/>
          </a:xfrm>
          <a:prstGeom prst="rect">
            <a:avLst/>
          </a:prstGeom>
          <a:noFill/>
        </p:spPr>
        <p:txBody>
          <a:bodyPr wrap="square" rtlCol="0">
            <a:spAutoFit/>
          </a:bodyPr>
          <a:lstStyle/>
          <a:p>
            <a:r>
              <a:rPr lang="en-GB" dirty="0"/>
              <a:t>8</a:t>
            </a:r>
          </a:p>
        </p:txBody>
      </p:sp>
      <p:sp>
        <p:nvSpPr>
          <p:cNvPr id="26" name="TextBox 25"/>
          <p:cNvSpPr txBox="1"/>
          <p:nvPr/>
        </p:nvSpPr>
        <p:spPr>
          <a:xfrm>
            <a:off x="9359761" y="2896830"/>
            <a:ext cx="285955" cy="369332"/>
          </a:xfrm>
          <a:prstGeom prst="rect">
            <a:avLst/>
          </a:prstGeom>
          <a:noFill/>
        </p:spPr>
        <p:txBody>
          <a:bodyPr wrap="square" rtlCol="0">
            <a:spAutoFit/>
          </a:bodyPr>
          <a:lstStyle/>
          <a:p>
            <a:r>
              <a:rPr lang="en-GB" dirty="0"/>
              <a:t>9</a:t>
            </a:r>
          </a:p>
        </p:txBody>
      </p:sp>
      <p:sp>
        <p:nvSpPr>
          <p:cNvPr id="27" name="TextBox 26"/>
          <p:cNvSpPr txBox="1"/>
          <p:nvPr/>
        </p:nvSpPr>
        <p:spPr>
          <a:xfrm>
            <a:off x="442326" y="4662119"/>
            <a:ext cx="420787" cy="369332"/>
          </a:xfrm>
          <a:prstGeom prst="rect">
            <a:avLst/>
          </a:prstGeom>
          <a:noFill/>
        </p:spPr>
        <p:txBody>
          <a:bodyPr wrap="square" rtlCol="0">
            <a:spAutoFit/>
          </a:bodyPr>
          <a:lstStyle/>
          <a:p>
            <a:r>
              <a:rPr lang="en-GB" dirty="0"/>
              <a:t>10</a:t>
            </a:r>
          </a:p>
        </p:txBody>
      </p:sp>
      <p:sp>
        <p:nvSpPr>
          <p:cNvPr id="28" name="TextBox 27"/>
          <p:cNvSpPr txBox="1"/>
          <p:nvPr/>
        </p:nvSpPr>
        <p:spPr>
          <a:xfrm>
            <a:off x="2781272" y="4688110"/>
            <a:ext cx="420787" cy="369332"/>
          </a:xfrm>
          <a:prstGeom prst="rect">
            <a:avLst/>
          </a:prstGeom>
          <a:noFill/>
        </p:spPr>
        <p:txBody>
          <a:bodyPr wrap="square" rtlCol="0">
            <a:spAutoFit/>
          </a:bodyPr>
          <a:lstStyle/>
          <a:p>
            <a:r>
              <a:rPr lang="en-GB" dirty="0"/>
              <a:t>11</a:t>
            </a:r>
          </a:p>
        </p:txBody>
      </p:sp>
      <p:sp>
        <p:nvSpPr>
          <p:cNvPr id="29" name="TextBox 28"/>
          <p:cNvSpPr txBox="1"/>
          <p:nvPr/>
        </p:nvSpPr>
        <p:spPr>
          <a:xfrm>
            <a:off x="5564719" y="4734822"/>
            <a:ext cx="420787" cy="369332"/>
          </a:xfrm>
          <a:prstGeom prst="rect">
            <a:avLst/>
          </a:prstGeom>
          <a:noFill/>
        </p:spPr>
        <p:txBody>
          <a:bodyPr wrap="square" rtlCol="0">
            <a:spAutoFit/>
          </a:bodyPr>
          <a:lstStyle/>
          <a:p>
            <a:r>
              <a:rPr lang="en-GB" dirty="0"/>
              <a:t>12</a:t>
            </a:r>
          </a:p>
        </p:txBody>
      </p:sp>
      <p:sp>
        <p:nvSpPr>
          <p:cNvPr id="31" name="TextBox 30"/>
          <p:cNvSpPr txBox="1"/>
          <p:nvPr/>
        </p:nvSpPr>
        <p:spPr>
          <a:xfrm>
            <a:off x="8634741" y="4843555"/>
            <a:ext cx="420787" cy="369332"/>
          </a:xfrm>
          <a:prstGeom prst="rect">
            <a:avLst/>
          </a:prstGeom>
          <a:noFill/>
        </p:spPr>
        <p:txBody>
          <a:bodyPr wrap="square" rtlCol="0">
            <a:spAutoFit/>
          </a:bodyPr>
          <a:lstStyle/>
          <a:p>
            <a:r>
              <a:rPr lang="en-GB" dirty="0"/>
              <a:t>13</a:t>
            </a:r>
          </a:p>
        </p:txBody>
      </p:sp>
      <p:pic>
        <p:nvPicPr>
          <p:cNvPr id="2" name="Picture 1">
            <a:extLst>
              <a:ext uri="{FF2B5EF4-FFF2-40B4-BE49-F238E27FC236}">
                <a16:creationId xmlns:a16="http://schemas.microsoft.com/office/drawing/2014/main" id="{9874B555-2CBF-49D9-B75C-2B54F2E7F3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851" y="325446"/>
            <a:ext cx="1492349" cy="1923786"/>
          </a:xfrm>
          <a:prstGeom prst="rect">
            <a:avLst/>
          </a:prstGeom>
        </p:spPr>
      </p:pic>
      <p:pic>
        <p:nvPicPr>
          <p:cNvPr id="3" name="Picture 2">
            <a:extLst>
              <a:ext uri="{FF2B5EF4-FFF2-40B4-BE49-F238E27FC236}">
                <a16:creationId xmlns:a16="http://schemas.microsoft.com/office/drawing/2014/main" id="{45B96CFA-89BE-433F-A96B-8207FA128D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0686" y="426058"/>
            <a:ext cx="1691964" cy="1627753"/>
          </a:xfrm>
          <a:prstGeom prst="rect">
            <a:avLst/>
          </a:prstGeom>
        </p:spPr>
      </p:pic>
      <p:pic>
        <p:nvPicPr>
          <p:cNvPr id="6" name="Picture 5">
            <a:extLst>
              <a:ext uri="{FF2B5EF4-FFF2-40B4-BE49-F238E27FC236}">
                <a16:creationId xmlns:a16="http://schemas.microsoft.com/office/drawing/2014/main" id="{98408D9D-D680-45C1-B436-4D8EEC0364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3742" y="396176"/>
            <a:ext cx="1546917" cy="1741934"/>
          </a:xfrm>
          <a:prstGeom prst="rect">
            <a:avLst/>
          </a:prstGeom>
        </p:spPr>
      </p:pic>
      <p:pic>
        <p:nvPicPr>
          <p:cNvPr id="7" name="Picture 6">
            <a:extLst>
              <a:ext uri="{FF2B5EF4-FFF2-40B4-BE49-F238E27FC236}">
                <a16:creationId xmlns:a16="http://schemas.microsoft.com/office/drawing/2014/main" id="{805C9D05-EE05-4F42-888A-DD3CABBAB7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906" y="2491468"/>
            <a:ext cx="1667968" cy="1530440"/>
          </a:xfrm>
          <a:prstGeom prst="rect">
            <a:avLst/>
          </a:prstGeom>
        </p:spPr>
      </p:pic>
      <p:pic>
        <p:nvPicPr>
          <p:cNvPr id="8" name="Picture 7">
            <a:extLst>
              <a:ext uri="{FF2B5EF4-FFF2-40B4-BE49-F238E27FC236}">
                <a16:creationId xmlns:a16="http://schemas.microsoft.com/office/drawing/2014/main" id="{E6A561DA-CE11-47E9-A3CF-DB7DA803F3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39010" y="2380573"/>
            <a:ext cx="1826692" cy="1623356"/>
          </a:xfrm>
          <a:prstGeom prst="rect">
            <a:avLst/>
          </a:prstGeom>
        </p:spPr>
      </p:pic>
      <p:pic>
        <p:nvPicPr>
          <p:cNvPr id="10" name="Picture 9">
            <a:extLst>
              <a:ext uri="{FF2B5EF4-FFF2-40B4-BE49-F238E27FC236}">
                <a16:creationId xmlns:a16="http://schemas.microsoft.com/office/drawing/2014/main" id="{3E1CCBE5-B3AD-4CD3-AF91-7DC71CD222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40659" y="2351212"/>
            <a:ext cx="1474035" cy="1623706"/>
          </a:xfrm>
          <a:prstGeom prst="rect">
            <a:avLst/>
          </a:prstGeom>
        </p:spPr>
      </p:pic>
      <p:pic>
        <p:nvPicPr>
          <p:cNvPr id="12" name="Picture 11">
            <a:extLst>
              <a:ext uri="{FF2B5EF4-FFF2-40B4-BE49-F238E27FC236}">
                <a16:creationId xmlns:a16="http://schemas.microsoft.com/office/drawing/2014/main" id="{FEA8DD70-3F3B-483A-81D8-E410DB6C423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732821" y="2331699"/>
            <a:ext cx="1687019" cy="1690208"/>
          </a:xfrm>
          <a:prstGeom prst="rect">
            <a:avLst/>
          </a:prstGeom>
        </p:spPr>
      </p:pic>
      <p:pic>
        <p:nvPicPr>
          <p:cNvPr id="14" name="Picture 13">
            <a:extLst>
              <a:ext uri="{FF2B5EF4-FFF2-40B4-BE49-F238E27FC236}">
                <a16:creationId xmlns:a16="http://schemas.microsoft.com/office/drawing/2014/main" id="{0A694A9B-7A21-47EB-9564-2EC6FC13D88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8296" y="4421126"/>
            <a:ext cx="1635834" cy="1433208"/>
          </a:xfrm>
          <a:prstGeom prst="rect">
            <a:avLst/>
          </a:prstGeom>
        </p:spPr>
      </p:pic>
      <p:pic>
        <p:nvPicPr>
          <p:cNvPr id="15" name="Picture 14">
            <a:extLst>
              <a:ext uri="{FF2B5EF4-FFF2-40B4-BE49-F238E27FC236}">
                <a16:creationId xmlns:a16="http://schemas.microsoft.com/office/drawing/2014/main" id="{B7E4E80A-C727-4D91-AAD0-B4C9F842DF6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72586" y="4289193"/>
            <a:ext cx="1687986" cy="1629922"/>
          </a:xfrm>
          <a:prstGeom prst="rect">
            <a:avLst/>
          </a:prstGeom>
        </p:spPr>
      </p:pic>
      <p:pic>
        <p:nvPicPr>
          <p:cNvPr id="16" name="Picture 15">
            <a:extLst>
              <a:ext uri="{FF2B5EF4-FFF2-40B4-BE49-F238E27FC236}">
                <a16:creationId xmlns:a16="http://schemas.microsoft.com/office/drawing/2014/main" id="{608DF6C0-43B3-40EF-852B-141B9C9E2C7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413038" y="4197591"/>
            <a:ext cx="1752489" cy="1701985"/>
          </a:xfrm>
          <a:prstGeom prst="rect">
            <a:avLst/>
          </a:prstGeom>
        </p:spPr>
      </p:pic>
      <p:pic>
        <p:nvPicPr>
          <p:cNvPr id="17" name="Picture 16">
            <a:extLst>
              <a:ext uri="{FF2B5EF4-FFF2-40B4-BE49-F238E27FC236}">
                <a16:creationId xmlns:a16="http://schemas.microsoft.com/office/drawing/2014/main" id="{E168EE7D-AD58-4224-ABFC-1C0D2DCA39D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420572" y="4289194"/>
            <a:ext cx="1611222" cy="1590980"/>
          </a:xfrm>
          <a:prstGeom prst="rect">
            <a:avLst/>
          </a:prstGeom>
        </p:spPr>
      </p:pic>
    </p:spTree>
    <p:extLst>
      <p:ext uri="{BB962C8B-B14F-4D97-AF65-F5344CB8AC3E}">
        <p14:creationId xmlns:p14="http://schemas.microsoft.com/office/powerpoint/2010/main" val="2856519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6DF6-8E84-4798-98C5-65C7FDF0538B}"/>
              </a:ext>
            </a:extLst>
          </p:cNvPr>
          <p:cNvSpPr>
            <a:spLocks noGrp="1"/>
          </p:cNvSpPr>
          <p:nvPr>
            <p:ph type="title"/>
          </p:nvPr>
        </p:nvSpPr>
        <p:spPr>
          <a:xfrm>
            <a:off x="609600" y="613022"/>
            <a:ext cx="7709210" cy="689866"/>
          </a:xfrm>
        </p:spPr>
        <p:txBody>
          <a:bodyPr>
            <a:noAutofit/>
          </a:bodyPr>
          <a:lstStyle/>
          <a:p>
            <a:r>
              <a:rPr lang="en-GB" sz="3600" dirty="0"/>
              <a:t>So what would have happened if you had sorted out your IP and I had stolen your ideas?!</a:t>
            </a:r>
          </a:p>
        </p:txBody>
      </p:sp>
      <p:pic>
        <p:nvPicPr>
          <p:cNvPr id="4" name="Picture 3">
            <a:hlinkClick r:id="rId3"/>
            <a:extLst>
              <a:ext uri="{FF2B5EF4-FFF2-40B4-BE49-F238E27FC236}">
                <a16:creationId xmlns:a16="http://schemas.microsoft.com/office/drawing/2014/main" id="{8E4E009F-F63B-4E38-89DE-BCF6FDE4ED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5407" y="2032197"/>
            <a:ext cx="4557251" cy="2554553"/>
          </a:xfrm>
          <a:prstGeom prst="rect">
            <a:avLst/>
          </a:prstGeom>
        </p:spPr>
      </p:pic>
      <p:pic>
        <p:nvPicPr>
          <p:cNvPr id="5" name="Picture 4">
            <a:hlinkClick r:id="rId5"/>
            <a:extLst>
              <a:ext uri="{FF2B5EF4-FFF2-40B4-BE49-F238E27FC236}">
                <a16:creationId xmlns:a16="http://schemas.microsoft.com/office/drawing/2014/main" id="{BDDE2FA6-7A17-4B28-97B9-BD68AADCE6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27060" y="2032197"/>
            <a:ext cx="4616243" cy="2550609"/>
          </a:xfrm>
          <a:prstGeom prst="rect">
            <a:avLst/>
          </a:prstGeom>
        </p:spPr>
      </p:pic>
      <p:sp>
        <p:nvSpPr>
          <p:cNvPr id="6" name="Rectangle 5">
            <a:extLst>
              <a:ext uri="{FF2B5EF4-FFF2-40B4-BE49-F238E27FC236}">
                <a16:creationId xmlns:a16="http://schemas.microsoft.com/office/drawing/2014/main" id="{A466789E-98E1-4603-AD0C-E60143D5285D}"/>
              </a:ext>
            </a:extLst>
          </p:cNvPr>
          <p:cNvSpPr/>
          <p:nvPr/>
        </p:nvSpPr>
        <p:spPr>
          <a:xfrm>
            <a:off x="8985240" y="81136"/>
            <a:ext cx="3056221" cy="492443"/>
          </a:xfrm>
          <a:prstGeom prst="rect">
            <a:avLst/>
          </a:prstGeom>
        </p:spPr>
        <p:txBody>
          <a:bodyPr wrap="none">
            <a:spAutoFit/>
          </a:bodyPr>
          <a:lstStyle/>
          <a:p>
            <a:r>
              <a:rPr lang="en-GB" sz="2600" b="1" dirty="0">
                <a:solidFill>
                  <a:srgbClr val="7030A0"/>
                </a:solidFill>
                <a:latin typeface="Cambria" panose="02040503050406030204" pitchFamily="18" charset="0"/>
              </a:rPr>
              <a:t>Registered designs</a:t>
            </a:r>
            <a:endParaRPr lang="en-GB" sz="2600" dirty="0">
              <a:solidFill>
                <a:srgbClr val="7030A0"/>
              </a:solidFill>
              <a:latin typeface="Cambria" panose="02040503050406030204" pitchFamily="18" charset="0"/>
            </a:endParaRPr>
          </a:p>
        </p:txBody>
      </p:sp>
    </p:spTree>
    <p:extLst>
      <p:ext uri="{BB962C8B-B14F-4D97-AF65-F5344CB8AC3E}">
        <p14:creationId xmlns:p14="http://schemas.microsoft.com/office/powerpoint/2010/main" val="1855765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8221F-0057-441D-A764-372AE3771BE8}"/>
              </a:ext>
            </a:extLst>
          </p:cNvPr>
          <p:cNvSpPr>
            <a:spLocks noGrp="1"/>
          </p:cNvSpPr>
          <p:nvPr>
            <p:ph type="title"/>
          </p:nvPr>
        </p:nvSpPr>
        <p:spPr>
          <a:xfrm>
            <a:off x="339213" y="419604"/>
            <a:ext cx="8213772" cy="689866"/>
          </a:xfrm>
        </p:spPr>
        <p:txBody>
          <a:bodyPr>
            <a:normAutofit fontScale="90000"/>
          </a:bodyPr>
          <a:lstStyle/>
          <a:p>
            <a:r>
              <a:rPr lang="en-GB" dirty="0"/>
              <a:t>Are your ideas protected outside of the UK?</a:t>
            </a:r>
          </a:p>
        </p:txBody>
      </p:sp>
      <p:pic>
        <p:nvPicPr>
          <p:cNvPr id="5" name="Picture 4">
            <a:hlinkClick r:id="rId3"/>
            <a:extLst>
              <a:ext uri="{FF2B5EF4-FFF2-40B4-BE49-F238E27FC236}">
                <a16:creationId xmlns:a16="http://schemas.microsoft.com/office/drawing/2014/main" id="{9DA9A69B-8D01-45A6-B8B0-53E50D4A7FE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050026" y="1398939"/>
            <a:ext cx="7551174" cy="4218038"/>
          </a:xfrm>
          <a:prstGeom prst="rect">
            <a:avLst/>
          </a:prstGeom>
        </p:spPr>
      </p:pic>
    </p:spTree>
    <p:extLst>
      <p:ext uri="{BB962C8B-B14F-4D97-AF65-F5344CB8AC3E}">
        <p14:creationId xmlns:p14="http://schemas.microsoft.com/office/powerpoint/2010/main" val="220395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2A0EDE-F0DC-4691-9C3A-69C3373A8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5400" y="1337646"/>
            <a:ext cx="2751485" cy="4465267"/>
          </a:xfrm>
          <a:prstGeom prst="rect">
            <a:avLst/>
          </a:prstGeom>
        </p:spPr>
      </p:pic>
      <p:pic>
        <p:nvPicPr>
          <p:cNvPr id="5" name="Picture 4">
            <a:extLst>
              <a:ext uri="{FF2B5EF4-FFF2-40B4-BE49-F238E27FC236}">
                <a16:creationId xmlns:a16="http://schemas.microsoft.com/office/drawing/2014/main" id="{40A193DD-51AD-4957-A997-EB55075EFA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4339" y="807569"/>
            <a:ext cx="3023605" cy="2267704"/>
          </a:xfrm>
          <a:prstGeom prst="rect">
            <a:avLst/>
          </a:prstGeom>
        </p:spPr>
      </p:pic>
      <p:cxnSp>
        <p:nvCxnSpPr>
          <p:cNvPr id="7" name="Connector: Elbow 6">
            <a:extLst>
              <a:ext uri="{FF2B5EF4-FFF2-40B4-BE49-F238E27FC236}">
                <a16:creationId xmlns:a16="http://schemas.microsoft.com/office/drawing/2014/main" id="{769CE267-66F1-412C-ADD0-7889D5F7C33D}"/>
              </a:ext>
            </a:extLst>
          </p:cNvPr>
          <p:cNvCxnSpPr>
            <a:cxnSpLocks/>
          </p:cNvCxnSpPr>
          <p:nvPr/>
        </p:nvCxnSpPr>
        <p:spPr>
          <a:xfrm flipV="1">
            <a:off x="5255342" y="2825920"/>
            <a:ext cx="4041058" cy="97992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8A506C8E-05A9-4B1B-945E-410B2A986B70}"/>
              </a:ext>
            </a:extLst>
          </p:cNvPr>
          <p:cNvCxnSpPr>
            <a:cxnSpLocks/>
          </p:cNvCxnSpPr>
          <p:nvPr/>
        </p:nvCxnSpPr>
        <p:spPr>
          <a:xfrm rot="10800000" flipV="1">
            <a:off x="2782121" y="2696802"/>
            <a:ext cx="2241757" cy="516194"/>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0E748116-1898-4B3A-9C38-004BC18ADE72}"/>
              </a:ext>
            </a:extLst>
          </p:cNvPr>
          <p:cNvCxnSpPr>
            <a:cxnSpLocks/>
          </p:cNvCxnSpPr>
          <p:nvPr/>
        </p:nvCxnSpPr>
        <p:spPr>
          <a:xfrm>
            <a:off x="5156921" y="4872398"/>
            <a:ext cx="3038477" cy="42166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B5AA726-6DCF-49C9-B4E8-3573B9C78430}"/>
              </a:ext>
            </a:extLst>
          </p:cNvPr>
          <p:cNvSpPr txBox="1"/>
          <p:nvPr/>
        </p:nvSpPr>
        <p:spPr>
          <a:xfrm>
            <a:off x="9473380" y="2493234"/>
            <a:ext cx="210902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technology protected by the patents</a:t>
            </a:r>
          </a:p>
        </p:txBody>
      </p:sp>
      <p:sp>
        <p:nvSpPr>
          <p:cNvPr id="16" name="TextBox 15">
            <a:extLst>
              <a:ext uri="{FF2B5EF4-FFF2-40B4-BE49-F238E27FC236}">
                <a16:creationId xmlns:a16="http://schemas.microsoft.com/office/drawing/2014/main" id="{810A2F2D-A7D9-4184-94A1-2492818D9D37}"/>
              </a:ext>
            </a:extLst>
          </p:cNvPr>
          <p:cNvSpPr txBox="1"/>
          <p:nvPr/>
        </p:nvSpPr>
        <p:spPr>
          <a:xfrm>
            <a:off x="8299763" y="4872398"/>
            <a:ext cx="2153747"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brand name protected by trade mark rights</a:t>
            </a:r>
          </a:p>
        </p:txBody>
      </p:sp>
      <p:sp>
        <p:nvSpPr>
          <p:cNvPr id="18" name="TextBox 17">
            <a:extLst>
              <a:ext uri="{FF2B5EF4-FFF2-40B4-BE49-F238E27FC236}">
                <a16:creationId xmlns:a16="http://schemas.microsoft.com/office/drawing/2014/main" id="{FFC23258-BC53-41AB-AB43-1649AEAB3D2E}"/>
              </a:ext>
            </a:extLst>
          </p:cNvPr>
          <p:cNvSpPr txBox="1"/>
          <p:nvPr/>
        </p:nvSpPr>
        <p:spPr>
          <a:xfrm>
            <a:off x="1117219" y="2605512"/>
            <a:ext cx="1659863"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look/ appearance protected by design rights</a:t>
            </a:r>
          </a:p>
        </p:txBody>
      </p:sp>
      <p:sp>
        <p:nvSpPr>
          <p:cNvPr id="19" name="TextBox 18">
            <a:extLst>
              <a:ext uri="{FF2B5EF4-FFF2-40B4-BE49-F238E27FC236}">
                <a16:creationId xmlns:a16="http://schemas.microsoft.com/office/drawing/2014/main" id="{F493A977-4B02-4C09-B25F-22108F71CC58}"/>
              </a:ext>
            </a:extLst>
          </p:cNvPr>
          <p:cNvSpPr txBox="1"/>
          <p:nvPr/>
        </p:nvSpPr>
        <p:spPr>
          <a:xfrm>
            <a:off x="1170038" y="4872398"/>
            <a:ext cx="219414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TV adverts by copyright</a:t>
            </a:r>
          </a:p>
        </p:txBody>
      </p:sp>
      <p:sp>
        <p:nvSpPr>
          <p:cNvPr id="2" name="Title 1">
            <a:extLst>
              <a:ext uri="{FF2B5EF4-FFF2-40B4-BE49-F238E27FC236}">
                <a16:creationId xmlns:a16="http://schemas.microsoft.com/office/drawing/2014/main" id="{C5843692-30EE-4CFB-A7CD-54784704E610}"/>
              </a:ext>
            </a:extLst>
          </p:cNvPr>
          <p:cNvSpPr>
            <a:spLocks noGrp="1"/>
          </p:cNvSpPr>
          <p:nvPr>
            <p:ph type="title"/>
          </p:nvPr>
        </p:nvSpPr>
        <p:spPr>
          <a:xfrm>
            <a:off x="372534" y="379307"/>
            <a:ext cx="9708168" cy="689866"/>
          </a:xfrm>
        </p:spPr>
        <p:txBody>
          <a:bodyPr>
            <a:normAutofit fontScale="90000"/>
          </a:bodyPr>
          <a:lstStyle/>
          <a:p>
            <a:r>
              <a:rPr lang="en-GB" dirty="0"/>
              <a:t>Which IP rights might an electric toothbrush need?</a:t>
            </a:r>
          </a:p>
        </p:txBody>
      </p:sp>
    </p:spTree>
    <p:extLst>
      <p:ext uri="{BB962C8B-B14F-4D97-AF65-F5344CB8AC3E}">
        <p14:creationId xmlns:p14="http://schemas.microsoft.com/office/powerpoint/2010/main" val="3969462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34AC-FB9F-46F6-BFF8-2304450AA6AF}"/>
              </a:ext>
            </a:extLst>
          </p:cNvPr>
          <p:cNvSpPr>
            <a:spLocks noGrp="1"/>
          </p:cNvSpPr>
          <p:nvPr>
            <p:ph type="title"/>
          </p:nvPr>
        </p:nvSpPr>
        <p:spPr>
          <a:xfrm>
            <a:off x="349956" y="274638"/>
            <a:ext cx="10972800" cy="689866"/>
          </a:xfrm>
        </p:spPr>
        <p:txBody>
          <a:bodyPr>
            <a:normAutofit fontScale="90000"/>
          </a:bodyPr>
          <a:lstStyle/>
          <a:p>
            <a:r>
              <a:rPr lang="en-GB" dirty="0"/>
              <a:t>How could you protect your design?</a:t>
            </a:r>
          </a:p>
        </p:txBody>
      </p:sp>
      <p:sp>
        <p:nvSpPr>
          <p:cNvPr id="3" name="Content Placeholder 2">
            <a:extLst>
              <a:ext uri="{FF2B5EF4-FFF2-40B4-BE49-F238E27FC236}">
                <a16:creationId xmlns:a16="http://schemas.microsoft.com/office/drawing/2014/main" id="{9FA71078-580A-4C17-94BC-5ECF8135C10B}"/>
              </a:ext>
            </a:extLst>
          </p:cNvPr>
          <p:cNvSpPr>
            <a:spLocks noGrp="1"/>
          </p:cNvSpPr>
          <p:nvPr>
            <p:ph idx="1"/>
          </p:nvPr>
        </p:nvSpPr>
        <p:spPr/>
        <p:txBody>
          <a:bodyPr/>
          <a:lstStyle/>
          <a:p>
            <a:pPr marL="0" indent="0">
              <a:buNone/>
            </a:pPr>
            <a:r>
              <a:rPr lang="en-GB" dirty="0">
                <a:solidFill>
                  <a:srgbClr val="0070C0"/>
                </a:solidFill>
              </a:rPr>
              <a:t>Patents</a:t>
            </a:r>
            <a:r>
              <a:rPr lang="en-GB" dirty="0"/>
              <a:t>										</a:t>
            </a:r>
            <a:r>
              <a:rPr lang="en-GB" dirty="0">
                <a:solidFill>
                  <a:srgbClr val="FFC000"/>
                </a:solidFill>
              </a:rPr>
              <a:t>Copyright</a:t>
            </a:r>
          </a:p>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00B050"/>
                </a:solidFill>
              </a:rPr>
              <a:t>Trade marks</a:t>
            </a:r>
            <a:r>
              <a:rPr lang="en-GB" dirty="0">
                <a:solidFill>
                  <a:srgbClr val="92D050"/>
                </a:solidFill>
              </a:rPr>
              <a:t>								</a:t>
            </a:r>
            <a:r>
              <a:rPr lang="en-GB" dirty="0">
                <a:solidFill>
                  <a:srgbClr val="7030A0"/>
                </a:solidFill>
              </a:rPr>
              <a:t>Registered designs</a:t>
            </a:r>
          </a:p>
        </p:txBody>
      </p:sp>
      <p:pic>
        <p:nvPicPr>
          <p:cNvPr id="5" name="Picture 4">
            <a:extLst>
              <a:ext uri="{FF2B5EF4-FFF2-40B4-BE49-F238E27FC236}">
                <a16:creationId xmlns:a16="http://schemas.microsoft.com/office/drawing/2014/main" id="{9DDA1DFC-6606-4C14-93CF-47C3386E2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021" y="3390592"/>
            <a:ext cx="1235446" cy="1235446"/>
          </a:xfrm>
          <a:prstGeom prst="rect">
            <a:avLst/>
          </a:prstGeom>
        </p:spPr>
      </p:pic>
      <p:pic>
        <p:nvPicPr>
          <p:cNvPr id="6" name="Picture 5">
            <a:extLst>
              <a:ext uri="{FF2B5EF4-FFF2-40B4-BE49-F238E27FC236}">
                <a16:creationId xmlns:a16="http://schemas.microsoft.com/office/drawing/2014/main" id="{A64F856A-9C90-45C8-A70E-2CF0058AA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1592" y="1396827"/>
            <a:ext cx="1168018" cy="1168018"/>
          </a:xfrm>
          <a:prstGeom prst="rect">
            <a:avLst/>
          </a:prstGeom>
        </p:spPr>
      </p:pic>
      <p:pic>
        <p:nvPicPr>
          <p:cNvPr id="8" name="Picture 7">
            <a:extLst>
              <a:ext uri="{FF2B5EF4-FFF2-40B4-BE49-F238E27FC236}">
                <a16:creationId xmlns:a16="http://schemas.microsoft.com/office/drawing/2014/main" id="{689CD5A0-0942-4F5D-918B-041C5F67C2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4798" y="3492192"/>
            <a:ext cx="1262418" cy="1262418"/>
          </a:xfrm>
          <a:prstGeom prst="rect">
            <a:avLst/>
          </a:prstGeom>
        </p:spPr>
      </p:pic>
      <p:pic>
        <p:nvPicPr>
          <p:cNvPr id="9" name="Picture 8">
            <a:extLst>
              <a:ext uri="{FF2B5EF4-FFF2-40B4-BE49-F238E27FC236}">
                <a16:creationId xmlns:a16="http://schemas.microsoft.com/office/drawing/2014/main" id="{FF765706-9659-4409-85B2-602797E374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3517"/>
          <a:stretch/>
        </p:blipFill>
        <p:spPr>
          <a:xfrm>
            <a:off x="2401401" y="1122480"/>
            <a:ext cx="2360686" cy="1632415"/>
          </a:xfrm>
          <a:prstGeom prst="rect">
            <a:avLst/>
          </a:prstGeom>
        </p:spPr>
      </p:pic>
    </p:spTree>
    <p:extLst>
      <p:ext uri="{BB962C8B-B14F-4D97-AF65-F5344CB8AC3E}">
        <p14:creationId xmlns:p14="http://schemas.microsoft.com/office/powerpoint/2010/main" val="545113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473"/>
            <a:ext cx="12039600" cy="764704"/>
          </a:xfrm>
        </p:spPr>
        <p:txBody>
          <a:bodyPr>
            <a:normAutofit fontScale="90000"/>
          </a:bodyPr>
          <a:lstStyle/>
          <a:p>
            <a:r>
              <a:rPr lang="en-GB" sz="4000" dirty="0"/>
              <a:t>Patent, copyright, registered design or trade mark?</a:t>
            </a:r>
          </a:p>
        </p:txBody>
      </p:sp>
      <p:grpSp>
        <p:nvGrpSpPr>
          <p:cNvPr id="5" name="Group 4">
            <a:extLst>
              <a:ext uri="{FF2B5EF4-FFF2-40B4-BE49-F238E27FC236}">
                <a16:creationId xmlns:a16="http://schemas.microsoft.com/office/drawing/2014/main" id="{EEEEE63E-A1F9-5B10-A159-D813B7BE6A98}"/>
              </a:ext>
            </a:extLst>
          </p:cNvPr>
          <p:cNvGrpSpPr/>
          <p:nvPr/>
        </p:nvGrpSpPr>
        <p:grpSpPr>
          <a:xfrm>
            <a:off x="173568" y="848788"/>
            <a:ext cx="12068595" cy="5104980"/>
            <a:chOff x="173568" y="848788"/>
            <a:chExt cx="12068595" cy="5104980"/>
          </a:xfrm>
        </p:grpSpPr>
        <p:pic>
          <p:nvPicPr>
            <p:cNvPr id="24" name="Picture 11">
              <a:extLst>
                <a:ext uri="{FF2B5EF4-FFF2-40B4-BE49-F238E27FC236}">
                  <a16:creationId xmlns:a16="http://schemas.microsoft.com/office/drawing/2014/main" id="{8092CEE7-A701-41E8-B62D-5554A1F87B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45136" y="2561135"/>
              <a:ext cx="1358854" cy="124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a:extLst>
                <a:ext uri="{FF2B5EF4-FFF2-40B4-BE49-F238E27FC236}">
                  <a16:creationId xmlns:a16="http://schemas.microsoft.com/office/drawing/2014/main" id="{4428D23C-0429-4850-88EF-0F7A7E05A6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0029" y="857383"/>
              <a:ext cx="1986139" cy="1986139"/>
            </a:xfrm>
            <a:prstGeom prst="rect">
              <a:avLst/>
            </a:prstGeom>
          </p:spPr>
        </p:pic>
        <p:pic>
          <p:nvPicPr>
            <p:cNvPr id="31" name="Picture 30">
              <a:extLst>
                <a:ext uri="{FF2B5EF4-FFF2-40B4-BE49-F238E27FC236}">
                  <a16:creationId xmlns:a16="http://schemas.microsoft.com/office/drawing/2014/main" id="{92339AC0-CF6C-49F1-B98C-CEC74882D5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9630" y="900468"/>
              <a:ext cx="1582420" cy="1304888"/>
            </a:xfrm>
            <a:prstGeom prst="rect">
              <a:avLst/>
            </a:prstGeom>
          </p:spPr>
        </p:pic>
        <p:pic>
          <p:nvPicPr>
            <p:cNvPr id="32" name="Picture 31">
              <a:extLst>
                <a:ext uri="{FF2B5EF4-FFF2-40B4-BE49-F238E27FC236}">
                  <a16:creationId xmlns:a16="http://schemas.microsoft.com/office/drawing/2014/main" id="{98D7882F-4228-4DA9-997F-C8AC6AE6DDD1}"/>
                </a:ext>
              </a:extLst>
            </p:cNvPr>
            <p:cNvPicPr>
              <a:picLocks noChangeAspect="1"/>
            </p:cNvPicPr>
            <p:nvPr/>
          </p:nvPicPr>
          <p:blipFill rotWithShape="1">
            <a:blip r:embed="rId6" cstate="screen">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7737581" y="874519"/>
              <a:ext cx="1887930" cy="1005574"/>
            </a:xfrm>
            <a:prstGeom prst="rect">
              <a:avLst/>
            </a:prstGeom>
          </p:spPr>
        </p:pic>
        <p:pic>
          <p:nvPicPr>
            <p:cNvPr id="33" name="Picture 32">
              <a:extLst>
                <a:ext uri="{FF2B5EF4-FFF2-40B4-BE49-F238E27FC236}">
                  <a16:creationId xmlns:a16="http://schemas.microsoft.com/office/drawing/2014/main" id="{AF21AF7C-D2BE-4D7A-B616-F0F1FCA5A0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20620" y="2280647"/>
              <a:ext cx="1296767" cy="1809496"/>
            </a:xfrm>
            <a:prstGeom prst="rect">
              <a:avLst/>
            </a:prstGeom>
          </p:spPr>
        </p:pic>
        <p:pic>
          <p:nvPicPr>
            <p:cNvPr id="34" name="Picture 33">
              <a:extLst>
                <a:ext uri="{FF2B5EF4-FFF2-40B4-BE49-F238E27FC236}">
                  <a16:creationId xmlns:a16="http://schemas.microsoft.com/office/drawing/2014/main" id="{A222B405-FD2B-4828-8793-223FB04221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7209" y="2227939"/>
              <a:ext cx="1152791" cy="1745538"/>
            </a:xfrm>
            <a:prstGeom prst="rect">
              <a:avLst/>
            </a:prstGeom>
          </p:spPr>
        </p:pic>
        <p:pic>
          <p:nvPicPr>
            <p:cNvPr id="45" name="Picture 44">
              <a:extLst>
                <a:ext uri="{FF2B5EF4-FFF2-40B4-BE49-F238E27FC236}">
                  <a16:creationId xmlns:a16="http://schemas.microsoft.com/office/drawing/2014/main" id="{65AF8A6D-D3F4-4B88-9063-F89F636726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41326" y="4989005"/>
              <a:ext cx="1711269" cy="620191"/>
            </a:xfrm>
            <a:prstGeom prst="rect">
              <a:avLst/>
            </a:prstGeom>
          </p:spPr>
        </p:pic>
        <p:pic>
          <p:nvPicPr>
            <p:cNvPr id="46" name="Picture 45">
              <a:extLst>
                <a:ext uri="{FF2B5EF4-FFF2-40B4-BE49-F238E27FC236}">
                  <a16:creationId xmlns:a16="http://schemas.microsoft.com/office/drawing/2014/main" id="{9B73FDA6-70D2-4C6E-9FB9-960CC8981626}"/>
                </a:ext>
              </a:extLst>
            </p:cNvPr>
            <p:cNvPicPr>
              <a:picLocks noChangeAspect="1"/>
            </p:cNvPicPr>
            <p:nvPr/>
          </p:nvPicPr>
          <p:blipFill>
            <a:blip r:embed="rId10"/>
            <a:stretch>
              <a:fillRect/>
            </a:stretch>
          </p:blipFill>
          <p:spPr>
            <a:xfrm>
              <a:off x="5522045" y="2639580"/>
              <a:ext cx="1752580" cy="1324624"/>
            </a:xfrm>
            <a:prstGeom prst="rect">
              <a:avLst/>
            </a:prstGeom>
          </p:spPr>
        </p:pic>
        <p:pic>
          <p:nvPicPr>
            <p:cNvPr id="7" name="Picture 6">
              <a:extLst>
                <a:ext uri="{FF2B5EF4-FFF2-40B4-BE49-F238E27FC236}">
                  <a16:creationId xmlns:a16="http://schemas.microsoft.com/office/drawing/2014/main" id="{AC99ED7A-1CE7-4307-970E-7B64DC68D92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98722" y="2896934"/>
              <a:ext cx="1123924" cy="1248804"/>
            </a:xfrm>
            <a:prstGeom prst="rect">
              <a:avLst/>
            </a:prstGeom>
          </p:spPr>
        </p:pic>
        <p:pic>
          <p:nvPicPr>
            <p:cNvPr id="47" name="Picture 46">
              <a:extLst>
                <a:ext uri="{FF2B5EF4-FFF2-40B4-BE49-F238E27FC236}">
                  <a16:creationId xmlns:a16="http://schemas.microsoft.com/office/drawing/2014/main" id="{2B88DC1C-91A3-4E68-A4D7-24F89EC213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3568" y="4697880"/>
              <a:ext cx="1883832" cy="1255888"/>
            </a:xfrm>
            <a:prstGeom prst="rect">
              <a:avLst/>
            </a:prstGeom>
          </p:spPr>
        </p:pic>
        <p:pic>
          <p:nvPicPr>
            <p:cNvPr id="48" name="Picture 47">
              <a:extLst>
                <a:ext uri="{FF2B5EF4-FFF2-40B4-BE49-F238E27FC236}">
                  <a16:creationId xmlns:a16="http://schemas.microsoft.com/office/drawing/2014/main" id="{186B2DF7-F00C-49A2-9371-87729320799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514725" y="4784915"/>
              <a:ext cx="1653857" cy="870085"/>
            </a:xfrm>
            <a:prstGeom prst="rect">
              <a:avLst/>
            </a:prstGeom>
          </p:spPr>
        </p:pic>
        <p:pic>
          <p:nvPicPr>
            <p:cNvPr id="49" name="Picture 48">
              <a:extLst>
                <a:ext uri="{FF2B5EF4-FFF2-40B4-BE49-F238E27FC236}">
                  <a16:creationId xmlns:a16="http://schemas.microsoft.com/office/drawing/2014/main" id="{E445D95A-6C50-40BB-AACA-834C355A52B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63493" y="4447750"/>
              <a:ext cx="1148176" cy="1148176"/>
            </a:xfrm>
            <a:prstGeom prst="rect">
              <a:avLst/>
            </a:prstGeom>
          </p:spPr>
        </p:pic>
        <p:pic>
          <p:nvPicPr>
            <p:cNvPr id="10" name="Picture 9">
              <a:extLst>
                <a:ext uri="{FF2B5EF4-FFF2-40B4-BE49-F238E27FC236}">
                  <a16:creationId xmlns:a16="http://schemas.microsoft.com/office/drawing/2014/main" id="{A865A9AD-0C97-4C28-B395-F73C22EF86F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449866" y="4771816"/>
              <a:ext cx="1792297" cy="896149"/>
            </a:xfrm>
            <a:prstGeom prst="rect">
              <a:avLst/>
            </a:prstGeom>
          </p:spPr>
        </p:pic>
        <p:pic>
          <p:nvPicPr>
            <p:cNvPr id="13" name="Picture 12">
              <a:extLst>
                <a:ext uri="{FF2B5EF4-FFF2-40B4-BE49-F238E27FC236}">
                  <a16:creationId xmlns:a16="http://schemas.microsoft.com/office/drawing/2014/main" id="{2F2A95ED-4ADB-424F-BCB3-5BD50936EA0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1137" y="999760"/>
              <a:ext cx="1616764" cy="1195732"/>
            </a:xfrm>
            <a:prstGeom prst="rect">
              <a:avLst/>
            </a:prstGeom>
          </p:spPr>
        </p:pic>
        <p:pic>
          <p:nvPicPr>
            <p:cNvPr id="14" name="Picture 13">
              <a:extLst>
                <a:ext uri="{FF2B5EF4-FFF2-40B4-BE49-F238E27FC236}">
                  <a16:creationId xmlns:a16="http://schemas.microsoft.com/office/drawing/2014/main" id="{B01CF3FB-CCDB-4E02-9CAD-86F63DDA53DD}"/>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209528" y="848788"/>
              <a:ext cx="1673054" cy="1058996"/>
            </a:xfrm>
            <a:prstGeom prst="rect">
              <a:avLst/>
            </a:prstGeom>
          </p:spPr>
        </p:pic>
        <p:pic>
          <p:nvPicPr>
            <p:cNvPr id="15" name="Picture 14">
              <a:extLst>
                <a:ext uri="{FF2B5EF4-FFF2-40B4-BE49-F238E27FC236}">
                  <a16:creationId xmlns:a16="http://schemas.microsoft.com/office/drawing/2014/main" id="{336F7F02-1751-4FAA-B489-B5ACD0B6DF73}"/>
                </a:ext>
              </a:extLst>
            </p:cNvPr>
            <p:cNvPicPr>
              <a:picLocks noChangeAspect="1"/>
            </p:cNvPicPr>
            <p:nvPr/>
          </p:nvPicPr>
          <p:blipFill>
            <a:blip r:embed="rId18"/>
            <a:stretch>
              <a:fillRect/>
            </a:stretch>
          </p:blipFill>
          <p:spPr>
            <a:xfrm>
              <a:off x="4936521" y="4241047"/>
              <a:ext cx="1566218" cy="1573210"/>
            </a:xfrm>
            <a:prstGeom prst="rect">
              <a:avLst/>
            </a:prstGeom>
          </p:spPr>
        </p:pic>
        <p:pic>
          <p:nvPicPr>
            <p:cNvPr id="16" name="Picture 15">
              <a:extLst>
                <a:ext uri="{FF2B5EF4-FFF2-40B4-BE49-F238E27FC236}">
                  <a16:creationId xmlns:a16="http://schemas.microsoft.com/office/drawing/2014/main" id="{4784F05F-1EBC-4498-8384-82D90C5778E4}"/>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93899" y="2888509"/>
              <a:ext cx="1402283" cy="1273864"/>
            </a:xfrm>
            <a:prstGeom prst="rect">
              <a:avLst/>
            </a:prstGeom>
          </p:spPr>
        </p:pic>
        <p:pic>
          <p:nvPicPr>
            <p:cNvPr id="18" name="Picture 17">
              <a:extLst>
                <a:ext uri="{FF2B5EF4-FFF2-40B4-BE49-F238E27FC236}">
                  <a16:creationId xmlns:a16="http://schemas.microsoft.com/office/drawing/2014/main" id="{19A41F71-7B1E-4BF0-89C5-D5293C64885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111380" y="2888509"/>
              <a:ext cx="1395379" cy="1395379"/>
            </a:xfrm>
            <a:prstGeom prst="rect">
              <a:avLst/>
            </a:prstGeom>
          </p:spPr>
        </p:pic>
        <p:pic>
          <p:nvPicPr>
            <p:cNvPr id="4" name="Picture 3">
              <a:extLst>
                <a:ext uri="{FF2B5EF4-FFF2-40B4-BE49-F238E27FC236}">
                  <a16:creationId xmlns:a16="http://schemas.microsoft.com/office/drawing/2014/main" id="{268AB2E3-8749-2CEA-F442-EC8B313E252C}"/>
                </a:ext>
              </a:extLst>
            </p:cNvPr>
            <p:cNvPicPr>
              <a:picLocks noChangeAspect="1"/>
            </p:cNvPicPr>
            <p:nvPr/>
          </p:nvPicPr>
          <p:blipFill>
            <a:blip r:embed="rId21"/>
            <a:stretch>
              <a:fillRect/>
            </a:stretch>
          </p:blipFill>
          <p:spPr>
            <a:xfrm>
              <a:off x="3622646" y="1139934"/>
              <a:ext cx="1899399" cy="827819"/>
            </a:xfrm>
            <a:prstGeom prst="rect">
              <a:avLst/>
            </a:prstGeom>
          </p:spPr>
        </p:pic>
      </p:grpSp>
    </p:spTree>
    <p:extLst>
      <p:ext uri="{BB962C8B-B14F-4D97-AF65-F5344CB8AC3E}">
        <p14:creationId xmlns:p14="http://schemas.microsoft.com/office/powerpoint/2010/main" val="290208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28" y="1755481"/>
            <a:ext cx="10972800" cy="689866"/>
          </a:xfrm>
        </p:spPr>
        <p:txBody>
          <a:bodyPr>
            <a:normAutofit fontScale="90000"/>
          </a:bodyPr>
          <a:lstStyle/>
          <a:p>
            <a:pPr algn="ctr"/>
            <a:r>
              <a:rPr lang="en-GB" sz="8000" dirty="0"/>
              <a:t>Group evaluation </a:t>
            </a:r>
            <a:br>
              <a:rPr lang="en-GB" sz="8000" dirty="0"/>
            </a:br>
            <a:r>
              <a:rPr lang="en-GB" sz="8000" dirty="0"/>
              <a:t>&amp; feedback</a:t>
            </a:r>
          </a:p>
        </p:txBody>
      </p:sp>
      <p:pic>
        <p:nvPicPr>
          <p:cNvPr id="5123" name="Picture 3" descr="C:\Users\User\AppData\Local\Microsoft\Windows\Temporary Internet Files\Content.IE5\S1G18E7P\evaluation[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48628" y="3182741"/>
            <a:ext cx="24669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45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4EBA6F"/>
          </a:solidFill>
        </p:spPr>
        <p:txBody>
          <a:bodyPr>
            <a:normAutofit fontScale="90000"/>
          </a:bodyPr>
          <a:lstStyle/>
          <a:p>
            <a:pPr marL="177800"/>
            <a:br>
              <a:rPr lang="en-GB" altLang="en-US" sz="11500" dirty="0">
                <a:solidFill>
                  <a:schemeClr val="bg1"/>
                </a:solidFill>
              </a:rPr>
            </a:br>
            <a:r>
              <a:rPr lang="en-GB" altLang="en-US" sz="11500" dirty="0">
                <a:solidFill>
                  <a:schemeClr val="bg1"/>
                </a:solidFill>
              </a:rPr>
              <a:t>Extra activities </a:t>
            </a:r>
            <a:br>
              <a:rPr lang="en-GB" altLang="en-US" sz="11500" dirty="0">
                <a:solidFill>
                  <a:schemeClr val="bg1"/>
                </a:solidFill>
              </a:rPr>
            </a:br>
            <a:r>
              <a:rPr lang="en-GB" altLang="en-US" sz="11500" dirty="0">
                <a:solidFill>
                  <a:schemeClr val="bg1"/>
                </a:solidFill>
              </a:rPr>
              <a:t>to consolidate learning</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1609635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99272B-FF57-4542-969B-33CC1BE97424}"/>
              </a:ext>
            </a:extLst>
          </p:cNvPr>
          <p:cNvSpPr txBox="1"/>
          <p:nvPr/>
        </p:nvSpPr>
        <p:spPr>
          <a:xfrm>
            <a:off x="36394" y="2465867"/>
            <a:ext cx="6007289"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a child’s lunchbox.</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Many lunchboxes are made in different shapes, using different colours and decorated using well known TV or film characters.</a:t>
            </a: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Give two reasons why manufacturers use well known TV or film characters to decorate products aimed at children. (2)</a:t>
            </a:r>
          </a:p>
          <a:p>
            <a:pPr marL="541338" lvl="1" indent="-174625" defTabSz="541338"/>
            <a:r>
              <a:rPr lang="en-GB" dirty="0">
                <a:latin typeface="Arial" panose="020B0604020202020204" pitchFamily="34" charset="0"/>
                <a:cs typeface="Arial" panose="020B0604020202020204" pitchFamily="34" charset="0"/>
              </a:rPr>
              <a:t>a.__________________________________________________________________________________</a:t>
            </a:r>
          </a:p>
          <a:p>
            <a:pPr marL="541338" lvl="1" indent="-174625" defTabSz="541338"/>
            <a:endParaRPr lang="en-GB" dirty="0">
              <a:latin typeface="Arial" panose="020B0604020202020204" pitchFamily="34" charset="0"/>
              <a:cs typeface="Arial" panose="020B0604020202020204" pitchFamily="34" charset="0"/>
            </a:endParaRPr>
          </a:p>
          <a:p>
            <a:pPr marL="541338" lvl="1" indent="-174625" defTabSz="541338"/>
            <a:r>
              <a:rPr lang="en-GB" dirty="0">
                <a:latin typeface="Arial" panose="020B0604020202020204" pitchFamily="34" charset="0"/>
                <a:cs typeface="Arial" panose="020B0604020202020204" pitchFamily="34" charset="0"/>
              </a:rPr>
              <a:t>b.__________________________________________________________________________________</a:t>
            </a:r>
          </a:p>
        </p:txBody>
      </p:sp>
      <p:pic>
        <p:nvPicPr>
          <p:cNvPr id="6" name="Picture 5">
            <a:extLst>
              <a:ext uri="{FF2B5EF4-FFF2-40B4-BE49-F238E27FC236}">
                <a16:creationId xmlns:a16="http://schemas.microsoft.com/office/drawing/2014/main" id="{261C8952-DD0D-4917-871F-0FC32B50D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950" y="475411"/>
            <a:ext cx="1945459" cy="1779835"/>
          </a:xfrm>
          <a:prstGeom prst="rect">
            <a:avLst/>
          </a:prstGeom>
        </p:spPr>
      </p:pic>
      <p:sp>
        <p:nvSpPr>
          <p:cNvPr id="7" name="TextBox 6">
            <a:extLst>
              <a:ext uri="{FF2B5EF4-FFF2-40B4-BE49-F238E27FC236}">
                <a16:creationId xmlns:a16="http://schemas.microsoft.com/office/drawing/2014/main" id="{FF732CDA-71FE-499F-8DC0-BE0113FAF4BE}"/>
              </a:ext>
            </a:extLst>
          </p:cNvPr>
          <p:cNvSpPr txBox="1"/>
          <p:nvPr/>
        </p:nvSpPr>
        <p:spPr>
          <a:xfrm>
            <a:off x="1215754" y="1421247"/>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A</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740307"/>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Explain why the choice of colour is important to the design of a children’s lunchbox. (2) 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Explain how laws affect the use of well known TV or film characters when designing products.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81488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A: Example answers</a:t>
            </a:r>
          </a:p>
        </p:txBody>
      </p:sp>
      <p:sp>
        <p:nvSpPr>
          <p:cNvPr id="6" name="TextBox 5">
            <a:extLst>
              <a:ext uri="{FF2B5EF4-FFF2-40B4-BE49-F238E27FC236}">
                <a16:creationId xmlns:a16="http://schemas.microsoft.com/office/drawing/2014/main" id="{62290242-410D-4093-952B-EA82FE19061C}"/>
              </a:ext>
            </a:extLst>
          </p:cNvPr>
          <p:cNvSpPr txBox="1"/>
          <p:nvPr/>
        </p:nvSpPr>
        <p:spPr>
          <a:xfrm>
            <a:off x="279816" y="1238445"/>
            <a:ext cx="11667345" cy="4770537"/>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Appeal to children.</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Easily recognisable.</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Makes the child put pressure on the parent/guardian to buy it for them – a good marketing strategy.</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Makes children want a new product e.g. a lunchbox with the latest character on even if the old lunchbox still functions – increases sales.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Primary colours tend to appeal to children as they are bright and bold.</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Colours can sometimes be stereotyped e.g. blue for boys, pink for girls. A boy may not want a product in pink.</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Certain colours are recognisable with certain children’s characters such as Dennis the Menace with black and red – this will appeal to certain children and the latest fad.</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Copyright protects the use of well known TV or film characters when designing products. If for example, a company wanted to use an image of Winnie the Pooh on the front of their lunchbox then they would have to get permission from the designers/company (Walt Disney) that own the copyright protection to those characters/photos. This would nearly always include a payment to the company. If they did not get permission, then Walt Disney would have every right to sue them through the misuse of copyright.</a:t>
            </a:r>
          </a:p>
        </p:txBody>
      </p:sp>
    </p:spTree>
    <p:extLst>
      <p:ext uri="{BB962C8B-B14F-4D97-AF65-F5344CB8AC3E}">
        <p14:creationId xmlns:p14="http://schemas.microsoft.com/office/powerpoint/2010/main" val="3369677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A picture containing indoor, food&#10;&#10;Description generated with very high confidence">
            <a:extLst>
              <a:ext uri="{FF2B5EF4-FFF2-40B4-BE49-F238E27FC236}">
                <a16:creationId xmlns:a16="http://schemas.microsoft.com/office/drawing/2014/main" id="{D1ABB37D-081A-4353-8F02-F2E3F313EA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67435">
            <a:off x="3194361" y="393477"/>
            <a:ext cx="2624596" cy="2209256"/>
          </a:xfrm>
          <a:prstGeom prst="rect">
            <a:avLst/>
          </a:prstGeom>
        </p:spPr>
      </p:pic>
      <p:pic>
        <p:nvPicPr>
          <p:cNvPr id="9" name="Picture 8">
            <a:extLst>
              <a:ext uri="{FF2B5EF4-FFF2-40B4-BE49-F238E27FC236}">
                <a16:creationId xmlns:a16="http://schemas.microsoft.com/office/drawing/2014/main" id="{523FCB4C-8755-4208-BBE8-54711B6C1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255" y="1128476"/>
            <a:ext cx="2251421" cy="1282700"/>
          </a:xfrm>
          <a:prstGeom prst="rect">
            <a:avLst/>
          </a:prstGeom>
        </p:spPr>
      </p:pic>
      <p:sp>
        <p:nvSpPr>
          <p:cNvPr id="3" name="TextBox 2">
            <a:extLst>
              <a:ext uri="{FF2B5EF4-FFF2-40B4-BE49-F238E27FC236}">
                <a16:creationId xmlns:a16="http://schemas.microsoft.com/office/drawing/2014/main" id="{5F99272B-FF57-4542-969B-33CC1BE97424}"/>
              </a:ext>
            </a:extLst>
          </p:cNvPr>
          <p:cNvSpPr txBox="1"/>
          <p:nvPr/>
        </p:nvSpPr>
        <p:spPr>
          <a:xfrm>
            <a:off x="68529" y="3239201"/>
            <a:ext cx="5936776" cy="313932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a traditional metal spoon.</a:t>
            </a:r>
          </a:p>
          <a:p>
            <a:r>
              <a:rPr lang="en-GB" b="1" dirty="0">
                <a:latin typeface="Arial" panose="020B0604020202020204" pitchFamily="34" charset="0"/>
                <a:cs typeface="Arial" panose="020B0604020202020204" pitchFamily="34" charset="0"/>
              </a:rPr>
              <a:t>Fig 2 shows a modern thermochromic spoon.</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Describe the changes that will happen to the thermochromic spoon if the food is too hot. (2)</a:t>
            </a:r>
          </a:p>
          <a:p>
            <a:pPr lvl="1"/>
            <a:r>
              <a:rPr lang="en-GB"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FF732CDA-71FE-499F-8DC0-BE0113FAF4BE}"/>
              </a:ext>
            </a:extLst>
          </p:cNvPr>
          <p:cNvSpPr txBox="1"/>
          <p:nvPr/>
        </p:nvSpPr>
        <p:spPr>
          <a:xfrm>
            <a:off x="284902" y="2390391"/>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B</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463308"/>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Name two other products that use smart materials. (2) a.___________________________________________________________________________________b.___________________________________________________________________________________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Explain, using an example, how smart materials have evolved the design of household products.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64C30B80-0533-42ED-A910-460623EA0227}"/>
              </a:ext>
            </a:extLst>
          </p:cNvPr>
          <p:cNvSpPr txBox="1"/>
          <p:nvPr/>
        </p:nvSpPr>
        <p:spPr>
          <a:xfrm>
            <a:off x="3205766" y="2390391"/>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2</a:t>
            </a:r>
            <a:endParaRPr lang="en-GB" dirty="0"/>
          </a:p>
        </p:txBody>
      </p:sp>
    </p:spTree>
    <p:extLst>
      <p:ext uri="{BB962C8B-B14F-4D97-AF65-F5344CB8AC3E}">
        <p14:creationId xmlns:p14="http://schemas.microsoft.com/office/powerpoint/2010/main" val="3069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2FC10-6C9E-41BE-A6AB-E76F76475E51}"/>
              </a:ext>
            </a:extLst>
          </p:cNvPr>
          <p:cNvPicPr>
            <a:picLocks noChangeAspect="1"/>
          </p:cNvPicPr>
          <p:nvPr/>
        </p:nvPicPr>
        <p:blipFill>
          <a:blip r:embed="rId3"/>
          <a:stretch>
            <a:fillRect/>
          </a:stretch>
        </p:blipFill>
        <p:spPr>
          <a:xfrm>
            <a:off x="2967836" y="278073"/>
            <a:ext cx="7027290" cy="5100830"/>
          </a:xfrm>
          <a:prstGeom prst="rect">
            <a:avLst/>
          </a:prstGeom>
        </p:spPr>
      </p:pic>
      <p:pic>
        <p:nvPicPr>
          <p:cNvPr id="4" name="Picture 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421" y="95737"/>
            <a:ext cx="3571217" cy="3333263"/>
          </a:xfrm>
          <a:prstGeom prst="rect">
            <a:avLst/>
          </a:prstGeom>
        </p:spPr>
      </p:pic>
      <p:sp>
        <p:nvSpPr>
          <p:cNvPr id="3" name="Title 1"/>
          <p:cNvSpPr txBox="1">
            <a:spLocks/>
          </p:cNvSpPr>
          <p:nvPr/>
        </p:nvSpPr>
        <p:spPr>
          <a:xfrm rot="361425">
            <a:off x="373269" y="603367"/>
            <a:ext cx="2218579" cy="2226847"/>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pPr algn="r"/>
            <a:r>
              <a:rPr lang="en-GB" sz="2800" dirty="0">
                <a:solidFill>
                  <a:schemeClr val="tx1"/>
                </a:solidFill>
              </a:rPr>
              <a:t>From the picture, which brands can you identify? Write these on your sticky note…</a:t>
            </a:r>
          </a:p>
        </p:txBody>
      </p:sp>
      <p:sp>
        <p:nvSpPr>
          <p:cNvPr id="5" name="TextBox 4"/>
          <p:cNvSpPr txBox="1"/>
          <p:nvPr/>
        </p:nvSpPr>
        <p:spPr>
          <a:xfrm>
            <a:off x="8224020" y="4448680"/>
            <a:ext cx="3788006" cy="1292662"/>
          </a:xfrm>
          <a:prstGeom prst="rect">
            <a:avLst/>
          </a:prstGeom>
          <a:solidFill>
            <a:srgbClr val="318AAC"/>
          </a:solidFill>
        </p:spPr>
        <p:txBody>
          <a:bodyPr wrap="square" rtlCol="0">
            <a:spAutoFit/>
          </a:bodyPr>
          <a:lstStyle/>
          <a:p>
            <a:r>
              <a:rPr lang="en-GB" sz="2400" b="1" dirty="0">
                <a:solidFill>
                  <a:schemeClr val="bg1"/>
                </a:solidFill>
              </a:rPr>
              <a:t>How did you identify them?</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Colours</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Type font</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Shape</a:t>
            </a:r>
          </a:p>
        </p:txBody>
      </p:sp>
    </p:spTree>
    <p:extLst>
      <p:ext uri="{BB962C8B-B14F-4D97-AF65-F5344CB8AC3E}">
        <p14:creationId xmlns:p14="http://schemas.microsoft.com/office/powerpoint/2010/main" val="14725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B: Example answers</a:t>
            </a:r>
          </a:p>
        </p:txBody>
      </p:sp>
      <p:sp>
        <p:nvSpPr>
          <p:cNvPr id="5" name="TextBox 4">
            <a:extLst>
              <a:ext uri="{FF2B5EF4-FFF2-40B4-BE49-F238E27FC236}">
                <a16:creationId xmlns:a16="http://schemas.microsoft.com/office/drawing/2014/main" id="{22864A3E-A3FC-4743-923C-8908B986D0A7}"/>
              </a:ext>
            </a:extLst>
          </p:cNvPr>
          <p:cNvSpPr txBox="1"/>
          <p:nvPr/>
        </p:nvSpPr>
        <p:spPr>
          <a:xfrm>
            <a:off x="404027" y="1425392"/>
            <a:ext cx="10238573" cy="427809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spoon would change from its original colour (e.g. green) at room temperature, to a different colour (e.g. blue) when the temperature is too hot. When the spoon returns to room temperature, then the spoon would return to its colour (e.g. green).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Colour changing kettles, sunglasses that change colour in sunlight, colour changing nail varnish, shape memory glasses, polymorph orthopaedic aids, self healing concrete walls etc.</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Shape memory polymers are an example of a smart polymer that have been used to make glasses. This means that if you sit on these type of glasses you will not break them as they will return to their original shape.  This is really useful for long sighted people who do not wear their glasses all of the time as they are prone to putting them down wherever they are such as on the sofa. Children and adults could easily sit on them and accidently bend them out of shape – but this would not happen with shape memory glasses. This means that the product life is longer and less repairs are needed; this would appeal to customers and they maybe more willing to spend extra money on this technology.</a:t>
            </a:r>
          </a:p>
        </p:txBody>
      </p:sp>
    </p:spTree>
    <p:extLst>
      <p:ext uri="{BB962C8B-B14F-4D97-AF65-F5344CB8AC3E}">
        <p14:creationId xmlns:p14="http://schemas.microsoft.com/office/powerpoint/2010/main" val="1624749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99272B-FF57-4542-969B-33CC1BE97424}"/>
              </a:ext>
            </a:extLst>
          </p:cNvPr>
          <p:cNvSpPr txBox="1"/>
          <p:nvPr/>
        </p:nvSpPr>
        <p:spPr>
          <a:xfrm>
            <a:off x="68529" y="3239201"/>
            <a:ext cx="5936776" cy="286232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examples of company logos.</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Name two features of a logo that make them easily recognisable. (2)</a:t>
            </a:r>
          </a:p>
          <a:p>
            <a:pPr marL="622300" lvl="1" indent="-266700"/>
            <a:r>
              <a:rPr lang="en-GB" dirty="0">
                <a:latin typeface="Arial" panose="020B0604020202020204" pitchFamily="34" charset="0"/>
                <a:cs typeface="Arial" panose="020B0604020202020204" pitchFamily="34" charset="0"/>
              </a:rPr>
              <a:t>a._________________________________________________________________________________</a:t>
            </a:r>
          </a:p>
          <a:p>
            <a:pPr marL="622300" lvl="1" indent="-266700"/>
            <a:endParaRPr lang="en-GB" dirty="0">
              <a:latin typeface="Arial" panose="020B0604020202020204" pitchFamily="34" charset="0"/>
              <a:cs typeface="Arial" panose="020B0604020202020204" pitchFamily="34" charset="0"/>
            </a:endParaRPr>
          </a:p>
          <a:p>
            <a:pPr marL="622300" lvl="1" indent="-266700"/>
            <a:r>
              <a:rPr lang="en-GB" dirty="0">
                <a:latin typeface="Arial" panose="020B0604020202020204" pitchFamily="34" charset="0"/>
                <a:cs typeface="Arial" panose="020B0604020202020204" pitchFamily="34" charset="0"/>
              </a:rPr>
              <a:t>b._________________________________________________________________________________</a:t>
            </a:r>
          </a:p>
        </p:txBody>
      </p:sp>
      <p:sp>
        <p:nvSpPr>
          <p:cNvPr id="7" name="TextBox 6">
            <a:extLst>
              <a:ext uri="{FF2B5EF4-FFF2-40B4-BE49-F238E27FC236}">
                <a16:creationId xmlns:a16="http://schemas.microsoft.com/office/drawing/2014/main" id="{FF732CDA-71FE-499F-8DC0-BE0113FAF4BE}"/>
              </a:ext>
            </a:extLst>
          </p:cNvPr>
          <p:cNvSpPr txBox="1"/>
          <p:nvPr/>
        </p:nvSpPr>
        <p:spPr>
          <a:xfrm>
            <a:off x="213118" y="2123164"/>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C</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740307"/>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Explain how companies could stop other businesses copying their logo. (2) 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Discuss, using an example, the importance of labels and symbols in the safety of products.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2" name="Group 1">
            <a:extLst>
              <a:ext uri="{FF2B5EF4-FFF2-40B4-BE49-F238E27FC236}">
                <a16:creationId xmlns:a16="http://schemas.microsoft.com/office/drawing/2014/main" id="{A3D9636C-61CB-429F-8437-8348A60206EE}"/>
              </a:ext>
            </a:extLst>
          </p:cNvPr>
          <p:cNvGrpSpPr/>
          <p:nvPr/>
        </p:nvGrpSpPr>
        <p:grpSpPr>
          <a:xfrm>
            <a:off x="389993" y="882208"/>
            <a:ext cx="5550920" cy="968958"/>
            <a:chOff x="68529" y="922919"/>
            <a:chExt cx="5952291" cy="1039021"/>
          </a:xfrm>
        </p:grpSpPr>
        <p:pic>
          <p:nvPicPr>
            <p:cNvPr id="13" name="Picture 12">
              <a:extLst>
                <a:ext uri="{FF2B5EF4-FFF2-40B4-BE49-F238E27FC236}">
                  <a16:creationId xmlns:a16="http://schemas.microsoft.com/office/drawing/2014/main" id="{0FB4E14B-3D00-4F58-B7D1-4E8B5EEA6C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8894" y="934567"/>
              <a:ext cx="1341926" cy="883784"/>
            </a:xfrm>
            <a:prstGeom prst="rect">
              <a:avLst/>
            </a:prstGeom>
          </p:spPr>
        </p:pic>
        <p:pic>
          <p:nvPicPr>
            <p:cNvPr id="14" name="Picture 13">
              <a:extLst>
                <a:ext uri="{FF2B5EF4-FFF2-40B4-BE49-F238E27FC236}">
                  <a16:creationId xmlns:a16="http://schemas.microsoft.com/office/drawing/2014/main" id="{2CBDF818-0796-40C5-AB37-614CD765C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2055" y="1129554"/>
              <a:ext cx="1366934" cy="568743"/>
            </a:xfrm>
            <a:prstGeom prst="rect">
              <a:avLst/>
            </a:prstGeom>
          </p:spPr>
        </p:pic>
        <p:pic>
          <p:nvPicPr>
            <p:cNvPr id="15" name="Picture 14">
              <a:extLst>
                <a:ext uri="{FF2B5EF4-FFF2-40B4-BE49-F238E27FC236}">
                  <a16:creationId xmlns:a16="http://schemas.microsoft.com/office/drawing/2014/main" id="{CF91A6C0-519C-4DDF-9425-379963463A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29" y="922919"/>
              <a:ext cx="1371832" cy="1039021"/>
            </a:xfrm>
            <a:prstGeom prst="rect">
              <a:avLst/>
            </a:prstGeom>
          </p:spPr>
        </p:pic>
        <p:pic>
          <p:nvPicPr>
            <p:cNvPr id="16" name="Picture 15">
              <a:extLst>
                <a:ext uri="{FF2B5EF4-FFF2-40B4-BE49-F238E27FC236}">
                  <a16:creationId xmlns:a16="http://schemas.microsoft.com/office/drawing/2014/main" id="{7DC23AA2-0DC8-450F-B8FD-12C682FF24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6954" y="1187951"/>
              <a:ext cx="1360650" cy="493121"/>
            </a:xfrm>
            <a:prstGeom prst="rect">
              <a:avLst/>
            </a:prstGeom>
          </p:spPr>
        </p:pic>
      </p:grpSp>
    </p:spTree>
    <p:extLst>
      <p:ext uri="{BB962C8B-B14F-4D97-AF65-F5344CB8AC3E}">
        <p14:creationId xmlns:p14="http://schemas.microsoft.com/office/powerpoint/2010/main" val="4090551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C: Example answers</a:t>
            </a:r>
          </a:p>
        </p:txBody>
      </p:sp>
      <p:sp>
        <p:nvSpPr>
          <p:cNvPr id="7" name="TextBox 6">
            <a:extLst>
              <a:ext uri="{FF2B5EF4-FFF2-40B4-BE49-F238E27FC236}">
                <a16:creationId xmlns:a16="http://schemas.microsoft.com/office/drawing/2014/main" id="{A6B5A1B9-4F76-427F-86C8-0BD0314880F0}"/>
              </a:ext>
            </a:extLst>
          </p:cNvPr>
          <p:cNvSpPr txBox="1"/>
          <p:nvPr/>
        </p:nvSpPr>
        <p:spPr>
          <a:xfrm>
            <a:off x="609600" y="1563674"/>
            <a:ext cx="10812905"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Colours, shape, type font, positioning of letters, size of letters, shading.</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Could apply for a trade mark for the logo – this would protect the logo for up to 10 years and the trade mark would be recognisable with a letter ‘R’ in a circle. They could then sue a company who tried to copy their logo.</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Labels could include health and safety instructions on how to use a product safely. For example on a child’s toy, it would be useful to have instructions on how to use so that the parent/guardian knows how to use/not use the product – for example certain parts may be a choking hazard. This could be shown through the symbol with a cross through a baby and the numbers 0-3. The company would be wise to also have the product tested against BSI and CE standards as this quality assures the product for the safety of the customer. This is important not only for the family using the product but to also protect the company in case of an accident happened through the  misuse of a product – the company could claim that they had taken preventative measures through instructions to prevent such accidents.</a:t>
            </a:r>
          </a:p>
        </p:txBody>
      </p:sp>
    </p:spTree>
    <p:extLst>
      <p:ext uri="{BB962C8B-B14F-4D97-AF65-F5344CB8AC3E}">
        <p14:creationId xmlns:p14="http://schemas.microsoft.com/office/powerpoint/2010/main" val="1110638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99272B-FF57-4542-969B-33CC1BE97424}"/>
              </a:ext>
            </a:extLst>
          </p:cNvPr>
          <p:cNvSpPr txBox="1"/>
          <p:nvPr/>
        </p:nvSpPr>
        <p:spPr>
          <a:xfrm>
            <a:off x="36395" y="2719867"/>
            <a:ext cx="5936776"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a vehicle ice scraper.</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There’s a variety of different ice scraper designs available to purchase in high street stores.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Name two different stakeholders that may have an interest in the ice scraper. (2)</a:t>
            </a:r>
          </a:p>
          <a:p>
            <a:pPr marL="533400" lvl="1" indent="-165100"/>
            <a:r>
              <a:rPr lang="en-GB" dirty="0">
                <a:latin typeface="Arial" panose="020B0604020202020204" pitchFamily="34" charset="0"/>
                <a:cs typeface="Arial" panose="020B0604020202020204" pitchFamily="34" charset="0"/>
              </a:rPr>
              <a:t>a.________________________________________________________________________________</a:t>
            </a:r>
          </a:p>
          <a:p>
            <a:pPr marL="533400" lvl="1" indent="-165100"/>
            <a:endParaRPr lang="en-GB" dirty="0">
              <a:latin typeface="Arial" panose="020B0604020202020204" pitchFamily="34" charset="0"/>
              <a:cs typeface="Arial" panose="020B0604020202020204" pitchFamily="34" charset="0"/>
            </a:endParaRPr>
          </a:p>
          <a:p>
            <a:pPr marL="533400" lvl="1" indent="-165100"/>
            <a:r>
              <a:rPr lang="en-GB" dirty="0">
                <a:latin typeface="Arial" panose="020B0604020202020204" pitchFamily="34" charset="0"/>
                <a:cs typeface="Arial" panose="020B0604020202020204" pitchFamily="34" charset="0"/>
              </a:rPr>
              <a:t>b.________________________________________________________________________________</a:t>
            </a:r>
          </a:p>
        </p:txBody>
      </p:sp>
      <p:sp>
        <p:nvSpPr>
          <p:cNvPr id="7" name="TextBox 6">
            <a:extLst>
              <a:ext uri="{FF2B5EF4-FFF2-40B4-BE49-F238E27FC236}">
                <a16:creationId xmlns:a16="http://schemas.microsoft.com/office/drawing/2014/main" id="{FF732CDA-71FE-499F-8DC0-BE0113FAF4BE}"/>
              </a:ext>
            </a:extLst>
          </p:cNvPr>
          <p:cNvSpPr txBox="1"/>
          <p:nvPr/>
        </p:nvSpPr>
        <p:spPr>
          <a:xfrm>
            <a:off x="3609957" y="1467655"/>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D</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740307"/>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Explain a reason why an ice scraper may be needed other than to scrape ice off a vehicle. (2) 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Discuss the intellectual property that an innovative design for an ice scraper might need.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 name="Picture 1">
            <a:extLst>
              <a:ext uri="{FF2B5EF4-FFF2-40B4-BE49-F238E27FC236}">
                <a16:creationId xmlns:a16="http://schemas.microsoft.com/office/drawing/2014/main" id="{1A94F9B9-67A4-4CAF-84D2-73A3625E121E}"/>
              </a:ext>
            </a:extLst>
          </p:cNvPr>
          <p:cNvPicPr>
            <a:picLocks noChangeAspect="1"/>
          </p:cNvPicPr>
          <p:nvPr/>
        </p:nvPicPr>
        <p:blipFill>
          <a:blip r:embed="rId3"/>
          <a:stretch>
            <a:fillRect/>
          </a:stretch>
        </p:blipFill>
        <p:spPr>
          <a:xfrm>
            <a:off x="1692196" y="650608"/>
            <a:ext cx="1847248" cy="1847248"/>
          </a:xfrm>
          <a:prstGeom prst="rect">
            <a:avLst/>
          </a:prstGeom>
        </p:spPr>
      </p:pic>
    </p:spTree>
    <p:extLst>
      <p:ext uri="{BB962C8B-B14F-4D97-AF65-F5344CB8AC3E}">
        <p14:creationId xmlns:p14="http://schemas.microsoft.com/office/powerpoint/2010/main" val="3575040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D: Example answers</a:t>
            </a:r>
          </a:p>
        </p:txBody>
      </p:sp>
      <p:sp>
        <p:nvSpPr>
          <p:cNvPr id="5" name="TextBox 4">
            <a:extLst>
              <a:ext uri="{FF2B5EF4-FFF2-40B4-BE49-F238E27FC236}">
                <a16:creationId xmlns:a16="http://schemas.microsoft.com/office/drawing/2014/main" id="{38E6FFFC-F388-48B4-87F9-1CD202E5148C}"/>
              </a:ext>
            </a:extLst>
          </p:cNvPr>
          <p:cNvSpPr txBox="1"/>
          <p:nvPr/>
        </p:nvSpPr>
        <p:spPr>
          <a:xfrm>
            <a:off x="734519" y="1589389"/>
            <a:ext cx="9730282"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Car owners, taxi firm owners, high street stores, children who scrape the vehicles for their parents/ guardians etc.</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Visibility with ice on the car is reduced making it dangerous to drive. </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Speed – people need to get to work on time so ice scrapers help to decrease the time to get driving in very cold conditions.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a:latin typeface="Arial" panose="020B0604020202020204" pitchFamily="34" charset="0"/>
                <a:cs typeface="Arial" panose="020B0604020202020204" pitchFamily="34" charset="0"/>
              </a:rPr>
              <a:t>Trade mark </a:t>
            </a:r>
            <a:r>
              <a:rPr lang="en-GB" sz="1600" dirty="0">
                <a:latin typeface="Arial" panose="020B0604020202020204" pitchFamily="34" charset="0"/>
                <a:cs typeface="Arial" panose="020B0604020202020204" pitchFamily="34" charset="0"/>
              </a:rPr>
              <a:t>for the name of the product, registered design for the way that the ice scraper looks, patent for an innovative design method which is different to others sold in the high street stores.  These methods of IP are extremely important to stop other people from stealing your fantastic idea and means that you will be rewarded for your hard work in creating a fantastic new design. It also means that customers will have less choice of similar products so are more likely to spend their money on your winning design.</a:t>
            </a:r>
          </a:p>
        </p:txBody>
      </p:sp>
    </p:spTree>
    <p:extLst>
      <p:ext uri="{BB962C8B-B14F-4D97-AF65-F5344CB8AC3E}">
        <p14:creationId xmlns:p14="http://schemas.microsoft.com/office/powerpoint/2010/main" val="22025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741BD15-0F39-4E91-AFC8-C179A407B3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2664" y="4050187"/>
            <a:ext cx="2628104" cy="1730853"/>
          </a:xfrm>
          <a:prstGeom prst="rect">
            <a:avLst/>
          </a:prstGeom>
        </p:spPr>
      </p:pic>
      <p:pic>
        <p:nvPicPr>
          <p:cNvPr id="15" name="Picture 14">
            <a:extLst>
              <a:ext uri="{FF2B5EF4-FFF2-40B4-BE49-F238E27FC236}">
                <a16:creationId xmlns:a16="http://schemas.microsoft.com/office/drawing/2014/main" id="{A8EF9BA1-94E1-4A0E-B4A3-098A58222B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0975" y="3971267"/>
            <a:ext cx="3391238" cy="1411001"/>
          </a:xfrm>
          <a:prstGeom prst="rect">
            <a:avLst/>
          </a:prstGeom>
        </p:spPr>
      </p:pic>
      <p:pic>
        <p:nvPicPr>
          <p:cNvPr id="12" name="Picture 11">
            <a:extLst>
              <a:ext uri="{FF2B5EF4-FFF2-40B4-BE49-F238E27FC236}">
                <a16:creationId xmlns:a16="http://schemas.microsoft.com/office/drawing/2014/main" id="{D166C4DE-0E2F-481D-9EFC-38A4610F79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095" y="1576917"/>
            <a:ext cx="2378070" cy="1948377"/>
          </a:xfrm>
          <a:prstGeom prst="rect">
            <a:avLst/>
          </a:prstGeom>
        </p:spPr>
      </p:pic>
      <p:pic>
        <p:nvPicPr>
          <p:cNvPr id="10" name="Picture 9">
            <a:extLst>
              <a:ext uri="{FF2B5EF4-FFF2-40B4-BE49-F238E27FC236}">
                <a16:creationId xmlns:a16="http://schemas.microsoft.com/office/drawing/2014/main" id="{51B018E6-6AC2-4D81-BDED-372CC02959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149" y="4092904"/>
            <a:ext cx="3402680" cy="1233186"/>
          </a:xfrm>
          <a:prstGeom prst="rect">
            <a:avLst/>
          </a:prstGeom>
        </p:spPr>
      </p:pic>
      <p:pic>
        <p:nvPicPr>
          <p:cNvPr id="6" name="Picture 5">
            <a:extLst>
              <a:ext uri="{FF2B5EF4-FFF2-40B4-BE49-F238E27FC236}">
                <a16:creationId xmlns:a16="http://schemas.microsoft.com/office/drawing/2014/main" id="{99ACA54A-5B19-42D5-BF46-BE5BC5F83A7C}"/>
              </a:ext>
            </a:extLst>
          </p:cNvPr>
          <p:cNvPicPr>
            <a:picLocks noChangeAspect="1"/>
          </p:cNvPicPr>
          <p:nvPr/>
        </p:nvPicPr>
        <p:blipFill>
          <a:blip r:embed="rId7"/>
          <a:stretch>
            <a:fillRect/>
          </a:stretch>
        </p:blipFill>
        <p:spPr>
          <a:xfrm>
            <a:off x="3240377" y="829911"/>
            <a:ext cx="3074818" cy="2323990"/>
          </a:xfrm>
          <a:prstGeom prst="rect">
            <a:avLst/>
          </a:prstGeom>
        </p:spPr>
      </p:pic>
      <p:pic>
        <p:nvPicPr>
          <p:cNvPr id="5" name="Picture 4">
            <a:extLst>
              <a:ext uri="{FF2B5EF4-FFF2-40B4-BE49-F238E27FC236}">
                <a16:creationId xmlns:a16="http://schemas.microsoft.com/office/drawing/2014/main" id="{FB0B68A1-C953-40B3-853F-EC045CBFF9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6560" y="346830"/>
            <a:ext cx="3444240" cy="633513"/>
          </a:xfrm>
          <a:prstGeom prst="rect">
            <a:avLst/>
          </a:prstGeom>
        </p:spPr>
      </p:pic>
      <p:pic>
        <p:nvPicPr>
          <p:cNvPr id="3" name="Picture 2">
            <a:extLst>
              <a:ext uri="{FF2B5EF4-FFF2-40B4-BE49-F238E27FC236}">
                <a16:creationId xmlns:a16="http://schemas.microsoft.com/office/drawing/2014/main" id="{ED2B4F18-DC75-4271-B429-96A652D2FD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80150" y="1953408"/>
            <a:ext cx="5193128" cy="1721521"/>
          </a:xfrm>
          <a:prstGeom prst="rect">
            <a:avLst/>
          </a:prstGeom>
        </p:spPr>
      </p:pic>
      <p:sp>
        <p:nvSpPr>
          <p:cNvPr id="180229" name="Title 1"/>
          <p:cNvSpPr>
            <a:spLocks noGrp="1"/>
          </p:cNvSpPr>
          <p:nvPr>
            <p:ph type="title" idx="4294967295"/>
          </p:nvPr>
        </p:nvSpPr>
        <p:spPr>
          <a:xfrm>
            <a:off x="-1004909" y="-198650"/>
            <a:ext cx="5029200" cy="1143000"/>
          </a:xfrm>
        </p:spPr>
        <p:txBody>
          <a:bodyPr/>
          <a:lstStyle/>
          <a:p>
            <a:pPr algn="r"/>
            <a:r>
              <a:rPr lang="en-GB" sz="3600" dirty="0"/>
              <a:t>What brand am I?</a:t>
            </a:r>
          </a:p>
        </p:txBody>
      </p:sp>
      <p:sp>
        <p:nvSpPr>
          <p:cNvPr id="752650" name="Oval 10"/>
          <p:cNvSpPr>
            <a:spLocks noChangeArrowheads="1"/>
          </p:cNvSpPr>
          <p:nvPr/>
        </p:nvSpPr>
        <p:spPr bwMode="auto">
          <a:xfrm>
            <a:off x="3700492" y="4092905"/>
            <a:ext cx="2963384" cy="1688135"/>
          </a:xfrm>
          <a:prstGeom prst="ellipse">
            <a:avLst/>
          </a:prstGeom>
          <a:solidFill>
            <a:schemeClr val="tx1"/>
          </a:solidFill>
          <a:ln w="9525">
            <a:solidFill>
              <a:schemeClr val="tx1"/>
            </a:solidFill>
            <a:round/>
            <a:headEnd/>
            <a:tailEnd/>
          </a:ln>
        </p:spPr>
        <p:txBody>
          <a:bodyPr wrap="none" anchor="ctr"/>
          <a:lstStyle/>
          <a:p>
            <a:endParaRPr lang="en-US"/>
          </a:p>
        </p:txBody>
      </p:sp>
      <p:sp>
        <p:nvSpPr>
          <p:cNvPr id="752651" name="Rectangle 11"/>
          <p:cNvSpPr>
            <a:spLocks noChangeArrowheads="1"/>
          </p:cNvSpPr>
          <p:nvPr/>
        </p:nvSpPr>
        <p:spPr bwMode="auto">
          <a:xfrm>
            <a:off x="8339663" y="432797"/>
            <a:ext cx="2899856" cy="511553"/>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52652" name="AutoShape 12"/>
          <p:cNvSpPr>
            <a:spLocks noChangeArrowheads="1"/>
          </p:cNvSpPr>
          <p:nvPr/>
        </p:nvSpPr>
        <p:spPr bwMode="auto">
          <a:xfrm>
            <a:off x="445546" y="1516690"/>
            <a:ext cx="2157682" cy="2358584"/>
          </a:xfrm>
          <a:prstGeom prst="hexagon">
            <a:avLst>
              <a:gd name="adj" fmla="val 26764"/>
              <a:gd name="vf" fmla="val 115470"/>
            </a:avLst>
          </a:prstGeom>
          <a:solidFill>
            <a:schemeClr val="tx1"/>
          </a:solidFill>
          <a:ln w="9525">
            <a:solidFill>
              <a:schemeClr val="tx1"/>
            </a:solidFill>
            <a:miter lim="800000"/>
            <a:headEnd/>
            <a:tailEnd/>
          </a:ln>
        </p:spPr>
        <p:txBody>
          <a:bodyPr wrap="none" anchor="ctr"/>
          <a:lstStyle/>
          <a:p>
            <a:endParaRPr lang="en-US"/>
          </a:p>
        </p:txBody>
      </p:sp>
      <p:sp>
        <p:nvSpPr>
          <p:cNvPr id="752653" name="AutoShape 13"/>
          <p:cNvSpPr>
            <a:spLocks noChangeArrowheads="1"/>
          </p:cNvSpPr>
          <p:nvPr/>
        </p:nvSpPr>
        <p:spPr bwMode="auto">
          <a:xfrm>
            <a:off x="7910205" y="3863578"/>
            <a:ext cx="3246527" cy="19782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tx1"/>
          </a:solidFill>
          <a:ln w="9525">
            <a:solidFill>
              <a:schemeClr val="tx1"/>
            </a:solidFill>
            <a:miter lim="800000"/>
            <a:headEnd/>
            <a:tailEnd/>
          </a:ln>
        </p:spPr>
        <p:txBody>
          <a:bodyPr wrap="none" anchor="ctr"/>
          <a:lstStyle/>
          <a:p>
            <a:endParaRPr lang="en-GB"/>
          </a:p>
        </p:txBody>
      </p:sp>
      <p:sp>
        <p:nvSpPr>
          <p:cNvPr id="752654" name="AutoShape 14"/>
          <p:cNvSpPr>
            <a:spLocks noChangeArrowheads="1"/>
          </p:cNvSpPr>
          <p:nvPr/>
        </p:nvSpPr>
        <p:spPr bwMode="auto">
          <a:xfrm>
            <a:off x="3028916" y="588419"/>
            <a:ext cx="3030538" cy="2936875"/>
          </a:xfrm>
          <a:prstGeom prst="star5">
            <a:avLst/>
          </a:prstGeom>
          <a:solidFill>
            <a:schemeClr val="tx1"/>
          </a:solidFill>
          <a:ln w="9525">
            <a:solidFill>
              <a:schemeClr val="tx1"/>
            </a:solidFill>
            <a:miter lim="800000"/>
            <a:headEnd/>
            <a:tailEnd/>
          </a:ln>
          <a:effectLst/>
        </p:spPr>
        <p:txBody>
          <a:bodyPr wrap="none" anchor="ctr"/>
          <a:lstStyle/>
          <a:p>
            <a:pPr>
              <a:defRPr/>
            </a:pPr>
            <a:endParaRPr lang="en-GB"/>
          </a:p>
        </p:txBody>
      </p:sp>
      <p:sp>
        <p:nvSpPr>
          <p:cNvPr id="752655" name="Oval 15"/>
          <p:cNvSpPr>
            <a:spLocks noChangeArrowheads="1"/>
          </p:cNvSpPr>
          <p:nvPr/>
        </p:nvSpPr>
        <p:spPr bwMode="auto">
          <a:xfrm>
            <a:off x="6513666" y="2060995"/>
            <a:ext cx="5433860" cy="1528763"/>
          </a:xfrm>
          <a:prstGeom prst="ellipse">
            <a:avLst/>
          </a:prstGeom>
          <a:solidFill>
            <a:schemeClr val="tx1"/>
          </a:solidFill>
          <a:ln w="9525">
            <a:solidFill>
              <a:schemeClr val="tx1"/>
            </a:solidFill>
            <a:round/>
            <a:headEnd/>
            <a:tailEnd/>
          </a:ln>
        </p:spPr>
        <p:txBody>
          <a:bodyPr wrap="none" anchor="ctr"/>
          <a:lstStyle/>
          <a:p>
            <a:endParaRPr lang="en-US"/>
          </a:p>
        </p:txBody>
      </p:sp>
      <p:sp>
        <p:nvSpPr>
          <p:cNvPr id="752656" name="Rectangle 16"/>
          <p:cNvSpPr>
            <a:spLocks noChangeArrowheads="1"/>
          </p:cNvSpPr>
          <p:nvPr/>
        </p:nvSpPr>
        <p:spPr bwMode="auto">
          <a:xfrm>
            <a:off x="445545" y="4177150"/>
            <a:ext cx="2951162" cy="8318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1" name="Text Box 17"/>
          <p:cNvSpPr txBox="1">
            <a:spLocks noChangeArrowheads="1"/>
          </p:cNvSpPr>
          <p:nvPr/>
        </p:nvSpPr>
        <p:spPr bwMode="auto">
          <a:xfrm>
            <a:off x="1426145" y="2174265"/>
            <a:ext cx="1093536"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1.</a:t>
            </a:r>
          </a:p>
        </p:txBody>
      </p:sp>
      <p:sp>
        <p:nvSpPr>
          <p:cNvPr id="23" name="Text Box 17"/>
          <p:cNvSpPr txBox="1">
            <a:spLocks noChangeArrowheads="1"/>
          </p:cNvSpPr>
          <p:nvPr/>
        </p:nvSpPr>
        <p:spPr bwMode="auto">
          <a:xfrm>
            <a:off x="4346117" y="1645496"/>
            <a:ext cx="1093536"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2.</a:t>
            </a:r>
          </a:p>
        </p:txBody>
      </p:sp>
      <p:sp>
        <p:nvSpPr>
          <p:cNvPr id="24" name="Text Box 17"/>
          <p:cNvSpPr txBox="1">
            <a:spLocks noChangeArrowheads="1"/>
          </p:cNvSpPr>
          <p:nvPr/>
        </p:nvSpPr>
        <p:spPr bwMode="auto">
          <a:xfrm>
            <a:off x="9640868" y="248087"/>
            <a:ext cx="346412"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3</a:t>
            </a:r>
          </a:p>
        </p:txBody>
      </p:sp>
      <p:sp>
        <p:nvSpPr>
          <p:cNvPr id="25" name="Text Box 17"/>
          <p:cNvSpPr txBox="1">
            <a:spLocks noChangeArrowheads="1"/>
          </p:cNvSpPr>
          <p:nvPr/>
        </p:nvSpPr>
        <p:spPr bwMode="auto">
          <a:xfrm>
            <a:off x="1509691" y="4238230"/>
            <a:ext cx="1093536"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4.</a:t>
            </a:r>
          </a:p>
        </p:txBody>
      </p:sp>
      <p:sp>
        <p:nvSpPr>
          <p:cNvPr id="26" name="Text Box 17"/>
          <p:cNvSpPr txBox="1">
            <a:spLocks noChangeArrowheads="1"/>
          </p:cNvSpPr>
          <p:nvPr/>
        </p:nvSpPr>
        <p:spPr bwMode="auto">
          <a:xfrm>
            <a:off x="8746583" y="2409877"/>
            <a:ext cx="1093536"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5.</a:t>
            </a:r>
          </a:p>
        </p:txBody>
      </p:sp>
      <p:sp>
        <p:nvSpPr>
          <p:cNvPr id="27" name="Text Box 17"/>
          <p:cNvSpPr txBox="1">
            <a:spLocks noChangeArrowheads="1"/>
          </p:cNvSpPr>
          <p:nvPr/>
        </p:nvSpPr>
        <p:spPr bwMode="auto">
          <a:xfrm>
            <a:off x="4709948" y="4551271"/>
            <a:ext cx="1093536"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6.</a:t>
            </a:r>
          </a:p>
        </p:txBody>
      </p:sp>
      <p:sp>
        <p:nvSpPr>
          <p:cNvPr id="28" name="Text Box 17"/>
          <p:cNvSpPr txBox="1">
            <a:spLocks noChangeArrowheads="1"/>
          </p:cNvSpPr>
          <p:nvPr/>
        </p:nvSpPr>
        <p:spPr bwMode="auto">
          <a:xfrm>
            <a:off x="8726929" y="4653729"/>
            <a:ext cx="1093536" cy="830997"/>
          </a:xfrm>
          <a:prstGeom prst="rect">
            <a:avLst/>
          </a:prstGeom>
          <a:noFill/>
          <a:ln w="9525">
            <a:noFill/>
            <a:miter lim="800000"/>
            <a:headEnd/>
            <a:tailEnd/>
          </a:ln>
        </p:spPr>
        <p:txBody>
          <a:bodyPr wrap="square">
            <a:spAutoFit/>
          </a:bodyPr>
          <a:lstStyle/>
          <a:p>
            <a:pPr>
              <a:spcBef>
                <a:spcPct val="50000"/>
              </a:spcBef>
            </a:pPr>
            <a:r>
              <a:rPr lang="en-GB" sz="4800" dirty="0">
                <a:solidFill>
                  <a:srgbClr val="969696"/>
                </a:solidFill>
              </a:rPr>
              <a:t>7.</a:t>
            </a:r>
          </a:p>
        </p:txBody>
      </p:sp>
    </p:spTree>
    <p:extLst>
      <p:ext uri="{BB962C8B-B14F-4D97-AF65-F5344CB8AC3E}">
        <p14:creationId xmlns:p14="http://schemas.microsoft.com/office/powerpoint/2010/main" val="24043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526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024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52654"/>
                                        </p:tgtEl>
                                      </p:cBhvr>
                                    </p:animEffect>
                                    <p:set>
                                      <p:cBhvr>
                                        <p:cTn id="16" dur="1" fill="hold">
                                          <p:stCondLst>
                                            <p:cond delay="499"/>
                                          </p:stCondLst>
                                        </p:cTn>
                                        <p:tgtEl>
                                          <p:spTgt spid="75265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4"/>
                                        </p:tgtEl>
                                      </p:cBhvr>
                                    </p:animEffect>
                                    <p:set>
                                      <p:cBhvr>
                                        <p:cTn id="21" dur="1" fill="hold">
                                          <p:stCondLst>
                                            <p:cond delay="1999"/>
                                          </p:stCondLst>
                                        </p:cTn>
                                        <p:tgtEl>
                                          <p:spTgt spid="24"/>
                                        </p:tgtEl>
                                        <p:attrNameLst>
                                          <p:attrName>style.visibility</p:attrName>
                                        </p:attrNameLst>
                                      </p:cBhvr>
                                      <p:to>
                                        <p:strVal val="hidden"/>
                                      </p:to>
                                    </p:set>
                                  </p:childTnLst>
                                </p:cTn>
                              </p:par>
                              <p:par>
                                <p:cTn id="22" presetID="6" presetClass="exit" presetSubtype="32" fill="hold" grpId="0" nodeType="withEffect">
                                  <p:stCondLst>
                                    <p:cond delay="0"/>
                                  </p:stCondLst>
                                  <p:childTnLst>
                                    <p:animEffect transition="out" filter="circle(out)">
                                      <p:cBhvr>
                                        <p:cTn id="23" dur="2000"/>
                                        <p:tgtEl>
                                          <p:spTgt spid="752651"/>
                                        </p:tgtEl>
                                      </p:cBhvr>
                                    </p:animEffect>
                                    <p:set>
                                      <p:cBhvr>
                                        <p:cTn id="24" dur="1" fill="hold">
                                          <p:stCondLst>
                                            <p:cond delay="1999"/>
                                          </p:stCondLst>
                                        </p:cTn>
                                        <p:tgtEl>
                                          <p:spTgt spid="7526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25"/>
                                        </p:tgtEl>
                                        <p:attrNameLst>
                                          <p:attrName>ppt_x</p:attrName>
                                        </p:attrNameLst>
                                      </p:cBhvr>
                                      <p:tavLst>
                                        <p:tav tm="0">
                                          <p:val>
                                            <p:strVal val="ppt_x"/>
                                          </p:val>
                                        </p:tav>
                                        <p:tav tm="100000">
                                          <p:val>
                                            <p:strVal val="ppt_x"/>
                                          </p:val>
                                        </p:tav>
                                      </p:tavLst>
                                    </p:anim>
                                    <p:anim calcmode="lin" valueType="num">
                                      <p:cBhvr additive="base">
                                        <p:cTn id="29" dur="500"/>
                                        <p:tgtEl>
                                          <p:spTgt spid="25"/>
                                        </p:tgtEl>
                                        <p:attrNameLst>
                                          <p:attrName>ppt_y</p:attrName>
                                        </p:attrNameLst>
                                      </p:cBhvr>
                                      <p:tavLst>
                                        <p:tav tm="0">
                                          <p:val>
                                            <p:strVal val="ppt_y"/>
                                          </p:val>
                                        </p:tav>
                                        <p:tav tm="100000">
                                          <p:val>
                                            <p:strVal val="1+ppt_h/2"/>
                                          </p:val>
                                        </p:tav>
                                      </p:tavLst>
                                    </p:anim>
                                    <p:set>
                                      <p:cBhvr>
                                        <p:cTn id="30" dur="1" fill="hold">
                                          <p:stCondLst>
                                            <p:cond delay="499"/>
                                          </p:stCondLst>
                                        </p:cTn>
                                        <p:tgtEl>
                                          <p:spTgt spid="25"/>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752656"/>
                                        </p:tgtEl>
                                        <p:attrNameLst>
                                          <p:attrName>ppt_x</p:attrName>
                                        </p:attrNameLst>
                                      </p:cBhvr>
                                      <p:tavLst>
                                        <p:tav tm="0">
                                          <p:val>
                                            <p:strVal val="ppt_x"/>
                                          </p:val>
                                        </p:tav>
                                        <p:tav tm="100000">
                                          <p:val>
                                            <p:strVal val="ppt_x"/>
                                          </p:val>
                                        </p:tav>
                                      </p:tavLst>
                                    </p:anim>
                                    <p:anim calcmode="lin" valueType="num">
                                      <p:cBhvr additive="base">
                                        <p:cTn id="33" dur="500"/>
                                        <p:tgtEl>
                                          <p:spTgt spid="752656"/>
                                        </p:tgtEl>
                                        <p:attrNameLst>
                                          <p:attrName>ppt_y</p:attrName>
                                        </p:attrNameLst>
                                      </p:cBhvr>
                                      <p:tavLst>
                                        <p:tav tm="0">
                                          <p:val>
                                            <p:strVal val="ppt_y"/>
                                          </p:val>
                                        </p:tav>
                                        <p:tav tm="100000">
                                          <p:val>
                                            <p:strVal val="1+ppt_h/2"/>
                                          </p:val>
                                        </p:tav>
                                      </p:tavLst>
                                    </p:anim>
                                    <p:set>
                                      <p:cBhvr>
                                        <p:cTn id="34" dur="1" fill="hold">
                                          <p:stCondLst>
                                            <p:cond delay="499"/>
                                          </p:stCondLst>
                                        </p:cTn>
                                        <p:tgtEl>
                                          <p:spTgt spid="75265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0" nodeType="clickEffect">
                                  <p:stCondLst>
                                    <p:cond delay="0"/>
                                  </p:stCondLst>
                                  <p:childTnLst>
                                    <p:animEffect transition="out" filter="barn(inVertical)">
                                      <p:cBhvr>
                                        <p:cTn id="38" dur="500"/>
                                        <p:tgtEl>
                                          <p:spTgt spid="752655"/>
                                        </p:tgtEl>
                                      </p:cBhvr>
                                    </p:animEffect>
                                    <p:set>
                                      <p:cBhvr>
                                        <p:cTn id="39" dur="1" fill="hold">
                                          <p:stCondLst>
                                            <p:cond delay="499"/>
                                          </p:stCondLst>
                                        </p:cTn>
                                        <p:tgtEl>
                                          <p:spTgt spid="752655"/>
                                        </p:tgtEl>
                                        <p:attrNameLst>
                                          <p:attrName>style.visibility</p:attrName>
                                        </p:attrNameLst>
                                      </p:cBhvr>
                                      <p:to>
                                        <p:strVal val="hidden"/>
                                      </p:to>
                                    </p:set>
                                  </p:childTnLst>
                                </p:cTn>
                              </p:par>
                              <p:par>
                                <p:cTn id="40" presetID="16" presetClass="exit" presetSubtype="21" fill="hold" grpId="0" nodeType="withEffect">
                                  <p:stCondLst>
                                    <p:cond delay="0"/>
                                  </p:stCondLst>
                                  <p:childTnLst>
                                    <p:animEffect transition="out" filter="barn(inVertical)">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27"/>
                                        </p:tgtEl>
                                      </p:cBhvr>
                                    </p:animEffect>
                                    <p:anim calcmode="lin" valueType="num">
                                      <p:cBhvr>
                                        <p:cTn id="47" dur="1822" tmFilter="0,0; 0.14,0.31; 0.43,0.73; 0.71,0.91; 1.0,1.0">
                                          <p:stCondLst>
                                            <p:cond delay="0"/>
                                          </p:stCondLst>
                                        </p:cTn>
                                        <p:tgtEl>
                                          <p:spTgt spid="27"/>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27"/>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2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2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2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2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27"/>
                                        </p:tgtEl>
                                        <p:attrNameLst>
                                          <p:attrName>ppt_y</p:attrName>
                                        </p:attrNameLst>
                                      </p:cBhvr>
                                      <p:tavLst>
                                        <p:tav tm="0">
                                          <p:val>
                                            <p:strVal val="ppt_y"/>
                                          </p:val>
                                        </p:tav>
                                        <p:tav tm="100000">
                                          <p:val>
                                            <p:strVal val="ppt_y+ppt_h"/>
                                          </p:val>
                                        </p:tav>
                                      </p:tavLst>
                                    </p:anim>
                                    <p:animScale>
                                      <p:cBhvr>
                                        <p:cTn id="54" dur="26">
                                          <p:stCondLst>
                                            <p:cond delay="620"/>
                                          </p:stCondLst>
                                        </p:cTn>
                                        <p:tgtEl>
                                          <p:spTgt spid="27"/>
                                        </p:tgtEl>
                                      </p:cBhvr>
                                      <p:to x="100000" y="60000"/>
                                    </p:animScale>
                                    <p:animScale>
                                      <p:cBhvr>
                                        <p:cTn id="55" dur="166" decel="50000">
                                          <p:stCondLst>
                                            <p:cond delay="646"/>
                                          </p:stCondLst>
                                        </p:cTn>
                                        <p:tgtEl>
                                          <p:spTgt spid="27"/>
                                        </p:tgtEl>
                                      </p:cBhvr>
                                      <p:to x="100000" y="100000"/>
                                    </p:animScale>
                                    <p:animScale>
                                      <p:cBhvr>
                                        <p:cTn id="56" dur="26">
                                          <p:stCondLst>
                                            <p:cond delay="1312"/>
                                          </p:stCondLst>
                                        </p:cTn>
                                        <p:tgtEl>
                                          <p:spTgt spid="27"/>
                                        </p:tgtEl>
                                      </p:cBhvr>
                                      <p:to x="100000" y="80000"/>
                                    </p:animScale>
                                    <p:animScale>
                                      <p:cBhvr>
                                        <p:cTn id="57" dur="166" decel="50000">
                                          <p:stCondLst>
                                            <p:cond delay="1338"/>
                                          </p:stCondLst>
                                        </p:cTn>
                                        <p:tgtEl>
                                          <p:spTgt spid="27"/>
                                        </p:tgtEl>
                                      </p:cBhvr>
                                      <p:to x="100000" y="100000"/>
                                    </p:animScale>
                                    <p:animScale>
                                      <p:cBhvr>
                                        <p:cTn id="58" dur="26">
                                          <p:stCondLst>
                                            <p:cond delay="1642"/>
                                          </p:stCondLst>
                                        </p:cTn>
                                        <p:tgtEl>
                                          <p:spTgt spid="27"/>
                                        </p:tgtEl>
                                      </p:cBhvr>
                                      <p:to x="100000" y="90000"/>
                                    </p:animScale>
                                    <p:animScale>
                                      <p:cBhvr>
                                        <p:cTn id="59" dur="166" decel="50000">
                                          <p:stCondLst>
                                            <p:cond delay="1668"/>
                                          </p:stCondLst>
                                        </p:cTn>
                                        <p:tgtEl>
                                          <p:spTgt spid="27"/>
                                        </p:tgtEl>
                                      </p:cBhvr>
                                      <p:to x="100000" y="100000"/>
                                    </p:animScale>
                                    <p:animScale>
                                      <p:cBhvr>
                                        <p:cTn id="60" dur="26">
                                          <p:stCondLst>
                                            <p:cond delay="1808"/>
                                          </p:stCondLst>
                                        </p:cTn>
                                        <p:tgtEl>
                                          <p:spTgt spid="27"/>
                                        </p:tgtEl>
                                      </p:cBhvr>
                                      <p:to x="100000" y="95000"/>
                                    </p:animScale>
                                    <p:animScale>
                                      <p:cBhvr>
                                        <p:cTn id="61" dur="166" decel="50000">
                                          <p:stCondLst>
                                            <p:cond delay="1834"/>
                                          </p:stCondLst>
                                        </p:cTn>
                                        <p:tgtEl>
                                          <p:spTgt spid="27"/>
                                        </p:tgtEl>
                                      </p:cBhvr>
                                      <p:to x="100000" y="100000"/>
                                    </p:animScale>
                                    <p:set>
                                      <p:cBhvr>
                                        <p:cTn id="62" dur="1" fill="hold">
                                          <p:stCondLst>
                                            <p:cond delay="1999"/>
                                          </p:stCondLst>
                                        </p:cTn>
                                        <p:tgtEl>
                                          <p:spTgt spid="27"/>
                                        </p:tgtEl>
                                        <p:attrNameLst>
                                          <p:attrName>style.visibility</p:attrName>
                                        </p:attrNameLst>
                                      </p:cBhvr>
                                      <p:to>
                                        <p:strVal val="hidden"/>
                                      </p:to>
                                    </p:set>
                                  </p:childTnLst>
                                </p:cTn>
                              </p:par>
                              <p:par>
                                <p:cTn id="63" presetID="26" presetClass="exit" presetSubtype="0" fill="hold" grpId="0" nodeType="withEffect">
                                  <p:stCondLst>
                                    <p:cond delay="0"/>
                                  </p:stCondLst>
                                  <p:childTnLst>
                                    <p:animEffect transition="out" filter="wipe(down)">
                                      <p:cBhvr>
                                        <p:cTn id="64" dur="180" accel="50000">
                                          <p:stCondLst>
                                            <p:cond delay="1820"/>
                                          </p:stCondLst>
                                        </p:cTn>
                                        <p:tgtEl>
                                          <p:spTgt spid="752650"/>
                                        </p:tgtEl>
                                      </p:cBhvr>
                                    </p:animEffect>
                                    <p:anim calcmode="lin" valueType="num">
                                      <p:cBhvr>
                                        <p:cTn id="65" dur="1822" tmFilter="0,0; 0.14,0.31; 0.43,0.73; 0.71,0.91; 1.0,1.0">
                                          <p:stCondLst>
                                            <p:cond delay="0"/>
                                          </p:stCondLst>
                                        </p:cTn>
                                        <p:tgtEl>
                                          <p:spTgt spid="752650"/>
                                        </p:tgtEl>
                                        <p:attrNameLst>
                                          <p:attrName>ppt_x</p:attrName>
                                        </p:attrNameLst>
                                      </p:cBhvr>
                                      <p:tavLst>
                                        <p:tav tm="0">
                                          <p:val>
                                            <p:strVal val="ppt_x"/>
                                          </p:val>
                                        </p:tav>
                                        <p:tav tm="100000">
                                          <p:val>
                                            <p:strVal val="#ppt_x+0.25"/>
                                          </p:val>
                                        </p:tav>
                                      </p:tavLst>
                                    </p:anim>
                                    <p:anim calcmode="lin" valueType="num">
                                      <p:cBhvr>
                                        <p:cTn id="66" dur="178">
                                          <p:stCondLst>
                                            <p:cond delay="1822"/>
                                          </p:stCondLst>
                                        </p:cTn>
                                        <p:tgtEl>
                                          <p:spTgt spid="752650"/>
                                        </p:tgtEl>
                                        <p:attrNameLst>
                                          <p:attrName>ppt_x</p:attrName>
                                        </p:attrNameLst>
                                      </p:cBhvr>
                                      <p:tavLst>
                                        <p:tav tm="0">
                                          <p:val>
                                            <p:strVal val="ppt_x"/>
                                          </p:val>
                                        </p:tav>
                                        <p:tav tm="100000">
                                          <p:val>
                                            <p:strVal val="ppt_x"/>
                                          </p:val>
                                        </p:tav>
                                      </p:tavLst>
                                    </p:anim>
                                    <p:anim calcmode="lin" valueType="num">
                                      <p:cBhvr>
                                        <p:cTn id="67" dur="664" tmFilter="0.0,0.0;0.25,0.07;0.50,0.2;0.75,0.467;1.0,1.0">
                                          <p:stCondLst>
                                            <p:cond delay="0"/>
                                          </p:stCondLst>
                                        </p:cTn>
                                        <p:tgtEl>
                                          <p:spTgt spid="7526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8" dur="664" tmFilter="0, 0; 0.125,0.2665; 0.25,0.4; 0.375,0.465; 0.5,0.5;  0.625,0.535; 0.75,0.6; 0.875,0.7335; 1,1">
                                          <p:stCondLst>
                                            <p:cond delay="664"/>
                                          </p:stCondLst>
                                        </p:cTn>
                                        <p:tgtEl>
                                          <p:spTgt spid="7526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9" dur="332" tmFilter="0, 0; 0.125,0.2665; 0.25,0.4; 0.375,0.465; 0.5,0.5;  0.625,0.535; 0.75,0.6; 0.875,0.7335; 1,1">
                                          <p:stCondLst>
                                            <p:cond delay="1324"/>
                                          </p:stCondLst>
                                        </p:cTn>
                                        <p:tgtEl>
                                          <p:spTgt spid="7526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0" dur="164" tmFilter="0, 0; 0.125,0.2665; 0.25,0.4; 0.375,0.465; 0.5,0.5;  0.625,0.535; 0.75,0.6; 0.875,0.7335; 1,1">
                                          <p:stCondLst>
                                            <p:cond delay="1656"/>
                                          </p:stCondLst>
                                        </p:cTn>
                                        <p:tgtEl>
                                          <p:spTgt spid="7526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1" dur="180" accel="50000">
                                          <p:stCondLst>
                                            <p:cond delay="1820"/>
                                          </p:stCondLst>
                                        </p:cTn>
                                        <p:tgtEl>
                                          <p:spTgt spid="752650"/>
                                        </p:tgtEl>
                                        <p:attrNameLst>
                                          <p:attrName>ppt_y</p:attrName>
                                        </p:attrNameLst>
                                      </p:cBhvr>
                                      <p:tavLst>
                                        <p:tav tm="0">
                                          <p:val>
                                            <p:strVal val="ppt_y"/>
                                          </p:val>
                                        </p:tav>
                                        <p:tav tm="100000">
                                          <p:val>
                                            <p:strVal val="ppt_y+ppt_h"/>
                                          </p:val>
                                        </p:tav>
                                      </p:tavLst>
                                    </p:anim>
                                    <p:animScale>
                                      <p:cBhvr>
                                        <p:cTn id="72" dur="26">
                                          <p:stCondLst>
                                            <p:cond delay="620"/>
                                          </p:stCondLst>
                                        </p:cTn>
                                        <p:tgtEl>
                                          <p:spTgt spid="752650"/>
                                        </p:tgtEl>
                                      </p:cBhvr>
                                      <p:to x="100000" y="60000"/>
                                    </p:animScale>
                                    <p:animScale>
                                      <p:cBhvr>
                                        <p:cTn id="73" dur="166" decel="50000">
                                          <p:stCondLst>
                                            <p:cond delay="646"/>
                                          </p:stCondLst>
                                        </p:cTn>
                                        <p:tgtEl>
                                          <p:spTgt spid="752650"/>
                                        </p:tgtEl>
                                      </p:cBhvr>
                                      <p:to x="100000" y="100000"/>
                                    </p:animScale>
                                    <p:animScale>
                                      <p:cBhvr>
                                        <p:cTn id="74" dur="26">
                                          <p:stCondLst>
                                            <p:cond delay="1312"/>
                                          </p:stCondLst>
                                        </p:cTn>
                                        <p:tgtEl>
                                          <p:spTgt spid="752650"/>
                                        </p:tgtEl>
                                      </p:cBhvr>
                                      <p:to x="100000" y="80000"/>
                                    </p:animScale>
                                    <p:animScale>
                                      <p:cBhvr>
                                        <p:cTn id="75" dur="166" decel="50000">
                                          <p:stCondLst>
                                            <p:cond delay="1338"/>
                                          </p:stCondLst>
                                        </p:cTn>
                                        <p:tgtEl>
                                          <p:spTgt spid="752650"/>
                                        </p:tgtEl>
                                      </p:cBhvr>
                                      <p:to x="100000" y="100000"/>
                                    </p:animScale>
                                    <p:animScale>
                                      <p:cBhvr>
                                        <p:cTn id="76" dur="26">
                                          <p:stCondLst>
                                            <p:cond delay="1642"/>
                                          </p:stCondLst>
                                        </p:cTn>
                                        <p:tgtEl>
                                          <p:spTgt spid="752650"/>
                                        </p:tgtEl>
                                      </p:cBhvr>
                                      <p:to x="100000" y="90000"/>
                                    </p:animScale>
                                    <p:animScale>
                                      <p:cBhvr>
                                        <p:cTn id="77" dur="166" decel="50000">
                                          <p:stCondLst>
                                            <p:cond delay="1668"/>
                                          </p:stCondLst>
                                        </p:cTn>
                                        <p:tgtEl>
                                          <p:spTgt spid="752650"/>
                                        </p:tgtEl>
                                      </p:cBhvr>
                                      <p:to x="100000" y="100000"/>
                                    </p:animScale>
                                    <p:animScale>
                                      <p:cBhvr>
                                        <p:cTn id="78" dur="26">
                                          <p:stCondLst>
                                            <p:cond delay="1808"/>
                                          </p:stCondLst>
                                        </p:cTn>
                                        <p:tgtEl>
                                          <p:spTgt spid="752650"/>
                                        </p:tgtEl>
                                      </p:cBhvr>
                                      <p:to x="100000" y="95000"/>
                                    </p:animScale>
                                    <p:animScale>
                                      <p:cBhvr>
                                        <p:cTn id="79" dur="166" decel="50000">
                                          <p:stCondLst>
                                            <p:cond delay="1834"/>
                                          </p:stCondLst>
                                        </p:cTn>
                                        <p:tgtEl>
                                          <p:spTgt spid="752650"/>
                                        </p:tgtEl>
                                      </p:cBhvr>
                                      <p:to x="100000" y="100000"/>
                                    </p:animScale>
                                    <p:set>
                                      <p:cBhvr>
                                        <p:cTn id="80" dur="1" fill="hold">
                                          <p:stCondLst>
                                            <p:cond delay="1999"/>
                                          </p:stCondLst>
                                        </p:cTn>
                                        <p:tgtEl>
                                          <p:spTgt spid="75265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5" presetClass="exit" presetSubtype="0" fill="hold" grpId="0" nodeType="clickEffect">
                                  <p:stCondLst>
                                    <p:cond delay="0"/>
                                  </p:stCondLst>
                                  <p:childTnLst>
                                    <p:animEffect transition="out" filter="fade">
                                      <p:cBhvr>
                                        <p:cTn id="84" dur="2000"/>
                                        <p:tgtEl>
                                          <p:spTgt spid="752653"/>
                                        </p:tgtEl>
                                      </p:cBhvr>
                                    </p:animEffect>
                                    <p:anim calcmode="lin" valueType="num">
                                      <p:cBhvr>
                                        <p:cTn id="85" dur="2000"/>
                                        <p:tgtEl>
                                          <p:spTgt spid="7526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2000"/>
                                        <p:tgtEl>
                                          <p:spTgt spid="752653"/>
                                        </p:tgtEl>
                                        <p:attrNameLst>
                                          <p:attrName>ppt_h</p:attrName>
                                        </p:attrNameLst>
                                      </p:cBhvr>
                                      <p:tavLst>
                                        <p:tav tm="0">
                                          <p:val>
                                            <p:strVal val="ppt_h"/>
                                          </p:val>
                                        </p:tav>
                                        <p:tav tm="100000">
                                          <p:val>
                                            <p:strVal val="ppt_h"/>
                                          </p:val>
                                        </p:tav>
                                      </p:tavLst>
                                    </p:anim>
                                    <p:set>
                                      <p:cBhvr>
                                        <p:cTn id="87" dur="1" fill="hold">
                                          <p:stCondLst>
                                            <p:cond delay="1999"/>
                                          </p:stCondLst>
                                        </p:cTn>
                                        <p:tgtEl>
                                          <p:spTgt spid="752653"/>
                                        </p:tgtEl>
                                        <p:attrNameLst>
                                          <p:attrName>style.visibility</p:attrName>
                                        </p:attrNameLst>
                                      </p:cBhvr>
                                      <p:to>
                                        <p:strVal val="hidden"/>
                                      </p:to>
                                    </p:set>
                                  </p:childTnLst>
                                </p:cTn>
                              </p:par>
                              <p:par>
                                <p:cTn id="88" presetID="45" presetClass="exit" presetSubtype="0" fill="hold" grpId="0" nodeType="withEffect">
                                  <p:stCondLst>
                                    <p:cond delay="0"/>
                                  </p:stCondLst>
                                  <p:childTnLst>
                                    <p:animEffect transition="out" filter="fade">
                                      <p:cBhvr>
                                        <p:cTn id="89" dur="2000"/>
                                        <p:tgtEl>
                                          <p:spTgt spid="28"/>
                                        </p:tgtEl>
                                      </p:cBhvr>
                                    </p:animEffect>
                                    <p:anim calcmode="lin" valueType="num">
                                      <p:cBhvr>
                                        <p:cTn id="90" dur="2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1" dur="2000"/>
                                        <p:tgtEl>
                                          <p:spTgt spid="28"/>
                                        </p:tgtEl>
                                        <p:attrNameLst>
                                          <p:attrName>ppt_h</p:attrName>
                                        </p:attrNameLst>
                                      </p:cBhvr>
                                      <p:tavLst>
                                        <p:tav tm="0">
                                          <p:val>
                                            <p:strVal val="ppt_h"/>
                                          </p:val>
                                        </p:tav>
                                        <p:tav tm="100000">
                                          <p:val>
                                            <p:strVal val="ppt_h"/>
                                          </p:val>
                                        </p:tav>
                                      </p:tavLst>
                                    </p:anim>
                                    <p:set>
                                      <p:cBhvr>
                                        <p:cTn id="92"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50" grpId="0" animBg="1"/>
      <p:bldP spid="752651" grpId="0" animBg="1"/>
      <p:bldP spid="752652" grpId="0" animBg="1"/>
      <p:bldP spid="752653" grpId="0" animBg="1"/>
      <p:bldP spid="752654" grpId="0" animBg="1"/>
      <p:bldP spid="752655" grpId="0" animBg="1"/>
      <p:bldP spid="752656" grpId="0" animBg="1"/>
      <p:bldP spid="180241"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CA38E1-C436-4782-814F-7DCC98C9E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293" y="3952395"/>
            <a:ext cx="3985146" cy="1321076"/>
          </a:xfrm>
          <a:prstGeom prst="rect">
            <a:avLst/>
          </a:prstGeom>
        </p:spPr>
      </p:pic>
      <p:sp>
        <p:nvSpPr>
          <p:cNvPr id="6" name="Title 5">
            <a:extLst>
              <a:ext uri="{FF2B5EF4-FFF2-40B4-BE49-F238E27FC236}">
                <a16:creationId xmlns:a16="http://schemas.microsoft.com/office/drawing/2014/main" id="{16F220FC-24EB-4049-8B2A-4E6D6482BCAA}"/>
              </a:ext>
            </a:extLst>
          </p:cNvPr>
          <p:cNvSpPr>
            <a:spLocks noGrp="1"/>
          </p:cNvSpPr>
          <p:nvPr>
            <p:ph type="title"/>
          </p:nvPr>
        </p:nvSpPr>
        <p:spPr>
          <a:xfrm>
            <a:off x="109182" y="274637"/>
            <a:ext cx="11473218" cy="1404037"/>
          </a:xfrm>
        </p:spPr>
        <p:txBody>
          <a:bodyPr>
            <a:normAutofit fontScale="90000"/>
          </a:bodyPr>
          <a:lstStyle/>
          <a:p>
            <a:r>
              <a:rPr lang="en-GB" dirty="0">
                <a:solidFill>
                  <a:srgbClr val="00B050"/>
                </a:solidFill>
              </a:rPr>
              <a:t>Father Christmas was originally GREEN!  </a:t>
            </a:r>
            <a:br>
              <a:rPr lang="en-GB" dirty="0">
                <a:solidFill>
                  <a:srgbClr val="00B050"/>
                </a:solidFill>
              </a:rPr>
            </a:br>
            <a:endParaRPr lang="en-GB" dirty="0">
              <a:solidFill>
                <a:srgbClr val="00B050"/>
              </a:solidFill>
            </a:endParaRPr>
          </a:p>
        </p:txBody>
      </p:sp>
      <p:sp>
        <p:nvSpPr>
          <p:cNvPr id="7" name="TextBox 6">
            <a:extLst>
              <a:ext uri="{FF2B5EF4-FFF2-40B4-BE49-F238E27FC236}">
                <a16:creationId xmlns:a16="http://schemas.microsoft.com/office/drawing/2014/main" id="{F37276F9-F317-4D9A-AFF6-956F7CEA1C77}"/>
              </a:ext>
            </a:extLst>
          </p:cNvPr>
          <p:cNvSpPr txBox="1"/>
          <p:nvPr/>
        </p:nvSpPr>
        <p:spPr>
          <a:xfrm>
            <a:off x="559346" y="2171770"/>
            <a:ext cx="3016155" cy="1569660"/>
          </a:xfrm>
          <a:prstGeom prst="rect">
            <a:avLst/>
          </a:prstGeom>
          <a:noFill/>
        </p:spPr>
        <p:txBody>
          <a:bodyPr wrap="square" rtlCol="0">
            <a:spAutoFit/>
          </a:bodyPr>
          <a:lstStyle/>
          <a:p>
            <a:r>
              <a:rPr lang="en-GB" sz="3200" dirty="0">
                <a:solidFill>
                  <a:srgbClr val="318AAC"/>
                </a:solidFill>
                <a:latin typeface="Cambria" panose="02040503050406030204" pitchFamily="18" charset="0"/>
              </a:rPr>
              <a:t>Why do we think of him now as RED?</a:t>
            </a:r>
          </a:p>
        </p:txBody>
      </p:sp>
      <p:pic>
        <p:nvPicPr>
          <p:cNvPr id="1026" name="Picture 2" descr="Green Father Christmas.">
            <a:extLst>
              <a:ext uri="{FF2B5EF4-FFF2-40B4-BE49-F238E27FC236}">
                <a16:creationId xmlns:a16="http://schemas.microsoft.com/office/drawing/2014/main" id="{FCC0675F-433F-4566-924B-19ADBC135C4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7041" y="1200150"/>
            <a:ext cx="28575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9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4"/>
          <p:cNvSpPr>
            <a:spLocks noGrp="1" noChangeArrowheads="1"/>
          </p:cNvSpPr>
          <p:nvPr>
            <p:ph type="title"/>
          </p:nvPr>
        </p:nvSpPr>
        <p:spPr>
          <a:xfrm>
            <a:off x="292100" y="424763"/>
            <a:ext cx="8458200" cy="689866"/>
          </a:xfrm>
          <a:noFill/>
        </p:spPr>
        <p:txBody>
          <a:bodyPr>
            <a:normAutofit fontScale="90000"/>
          </a:bodyPr>
          <a:lstStyle/>
          <a:p>
            <a:r>
              <a:rPr lang="en-GB" dirty="0">
                <a:solidFill>
                  <a:srgbClr val="00B050"/>
                </a:solidFill>
              </a:rPr>
              <a:t>What words do you associate with the following brands?</a:t>
            </a:r>
          </a:p>
        </p:txBody>
      </p:sp>
      <p:pic>
        <p:nvPicPr>
          <p:cNvPr id="4" name="Picture 3">
            <a:extLst>
              <a:ext uri="{FF2B5EF4-FFF2-40B4-BE49-F238E27FC236}">
                <a16:creationId xmlns:a16="http://schemas.microsoft.com/office/drawing/2014/main" id="{60F0FD4F-0AD5-47E4-877C-5B11CA8B3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61824">
            <a:off x="254304" y="2443831"/>
            <a:ext cx="2384388" cy="919878"/>
          </a:xfrm>
          <a:prstGeom prst="rect">
            <a:avLst/>
          </a:prstGeom>
        </p:spPr>
      </p:pic>
      <p:pic>
        <p:nvPicPr>
          <p:cNvPr id="6" name="Picture 5">
            <a:extLst>
              <a:ext uri="{FF2B5EF4-FFF2-40B4-BE49-F238E27FC236}">
                <a16:creationId xmlns:a16="http://schemas.microsoft.com/office/drawing/2014/main" id="{6D1B2B33-5E54-437D-AB03-AF0751A2C2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3359" y="1546204"/>
            <a:ext cx="3486437" cy="2121816"/>
          </a:xfrm>
          <a:prstGeom prst="rect">
            <a:avLst/>
          </a:prstGeom>
        </p:spPr>
      </p:pic>
      <p:sp>
        <p:nvSpPr>
          <p:cNvPr id="8" name="TextBox 7">
            <a:extLst>
              <a:ext uri="{FF2B5EF4-FFF2-40B4-BE49-F238E27FC236}">
                <a16:creationId xmlns:a16="http://schemas.microsoft.com/office/drawing/2014/main" id="{0F64327B-5D68-43D4-9F09-25A26F9D6F73}"/>
              </a:ext>
            </a:extLst>
          </p:cNvPr>
          <p:cNvSpPr txBox="1"/>
          <p:nvPr/>
        </p:nvSpPr>
        <p:spPr>
          <a:xfrm>
            <a:off x="292100" y="3848669"/>
            <a:ext cx="4593796" cy="1785104"/>
          </a:xfrm>
          <a:prstGeom prst="rect">
            <a:avLst/>
          </a:prstGeom>
          <a:noFill/>
        </p:spPr>
        <p:txBody>
          <a:bodyPr wrap="square" rtlCol="0">
            <a:spAutoFit/>
          </a:bodyPr>
          <a:lstStyle/>
          <a:p>
            <a:pPr>
              <a:spcAft>
                <a:spcPts val="600"/>
              </a:spcAft>
            </a:pPr>
            <a:r>
              <a:rPr lang="en-GB" dirty="0">
                <a:latin typeface="Arial" panose="020B0604020202020204" pitchFamily="34" charset="0"/>
                <a:cs typeface="Arial" panose="020B0604020202020204" pitchFamily="34" charset="0"/>
              </a:rPr>
              <a:t>1.</a:t>
            </a:r>
          </a:p>
          <a:p>
            <a:pPr>
              <a:spcAft>
                <a:spcPts val="600"/>
              </a:spcAft>
            </a:pPr>
            <a:r>
              <a:rPr lang="en-GB" dirty="0">
                <a:latin typeface="Arial" panose="020B0604020202020204" pitchFamily="34" charset="0"/>
                <a:cs typeface="Arial" panose="020B0604020202020204" pitchFamily="34" charset="0"/>
              </a:rPr>
              <a:t>2.</a:t>
            </a:r>
          </a:p>
          <a:p>
            <a:pPr>
              <a:spcAft>
                <a:spcPts val="600"/>
              </a:spcAft>
            </a:pPr>
            <a:r>
              <a:rPr lang="en-GB" dirty="0">
                <a:latin typeface="Arial" panose="020B0604020202020204" pitchFamily="34" charset="0"/>
                <a:cs typeface="Arial" panose="020B0604020202020204" pitchFamily="34" charset="0"/>
              </a:rPr>
              <a:t>3.</a:t>
            </a:r>
          </a:p>
          <a:p>
            <a:pPr>
              <a:spcAft>
                <a:spcPts val="600"/>
              </a:spcAft>
            </a:pPr>
            <a:r>
              <a:rPr lang="en-GB" dirty="0">
                <a:latin typeface="Arial" panose="020B0604020202020204" pitchFamily="34" charset="0"/>
                <a:cs typeface="Arial" panose="020B0604020202020204" pitchFamily="34" charset="0"/>
              </a:rPr>
              <a:t>4.</a:t>
            </a:r>
          </a:p>
          <a:p>
            <a:pPr>
              <a:spcAft>
                <a:spcPts val="600"/>
              </a:spcAft>
            </a:pPr>
            <a:r>
              <a:rPr lang="en-GB" dirty="0">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B75AA2C2-12EF-4578-BFD8-4DF81F9A6927}"/>
              </a:ext>
            </a:extLst>
          </p:cNvPr>
          <p:cNvSpPr txBox="1"/>
          <p:nvPr/>
        </p:nvSpPr>
        <p:spPr>
          <a:xfrm>
            <a:off x="5702487" y="3848669"/>
            <a:ext cx="4863152" cy="1785104"/>
          </a:xfrm>
          <a:prstGeom prst="rect">
            <a:avLst/>
          </a:prstGeom>
          <a:noFill/>
        </p:spPr>
        <p:txBody>
          <a:bodyPr wrap="square" rtlCol="0">
            <a:spAutoFit/>
          </a:bodyPr>
          <a:lstStyle/>
          <a:p>
            <a:pPr>
              <a:spcAft>
                <a:spcPts val="600"/>
              </a:spcAft>
            </a:pPr>
            <a:r>
              <a:rPr lang="en-GB" dirty="0">
                <a:latin typeface="Arial" panose="020B0604020202020204" pitchFamily="34" charset="0"/>
                <a:cs typeface="Arial" panose="020B0604020202020204" pitchFamily="34" charset="0"/>
              </a:rPr>
              <a:t>1.</a:t>
            </a:r>
          </a:p>
          <a:p>
            <a:pPr>
              <a:spcAft>
                <a:spcPts val="600"/>
              </a:spcAft>
            </a:pPr>
            <a:r>
              <a:rPr lang="en-GB" dirty="0">
                <a:latin typeface="Arial" panose="020B0604020202020204" pitchFamily="34" charset="0"/>
                <a:cs typeface="Arial" panose="020B0604020202020204" pitchFamily="34" charset="0"/>
              </a:rPr>
              <a:t>2.</a:t>
            </a:r>
          </a:p>
          <a:p>
            <a:pPr>
              <a:spcAft>
                <a:spcPts val="600"/>
              </a:spcAft>
            </a:pPr>
            <a:r>
              <a:rPr lang="en-GB" dirty="0">
                <a:latin typeface="Arial" panose="020B0604020202020204" pitchFamily="34" charset="0"/>
                <a:cs typeface="Arial" panose="020B0604020202020204" pitchFamily="34" charset="0"/>
              </a:rPr>
              <a:t>3.</a:t>
            </a:r>
          </a:p>
          <a:p>
            <a:pPr>
              <a:spcAft>
                <a:spcPts val="600"/>
              </a:spcAft>
            </a:pPr>
            <a:r>
              <a:rPr lang="en-GB" dirty="0">
                <a:latin typeface="Arial" panose="020B0604020202020204" pitchFamily="34" charset="0"/>
                <a:cs typeface="Arial" panose="020B0604020202020204" pitchFamily="34" charset="0"/>
              </a:rPr>
              <a:t>4.</a:t>
            </a:r>
          </a:p>
          <a:p>
            <a:pPr>
              <a:spcAft>
                <a:spcPts val="600"/>
              </a:spcAft>
            </a:pPr>
            <a:r>
              <a:rPr lang="en-GB" dirty="0">
                <a:latin typeface="Arial" panose="020B0604020202020204" pitchFamily="34" charset="0"/>
                <a:cs typeface="Arial" panose="020B0604020202020204" pitchFamily="34" charset="0"/>
              </a:rPr>
              <a:t>5.</a:t>
            </a:r>
          </a:p>
        </p:txBody>
      </p:sp>
      <p:pic>
        <p:nvPicPr>
          <p:cNvPr id="9" name="Picture 8">
            <a:extLst>
              <a:ext uri="{FF2B5EF4-FFF2-40B4-BE49-F238E27FC236}">
                <a16:creationId xmlns:a16="http://schemas.microsoft.com/office/drawing/2014/main" id="{286F91CD-2FD9-4854-834D-60BE97D55AE8}"/>
              </a:ext>
            </a:extLst>
          </p:cNvPr>
          <p:cNvPicPr>
            <a:picLocks noChangeAspect="1"/>
          </p:cNvPicPr>
          <p:nvPr/>
        </p:nvPicPr>
        <p:blipFill>
          <a:blip r:embed="rId5"/>
          <a:stretch>
            <a:fillRect/>
          </a:stretch>
        </p:blipFill>
        <p:spPr>
          <a:xfrm>
            <a:off x="2718539" y="1958871"/>
            <a:ext cx="2383382" cy="1461586"/>
          </a:xfrm>
          <a:prstGeom prst="rect">
            <a:avLst/>
          </a:prstGeom>
        </p:spPr>
      </p:pic>
      <p:pic>
        <p:nvPicPr>
          <p:cNvPr id="10" name="Picture 9">
            <a:extLst>
              <a:ext uri="{FF2B5EF4-FFF2-40B4-BE49-F238E27FC236}">
                <a16:creationId xmlns:a16="http://schemas.microsoft.com/office/drawing/2014/main" id="{4B6E9F88-96E0-4924-A066-9D42D4A840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70531" y="2817184"/>
            <a:ext cx="2400934" cy="1449314"/>
          </a:xfrm>
          <a:prstGeom prst="rect">
            <a:avLst/>
          </a:prstGeom>
        </p:spPr>
      </p:pic>
      <p:sp>
        <p:nvSpPr>
          <p:cNvPr id="11" name="TextBox 10">
            <a:extLst>
              <a:ext uri="{FF2B5EF4-FFF2-40B4-BE49-F238E27FC236}">
                <a16:creationId xmlns:a16="http://schemas.microsoft.com/office/drawing/2014/main" id="{8C01563B-90CE-44DE-89C9-7D8A09122E81}"/>
              </a:ext>
            </a:extLst>
          </p:cNvPr>
          <p:cNvSpPr txBox="1"/>
          <p:nvPr/>
        </p:nvSpPr>
        <p:spPr>
          <a:xfrm>
            <a:off x="9620119" y="807540"/>
            <a:ext cx="2251345" cy="1477328"/>
          </a:xfrm>
          <a:prstGeom prst="rect">
            <a:avLst/>
          </a:prstGeom>
          <a:solidFill>
            <a:srgbClr val="92D050"/>
          </a:solidFill>
        </p:spPr>
        <p:txBody>
          <a:bodyPr wrap="square" rtlCol="0">
            <a:spAutoFit/>
          </a:bodyPr>
          <a:lstStyle/>
          <a:p>
            <a:r>
              <a:rPr lang="en-GB" dirty="0">
                <a:latin typeface="Arial" panose="020B0604020202020204" pitchFamily="34" charset="0"/>
                <a:cs typeface="Arial" panose="020B0604020202020204" pitchFamily="34" charset="0"/>
              </a:rPr>
              <a:t>How much would you pay for trainers from Nike in comparison to trainers from Asda?</a:t>
            </a:r>
          </a:p>
        </p:txBody>
      </p:sp>
      <p:sp>
        <p:nvSpPr>
          <p:cNvPr id="16" name="TextBox 15">
            <a:extLst>
              <a:ext uri="{FF2B5EF4-FFF2-40B4-BE49-F238E27FC236}">
                <a16:creationId xmlns:a16="http://schemas.microsoft.com/office/drawing/2014/main" id="{74A486A7-658E-486F-9429-CE4F30A17452}"/>
              </a:ext>
            </a:extLst>
          </p:cNvPr>
          <p:cNvSpPr txBox="1"/>
          <p:nvPr/>
        </p:nvSpPr>
        <p:spPr>
          <a:xfrm>
            <a:off x="9769709" y="4330178"/>
            <a:ext cx="2101756" cy="1200329"/>
          </a:xfrm>
          <a:prstGeom prst="rect">
            <a:avLst/>
          </a:prstGeom>
          <a:solidFill>
            <a:srgbClr val="318AAC"/>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Why are people prepared to pay more for certain brands?</a:t>
            </a:r>
          </a:p>
        </p:txBody>
      </p:sp>
      <p:pic>
        <p:nvPicPr>
          <p:cNvPr id="13" name="Picture 12">
            <a:extLst>
              <a:ext uri="{FF2B5EF4-FFF2-40B4-BE49-F238E27FC236}">
                <a16:creationId xmlns:a16="http://schemas.microsoft.com/office/drawing/2014/main" id="{940CFDB1-12BB-45C7-AE28-CC2917D968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91209" y="4930342"/>
            <a:ext cx="1380256" cy="943175"/>
          </a:xfrm>
          <a:prstGeom prst="rect">
            <a:avLst/>
          </a:prstGeom>
        </p:spPr>
      </p:pic>
    </p:spTree>
    <p:extLst>
      <p:ext uri="{BB962C8B-B14F-4D97-AF65-F5344CB8AC3E}">
        <p14:creationId xmlns:p14="http://schemas.microsoft.com/office/powerpoint/2010/main" val="6977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77CA5D-B923-4C30-9433-8DECFC2AA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6895" y="2655564"/>
            <a:ext cx="1499736" cy="987717"/>
          </a:xfrm>
          <a:prstGeom prst="rect">
            <a:avLst/>
          </a:prstGeom>
        </p:spPr>
      </p:pic>
      <p:pic>
        <p:nvPicPr>
          <p:cNvPr id="5" name="Picture 4">
            <a:extLst>
              <a:ext uri="{FF2B5EF4-FFF2-40B4-BE49-F238E27FC236}">
                <a16:creationId xmlns:a16="http://schemas.microsoft.com/office/drawing/2014/main" id="{9A41CF99-AF33-4FB4-9B2A-5F4D518418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8780" y="1050133"/>
            <a:ext cx="1626511" cy="676746"/>
          </a:xfrm>
          <a:prstGeom prst="rect">
            <a:avLst/>
          </a:prstGeom>
        </p:spPr>
      </p:pic>
      <p:pic>
        <p:nvPicPr>
          <p:cNvPr id="6" name="Picture 5">
            <a:extLst>
              <a:ext uri="{FF2B5EF4-FFF2-40B4-BE49-F238E27FC236}">
                <a16:creationId xmlns:a16="http://schemas.microsoft.com/office/drawing/2014/main" id="{5FCB9ACA-FABB-4952-B5B3-C836D70A2B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6895" y="213235"/>
            <a:ext cx="1371832" cy="1039021"/>
          </a:xfrm>
          <a:prstGeom prst="rect">
            <a:avLst/>
          </a:prstGeom>
        </p:spPr>
      </p:pic>
      <p:pic>
        <p:nvPicPr>
          <p:cNvPr id="7" name="Picture 6">
            <a:extLst>
              <a:ext uri="{FF2B5EF4-FFF2-40B4-BE49-F238E27FC236}">
                <a16:creationId xmlns:a16="http://schemas.microsoft.com/office/drawing/2014/main" id="{25379285-20A9-4978-B64D-6A140BC0F3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78780" y="3890229"/>
            <a:ext cx="1634567" cy="592393"/>
          </a:xfrm>
          <a:prstGeom prst="rect">
            <a:avLst/>
          </a:prstGeom>
        </p:spPr>
      </p:pic>
      <p:pic>
        <p:nvPicPr>
          <p:cNvPr id="8" name="Picture 7">
            <a:extLst>
              <a:ext uri="{FF2B5EF4-FFF2-40B4-BE49-F238E27FC236}">
                <a16:creationId xmlns:a16="http://schemas.microsoft.com/office/drawing/2014/main" id="{18DB5A05-7C09-413C-9EB8-367D9A4E4E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65489" y="2566220"/>
            <a:ext cx="1425034" cy="1077061"/>
          </a:xfrm>
          <a:prstGeom prst="rect">
            <a:avLst/>
          </a:prstGeom>
        </p:spPr>
      </p:pic>
      <p:pic>
        <p:nvPicPr>
          <p:cNvPr id="9" name="Picture 8">
            <a:extLst>
              <a:ext uri="{FF2B5EF4-FFF2-40B4-BE49-F238E27FC236}">
                <a16:creationId xmlns:a16="http://schemas.microsoft.com/office/drawing/2014/main" id="{A90A1352-8AB9-4FCD-8E46-E45C555423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85269" y="283745"/>
            <a:ext cx="1542938" cy="277729"/>
          </a:xfrm>
          <a:prstGeom prst="rect">
            <a:avLst/>
          </a:prstGeom>
        </p:spPr>
      </p:pic>
      <p:pic>
        <p:nvPicPr>
          <p:cNvPr id="10" name="Picture 9">
            <a:extLst>
              <a:ext uri="{FF2B5EF4-FFF2-40B4-BE49-F238E27FC236}">
                <a16:creationId xmlns:a16="http://schemas.microsoft.com/office/drawing/2014/main" id="{BCAC682F-D761-46F2-94C2-9B3C84FF49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04513" y="1681975"/>
            <a:ext cx="1874267" cy="621319"/>
          </a:xfrm>
          <a:prstGeom prst="rect">
            <a:avLst/>
          </a:prstGeom>
        </p:spPr>
      </p:pic>
      <p:sp>
        <p:nvSpPr>
          <p:cNvPr id="11" name="Title 10">
            <a:extLst>
              <a:ext uri="{FF2B5EF4-FFF2-40B4-BE49-F238E27FC236}">
                <a16:creationId xmlns:a16="http://schemas.microsoft.com/office/drawing/2014/main" id="{43D9B0C2-63A7-4BAE-A8EB-A09FB275A2B6}"/>
              </a:ext>
            </a:extLst>
          </p:cNvPr>
          <p:cNvSpPr>
            <a:spLocks noGrp="1"/>
          </p:cNvSpPr>
          <p:nvPr>
            <p:ph type="title"/>
          </p:nvPr>
        </p:nvSpPr>
        <p:spPr/>
        <p:txBody>
          <a:bodyPr>
            <a:normAutofit fontScale="90000"/>
          </a:bodyPr>
          <a:lstStyle/>
          <a:p>
            <a:r>
              <a:rPr lang="en-GB" dirty="0"/>
              <a:t>Your product…</a:t>
            </a:r>
          </a:p>
        </p:txBody>
      </p:sp>
      <p:pic>
        <p:nvPicPr>
          <p:cNvPr id="12" name="Picture 11">
            <a:extLst>
              <a:ext uri="{FF2B5EF4-FFF2-40B4-BE49-F238E27FC236}">
                <a16:creationId xmlns:a16="http://schemas.microsoft.com/office/drawing/2014/main" id="{9B202A60-D17E-4131-B7A8-F8B11569AA44}"/>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rcRect l="5905" t="8269" r="7003" b="10414"/>
          <a:stretch/>
        </p:blipFill>
        <p:spPr>
          <a:xfrm>
            <a:off x="8518220" y="3890228"/>
            <a:ext cx="1648411" cy="1154327"/>
          </a:xfrm>
          <a:prstGeom prst="rect">
            <a:avLst/>
          </a:prstGeom>
        </p:spPr>
      </p:pic>
      <p:pic>
        <p:nvPicPr>
          <p:cNvPr id="13" name="Picture 12">
            <a:extLst>
              <a:ext uri="{FF2B5EF4-FFF2-40B4-BE49-F238E27FC236}">
                <a16:creationId xmlns:a16="http://schemas.microsoft.com/office/drawing/2014/main" id="{CE1F5017-CB78-4C4A-B16F-D0ECA8C26E8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447839" y="4605322"/>
            <a:ext cx="1565508" cy="1174131"/>
          </a:xfrm>
          <a:prstGeom prst="rect">
            <a:avLst/>
          </a:prstGeom>
        </p:spPr>
      </p:pic>
      <p:sp>
        <p:nvSpPr>
          <p:cNvPr id="2" name="TextBox 1">
            <a:extLst>
              <a:ext uri="{FF2B5EF4-FFF2-40B4-BE49-F238E27FC236}">
                <a16:creationId xmlns:a16="http://schemas.microsoft.com/office/drawing/2014/main" id="{993FEADF-1F23-4DF6-9B00-3DA4B281BD23}"/>
              </a:ext>
            </a:extLst>
          </p:cNvPr>
          <p:cNvSpPr txBox="1"/>
          <p:nvPr/>
        </p:nvSpPr>
        <p:spPr>
          <a:xfrm>
            <a:off x="656712" y="1269162"/>
            <a:ext cx="7861509" cy="3775393"/>
          </a:xfrm>
          <a:prstGeom prst="rect">
            <a:avLst/>
          </a:prstGeom>
          <a:noFill/>
        </p:spPr>
        <p:txBody>
          <a:bodyPr wrap="square" rtlCol="0">
            <a:spAutoFit/>
          </a:bodyPr>
          <a:lstStyle/>
          <a:p>
            <a:r>
              <a:rPr lang="en-GB" sz="2400" b="1" dirty="0">
                <a:solidFill>
                  <a:srgbClr val="318AAC"/>
                </a:solidFill>
                <a:latin typeface="Cambria" panose="02040503050406030204" pitchFamily="18" charset="0"/>
              </a:rPr>
              <a:t>Imagine that the product you created last lesson was </a:t>
            </a:r>
            <a:br>
              <a:rPr lang="en-GB" sz="2400" b="1" dirty="0">
                <a:solidFill>
                  <a:srgbClr val="318AAC"/>
                </a:solidFill>
                <a:latin typeface="Cambria" panose="02040503050406030204" pitchFamily="18" charset="0"/>
              </a:rPr>
            </a:br>
            <a:r>
              <a:rPr lang="en-GB" sz="2400" b="1" dirty="0">
                <a:solidFill>
                  <a:srgbClr val="318AAC"/>
                </a:solidFill>
                <a:latin typeface="Cambria" panose="02040503050406030204" pitchFamily="18" charset="0"/>
              </a:rPr>
              <a:t>to be mass produced and sold in high street stores</a:t>
            </a:r>
          </a:p>
          <a:p>
            <a:endParaRPr lang="en-GB" dirty="0"/>
          </a:p>
          <a:p>
            <a:pPr marL="285750" indent="-285750">
              <a:spcAft>
                <a:spcPts val="800"/>
              </a:spcAft>
              <a:buFont typeface="Arial" panose="020B0604020202020204" pitchFamily="34" charset="0"/>
              <a:buChar char="•"/>
            </a:pPr>
            <a:r>
              <a:rPr lang="en-GB" sz="2000" dirty="0">
                <a:latin typeface="Arial" panose="020B0604020202020204" pitchFamily="34" charset="0"/>
                <a:cs typeface="Arial" panose="020B0604020202020204" pitchFamily="34" charset="0"/>
              </a:rPr>
              <a:t>Who is your product aimed at?</a:t>
            </a:r>
          </a:p>
          <a:p>
            <a:pPr marL="285750" indent="-285750">
              <a:spcAft>
                <a:spcPts val="800"/>
              </a:spcAft>
              <a:buFont typeface="Arial" panose="020B0604020202020204" pitchFamily="34" charset="0"/>
              <a:buChar char="•"/>
            </a:pPr>
            <a:r>
              <a:rPr lang="en-GB" sz="2000" dirty="0">
                <a:latin typeface="Arial" panose="020B0604020202020204" pitchFamily="34" charset="0"/>
                <a:cs typeface="Arial" panose="020B0604020202020204" pitchFamily="34" charset="0"/>
              </a:rPr>
              <a:t>What are the unique selling features of your product (USP)?</a:t>
            </a:r>
          </a:p>
          <a:p>
            <a:pPr marL="285750" indent="-285750">
              <a:spcAft>
                <a:spcPts val="800"/>
              </a:spcAft>
              <a:buFont typeface="Arial" panose="020B0604020202020204" pitchFamily="34" charset="0"/>
              <a:buChar char="•"/>
            </a:pPr>
            <a:r>
              <a:rPr lang="en-GB" sz="2000" dirty="0">
                <a:latin typeface="Arial" panose="020B0604020202020204" pitchFamily="34" charset="0"/>
                <a:cs typeface="Arial" panose="020B0604020202020204" pitchFamily="34" charset="0"/>
              </a:rPr>
              <a:t>What brand would you choose to sell your product from?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(You can choose any brand)</a:t>
            </a:r>
          </a:p>
          <a:p>
            <a:pPr marL="285750" indent="-285750">
              <a:spcAft>
                <a:spcPts val="800"/>
              </a:spcAft>
              <a:buFont typeface="Arial" panose="020B0604020202020204" pitchFamily="34" charset="0"/>
              <a:buChar char="•"/>
            </a:pPr>
            <a:r>
              <a:rPr lang="en-GB" sz="2000" dirty="0">
                <a:latin typeface="Arial" panose="020B0604020202020204" pitchFamily="34" charset="0"/>
                <a:cs typeface="Arial" panose="020B0604020202020204" pitchFamily="34" charset="0"/>
              </a:rPr>
              <a:t>Is there a suitable brand or would you need to recreate your own?</a:t>
            </a:r>
          </a:p>
          <a:p>
            <a:pPr marL="285750" indent="-285750">
              <a:spcAft>
                <a:spcPts val="8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Think about what colours would be suitable?</a:t>
            </a:r>
          </a:p>
          <a:p>
            <a:pPr marL="285750" indent="-285750">
              <a:spcAft>
                <a:spcPts val="800"/>
              </a:spcAft>
              <a:buFont typeface="Arial" panose="020B0604020202020204" pitchFamily="34" charset="0"/>
              <a:buChar char="•"/>
            </a:pPr>
            <a:r>
              <a:rPr lang="en-GB" sz="2000" dirty="0">
                <a:latin typeface="Arial" panose="020B0604020202020204" pitchFamily="34" charset="0"/>
                <a:cs typeface="Arial" panose="020B0604020202020204" pitchFamily="34" charset="0"/>
              </a:rPr>
              <a:t>What would you not like to associate with your product?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226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4513</Words>
  <Application>Microsoft Office PowerPoint</Application>
  <PresentationFormat>Widescreen</PresentationFormat>
  <Paragraphs>499</Paragraphs>
  <Slides>54</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vt:lpstr>
      <vt:lpstr>Wingdings</vt:lpstr>
      <vt:lpstr>Office Theme</vt:lpstr>
      <vt:lpstr>Business day</vt:lpstr>
      <vt:lpstr>PowerPoint Presentation</vt:lpstr>
      <vt:lpstr>     Name the entrepreneur  &amp; their product/brand</vt:lpstr>
      <vt:lpstr>PowerPoint Presentation</vt:lpstr>
      <vt:lpstr>PowerPoint Presentation</vt:lpstr>
      <vt:lpstr>What brand am I?</vt:lpstr>
      <vt:lpstr>Father Christmas was originally GREEN!   </vt:lpstr>
      <vt:lpstr>What words do you associate with the following brands?</vt:lpstr>
      <vt:lpstr>Your product…</vt:lpstr>
      <vt:lpstr>Guess the catch phrase…</vt:lpstr>
      <vt:lpstr>What celebrity would you associate with these products/brands?</vt:lpstr>
      <vt:lpstr>Guess what film each picture is from…</vt:lpstr>
      <vt:lpstr>Product Placement</vt:lpstr>
      <vt:lpstr>PowerPoint Presentation</vt:lpstr>
      <vt:lpstr>How did you feel?</vt:lpstr>
      <vt:lpstr>What is Intellectual Property?</vt:lpstr>
      <vt:lpstr> Patents </vt:lpstr>
      <vt:lpstr>What are these?</vt:lpstr>
      <vt:lpstr>Do I need a patent?</vt:lpstr>
      <vt:lpstr>Patents</vt:lpstr>
      <vt:lpstr>There is product on the road that has a patent – what do you think it is?</vt:lpstr>
      <vt:lpstr>What in this room might have patents?</vt:lpstr>
      <vt:lpstr>Some patents may not be easy to see</vt:lpstr>
      <vt:lpstr>What if your invention is similar to something which has been done before?</vt:lpstr>
      <vt:lpstr> Trade Marks </vt:lpstr>
      <vt:lpstr>PowerPoint Presentation</vt:lpstr>
      <vt:lpstr>Trade Marks </vt:lpstr>
      <vt:lpstr>PowerPoint Presentation</vt:lpstr>
      <vt:lpstr>PowerPoint Presentation</vt:lpstr>
      <vt:lpstr>PowerPoint Presentation</vt:lpstr>
      <vt:lpstr>Have you ever…</vt:lpstr>
      <vt:lpstr>What would happen if you were caught?</vt:lpstr>
      <vt:lpstr>PowerPoint Presentation</vt:lpstr>
      <vt:lpstr>Copyright protects celebrities’ and cartoon characters’ images on products</vt:lpstr>
      <vt:lpstr>Copyright</vt:lpstr>
      <vt:lpstr>Creating money from copyright…</vt:lpstr>
      <vt:lpstr> Registered  designs </vt:lpstr>
      <vt:lpstr>Registered designs </vt:lpstr>
      <vt:lpstr>Registered designs </vt:lpstr>
      <vt:lpstr>So what would have happened if you had sorted out your IP and I had stolen your ideas?!</vt:lpstr>
      <vt:lpstr>Are your ideas protected outside of the UK?</vt:lpstr>
      <vt:lpstr>Which IP rights might an electric toothbrush need?</vt:lpstr>
      <vt:lpstr>How could you protect your design?</vt:lpstr>
      <vt:lpstr>Patent, copyright, registered design or trade mark?</vt:lpstr>
      <vt:lpstr>Group evaluation  &amp; feedback</vt:lpstr>
      <vt:lpstr> Extra activities  to consolidate learning </vt:lpstr>
      <vt:lpstr>PowerPoint Presentation</vt:lpstr>
      <vt:lpstr>Question A: Example answers</vt:lpstr>
      <vt:lpstr>PowerPoint Presentation</vt:lpstr>
      <vt:lpstr>Question B: Example answers</vt:lpstr>
      <vt:lpstr>PowerPoint Presentation</vt:lpstr>
      <vt:lpstr>Question C: Example answers</vt:lpstr>
      <vt:lpstr>PowerPoint Presentation</vt:lpstr>
      <vt:lpstr>Question D: Example answers</vt:lpstr>
    </vt:vector>
  </TitlesOfParts>
  <Company>D&amp;T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Whitton</dc:creator>
  <cp:lastModifiedBy>Willy Adam</cp:lastModifiedBy>
  <cp:revision>120</cp:revision>
  <cp:lastPrinted>2018-02-28T13:32:24Z</cp:lastPrinted>
  <dcterms:created xsi:type="dcterms:W3CDTF">2015-07-03T11:21:15Z</dcterms:created>
  <dcterms:modified xsi:type="dcterms:W3CDTF">2023-01-17T16:35:34Z</dcterms:modified>
</cp:coreProperties>
</file>