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sldIdLst>
    <p:sldId id="262" r:id="rId5"/>
    <p:sldId id="302" r:id="rId6"/>
    <p:sldId id="303" r:id="rId7"/>
    <p:sldId id="304" r:id="rId8"/>
    <p:sldId id="305" r:id="rId9"/>
    <p:sldId id="306" r:id="rId10"/>
    <p:sldId id="307" r:id="rId11"/>
    <p:sldId id="308" r:id="rId12"/>
    <p:sldId id="309" r:id="rId13"/>
    <p:sldId id="31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480ABC-6430-9D52-3197-1D9FE0B0577E}" name="Tony Ryan" initials="TR" userId="S::tony.ryan@designtechnology.org.uk::a4807094-2b8b-448f-8df7-be047c852c5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303F"/>
    <a:srgbClr val="F97369"/>
    <a:srgbClr val="FCB9DA"/>
    <a:srgbClr val="DCFFFF"/>
    <a:srgbClr val="FFFF45"/>
    <a:srgbClr val="07E298"/>
    <a:srgbClr val="FFFFFF"/>
    <a:srgbClr val="2F4F5C"/>
    <a:srgbClr val="4C6B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7B9E71-AF7C-4DD2-8C09-9EC80FA76E52}" v="111" dt="2024-10-15T12:15:08.7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83" autoAdjust="0"/>
    <p:restoredTop sz="95297" autoAdjust="0"/>
  </p:normalViewPr>
  <p:slideViewPr>
    <p:cSldViewPr snapToGrid="0">
      <p:cViewPr varScale="1">
        <p:scale>
          <a:sx n="78" d="100"/>
          <a:sy n="78" d="100"/>
        </p:scale>
        <p:origin x="840" y="72"/>
      </p:cViewPr>
      <p:guideLst/>
    </p:cSldViewPr>
  </p:slideViewPr>
  <p:outlineViewPr>
    <p:cViewPr>
      <p:scale>
        <a:sx n="33" d="100"/>
        <a:sy n="33" d="100"/>
      </p:scale>
      <p:origin x="0" y="-4445"/>
    </p:cViewPr>
  </p:outlineViewPr>
  <p:notesTextViewPr>
    <p:cViewPr>
      <p:scale>
        <a:sx n="1" d="1"/>
        <a:sy n="1" d="1"/>
      </p:scale>
      <p:origin x="0" y="0"/>
    </p:cViewPr>
  </p:notesTextViewPr>
  <p:notesViewPr>
    <p:cSldViewPr snapToGrid="0">
      <p:cViewPr varScale="1">
        <p:scale>
          <a:sx n="66" d="100"/>
          <a:sy n="66" d="100"/>
        </p:scale>
        <p:origin x="3134" y="5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09CE55-8711-5A47-BBC6-C2D354072490}" type="datetimeFigureOut">
              <a:rPr lang="en-GB" smtClean="0"/>
              <a:t>15/10/2024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A6DA57-3A8B-4144-9C79-64E4102434A2}" type="slidenum">
              <a:rPr lang="en-GB" smtClean="0"/>
              <a:t>‹#›</a:t>
            </a:fld>
            <a:endParaRPr lang="en-GB"/>
          </a:p>
        </p:txBody>
      </p:sp>
    </p:spTree>
    <p:extLst>
      <p:ext uri="{BB962C8B-B14F-4D97-AF65-F5344CB8AC3E}">
        <p14:creationId xmlns:p14="http://schemas.microsoft.com/office/powerpoint/2010/main" val="2678880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4.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14.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14.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14.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Coral">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lnSpc>
                <a:spcPct val="100000"/>
              </a:lnSpc>
              <a:defRPr sz="440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a:prstGeom prst="rect">
            <a:avLst/>
          </a:prstGeom>
        </p:spPr>
        <p:txBody>
          <a:bodyPr/>
          <a:lstStyle>
            <a:lvl1pPr>
              <a:defRPr sz="1900" spc="-20" baseline="0">
                <a:solidFill>
                  <a:schemeClr val="bg1"/>
                </a:solidFill>
              </a:defRPr>
            </a:lvl1pPr>
          </a:lstStyle>
          <a:p>
            <a:r>
              <a:rPr lang="en-GB" dirty="0"/>
              <a:t>14 September 2022</a:t>
            </a:r>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a:t>Click icon to add picture</a:t>
            </a:r>
            <a:endParaRPr lang="en-GB"/>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Footer Placeholder 4">
            <a:extLst>
              <a:ext uri="{FF2B5EF4-FFF2-40B4-BE49-F238E27FC236}">
                <a16:creationId xmlns:a16="http://schemas.microsoft.com/office/drawing/2014/main" id="{74E0D493-7CDD-81FB-5C3C-C0ADE1D86344}"/>
              </a:ext>
            </a:extLst>
          </p:cNvPr>
          <p:cNvSpPr>
            <a:spLocks noGrp="1"/>
          </p:cNvSpPr>
          <p:nvPr>
            <p:ph type="ftr" sz="quarter" idx="12"/>
          </p:nvPr>
        </p:nvSpPr>
        <p:spPr>
          <a:xfrm>
            <a:off x="575999" y="6052820"/>
            <a:ext cx="6480000" cy="360000"/>
          </a:xfrm>
          <a:prstGeom prst="rect">
            <a:avLst/>
          </a:prstGeo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8" name="Text Placeholder 2">
            <a:extLst>
              <a:ext uri="{FF2B5EF4-FFF2-40B4-BE49-F238E27FC236}">
                <a16:creationId xmlns:a16="http://schemas.microsoft.com/office/drawing/2014/main" id="{C3631BE1-AA29-3854-A738-EA6FD57CC09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4065353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urpose of day_coral">
    <p:bg>
      <p:bgPr>
        <a:solidFill>
          <a:srgbClr val="F97369"/>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5E95FBF-87EA-127F-3F8E-B2F43C58B81B}"/>
              </a:ext>
            </a:extLst>
          </p:cNvPr>
          <p:cNvSpPr>
            <a:spLocks noGrp="1"/>
          </p:cNvSpPr>
          <p:nvPr>
            <p:ph type="subTitle" idx="1"/>
          </p:nvPr>
        </p:nvSpPr>
        <p:spPr>
          <a:xfrm>
            <a:off x="685787" y="1897021"/>
            <a:ext cx="8078143" cy="3063957"/>
          </a:xfrm>
        </p:spPr>
        <p:txBody>
          <a:bodyPr/>
          <a:lstStyle/>
          <a:p>
            <a:r>
              <a:rPr lang="en-GB" sz="2400" dirty="0">
                <a:solidFill>
                  <a:srgbClr val="0A303F"/>
                </a:solidFill>
              </a:rPr>
              <a:t>Gain confidence leading a quality D&amp;T curriculum in your school</a:t>
            </a:r>
          </a:p>
          <a:p>
            <a:r>
              <a:rPr lang="en-GB" sz="2400" dirty="0">
                <a:solidFill>
                  <a:srgbClr val="0A303F"/>
                </a:solidFill>
              </a:rPr>
              <a:t>Support your colleagues in delivery and understanding of D&amp;T</a:t>
            </a:r>
          </a:p>
          <a:p>
            <a:r>
              <a:rPr lang="en-GB" sz="2400" dirty="0">
                <a:solidFill>
                  <a:srgbClr val="0A303F"/>
                </a:solidFill>
              </a:rPr>
              <a:t>Managing tools, equipment and materials</a:t>
            </a:r>
          </a:p>
          <a:p>
            <a:r>
              <a:rPr lang="en-GB" sz="2400" dirty="0">
                <a:solidFill>
                  <a:srgbClr val="0A303F"/>
                </a:solidFill>
              </a:rPr>
              <a:t>Leading staff CPD</a:t>
            </a:r>
          </a:p>
          <a:p>
            <a:r>
              <a:rPr lang="en-GB" sz="2400" dirty="0">
                <a:solidFill>
                  <a:srgbClr val="0A303F"/>
                </a:solidFill>
              </a:rPr>
              <a:t>Monitoring and evaluating current practice</a:t>
            </a:r>
          </a:p>
          <a:p>
            <a:r>
              <a:rPr lang="en-GB" sz="2400" dirty="0">
                <a:solidFill>
                  <a:srgbClr val="0A303F"/>
                </a:solidFill>
              </a:rPr>
              <a:t>Systems for assessment</a:t>
            </a:r>
          </a:p>
          <a:p>
            <a:endParaRPr lang="en-GB" sz="2400" dirty="0"/>
          </a:p>
          <a:p>
            <a:endParaRPr lang="en-GB" sz="2400" dirty="0"/>
          </a:p>
          <a:p>
            <a:endParaRPr lang="en-GB" sz="2400" dirty="0"/>
          </a:p>
        </p:txBody>
      </p:sp>
      <p:pic>
        <p:nvPicPr>
          <p:cNvPr id="8" name="Graphic 7">
            <a:extLst>
              <a:ext uri="{FF2B5EF4-FFF2-40B4-BE49-F238E27FC236}">
                <a16:creationId xmlns:a16="http://schemas.microsoft.com/office/drawing/2014/main" id="{B303DF0A-8090-3498-7138-DD9647690D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7494541" y="1636666"/>
            <a:ext cx="6896102" cy="3546566"/>
          </a:xfrm>
          <a:prstGeom prst="rect">
            <a:avLst/>
          </a:prstGeom>
        </p:spPr>
      </p:pic>
      <p:pic>
        <p:nvPicPr>
          <p:cNvPr id="9" name="Graphic 8">
            <a:extLst>
              <a:ext uri="{FF2B5EF4-FFF2-40B4-BE49-F238E27FC236}">
                <a16:creationId xmlns:a16="http://schemas.microsoft.com/office/drawing/2014/main" id="{F039F8FD-4D81-EFC7-C2B7-2950D773AC9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6670" y="6135182"/>
            <a:ext cx="1512486" cy="370559"/>
          </a:xfrm>
          <a:prstGeom prst="rect">
            <a:avLst/>
          </a:prstGeom>
        </p:spPr>
      </p:pic>
      <p:pic>
        <p:nvPicPr>
          <p:cNvPr id="10" name="Graphic 9">
            <a:extLst>
              <a:ext uri="{FF2B5EF4-FFF2-40B4-BE49-F238E27FC236}">
                <a16:creationId xmlns:a16="http://schemas.microsoft.com/office/drawing/2014/main" id="{132B3231-ECD0-3B7D-72FE-D41B6BC8545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53875" y="6135182"/>
            <a:ext cx="331912" cy="370559"/>
          </a:xfrm>
          <a:prstGeom prst="rect">
            <a:avLst/>
          </a:prstGeom>
        </p:spPr>
      </p:pic>
      <p:sp>
        <p:nvSpPr>
          <p:cNvPr id="2" name="Title 1">
            <a:extLst>
              <a:ext uri="{FF2B5EF4-FFF2-40B4-BE49-F238E27FC236}">
                <a16:creationId xmlns:a16="http://schemas.microsoft.com/office/drawing/2014/main" id="{64A6F550-6A00-10F9-27D6-C222552AA2C5}"/>
              </a:ext>
            </a:extLst>
          </p:cNvPr>
          <p:cNvSpPr>
            <a:spLocks noGrp="1"/>
          </p:cNvSpPr>
          <p:nvPr>
            <p:ph type="title"/>
          </p:nvPr>
        </p:nvSpPr>
        <p:spPr>
          <a:xfrm>
            <a:off x="353875" y="352259"/>
            <a:ext cx="10505982" cy="1047918"/>
          </a:xfrm>
        </p:spPr>
        <p:txBody>
          <a:bodyPr/>
          <a:lstStyle>
            <a:lvl1pPr>
              <a:lnSpc>
                <a:spcPct val="100000"/>
              </a:lnSpc>
              <a:defRPr sz="4400" cap="all" baseline="0"/>
            </a:lvl1pPr>
          </a:lstStyle>
          <a:p>
            <a:r>
              <a:rPr lang="en-US" dirty="0"/>
              <a:t>Click to edit Master title style</a:t>
            </a:r>
            <a:endParaRPr lang="en-GB" dirty="0"/>
          </a:p>
        </p:txBody>
      </p:sp>
    </p:spTree>
    <p:extLst>
      <p:ext uri="{BB962C8B-B14F-4D97-AF65-F5344CB8AC3E}">
        <p14:creationId xmlns:p14="http://schemas.microsoft.com/office/powerpoint/2010/main" val="2670287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urpose of day_coral2">
    <p:bg>
      <p:bgPr>
        <a:solidFill>
          <a:srgbClr val="F97369"/>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5E95FBF-87EA-127F-3F8E-B2F43C58B81B}"/>
              </a:ext>
            </a:extLst>
          </p:cNvPr>
          <p:cNvSpPr>
            <a:spLocks noGrp="1"/>
          </p:cNvSpPr>
          <p:nvPr>
            <p:ph type="subTitle" idx="1"/>
          </p:nvPr>
        </p:nvSpPr>
        <p:spPr>
          <a:xfrm>
            <a:off x="685787" y="1897021"/>
            <a:ext cx="8078143" cy="3063957"/>
          </a:xfrm>
        </p:spPr>
        <p:txBody>
          <a:bodyPr/>
          <a:lstStyle/>
          <a:p>
            <a:r>
              <a:rPr lang="en-GB" sz="2400" dirty="0">
                <a:solidFill>
                  <a:srgbClr val="0A303F"/>
                </a:solidFill>
              </a:rPr>
              <a:t>Gain confidence leading a quality D&amp;T curriculum in your school</a:t>
            </a:r>
          </a:p>
          <a:p>
            <a:r>
              <a:rPr lang="en-GB" sz="2400" dirty="0">
                <a:solidFill>
                  <a:srgbClr val="0A303F"/>
                </a:solidFill>
              </a:rPr>
              <a:t>Support your colleagues in delivery and understanding of D&amp;T</a:t>
            </a:r>
          </a:p>
          <a:p>
            <a:r>
              <a:rPr lang="en-GB" sz="2400" dirty="0">
                <a:solidFill>
                  <a:srgbClr val="0A303F"/>
                </a:solidFill>
              </a:rPr>
              <a:t>Managing tools, equipment and materials</a:t>
            </a:r>
          </a:p>
          <a:p>
            <a:r>
              <a:rPr lang="en-GB" sz="2400" dirty="0">
                <a:solidFill>
                  <a:srgbClr val="0A303F"/>
                </a:solidFill>
              </a:rPr>
              <a:t>Leading staff CPD</a:t>
            </a:r>
          </a:p>
          <a:p>
            <a:r>
              <a:rPr lang="en-GB" sz="2400" dirty="0">
                <a:solidFill>
                  <a:srgbClr val="0A303F"/>
                </a:solidFill>
              </a:rPr>
              <a:t>Monitoring and evaluating current practice</a:t>
            </a:r>
          </a:p>
          <a:p>
            <a:r>
              <a:rPr lang="en-GB" sz="2400" dirty="0">
                <a:solidFill>
                  <a:srgbClr val="0A303F"/>
                </a:solidFill>
              </a:rPr>
              <a:t>Systems for assessment</a:t>
            </a:r>
          </a:p>
          <a:p>
            <a:endParaRPr lang="en-GB" sz="2400" dirty="0"/>
          </a:p>
          <a:p>
            <a:endParaRPr lang="en-GB" sz="2400" dirty="0"/>
          </a:p>
          <a:p>
            <a:endParaRPr lang="en-GB" sz="2400" dirty="0"/>
          </a:p>
        </p:txBody>
      </p:sp>
      <p:pic>
        <p:nvPicPr>
          <p:cNvPr id="8" name="Graphic 7">
            <a:extLst>
              <a:ext uri="{FF2B5EF4-FFF2-40B4-BE49-F238E27FC236}">
                <a16:creationId xmlns:a16="http://schemas.microsoft.com/office/drawing/2014/main" id="{B303DF0A-8090-3498-7138-DD9647690D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7494541" y="1636666"/>
            <a:ext cx="6896102" cy="3546566"/>
          </a:xfrm>
          <a:prstGeom prst="rect">
            <a:avLst/>
          </a:prstGeom>
        </p:spPr>
      </p:pic>
      <p:pic>
        <p:nvPicPr>
          <p:cNvPr id="9" name="Graphic 8">
            <a:extLst>
              <a:ext uri="{FF2B5EF4-FFF2-40B4-BE49-F238E27FC236}">
                <a16:creationId xmlns:a16="http://schemas.microsoft.com/office/drawing/2014/main" id="{F039F8FD-4D81-EFC7-C2B7-2950D773AC9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6670" y="6135182"/>
            <a:ext cx="1512486" cy="370559"/>
          </a:xfrm>
          <a:prstGeom prst="rect">
            <a:avLst/>
          </a:prstGeom>
        </p:spPr>
      </p:pic>
      <p:pic>
        <p:nvPicPr>
          <p:cNvPr id="10" name="Graphic 9">
            <a:extLst>
              <a:ext uri="{FF2B5EF4-FFF2-40B4-BE49-F238E27FC236}">
                <a16:creationId xmlns:a16="http://schemas.microsoft.com/office/drawing/2014/main" id="{132B3231-ECD0-3B7D-72FE-D41B6BC8545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53875" y="6135182"/>
            <a:ext cx="331912" cy="370559"/>
          </a:xfrm>
          <a:prstGeom prst="rect">
            <a:avLst/>
          </a:prstGeom>
        </p:spPr>
      </p:pic>
      <p:sp>
        <p:nvSpPr>
          <p:cNvPr id="2" name="Title 1">
            <a:extLst>
              <a:ext uri="{FF2B5EF4-FFF2-40B4-BE49-F238E27FC236}">
                <a16:creationId xmlns:a16="http://schemas.microsoft.com/office/drawing/2014/main" id="{F3C68268-49AE-4803-84B2-CAA26BA07306}"/>
              </a:ext>
            </a:extLst>
          </p:cNvPr>
          <p:cNvSpPr>
            <a:spLocks noGrp="1"/>
          </p:cNvSpPr>
          <p:nvPr>
            <p:ph type="title"/>
          </p:nvPr>
        </p:nvSpPr>
        <p:spPr>
          <a:xfrm>
            <a:off x="353875" y="352259"/>
            <a:ext cx="10505982" cy="1047918"/>
          </a:xfrm>
        </p:spPr>
        <p:txBody>
          <a:bodyPr/>
          <a:lstStyle>
            <a:lvl1pPr>
              <a:lnSpc>
                <a:spcPct val="100000"/>
              </a:lnSpc>
              <a:defRPr sz="4400" cap="all" baseline="0"/>
            </a:lvl1pPr>
          </a:lstStyle>
          <a:p>
            <a:r>
              <a:rPr lang="en-US" dirty="0"/>
              <a:t>Click to edit Master title style</a:t>
            </a:r>
            <a:endParaRPr lang="en-GB" dirty="0"/>
          </a:p>
        </p:txBody>
      </p:sp>
    </p:spTree>
    <p:extLst>
      <p:ext uri="{BB962C8B-B14F-4D97-AF65-F5344CB8AC3E}">
        <p14:creationId xmlns:p14="http://schemas.microsoft.com/office/powerpoint/2010/main" val="1495444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urpose of day_pink">
    <p:bg>
      <p:bgPr>
        <a:solidFill>
          <a:srgbClr val="FCB9DA"/>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5E95FBF-87EA-127F-3F8E-B2F43C58B81B}"/>
              </a:ext>
            </a:extLst>
          </p:cNvPr>
          <p:cNvSpPr>
            <a:spLocks noGrp="1"/>
          </p:cNvSpPr>
          <p:nvPr>
            <p:ph type="subTitle" idx="1"/>
          </p:nvPr>
        </p:nvSpPr>
        <p:spPr>
          <a:xfrm>
            <a:off x="685787" y="1897021"/>
            <a:ext cx="8078143" cy="3063957"/>
          </a:xfrm>
        </p:spPr>
        <p:txBody>
          <a:bodyPr/>
          <a:lstStyle/>
          <a:p>
            <a:r>
              <a:rPr lang="en-GB" sz="2400" dirty="0">
                <a:solidFill>
                  <a:srgbClr val="0A303F"/>
                </a:solidFill>
              </a:rPr>
              <a:t>Gain confidence leading a quality D&amp;T curriculum in your school</a:t>
            </a:r>
          </a:p>
          <a:p>
            <a:r>
              <a:rPr lang="en-GB" sz="2400" dirty="0">
                <a:solidFill>
                  <a:srgbClr val="0A303F"/>
                </a:solidFill>
              </a:rPr>
              <a:t>Support your colleagues in delivery and understanding of D&amp;T</a:t>
            </a:r>
          </a:p>
          <a:p>
            <a:r>
              <a:rPr lang="en-GB" sz="2400" dirty="0">
                <a:solidFill>
                  <a:srgbClr val="0A303F"/>
                </a:solidFill>
              </a:rPr>
              <a:t>Managing tools, equipment and materials</a:t>
            </a:r>
          </a:p>
          <a:p>
            <a:r>
              <a:rPr lang="en-GB" sz="2400" dirty="0">
                <a:solidFill>
                  <a:srgbClr val="0A303F"/>
                </a:solidFill>
              </a:rPr>
              <a:t>Leading staff CPD</a:t>
            </a:r>
          </a:p>
          <a:p>
            <a:r>
              <a:rPr lang="en-GB" sz="2400" dirty="0">
                <a:solidFill>
                  <a:srgbClr val="0A303F"/>
                </a:solidFill>
              </a:rPr>
              <a:t>Monitoring and evaluating current practice</a:t>
            </a:r>
          </a:p>
          <a:p>
            <a:r>
              <a:rPr lang="en-GB" sz="2400" dirty="0">
                <a:solidFill>
                  <a:srgbClr val="0A303F"/>
                </a:solidFill>
              </a:rPr>
              <a:t>Systems for assessment</a:t>
            </a:r>
          </a:p>
          <a:p>
            <a:endParaRPr lang="en-GB" sz="2400" dirty="0"/>
          </a:p>
          <a:p>
            <a:endParaRPr lang="en-GB" sz="2400" dirty="0"/>
          </a:p>
          <a:p>
            <a:endParaRPr lang="en-GB" sz="2400" dirty="0"/>
          </a:p>
        </p:txBody>
      </p:sp>
      <p:pic>
        <p:nvPicPr>
          <p:cNvPr id="8" name="Graphic 7">
            <a:extLst>
              <a:ext uri="{FF2B5EF4-FFF2-40B4-BE49-F238E27FC236}">
                <a16:creationId xmlns:a16="http://schemas.microsoft.com/office/drawing/2014/main" id="{B303DF0A-8090-3498-7138-DD9647690D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7494541" y="1636666"/>
            <a:ext cx="6896102" cy="3546566"/>
          </a:xfrm>
          <a:prstGeom prst="rect">
            <a:avLst/>
          </a:prstGeom>
        </p:spPr>
      </p:pic>
      <p:pic>
        <p:nvPicPr>
          <p:cNvPr id="9" name="Graphic 8">
            <a:extLst>
              <a:ext uri="{FF2B5EF4-FFF2-40B4-BE49-F238E27FC236}">
                <a16:creationId xmlns:a16="http://schemas.microsoft.com/office/drawing/2014/main" id="{F039F8FD-4D81-EFC7-C2B7-2950D773AC9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6670" y="6135182"/>
            <a:ext cx="1512486" cy="370559"/>
          </a:xfrm>
          <a:prstGeom prst="rect">
            <a:avLst/>
          </a:prstGeom>
        </p:spPr>
      </p:pic>
      <p:pic>
        <p:nvPicPr>
          <p:cNvPr id="10" name="Graphic 9">
            <a:extLst>
              <a:ext uri="{FF2B5EF4-FFF2-40B4-BE49-F238E27FC236}">
                <a16:creationId xmlns:a16="http://schemas.microsoft.com/office/drawing/2014/main" id="{132B3231-ECD0-3B7D-72FE-D41B6BC8545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53875" y="6135182"/>
            <a:ext cx="331912" cy="370559"/>
          </a:xfrm>
          <a:prstGeom prst="rect">
            <a:avLst/>
          </a:prstGeom>
        </p:spPr>
      </p:pic>
      <p:sp>
        <p:nvSpPr>
          <p:cNvPr id="2" name="Title 1">
            <a:extLst>
              <a:ext uri="{FF2B5EF4-FFF2-40B4-BE49-F238E27FC236}">
                <a16:creationId xmlns:a16="http://schemas.microsoft.com/office/drawing/2014/main" id="{02D2AA16-B076-891A-341F-CF0E707DC8E7}"/>
              </a:ext>
            </a:extLst>
          </p:cNvPr>
          <p:cNvSpPr>
            <a:spLocks noGrp="1"/>
          </p:cNvSpPr>
          <p:nvPr>
            <p:ph type="title"/>
          </p:nvPr>
        </p:nvSpPr>
        <p:spPr>
          <a:xfrm>
            <a:off x="353875" y="352259"/>
            <a:ext cx="10505982" cy="1047918"/>
          </a:xfrm>
        </p:spPr>
        <p:txBody>
          <a:bodyPr/>
          <a:lstStyle>
            <a:lvl1pPr>
              <a:lnSpc>
                <a:spcPct val="100000"/>
              </a:lnSpc>
              <a:defRPr sz="4400" cap="all" baseline="0"/>
            </a:lvl1pPr>
          </a:lstStyle>
          <a:p>
            <a:r>
              <a:rPr lang="en-US" dirty="0"/>
              <a:t>Click to edit Master title style</a:t>
            </a:r>
            <a:endParaRPr lang="en-GB" dirty="0"/>
          </a:p>
        </p:txBody>
      </p:sp>
    </p:spTree>
    <p:extLst>
      <p:ext uri="{BB962C8B-B14F-4D97-AF65-F5344CB8AC3E}">
        <p14:creationId xmlns:p14="http://schemas.microsoft.com/office/powerpoint/2010/main" val="4137062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Yellow">
    <p:bg>
      <p:bgPr>
        <a:solidFill>
          <a:srgbClr val="FFFF45"/>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5E95FBF-87EA-127F-3F8E-B2F43C58B81B}"/>
              </a:ext>
            </a:extLst>
          </p:cNvPr>
          <p:cNvSpPr>
            <a:spLocks noGrp="1"/>
          </p:cNvSpPr>
          <p:nvPr>
            <p:ph type="subTitle" idx="1"/>
          </p:nvPr>
        </p:nvSpPr>
        <p:spPr>
          <a:xfrm>
            <a:off x="685787" y="1897021"/>
            <a:ext cx="8078143" cy="3063957"/>
          </a:xfrm>
        </p:spPr>
        <p:txBody>
          <a:bodyPr/>
          <a:lstStyle/>
          <a:p>
            <a:r>
              <a:rPr lang="en-GB" sz="2400" dirty="0">
                <a:solidFill>
                  <a:srgbClr val="0A303F"/>
                </a:solidFill>
              </a:rPr>
              <a:t>Gain confidence leading a quality D&amp;T curriculum in your school</a:t>
            </a:r>
          </a:p>
          <a:p>
            <a:r>
              <a:rPr lang="en-GB" sz="2400" dirty="0">
                <a:solidFill>
                  <a:srgbClr val="0A303F"/>
                </a:solidFill>
              </a:rPr>
              <a:t>Support your colleagues in delivery and understanding of D&amp;T</a:t>
            </a:r>
          </a:p>
          <a:p>
            <a:r>
              <a:rPr lang="en-GB" sz="2400" dirty="0">
                <a:solidFill>
                  <a:srgbClr val="0A303F"/>
                </a:solidFill>
              </a:rPr>
              <a:t>Managing tools, equipment and materials</a:t>
            </a:r>
          </a:p>
          <a:p>
            <a:r>
              <a:rPr lang="en-GB" sz="2400" dirty="0">
                <a:solidFill>
                  <a:srgbClr val="0A303F"/>
                </a:solidFill>
              </a:rPr>
              <a:t>Leading staff CPD</a:t>
            </a:r>
          </a:p>
          <a:p>
            <a:r>
              <a:rPr lang="en-GB" sz="2400" dirty="0">
                <a:solidFill>
                  <a:srgbClr val="0A303F"/>
                </a:solidFill>
              </a:rPr>
              <a:t>Monitoring and evaluating current practice</a:t>
            </a:r>
          </a:p>
          <a:p>
            <a:r>
              <a:rPr lang="en-GB" sz="2400" dirty="0">
                <a:solidFill>
                  <a:srgbClr val="0A303F"/>
                </a:solidFill>
              </a:rPr>
              <a:t>Systems for assessment</a:t>
            </a:r>
          </a:p>
          <a:p>
            <a:endParaRPr lang="en-GB" sz="2400" dirty="0"/>
          </a:p>
          <a:p>
            <a:endParaRPr lang="en-GB" sz="2400" dirty="0"/>
          </a:p>
          <a:p>
            <a:endParaRPr lang="en-GB" sz="2400" dirty="0"/>
          </a:p>
        </p:txBody>
      </p:sp>
      <p:pic>
        <p:nvPicPr>
          <p:cNvPr id="8" name="Graphic 7">
            <a:extLst>
              <a:ext uri="{FF2B5EF4-FFF2-40B4-BE49-F238E27FC236}">
                <a16:creationId xmlns:a16="http://schemas.microsoft.com/office/drawing/2014/main" id="{B303DF0A-8090-3498-7138-DD9647690D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7494541" y="1636666"/>
            <a:ext cx="6896102" cy="3546566"/>
          </a:xfrm>
          <a:prstGeom prst="rect">
            <a:avLst/>
          </a:prstGeom>
        </p:spPr>
      </p:pic>
      <p:pic>
        <p:nvPicPr>
          <p:cNvPr id="9" name="Graphic 8">
            <a:extLst>
              <a:ext uri="{FF2B5EF4-FFF2-40B4-BE49-F238E27FC236}">
                <a16:creationId xmlns:a16="http://schemas.microsoft.com/office/drawing/2014/main" id="{F039F8FD-4D81-EFC7-C2B7-2950D773AC9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6670" y="6135182"/>
            <a:ext cx="1512486" cy="370559"/>
          </a:xfrm>
          <a:prstGeom prst="rect">
            <a:avLst/>
          </a:prstGeom>
        </p:spPr>
      </p:pic>
      <p:pic>
        <p:nvPicPr>
          <p:cNvPr id="10" name="Graphic 9">
            <a:extLst>
              <a:ext uri="{FF2B5EF4-FFF2-40B4-BE49-F238E27FC236}">
                <a16:creationId xmlns:a16="http://schemas.microsoft.com/office/drawing/2014/main" id="{132B3231-ECD0-3B7D-72FE-D41B6BC8545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53875" y="6135182"/>
            <a:ext cx="331912" cy="370559"/>
          </a:xfrm>
          <a:prstGeom prst="rect">
            <a:avLst/>
          </a:prstGeom>
        </p:spPr>
      </p:pic>
      <p:sp>
        <p:nvSpPr>
          <p:cNvPr id="4" name="Title 1">
            <a:extLst>
              <a:ext uri="{FF2B5EF4-FFF2-40B4-BE49-F238E27FC236}">
                <a16:creationId xmlns:a16="http://schemas.microsoft.com/office/drawing/2014/main" id="{205A69E2-5075-9D23-738F-D318072470D1}"/>
              </a:ext>
            </a:extLst>
          </p:cNvPr>
          <p:cNvSpPr>
            <a:spLocks noGrp="1"/>
          </p:cNvSpPr>
          <p:nvPr>
            <p:ph type="title"/>
          </p:nvPr>
        </p:nvSpPr>
        <p:spPr>
          <a:xfrm>
            <a:off x="353875" y="352259"/>
            <a:ext cx="10505982" cy="1047918"/>
          </a:xfrm>
        </p:spPr>
        <p:txBody>
          <a:bodyPr/>
          <a:lstStyle>
            <a:lvl1pPr>
              <a:lnSpc>
                <a:spcPct val="100000"/>
              </a:lnSpc>
              <a:defRPr sz="4400" cap="all" baseline="0"/>
            </a:lvl1pPr>
          </a:lstStyle>
          <a:p>
            <a:r>
              <a:rPr lang="en-US" dirty="0"/>
              <a:t>Click to edit Master title style</a:t>
            </a:r>
            <a:endParaRPr lang="en-GB" dirty="0"/>
          </a:p>
        </p:txBody>
      </p:sp>
    </p:spTree>
    <p:extLst>
      <p:ext uri="{BB962C8B-B14F-4D97-AF65-F5344CB8AC3E}">
        <p14:creationId xmlns:p14="http://schemas.microsoft.com/office/powerpoint/2010/main" val="2744935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urpose of day_green">
    <p:bg>
      <p:bgPr>
        <a:solidFill>
          <a:srgbClr val="07E298"/>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5E95FBF-87EA-127F-3F8E-B2F43C58B81B}"/>
              </a:ext>
            </a:extLst>
          </p:cNvPr>
          <p:cNvSpPr>
            <a:spLocks noGrp="1"/>
          </p:cNvSpPr>
          <p:nvPr>
            <p:ph type="subTitle" idx="1"/>
          </p:nvPr>
        </p:nvSpPr>
        <p:spPr>
          <a:xfrm>
            <a:off x="685787" y="1897021"/>
            <a:ext cx="8078143" cy="3063957"/>
          </a:xfrm>
        </p:spPr>
        <p:txBody>
          <a:bodyPr/>
          <a:lstStyle/>
          <a:p>
            <a:r>
              <a:rPr lang="en-GB" sz="2400" dirty="0">
                <a:solidFill>
                  <a:srgbClr val="0A303F"/>
                </a:solidFill>
              </a:rPr>
              <a:t>Gain confidence leading a quality D&amp;T curriculum in your school</a:t>
            </a:r>
          </a:p>
          <a:p>
            <a:r>
              <a:rPr lang="en-GB" sz="2400" dirty="0">
                <a:solidFill>
                  <a:srgbClr val="0A303F"/>
                </a:solidFill>
              </a:rPr>
              <a:t>Support your colleagues in delivery and understanding of D&amp;T</a:t>
            </a:r>
          </a:p>
          <a:p>
            <a:r>
              <a:rPr lang="en-GB" sz="2400" dirty="0">
                <a:solidFill>
                  <a:srgbClr val="0A303F"/>
                </a:solidFill>
              </a:rPr>
              <a:t>Managing tools, equipment and materials</a:t>
            </a:r>
          </a:p>
          <a:p>
            <a:r>
              <a:rPr lang="en-GB" sz="2400" dirty="0">
                <a:solidFill>
                  <a:srgbClr val="0A303F"/>
                </a:solidFill>
              </a:rPr>
              <a:t>Leading staff CPD</a:t>
            </a:r>
          </a:p>
          <a:p>
            <a:r>
              <a:rPr lang="en-GB" sz="2400" dirty="0">
                <a:solidFill>
                  <a:srgbClr val="0A303F"/>
                </a:solidFill>
              </a:rPr>
              <a:t>Monitoring and evaluating current practice</a:t>
            </a:r>
          </a:p>
          <a:p>
            <a:r>
              <a:rPr lang="en-GB" sz="2400" dirty="0">
                <a:solidFill>
                  <a:srgbClr val="0A303F"/>
                </a:solidFill>
              </a:rPr>
              <a:t>Systems for assessment</a:t>
            </a:r>
          </a:p>
          <a:p>
            <a:endParaRPr lang="en-GB" sz="2400" dirty="0"/>
          </a:p>
          <a:p>
            <a:endParaRPr lang="en-GB" sz="2400" dirty="0"/>
          </a:p>
          <a:p>
            <a:endParaRPr lang="en-GB" sz="2400" dirty="0"/>
          </a:p>
        </p:txBody>
      </p:sp>
      <p:pic>
        <p:nvPicPr>
          <p:cNvPr id="8" name="Graphic 7">
            <a:extLst>
              <a:ext uri="{FF2B5EF4-FFF2-40B4-BE49-F238E27FC236}">
                <a16:creationId xmlns:a16="http://schemas.microsoft.com/office/drawing/2014/main" id="{B303DF0A-8090-3498-7138-DD9647690D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7494541" y="1636666"/>
            <a:ext cx="6896102" cy="3546566"/>
          </a:xfrm>
          <a:prstGeom prst="rect">
            <a:avLst/>
          </a:prstGeom>
        </p:spPr>
      </p:pic>
      <p:pic>
        <p:nvPicPr>
          <p:cNvPr id="9" name="Graphic 8">
            <a:extLst>
              <a:ext uri="{FF2B5EF4-FFF2-40B4-BE49-F238E27FC236}">
                <a16:creationId xmlns:a16="http://schemas.microsoft.com/office/drawing/2014/main" id="{F039F8FD-4D81-EFC7-C2B7-2950D773AC9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6670" y="6135182"/>
            <a:ext cx="1512486" cy="370559"/>
          </a:xfrm>
          <a:prstGeom prst="rect">
            <a:avLst/>
          </a:prstGeom>
        </p:spPr>
      </p:pic>
      <p:pic>
        <p:nvPicPr>
          <p:cNvPr id="10" name="Graphic 9">
            <a:extLst>
              <a:ext uri="{FF2B5EF4-FFF2-40B4-BE49-F238E27FC236}">
                <a16:creationId xmlns:a16="http://schemas.microsoft.com/office/drawing/2014/main" id="{132B3231-ECD0-3B7D-72FE-D41B6BC8545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53875" y="6135182"/>
            <a:ext cx="331912" cy="370559"/>
          </a:xfrm>
          <a:prstGeom prst="rect">
            <a:avLst/>
          </a:prstGeom>
        </p:spPr>
      </p:pic>
      <p:sp>
        <p:nvSpPr>
          <p:cNvPr id="2" name="Title 1">
            <a:extLst>
              <a:ext uri="{FF2B5EF4-FFF2-40B4-BE49-F238E27FC236}">
                <a16:creationId xmlns:a16="http://schemas.microsoft.com/office/drawing/2014/main" id="{E224A400-27C2-6EA9-D7B1-B22373C07C3F}"/>
              </a:ext>
            </a:extLst>
          </p:cNvPr>
          <p:cNvSpPr>
            <a:spLocks noGrp="1"/>
          </p:cNvSpPr>
          <p:nvPr>
            <p:ph type="title"/>
          </p:nvPr>
        </p:nvSpPr>
        <p:spPr>
          <a:xfrm>
            <a:off x="353875" y="352259"/>
            <a:ext cx="10505982" cy="1047918"/>
          </a:xfrm>
        </p:spPr>
        <p:txBody>
          <a:bodyPr/>
          <a:lstStyle>
            <a:lvl1pPr>
              <a:lnSpc>
                <a:spcPct val="100000"/>
              </a:lnSpc>
              <a:defRPr sz="4400" cap="all" baseline="0"/>
            </a:lvl1pPr>
          </a:lstStyle>
          <a:p>
            <a:r>
              <a:rPr lang="en-US" dirty="0"/>
              <a:t>Click to edit Master title style</a:t>
            </a:r>
            <a:endParaRPr lang="en-GB" dirty="0"/>
          </a:p>
        </p:txBody>
      </p:sp>
    </p:spTree>
    <p:extLst>
      <p:ext uri="{BB962C8B-B14F-4D97-AF65-F5344CB8AC3E}">
        <p14:creationId xmlns:p14="http://schemas.microsoft.com/office/powerpoint/2010/main" val="2826451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urpose of day_blue">
    <p:bg>
      <p:bgPr>
        <a:solidFill>
          <a:srgbClr val="DCFFFF"/>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5E95FBF-87EA-127F-3F8E-B2F43C58B81B}"/>
              </a:ext>
            </a:extLst>
          </p:cNvPr>
          <p:cNvSpPr>
            <a:spLocks noGrp="1"/>
          </p:cNvSpPr>
          <p:nvPr>
            <p:ph type="subTitle" idx="1"/>
          </p:nvPr>
        </p:nvSpPr>
        <p:spPr>
          <a:xfrm>
            <a:off x="685787" y="1897021"/>
            <a:ext cx="8078143" cy="3063957"/>
          </a:xfrm>
        </p:spPr>
        <p:txBody>
          <a:bodyPr/>
          <a:lstStyle/>
          <a:p>
            <a:r>
              <a:rPr lang="en-GB" sz="2400" dirty="0">
                <a:solidFill>
                  <a:srgbClr val="0A303F"/>
                </a:solidFill>
              </a:rPr>
              <a:t>Gain confidence leading a quality D&amp;T curriculum in your school</a:t>
            </a:r>
          </a:p>
          <a:p>
            <a:r>
              <a:rPr lang="en-GB" sz="2400" dirty="0">
                <a:solidFill>
                  <a:srgbClr val="0A303F"/>
                </a:solidFill>
              </a:rPr>
              <a:t>Support your colleagues in delivery and understanding of D&amp;T</a:t>
            </a:r>
          </a:p>
          <a:p>
            <a:r>
              <a:rPr lang="en-GB" sz="2400" dirty="0">
                <a:solidFill>
                  <a:srgbClr val="0A303F"/>
                </a:solidFill>
              </a:rPr>
              <a:t>Managing tools, equipment and materials</a:t>
            </a:r>
          </a:p>
          <a:p>
            <a:r>
              <a:rPr lang="en-GB" sz="2400" dirty="0">
                <a:solidFill>
                  <a:srgbClr val="0A303F"/>
                </a:solidFill>
              </a:rPr>
              <a:t>Leading staff CPD</a:t>
            </a:r>
          </a:p>
          <a:p>
            <a:r>
              <a:rPr lang="en-GB" sz="2400" dirty="0">
                <a:solidFill>
                  <a:srgbClr val="0A303F"/>
                </a:solidFill>
              </a:rPr>
              <a:t>Monitoring and evaluating current practice</a:t>
            </a:r>
          </a:p>
          <a:p>
            <a:r>
              <a:rPr lang="en-GB" sz="2400" dirty="0">
                <a:solidFill>
                  <a:srgbClr val="0A303F"/>
                </a:solidFill>
              </a:rPr>
              <a:t>Systems for assessment</a:t>
            </a:r>
          </a:p>
          <a:p>
            <a:endParaRPr lang="en-GB" sz="2400" dirty="0"/>
          </a:p>
          <a:p>
            <a:endParaRPr lang="en-GB" sz="2400" dirty="0"/>
          </a:p>
          <a:p>
            <a:endParaRPr lang="en-GB" sz="2400" dirty="0"/>
          </a:p>
        </p:txBody>
      </p:sp>
      <p:pic>
        <p:nvPicPr>
          <p:cNvPr id="8" name="Graphic 7">
            <a:extLst>
              <a:ext uri="{FF2B5EF4-FFF2-40B4-BE49-F238E27FC236}">
                <a16:creationId xmlns:a16="http://schemas.microsoft.com/office/drawing/2014/main" id="{B303DF0A-8090-3498-7138-DD9647690D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7494541" y="1636666"/>
            <a:ext cx="6896102" cy="3546566"/>
          </a:xfrm>
          <a:prstGeom prst="rect">
            <a:avLst/>
          </a:prstGeom>
        </p:spPr>
      </p:pic>
      <p:pic>
        <p:nvPicPr>
          <p:cNvPr id="9" name="Graphic 8">
            <a:extLst>
              <a:ext uri="{FF2B5EF4-FFF2-40B4-BE49-F238E27FC236}">
                <a16:creationId xmlns:a16="http://schemas.microsoft.com/office/drawing/2014/main" id="{F039F8FD-4D81-EFC7-C2B7-2950D773AC9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6670" y="6135182"/>
            <a:ext cx="1512486" cy="370559"/>
          </a:xfrm>
          <a:prstGeom prst="rect">
            <a:avLst/>
          </a:prstGeom>
        </p:spPr>
      </p:pic>
      <p:pic>
        <p:nvPicPr>
          <p:cNvPr id="10" name="Graphic 9">
            <a:extLst>
              <a:ext uri="{FF2B5EF4-FFF2-40B4-BE49-F238E27FC236}">
                <a16:creationId xmlns:a16="http://schemas.microsoft.com/office/drawing/2014/main" id="{132B3231-ECD0-3B7D-72FE-D41B6BC8545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53875" y="6135182"/>
            <a:ext cx="331912" cy="370559"/>
          </a:xfrm>
          <a:prstGeom prst="rect">
            <a:avLst/>
          </a:prstGeom>
        </p:spPr>
      </p:pic>
      <p:sp>
        <p:nvSpPr>
          <p:cNvPr id="2" name="Title 1">
            <a:extLst>
              <a:ext uri="{FF2B5EF4-FFF2-40B4-BE49-F238E27FC236}">
                <a16:creationId xmlns:a16="http://schemas.microsoft.com/office/drawing/2014/main" id="{1E1057F2-F040-011A-E0CB-83EAF9E52C5D}"/>
              </a:ext>
            </a:extLst>
          </p:cNvPr>
          <p:cNvSpPr>
            <a:spLocks noGrp="1"/>
          </p:cNvSpPr>
          <p:nvPr>
            <p:ph type="title"/>
          </p:nvPr>
        </p:nvSpPr>
        <p:spPr>
          <a:xfrm>
            <a:off x="353875" y="352259"/>
            <a:ext cx="10505982" cy="1047918"/>
          </a:xfrm>
        </p:spPr>
        <p:txBody>
          <a:bodyPr/>
          <a:lstStyle>
            <a:lvl1pPr>
              <a:lnSpc>
                <a:spcPct val="100000"/>
              </a:lnSpc>
              <a:defRPr sz="4400" cap="all" baseline="0"/>
            </a:lvl1pPr>
          </a:lstStyle>
          <a:p>
            <a:r>
              <a:rPr lang="en-US" dirty="0"/>
              <a:t>Click to edit Master title style</a:t>
            </a:r>
            <a:endParaRPr lang="en-GB" dirty="0"/>
          </a:p>
        </p:txBody>
      </p:sp>
    </p:spTree>
    <p:extLst>
      <p:ext uri="{BB962C8B-B14F-4D97-AF65-F5344CB8AC3E}">
        <p14:creationId xmlns:p14="http://schemas.microsoft.com/office/powerpoint/2010/main" val="1090451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urpose of day plain_coral">
    <p:bg>
      <p:bgPr>
        <a:solidFill>
          <a:srgbClr val="F97369"/>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5E95FBF-87EA-127F-3F8E-B2F43C58B81B}"/>
              </a:ext>
            </a:extLst>
          </p:cNvPr>
          <p:cNvSpPr>
            <a:spLocks noGrp="1"/>
          </p:cNvSpPr>
          <p:nvPr>
            <p:ph type="subTitle" idx="1"/>
          </p:nvPr>
        </p:nvSpPr>
        <p:spPr>
          <a:xfrm>
            <a:off x="685787" y="1897021"/>
            <a:ext cx="8078143" cy="3063957"/>
          </a:xfrm>
        </p:spPr>
        <p:txBody>
          <a:bodyPr/>
          <a:lstStyle/>
          <a:p>
            <a:r>
              <a:rPr lang="en-GB" sz="2400" dirty="0">
                <a:solidFill>
                  <a:srgbClr val="0A303F"/>
                </a:solidFill>
              </a:rPr>
              <a:t>Gain confidence leading a quality D&amp;T curriculum in your school</a:t>
            </a:r>
          </a:p>
          <a:p>
            <a:r>
              <a:rPr lang="en-GB" sz="2400" dirty="0">
                <a:solidFill>
                  <a:srgbClr val="0A303F"/>
                </a:solidFill>
              </a:rPr>
              <a:t>Support your colleagues in delivery and understanding of D&amp;T</a:t>
            </a:r>
          </a:p>
          <a:p>
            <a:r>
              <a:rPr lang="en-GB" sz="2400" dirty="0">
                <a:solidFill>
                  <a:srgbClr val="0A303F"/>
                </a:solidFill>
              </a:rPr>
              <a:t>Managing tools, equipment and materials</a:t>
            </a:r>
          </a:p>
          <a:p>
            <a:r>
              <a:rPr lang="en-GB" sz="2400" dirty="0">
                <a:solidFill>
                  <a:srgbClr val="0A303F"/>
                </a:solidFill>
              </a:rPr>
              <a:t>Leading staff CPD</a:t>
            </a:r>
          </a:p>
          <a:p>
            <a:r>
              <a:rPr lang="en-GB" sz="2400" dirty="0">
                <a:solidFill>
                  <a:srgbClr val="0A303F"/>
                </a:solidFill>
              </a:rPr>
              <a:t>Monitoring and evaluating current practice</a:t>
            </a:r>
          </a:p>
          <a:p>
            <a:r>
              <a:rPr lang="en-GB" sz="2400" dirty="0">
                <a:solidFill>
                  <a:srgbClr val="0A303F"/>
                </a:solidFill>
              </a:rPr>
              <a:t>Systems for assessment</a:t>
            </a:r>
          </a:p>
          <a:p>
            <a:endParaRPr lang="en-GB" sz="2400" dirty="0"/>
          </a:p>
          <a:p>
            <a:endParaRPr lang="en-GB" sz="2400" dirty="0"/>
          </a:p>
          <a:p>
            <a:endParaRPr lang="en-GB" sz="2400" dirty="0"/>
          </a:p>
        </p:txBody>
      </p:sp>
      <p:pic>
        <p:nvPicPr>
          <p:cNvPr id="9" name="Graphic 8">
            <a:extLst>
              <a:ext uri="{FF2B5EF4-FFF2-40B4-BE49-F238E27FC236}">
                <a16:creationId xmlns:a16="http://schemas.microsoft.com/office/drawing/2014/main" id="{F039F8FD-4D81-EFC7-C2B7-2950D773AC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6670" y="6135182"/>
            <a:ext cx="1512486" cy="370559"/>
          </a:xfrm>
          <a:prstGeom prst="rect">
            <a:avLst/>
          </a:prstGeom>
        </p:spPr>
      </p:pic>
      <p:pic>
        <p:nvPicPr>
          <p:cNvPr id="10" name="Graphic 9">
            <a:extLst>
              <a:ext uri="{FF2B5EF4-FFF2-40B4-BE49-F238E27FC236}">
                <a16:creationId xmlns:a16="http://schemas.microsoft.com/office/drawing/2014/main" id="{132B3231-ECD0-3B7D-72FE-D41B6BC854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875" y="6135182"/>
            <a:ext cx="331912" cy="370559"/>
          </a:xfrm>
          <a:prstGeom prst="rect">
            <a:avLst/>
          </a:prstGeom>
        </p:spPr>
      </p:pic>
      <p:sp>
        <p:nvSpPr>
          <p:cNvPr id="2" name="Title 1">
            <a:extLst>
              <a:ext uri="{FF2B5EF4-FFF2-40B4-BE49-F238E27FC236}">
                <a16:creationId xmlns:a16="http://schemas.microsoft.com/office/drawing/2014/main" id="{D8503BA9-568F-B9D2-ABB9-776686A918A7}"/>
              </a:ext>
            </a:extLst>
          </p:cNvPr>
          <p:cNvSpPr>
            <a:spLocks noGrp="1"/>
          </p:cNvSpPr>
          <p:nvPr>
            <p:ph type="title"/>
          </p:nvPr>
        </p:nvSpPr>
        <p:spPr>
          <a:xfrm>
            <a:off x="353875" y="352259"/>
            <a:ext cx="10505982" cy="1047918"/>
          </a:xfrm>
        </p:spPr>
        <p:txBody>
          <a:bodyPr/>
          <a:lstStyle>
            <a:lvl1pPr>
              <a:lnSpc>
                <a:spcPct val="100000"/>
              </a:lnSpc>
              <a:defRPr sz="4400" cap="all" baseline="0"/>
            </a:lvl1pPr>
          </a:lstStyle>
          <a:p>
            <a:r>
              <a:rPr lang="en-US" dirty="0"/>
              <a:t>Click to edit Master title style</a:t>
            </a:r>
            <a:endParaRPr lang="en-GB" dirty="0"/>
          </a:p>
        </p:txBody>
      </p:sp>
    </p:spTree>
    <p:extLst>
      <p:ext uri="{BB962C8B-B14F-4D97-AF65-F5344CB8AC3E}">
        <p14:creationId xmlns:p14="http://schemas.microsoft.com/office/powerpoint/2010/main" val="1221035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urpose of day plain_coral2">
    <p:bg>
      <p:bgPr>
        <a:solidFill>
          <a:srgbClr val="F97369"/>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5E95FBF-87EA-127F-3F8E-B2F43C58B81B}"/>
              </a:ext>
            </a:extLst>
          </p:cNvPr>
          <p:cNvSpPr>
            <a:spLocks noGrp="1"/>
          </p:cNvSpPr>
          <p:nvPr>
            <p:ph type="subTitle" idx="1"/>
          </p:nvPr>
        </p:nvSpPr>
        <p:spPr>
          <a:xfrm>
            <a:off x="685787" y="1897021"/>
            <a:ext cx="8078143" cy="3063957"/>
          </a:xfrm>
        </p:spPr>
        <p:txBody>
          <a:bodyPr/>
          <a:lstStyle>
            <a:lvl1pPr>
              <a:defRPr>
                <a:solidFill>
                  <a:schemeClr val="bg1"/>
                </a:solidFill>
              </a:defRPr>
            </a:lvl1pPr>
          </a:lstStyle>
          <a:p>
            <a:r>
              <a:rPr lang="en-GB" sz="2400" dirty="0">
                <a:solidFill>
                  <a:srgbClr val="0A303F"/>
                </a:solidFill>
              </a:rPr>
              <a:t>Gain confidence leading a quality D&amp;T curriculum in your school</a:t>
            </a:r>
          </a:p>
          <a:p>
            <a:r>
              <a:rPr lang="en-GB" sz="2400" dirty="0">
                <a:solidFill>
                  <a:srgbClr val="0A303F"/>
                </a:solidFill>
              </a:rPr>
              <a:t>Support your colleagues in delivery and understanding of D&amp;T</a:t>
            </a:r>
          </a:p>
          <a:p>
            <a:r>
              <a:rPr lang="en-GB" sz="2400" dirty="0">
                <a:solidFill>
                  <a:srgbClr val="0A303F"/>
                </a:solidFill>
              </a:rPr>
              <a:t>Managing tools, equipment and materials</a:t>
            </a:r>
          </a:p>
          <a:p>
            <a:r>
              <a:rPr lang="en-GB" sz="2400" dirty="0">
                <a:solidFill>
                  <a:srgbClr val="0A303F"/>
                </a:solidFill>
              </a:rPr>
              <a:t>Leading staff CPD</a:t>
            </a:r>
          </a:p>
          <a:p>
            <a:r>
              <a:rPr lang="en-GB" sz="2400" dirty="0">
                <a:solidFill>
                  <a:srgbClr val="0A303F"/>
                </a:solidFill>
              </a:rPr>
              <a:t>Monitoring and evaluating current practice</a:t>
            </a:r>
          </a:p>
          <a:p>
            <a:r>
              <a:rPr lang="en-GB" sz="2400" dirty="0">
                <a:solidFill>
                  <a:srgbClr val="0A303F"/>
                </a:solidFill>
              </a:rPr>
              <a:t>Systems for assessment</a:t>
            </a:r>
          </a:p>
          <a:p>
            <a:endParaRPr lang="en-GB" sz="2400" dirty="0"/>
          </a:p>
          <a:p>
            <a:endParaRPr lang="en-GB" sz="2400" dirty="0"/>
          </a:p>
          <a:p>
            <a:endParaRPr lang="en-GB" sz="2400" dirty="0"/>
          </a:p>
        </p:txBody>
      </p:sp>
      <p:pic>
        <p:nvPicPr>
          <p:cNvPr id="9" name="Graphic 8">
            <a:extLst>
              <a:ext uri="{FF2B5EF4-FFF2-40B4-BE49-F238E27FC236}">
                <a16:creationId xmlns:a16="http://schemas.microsoft.com/office/drawing/2014/main" id="{F039F8FD-4D81-EFC7-C2B7-2950D773AC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6670" y="6135182"/>
            <a:ext cx="1512486" cy="370559"/>
          </a:xfrm>
          <a:prstGeom prst="rect">
            <a:avLst/>
          </a:prstGeom>
        </p:spPr>
      </p:pic>
      <p:pic>
        <p:nvPicPr>
          <p:cNvPr id="10" name="Graphic 9">
            <a:extLst>
              <a:ext uri="{FF2B5EF4-FFF2-40B4-BE49-F238E27FC236}">
                <a16:creationId xmlns:a16="http://schemas.microsoft.com/office/drawing/2014/main" id="{132B3231-ECD0-3B7D-72FE-D41B6BC854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875" y="6135182"/>
            <a:ext cx="331912" cy="370559"/>
          </a:xfrm>
          <a:prstGeom prst="rect">
            <a:avLst/>
          </a:prstGeom>
        </p:spPr>
      </p:pic>
      <p:sp>
        <p:nvSpPr>
          <p:cNvPr id="2" name="Title 1">
            <a:extLst>
              <a:ext uri="{FF2B5EF4-FFF2-40B4-BE49-F238E27FC236}">
                <a16:creationId xmlns:a16="http://schemas.microsoft.com/office/drawing/2014/main" id="{CB8B7571-A06C-8EBE-FFC7-6CE925D94BF2}"/>
              </a:ext>
            </a:extLst>
          </p:cNvPr>
          <p:cNvSpPr>
            <a:spLocks noGrp="1"/>
          </p:cNvSpPr>
          <p:nvPr>
            <p:ph type="title"/>
          </p:nvPr>
        </p:nvSpPr>
        <p:spPr>
          <a:xfrm>
            <a:off x="353875" y="352259"/>
            <a:ext cx="10505982" cy="1047918"/>
          </a:xfrm>
        </p:spPr>
        <p:txBody>
          <a:bodyPr/>
          <a:lstStyle>
            <a:lvl1pPr>
              <a:lnSpc>
                <a:spcPct val="100000"/>
              </a:lnSpc>
              <a:defRPr sz="4400" cap="all" baseline="0"/>
            </a:lvl1pPr>
          </a:lstStyle>
          <a:p>
            <a:r>
              <a:rPr lang="en-US" dirty="0"/>
              <a:t>Click to edit Master title style</a:t>
            </a:r>
            <a:endParaRPr lang="en-GB" dirty="0"/>
          </a:p>
        </p:txBody>
      </p:sp>
    </p:spTree>
    <p:extLst>
      <p:ext uri="{BB962C8B-B14F-4D97-AF65-F5344CB8AC3E}">
        <p14:creationId xmlns:p14="http://schemas.microsoft.com/office/powerpoint/2010/main" val="737252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urpose of day plain_pink">
    <p:bg>
      <p:bgPr>
        <a:solidFill>
          <a:srgbClr val="FCB9DA"/>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5E95FBF-87EA-127F-3F8E-B2F43C58B81B}"/>
              </a:ext>
            </a:extLst>
          </p:cNvPr>
          <p:cNvSpPr>
            <a:spLocks noGrp="1"/>
          </p:cNvSpPr>
          <p:nvPr>
            <p:ph type="subTitle" idx="1"/>
          </p:nvPr>
        </p:nvSpPr>
        <p:spPr>
          <a:xfrm>
            <a:off x="685787" y="1897021"/>
            <a:ext cx="8078143" cy="3063957"/>
          </a:xfrm>
        </p:spPr>
        <p:txBody>
          <a:bodyPr/>
          <a:lstStyle/>
          <a:p>
            <a:r>
              <a:rPr lang="en-GB" sz="2400" dirty="0">
                <a:solidFill>
                  <a:srgbClr val="0A303F"/>
                </a:solidFill>
              </a:rPr>
              <a:t>Gain confidence leading a quality D&amp;T curriculum in your school</a:t>
            </a:r>
          </a:p>
          <a:p>
            <a:r>
              <a:rPr lang="en-GB" sz="2400" dirty="0">
                <a:solidFill>
                  <a:srgbClr val="0A303F"/>
                </a:solidFill>
              </a:rPr>
              <a:t>Support your colleagues in delivery and understanding of D&amp;T</a:t>
            </a:r>
          </a:p>
          <a:p>
            <a:r>
              <a:rPr lang="en-GB" sz="2400" dirty="0">
                <a:solidFill>
                  <a:srgbClr val="0A303F"/>
                </a:solidFill>
              </a:rPr>
              <a:t>Managing tools, equipment and materials</a:t>
            </a:r>
          </a:p>
          <a:p>
            <a:r>
              <a:rPr lang="en-GB" sz="2400" dirty="0">
                <a:solidFill>
                  <a:srgbClr val="0A303F"/>
                </a:solidFill>
              </a:rPr>
              <a:t>Leading staff CPD</a:t>
            </a:r>
          </a:p>
          <a:p>
            <a:r>
              <a:rPr lang="en-GB" sz="2400" dirty="0">
                <a:solidFill>
                  <a:srgbClr val="0A303F"/>
                </a:solidFill>
              </a:rPr>
              <a:t>Monitoring and evaluating current practice</a:t>
            </a:r>
          </a:p>
          <a:p>
            <a:r>
              <a:rPr lang="en-GB" sz="2400" dirty="0">
                <a:solidFill>
                  <a:srgbClr val="0A303F"/>
                </a:solidFill>
              </a:rPr>
              <a:t>Systems for assessment</a:t>
            </a:r>
          </a:p>
          <a:p>
            <a:endParaRPr lang="en-GB" sz="2400" dirty="0"/>
          </a:p>
          <a:p>
            <a:endParaRPr lang="en-GB" sz="2400" dirty="0"/>
          </a:p>
          <a:p>
            <a:endParaRPr lang="en-GB" sz="2400" dirty="0"/>
          </a:p>
        </p:txBody>
      </p:sp>
      <p:pic>
        <p:nvPicPr>
          <p:cNvPr id="9" name="Graphic 8">
            <a:extLst>
              <a:ext uri="{FF2B5EF4-FFF2-40B4-BE49-F238E27FC236}">
                <a16:creationId xmlns:a16="http://schemas.microsoft.com/office/drawing/2014/main" id="{F039F8FD-4D81-EFC7-C2B7-2950D773AC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6670" y="6135182"/>
            <a:ext cx="1512486" cy="370559"/>
          </a:xfrm>
          <a:prstGeom prst="rect">
            <a:avLst/>
          </a:prstGeom>
        </p:spPr>
      </p:pic>
      <p:pic>
        <p:nvPicPr>
          <p:cNvPr id="10" name="Graphic 9">
            <a:extLst>
              <a:ext uri="{FF2B5EF4-FFF2-40B4-BE49-F238E27FC236}">
                <a16:creationId xmlns:a16="http://schemas.microsoft.com/office/drawing/2014/main" id="{132B3231-ECD0-3B7D-72FE-D41B6BC854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875" y="6135182"/>
            <a:ext cx="331912" cy="370559"/>
          </a:xfrm>
          <a:prstGeom prst="rect">
            <a:avLst/>
          </a:prstGeom>
        </p:spPr>
      </p:pic>
      <p:sp>
        <p:nvSpPr>
          <p:cNvPr id="2" name="Title 1">
            <a:extLst>
              <a:ext uri="{FF2B5EF4-FFF2-40B4-BE49-F238E27FC236}">
                <a16:creationId xmlns:a16="http://schemas.microsoft.com/office/drawing/2014/main" id="{FB0B9A52-4F5D-F7B7-B4C9-AFD6EBC879B3}"/>
              </a:ext>
            </a:extLst>
          </p:cNvPr>
          <p:cNvSpPr>
            <a:spLocks noGrp="1"/>
          </p:cNvSpPr>
          <p:nvPr>
            <p:ph type="title"/>
          </p:nvPr>
        </p:nvSpPr>
        <p:spPr>
          <a:xfrm>
            <a:off x="353875" y="352259"/>
            <a:ext cx="10505982" cy="1047918"/>
          </a:xfrm>
        </p:spPr>
        <p:txBody>
          <a:bodyPr/>
          <a:lstStyle>
            <a:lvl1pPr>
              <a:lnSpc>
                <a:spcPct val="100000"/>
              </a:lnSpc>
              <a:defRPr sz="4400" cap="all" baseline="0"/>
            </a:lvl1pPr>
          </a:lstStyle>
          <a:p>
            <a:r>
              <a:rPr lang="en-US" dirty="0"/>
              <a:t>Click to edit Master title style</a:t>
            </a:r>
            <a:endParaRPr lang="en-GB" dirty="0"/>
          </a:p>
        </p:txBody>
      </p:sp>
    </p:spTree>
    <p:extLst>
      <p:ext uri="{BB962C8B-B14F-4D97-AF65-F5344CB8AC3E}">
        <p14:creationId xmlns:p14="http://schemas.microsoft.com/office/powerpoint/2010/main" val="4073523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urpose of day plain_pink2">
    <p:bg>
      <p:bgPr>
        <a:solidFill>
          <a:srgbClr val="FCB9DA"/>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5E95FBF-87EA-127F-3F8E-B2F43C58B81B}"/>
              </a:ext>
            </a:extLst>
          </p:cNvPr>
          <p:cNvSpPr>
            <a:spLocks noGrp="1"/>
          </p:cNvSpPr>
          <p:nvPr>
            <p:ph type="subTitle" idx="1"/>
          </p:nvPr>
        </p:nvSpPr>
        <p:spPr>
          <a:xfrm>
            <a:off x="685787" y="1897021"/>
            <a:ext cx="8078143" cy="3063957"/>
          </a:xfrm>
        </p:spPr>
        <p:txBody>
          <a:bodyPr/>
          <a:lstStyle/>
          <a:p>
            <a:r>
              <a:rPr lang="en-GB" sz="2400" dirty="0">
                <a:solidFill>
                  <a:srgbClr val="0A303F"/>
                </a:solidFill>
              </a:rPr>
              <a:t>Gain confidence leading a quality D&amp;T curriculum in your school</a:t>
            </a:r>
          </a:p>
          <a:p>
            <a:r>
              <a:rPr lang="en-GB" sz="2400" dirty="0">
                <a:solidFill>
                  <a:srgbClr val="0A303F"/>
                </a:solidFill>
              </a:rPr>
              <a:t>Support your colleagues in delivery and understanding of D&amp;T</a:t>
            </a:r>
          </a:p>
          <a:p>
            <a:r>
              <a:rPr lang="en-GB" sz="2400" dirty="0">
                <a:solidFill>
                  <a:srgbClr val="0A303F"/>
                </a:solidFill>
              </a:rPr>
              <a:t>Managing tools, equipment and materials</a:t>
            </a:r>
          </a:p>
          <a:p>
            <a:r>
              <a:rPr lang="en-GB" sz="2400" dirty="0">
                <a:solidFill>
                  <a:srgbClr val="0A303F"/>
                </a:solidFill>
              </a:rPr>
              <a:t>Leading staff CPD</a:t>
            </a:r>
          </a:p>
          <a:p>
            <a:r>
              <a:rPr lang="en-GB" sz="2400" dirty="0">
                <a:solidFill>
                  <a:srgbClr val="0A303F"/>
                </a:solidFill>
              </a:rPr>
              <a:t>Monitoring and evaluating current practice</a:t>
            </a:r>
          </a:p>
          <a:p>
            <a:r>
              <a:rPr lang="en-GB" sz="2400" dirty="0">
                <a:solidFill>
                  <a:srgbClr val="0A303F"/>
                </a:solidFill>
              </a:rPr>
              <a:t>Systems for assessment</a:t>
            </a:r>
          </a:p>
          <a:p>
            <a:endParaRPr lang="en-GB" sz="2400" dirty="0"/>
          </a:p>
          <a:p>
            <a:endParaRPr lang="en-GB" sz="2400" dirty="0"/>
          </a:p>
          <a:p>
            <a:endParaRPr lang="en-GB" sz="2400" dirty="0"/>
          </a:p>
        </p:txBody>
      </p:sp>
      <p:pic>
        <p:nvPicPr>
          <p:cNvPr id="9" name="Graphic 8">
            <a:extLst>
              <a:ext uri="{FF2B5EF4-FFF2-40B4-BE49-F238E27FC236}">
                <a16:creationId xmlns:a16="http://schemas.microsoft.com/office/drawing/2014/main" id="{F039F8FD-4D81-EFC7-C2B7-2950D773AC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6670" y="6135182"/>
            <a:ext cx="1512486" cy="370559"/>
          </a:xfrm>
          <a:prstGeom prst="rect">
            <a:avLst/>
          </a:prstGeom>
        </p:spPr>
      </p:pic>
      <p:pic>
        <p:nvPicPr>
          <p:cNvPr id="10" name="Graphic 9">
            <a:extLst>
              <a:ext uri="{FF2B5EF4-FFF2-40B4-BE49-F238E27FC236}">
                <a16:creationId xmlns:a16="http://schemas.microsoft.com/office/drawing/2014/main" id="{132B3231-ECD0-3B7D-72FE-D41B6BC854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875" y="6135182"/>
            <a:ext cx="331912" cy="370559"/>
          </a:xfrm>
          <a:prstGeom prst="rect">
            <a:avLst/>
          </a:prstGeom>
        </p:spPr>
      </p:pic>
      <p:sp>
        <p:nvSpPr>
          <p:cNvPr id="2" name="Title 1">
            <a:extLst>
              <a:ext uri="{FF2B5EF4-FFF2-40B4-BE49-F238E27FC236}">
                <a16:creationId xmlns:a16="http://schemas.microsoft.com/office/drawing/2014/main" id="{5B8F6D6A-2E95-8F8E-F86F-68EB3830BB73}"/>
              </a:ext>
            </a:extLst>
          </p:cNvPr>
          <p:cNvSpPr>
            <a:spLocks noGrp="1"/>
          </p:cNvSpPr>
          <p:nvPr>
            <p:ph type="title"/>
          </p:nvPr>
        </p:nvSpPr>
        <p:spPr>
          <a:xfrm>
            <a:off x="353875" y="352259"/>
            <a:ext cx="10505982" cy="1047918"/>
          </a:xfrm>
        </p:spPr>
        <p:txBody>
          <a:bodyPr/>
          <a:lstStyle>
            <a:lvl1pPr>
              <a:lnSpc>
                <a:spcPct val="100000"/>
              </a:lnSpc>
              <a:defRPr sz="4400" cap="all" baseline="0"/>
            </a:lvl1pPr>
          </a:lstStyle>
          <a:p>
            <a:r>
              <a:rPr lang="en-US" dirty="0"/>
              <a:t>Click to edit Master title style</a:t>
            </a:r>
            <a:endParaRPr lang="en-GB" dirty="0"/>
          </a:p>
        </p:txBody>
      </p:sp>
    </p:spTree>
    <p:extLst>
      <p:ext uri="{BB962C8B-B14F-4D97-AF65-F5344CB8AC3E}">
        <p14:creationId xmlns:p14="http://schemas.microsoft.com/office/powerpoint/2010/main" val="144995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Coral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lnSpc>
                <a:spcPct val="100000"/>
              </a:lnSpc>
              <a:defRPr sz="440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a:prstGeom prst="rect">
            <a:avLst/>
          </a:prstGeom>
        </p:spPr>
        <p:txBody>
          <a:bodyPr/>
          <a:lstStyle>
            <a:lvl1pPr>
              <a:defRPr sz="1900" spc="-20" baseline="0">
                <a:solidFill>
                  <a:schemeClr val="bg1"/>
                </a:solidFill>
              </a:defRPr>
            </a:lvl1pPr>
          </a:lstStyle>
          <a:p>
            <a:r>
              <a:rPr lang="en-GB"/>
              <a:t>14 September 2022</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5" name="Footer Placeholder 4">
            <a:extLst>
              <a:ext uri="{FF2B5EF4-FFF2-40B4-BE49-F238E27FC236}">
                <a16:creationId xmlns:a16="http://schemas.microsoft.com/office/drawing/2014/main" id="{CE162F4E-FD81-C878-5C0F-0D7556602BBD}"/>
              </a:ext>
            </a:extLst>
          </p:cNvPr>
          <p:cNvSpPr>
            <a:spLocks noGrp="1"/>
          </p:cNvSpPr>
          <p:nvPr>
            <p:ph type="ftr" sz="quarter" idx="12"/>
          </p:nvPr>
        </p:nvSpPr>
        <p:spPr>
          <a:xfrm>
            <a:off x="575999" y="6052820"/>
            <a:ext cx="6480000" cy="360000"/>
          </a:xfrm>
          <a:prstGeom prst="rect">
            <a:avLst/>
          </a:prstGeo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8" name="Text Placeholder 2">
            <a:extLst>
              <a:ext uri="{FF2B5EF4-FFF2-40B4-BE49-F238E27FC236}">
                <a16:creationId xmlns:a16="http://schemas.microsoft.com/office/drawing/2014/main" id="{1BB48497-4B61-2B0C-8958-B565C3D23317}"/>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8435303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urpose of day plain_yellow">
    <p:bg>
      <p:bgPr>
        <a:solidFill>
          <a:srgbClr val="FFFF45"/>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5E95FBF-87EA-127F-3F8E-B2F43C58B81B}"/>
              </a:ext>
            </a:extLst>
          </p:cNvPr>
          <p:cNvSpPr>
            <a:spLocks noGrp="1"/>
          </p:cNvSpPr>
          <p:nvPr>
            <p:ph type="subTitle" idx="1"/>
          </p:nvPr>
        </p:nvSpPr>
        <p:spPr>
          <a:xfrm>
            <a:off x="685787" y="1897021"/>
            <a:ext cx="8078143" cy="3063957"/>
          </a:xfrm>
        </p:spPr>
        <p:txBody>
          <a:bodyPr/>
          <a:lstStyle/>
          <a:p>
            <a:r>
              <a:rPr lang="en-GB" sz="2400" dirty="0">
                <a:solidFill>
                  <a:srgbClr val="0A303F"/>
                </a:solidFill>
              </a:rPr>
              <a:t>Gain confidence leading a quality D&amp;T curriculum in your school</a:t>
            </a:r>
          </a:p>
          <a:p>
            <a:r>
              <a:rPr lang="en-GB" sz="2400" dirty="0">
                <a:solidFill>
                  <a:srgbClr val="0A303F"/>
                </a:solidFill>
              </a:rPr>
              <a:t>Support your colleagues in delivery and understanding of D&amp;T</a:t>
            </a:r>
          </a:p>
          <a:p>
            <a:r>
              <a:rPr lang="en-GB" sz="2400" dirty="0">
                <a:solidFill>
                  <a:srgbClr val="0A303F"/>
                </a:solidFill>
              </a:rPr>
              <a:t>Managing tools, equipment and materials</a:t>
            </a:r>
          </a:p>
          <a:p>
            <a:r>
              <a:rPr lang="en-GB" sz="2400" dirty="0">
                <a:solidFill>
                  <a:srgbClr val="0A303F"/>
                </a:solidFill>
              </a:rPr>
              <a:t>Leading staff CPD</a:t>
            </a:r>
          </a:p>
          <a:p>
            <a:r>
              <a:rPr lang="en-GB" sz="2400" dirty="0">
                <a:solidFill>
                  <a:srgbClr val="0A303F"/>
                </a:solidFill>
              </a:rPr>
              <a:t>Monitoring and evaluating current practice</a:t>
            </a:r>
          </a:p>
          <a:p>
            <a:r>
              <a:rPr lang="en-GB" sz="2400" dirty="0">
                <a:solidFill>
                  <a:srgbClr val="0A303F"/>
                </a:solidFill>
              </a:rPr>
              <a:t>Systems for assessment</a:t>
            </a:r>
          </a:p>
          <a:p>
            <a:endParaRPr lang="en-GB" sz="2400" dirty="0"/>
          </a:p>
          <a:p>
            <a:endParaRPr lang="en-GB" sz="2400" dirty="0"/>
          </a:p>
          <a:p>
            <a:endParaRPr lang="en-GB" sz="2400" dirty="0"/>
          </a:p>
        </p:txBody>
      </p:sp>
      <p:pic>
        <p:nvPicPr>
          <p:cNvPr id="9" name="Graphic 8">
            <a:extLst>
              <a:ext uri="{FF2B5EF4-FFF2-40B4-BE49-F238E27FC236}">
                <a16:creationId xmlns:a16="http://schemas.microsoft.com/office/drawing/2014/main" id="{F039F8FD-4D81-EFC7-C2B7-2950D773AC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6670" y="6135182"/>
            <a:ext cx="1512486" cy="370559"/>
          </a:xfrm>
          <a:prstGeom prst="rect">
            <a:avLst/>
          </a:prstGeom>
        </p:spPr>
      </p:pic>
      <p:pic>
        <p:nvPicPr>
          <p:cNvPr id="10" name="Graphic 9">
            <a:extLst>
              <a:ext uri="{FF2B5EF4-FFF2-40B4-BE49-F238E27FC236}">
                <a16:creationId xmlns:a16="http://schemas.microsoft.com/office/drawing/2014/main" id="{132B3231-ECD0-3B7D-72FE-D41B6BC854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875" y="6135182"/>
            <a:ext cx="331912" cy="370559"/>
          </a:xfrm>
          <a:prstGeom prst="rect">
            <a:avLst/>
          </a:prstGeom>
        </p:spPr>
      </p:pic>
      <p:sp>
        <p:nvSpPr>
          <p:cNvPr id="2" name="Title 1">
            <a:extLst>
              <a:ext uri="{FF2B5EF4-FFF2-40B4-BE49-F238E27FC236}">
                <a16:creationId xmlns:a16="http://schemas.microsoft.com/office/drawing/2014/main" id="{A8CDEC3E-DB4A-A54A-B150-F9411378F08F}"/>
              </a:ext>
            </a:extLst>
          </p:cNvPr>
          <p:cNvSpPr>
            <a:spLocks noGrp="1"/>
          </p:cNvSpPr>
          <p:nvPr>
            <p:ph type="title"/>
          </p:nvPr>
        </p:nvSpPr>
        <p:spPr>
          <a:xfrm>
            <a:off x="353875" y="352259"/>
            <a:ext cx="10505982" cy="1047918"/>
          </a:xfrm>
        </p:spPr>
        <p:txBody>
          <a:bodyPr/>
          <a:lstStyle>
            <a:lvl1pPr>
              <a:lnSpc>
                <a:spcPct val="100000"/>
              </a:lnSpc>
              <a:defRPr sz="4400" cap="all" baseline="0"/>
            </a:lvl1pPr>
          </a:lstStyle>
          <a:p>
            <a:r>
              <a:rPr lang="en-US" dirty="0"/>
              <a:t>Click to edit Master title style</a:t>
            </a:r>
            <a:endParaRPr lang="en-GB" dirty="0"/>
          </a:p>
        </p:txBody>
      </p:sp>
    </p:spTree>
    <p:extLst>
      <p:ext uri="{BB962C8B-B14F-4D97-AF65-F5344CB8AC3E}">
        <p14:creationId xmlns:p14="http://schemas.microsoft.com/office/powerpoint/2010/main" val="25632722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urpose of day plain_green">
    <p:bg>
      <p:bgPr>
        <a:solidFill>
          <a:srgbClr val="07E298"/>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5E95FBF-87EA-127F-3F8E-B2F43C58B81B}"/>
              </a:ext>
            </a:extLst>
          </p:cNvPr>
          <p:cNvSpPr>
            <a:spLocks noGrp="1"/>
          </p:cNvSpPr>
          <p:nvPr>
            <p:ph type="subTitle" idx="1"/>
          </p:nvPr>
        </p:nvSpPr>
        <p:spPr>
          <a:xfrm>
            <a:off x="685787" y="1897021"/>
            <a:ext cx="8078143" cy="3063957"/>
          </a:xfrm>
        </p:spPr>
        <p:txBody>
          <a:bodyPr/>
          <a:lstStyle/>
          <a:p>
            <a:r>
              <a:rPr lang="en-GB" sz="2400" dirty="0">
                <a:solidFill>
                  <a:srgbClr val="0A303F"/>
                </a:solidFill>
              </a:rPr>
              <a:t>Gain confidence leading a quality D&amp;T curriculum in your school</a:t>
            </a:r>
          </a:p>
          <a:p>
            <a:r>
              <a:rPr lang="en-GB" sz="2400" dirty="0">
                <a:solidFill>
                  <a:srgbClr val="0A303F"/>
                </a:solidFill>
              </a:rPr>
              <a:t>Support your colleagues in delivery and understanding of D&amp;T</a:t>
            </a:r>
          </a:p>
          <a:p>
            <a:r>
              <a:rPr lang="en-GB" sz="2400" dirty="0">
                <a:solidFill>
                  <a:srgbClr val="0A303F"/>
                </a:solidFill>
              </a:rPr>
              <a:t>Managing tools, equipment and materials</a:t>
            </a:r>
          </a:p>
          <a:p>
            <a:r>
              <a:rPr lang="en-GB" sz="2400" dirty="0">
                <a:solidFill>
                  <a:srgbClr val="0A303F"/>
                </a:solidFill>
              </a:rPr>
              <a:t>Leading staff CPD</a:t>
            </a:r>
          </a:p>
          <a:p>
            <a:r>
              <a:rPr lang="en-GB" sz="2400" dirty="0">
                <a:solidFill>
                  <a:srgbClr val="0A303F"/>
                </a:solidFill>
              </a:rPr>
              <a:t>Monitoring and evaluating current practice</a:t>
            </a:r>
          </a:p>
          <a:p>
            <a:r>
              <a:rPr lang="en-GB" sz="2400" dirty="0">
                <a:solidFill>
                  <a:srgbClr val="0A303F"/>
                </a:solidFill>
              </a:rPr>
              <a:t>Systems for assessment</a:t>
            </a:r>
          </a:p>
          <a:p>
            <a:endParaRPr lang="en-GB" sz="2400" dirty="0"/>
          </a:p>
          <a:p>
            <a:endParaRPr lang="en-GB" sz="2400" dirty="0"/>
          </a:p>
          <a:p>
            <a:endParaRPr lang="en-GB" sz="2400" dirty="0"/>
          </a:p>
        </p:txBody>
      </p:sp>
      <p:pic>
        <p:nvPicPr>
          <p:cNvPr id="9" name="Graphic 8">
            <a:extLst>
              <a:ext uri="{FF2B5EF4-FFF2-40B4-BE49-F238E27FC236}">
                <a16:creationId xmlns:a16="http://schemas.microsoft.com/office/drawing/2014/main" id="{F039F8FD-4D81-EFC7-C2B7-2950D773AC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6670" y="6135182"/>
            <a:ext cx="1512486" cy="370559"/>
          </a:xfrm>
          <a:prstGeom prst="rect">
            <a:avLst/>
          </a:prstGeom>
        </p:spPr>
      </p:pic>
      <p:pic>
        <p:nvPicPr>
          <p:cNvPr id="10" name="Graphic 9">
            <a:extLst>
              <a:ext uri="{FF2B5EF4-FFF2-40B4-BE49-F238E27FC236}">
                <a16:creationId xmlns:a16="http://schemas.microsoft.com/office/drawing/2014/main" id="{132B3231-ECD0-3B7D-72FE-D41B6BC854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875" y="6135182"/>
            <a:ext cx="331912" cy="370559"/>
          </a:xfrm>
          <a:prstGeom prst="rect">
            <a:avLst/>
          </a:prstGeom>
        </p:spPr>
      </p:pic>
      <p:sp>
        <p:nvSpPr>
          <p:cNvPr id="2" name="Title 1">
            <a:extLst>
              <a:ext uri="{FF2B5EF4-FFF2-40B4-BE49-F238E27FC236}">
                <a16:creationId xmlns:a16="http://schemas.microsoft.com/office/drawing/2014/main" id="{637004EC-9846-0AF8-A893-DE1E6C490DBE}"/>
              </a:ext>
            </a:extLst>
          </p:cNvPr>
          <p:cNvSpPr>
            <a:spLocks noGrp="1"/>
          </p:cNvSpPr>
          <p:nvPr>
            <p:ph type="title"/>
          </p:nvPr>
        </p:nvSpPr>
        <p:spPr>
          <a:xfrm>
            <a:off x="353875" y="352259"/>
            <a:ext cx="10505982" cy="1047918"/>
          </a:xfrm>
        </p:spPr>
        <p:txBody>
          <a:bodyPr/>
          <a:lstStyle>
            <a:lvl1pPr>
              <a:lnSpc>
                <a:spcPct val="100000"/>
              </a:lnSpc>
              <a:defRPr sz="4400" cap="all" baseline="0"/>
            </a:lvl1pPr>
          </a:lstStyle>
          <a:p>
            <a:r>
              <a:rPr lang="en-US" dirty="0"/>
              <a:t>Click to edit Master title style</a:t>
            </a:r>
            <a:endParaRPr lang="en-GB" dirty="0"/>
          </a:p>
        </p:txBody>
      </p:sp>
    </p:spTree>
    <p:extLst>
      <p:ext uri="{BB962C8B-B14F-4D97-AF65-F5344CB8AC3E}">
        <p14:creationId xmlns:p14="http://schemas.microsoft.com/office/powerpoint/2010/main" val="1321386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urpose of day plain_blue">
    <p:bg>
      <p:bgPr>
        <a:solidFill>
          <a:srgbClr val="DCFFFF"/>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5E95FBF-87EA-127F-3F8E-B2F43C58B81B}"/>
              </a:ext>
            </a:extLst>
          </p:cNvPr>
          <p:cNvSpPr>
            <a:spLocks noGrp="1"/>
          </p:cNvSpPr>
          <p:nvPr>
            <p:ph type="subTitle" idx="1"/>
          </p:nvPr>
        </p:nvSpPr>
        <p:spPr>
          <a:xfrm>
            <a:off x="685787" y="1897021"/>
            <a:ext cx="8078143" cy="3063957"/>
          </a:xfrm>
        </p:spPr>
        <p:txBody>
          <a:bodyPr/>
          <a:lstStyle/>
          <a:p>
            <a:r>
              <a:rPr lang="en-GB" sz="2400" dirty="0">
                <a:solidFill>
                  <a:srgbClr val="0A303F"/>
                </a:solidFill>
              </a:rPr>
              <a:t>Gain confidence leading a quality D&amp;T curriculum in your school</a:t>
            </a:r>
          </a:p>
          <a:p>
            <a:r>
              <a:rPr lang="en-GB" sz="2400" dirty="0">
                <a:solidFill>
                  <a:srgbClr val="0A303F"/>
                </a:solidFill>
              </a:rPr>
              <a:t>Support your colleagues in delivery and understanding of D&amp;T</a:t>
            </a:r>
          </a:p>
          <a:p>
            <a:r>
              <a:rPr lang="en-GB" sz="2400" dirty="0">
                <a:solidFill>
                  <a:srgbClr val="0A303F"/>
                </a:solidFill>
              </a:rPr>
              <a:t>Managing tools, equipment and materials</a:t>
            </a:r>
          </a:p>
          <a:p>
            <a:r>
              <a:rPr lang="en-GB" sz="2400" dirty="0">
                <a:solidFill>
                  <a:srgbClr val="0A303F"/>
                </a:solidFill>
              </a:rPr>
              <a:t>Leading staff CPD</a:t>
            </a:r>
          </a:p>
          <a:p>
            <a:r>
              <a:rPr lang="en-GB" sz="2400" dirty="0">
                <a:solidFill>
                  <a:srgbClr val="0A303F"/>
                </a:solidFill>
              </a:rPr>
              <a:t>Monitoring and evaluating current practice</a:t>
            </a:r>
          </a:p>
          <a:p>
            <a:r>
              <a:rPr lang="en-GB" sz="2400" dirty="0">
                <a:solidFill>
                  <a:srgbClr val="0A303F"/>
                </a:solidFill>
              </a:rPr>
              <a:t>Systems for assessment</a:t>
            </a:r>
          </a:p>
          <a:p>
            <a:endParaRPr lang="en-GB" sz="2400" dirty="0"/>
          </a:p>
          <a:p>
            <a:endParaRPr lang="en-GB" sz="2400" dirty="0"/>
          </a:p>
          <a:p>
            <a:endParaRPr lang="en-GB" sz="2400" dirty="0"/>
          </a:p>
        </p:txBody>
      </p:sp>
      <p:pic>
        <p:nvPicPr>
          <p:cNvPr id="9" name="Graphic 8">
            <a:extLst>
              <a:ext uri="{FF2B5EF4-FFF2-40B4-BE49-F238E27FC236}">
                <a16:creationId xmlns:a16="http://schemas.microsoft.com/office/drawing/2014/main" id="{F039F8FD-4D81-EFC7-C2B7-2950D773AC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6670" y="6135182"/>
            <a:ext cx="1512486" cy="370559"/>
          </a:xfrm>
          <a:prstGeom prst="rect">
            <a:avLst/>
          </a:prstGeom>
        </p:spPr>
      </p:pic>
      <p:pic>
        <p:nvPicPr>
          <p:cNvPr id="10" name="Graphic 9">
            <a:extLst>
              <a:ext uri="{FF2B5EF4-FFF2-40B4-BE49-F238E27FC236}">
                <a16:creationId xmlns:a16="http://schemas.microsoft.com/office/drawing/2014/main" id="{132B3231-ECD0-3B7D-72FE-D41B6BC854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875" y="6135182"/>
            <a:ext cx="331912" cy="370559"/>
          </a:xfrm>
          <a:prstGeom prst="rect">
            <a:avLst/>
          </a:prstGeom>
        </p:spPr>
      </p:pic>
      <p:sp>
        <p:nvSpPr>
          <p:cNvPr id="2" name="Title 1">
            <a:extLst>
              <a:ext uri="{FF2B5EF4-FFF2-40B4-BE49-F238E27FC236}">
                <a16:creationId xmlns:a16="http://schemas.microsoft.com/office/drawing/2014/main" id="{3BDA1745-9589-70FA-61DB-9BD13BA67A3B}"/>
              </a:ext>
            </a:extLst>
          </p:cNvPr>
          <p:cNvSpPr>
            <a:spLocks noGrp="1"/>
          </p:cNvSpPr>
          <p:nvPr>
            <p:ph type="title"/>
          </p:nvPr>
        </p:nvSpPr>
        <p:spPr>
          <a:xfrm>
            <a:off x="353875" y="352259"/>
            <a:ext cx="10505982" cy="1047918"/>
          </a:xfrm>
        </p:spPr>
        <p:txBody>
          <a:bodyPr/>
          <a:lstStyle>
            <a:lvl1pPr>
              <a:lnSpc>
                <a:spcPct val="100000"/>
              </a:lnSpc>
              <a:defRPr sz="4400" cap="all" baseline="0"/>
            </a:lvl1pPr>
          </a:lstStyle>
          <a:p>
            <a:r>
              <a:rPr lang="en-US" dirty="0"/>
              <a:t>Click to edit Master title style</a:t>
            </a:r>
            <a:endParaRPr lang="en-GB" dirty="0"/>
          </a:p>
        </p:txBody>
      </p:sp>
    </p:spTree>
    <p:extLst>
      <p:ext uri="{BB962C8B-B14F-4D97-AF65-F5344CB8AC3E}">
        <p14:creationId xmlns:p14="http://schemas.microsoft.com/office/powerpoint/2010/main" val="271147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urpose of day plain_white">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5E95FBF-87EA-127F-3F8E-B2F43C58B81B}"/>
              </a:ext>
            </a:extLst>
          </p:cNvPr>
          <p:cNvSpPr>
            <a:spLocks noGrp="1"/>
          </p:cNvSpPr>
          <p:nvPr>
            <p:ph type="subTitle" idx="1"/>
          </p:nvPr>
        </p:nvSpPr>
        <p:spPr>
          <a:xfrm>
            <a:off x="685787" y="1897021"/>
            <a:ext cx="8078143" cy="3063957"/>
          </a:xfrm>
        </p:spPr>
        <p:txBody>
          <a:bodyPr/>
          <a:lstStyle/>
          <a:p>
            <a:r>
              <a:rPr lang="en-GB" sz="2400" dirty="0">
                <a:solidFill>
                  <a:srgbClr val="0A303F"/>
                </a:solidFill>
              </a:rPr>
              <a:t>Gain confidence leading a quality D&amp;T curriculum in your school</a:t>
            </a:r>
          </a:p>
          <a:p>
            <a:r>
              <a:rPr lang="en-GB" sz="2400" dirty="0">
                <a:solidFill>
                  <a:srgbClr val="0A303F"/>
                </a:solidFill>
              </a:rPr>
              <a:t>Support your colleagues in delivery and understanding of D&amp;T</a:t>
            </a:r>
          </a:p>
          <a:p>
            <a:r>
              <a:rPr lang="en-GB" sz="2400" dirty="0">
                <a:solidFill>
                  <a:srgbClr val="0A303F"/>
                </a:solidFill>
              </a:rPr>
              <a:t>Managing tools, equipment and materials</a:t>
            </a:r>
          </a:p>
          <a:p>
            <a:r>
              <a:rPr lang="en-GB" sz="2400" dirty="0">
                <a:solidFill>
                  <a:srgbClr val="0A303F"/>
                </a:solidFill>
              </a:rPr>
              <a:t>Leading staff CPD</a:t>
            </a:r>
          </a:p>
          <a:p>
            <a:r>
              <a:rPr lang="en-GB" sz="2400" dirty="0">
                <a:solidFill>
                  <a:srgbClr val="0A303F"/>
                </a:solidFill>
              </a:rPr>
              <a:t>Monitoring and evaluating current practice</a:t>
            </a:r>
          </a:p>
          <a:p>
            <a:r>
              <a:rPr lang="en-GB" sz="2400" dirty="0">
                <a:solidFill>
                  <a:srgbClr val="0A303F"/>
                </a:solidFill>
              </a:rPr>
              <a:t>Systems for assessment</a:t>
            </a:r>
          </a:p>
          <a:p>
            <a:endParaRPr lang="en-GB" sz="2400" dirty="0"/>
          </a:p>
          <a:p>
            <a:endParaRPr lang="en-GB" sz="2400" dirty="0"/>
          </a:p>
          <a:p>
            <a:endParaRPr lang="en-GB" sz="2400" dirty="0"/>
          </a:p>
        </p:txBody>
      </p:sp>
      <p:pic>
        <p:nvPicPr>
          <p:cNvPr id="9" name="Graphic 8">
            <a:extLst>
              <a:ext uri="{FF2B5EF4-FFF2-40B4-BE49-F238E27FC236}">
                <a16:creationId xmlns:a16="http://schemas.microsoft.com/office/drawing/2014/main" id="{F039F8FD-4D81-EFC7-C2B7-2950D773AC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6670" y="6135182"/>
            <a:ext cx="1512486" cy="370559"/>
          </a:xfrm>
          <a:prstGeom prst="rect">
            <a:avLst/>
          </a:prstGeom>
        </p:spPr>
      </p:pic>
      <p:pic>
        <p:nvPicPr>
          <p:cNvPr id="10" name="Graphic 9">
            <a:extLst>
              <a:ext uri="{FF2B5EF4-FFF2-40B4-BE49-F238E27FC236}">
                <a16:creationId xmlns:a16="http://schemas.microsoft.com/office/drawing/2014/main" id="{132B3231-ECD0-3B7D-72FE-D41B6BC854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875" y="6135182"/>
            <a:ext cx="331912" cy="370559"/>
          </a:xfrm>
          <a:prstGeom prst="rect">
            <a:avLst/>
          </a:prstGeom>
        </p:spPr>
      </p:pic>
      <p:sp>
        <p:nvSpPr>
          <p:cNvPr id="2" name="Title 1">
            <a:extLst>
              <a:ext uri="{FF2B5EF4-FFF2-40B4-BE49-F238E27FC236}">
                <a16:creationId xmlns:a16="http://schemas.microsoft.com/office/drawing/2014/main" id="{0F93357B-B89A-7C5E-9855-AE54A1EE10F6}"/>
              </a:ext>
            </a:extLst>
          </p:cNvPr>
          <p:cNvSpPr>
            <a:spLocks noGrp="1"/>
          </p:cNvSpPr>
          <p:nvPr>
            <p:ph type="title"/>
          </p:nvPr>
        </p:nvSpPr>
        <p:spPr>
          <a:xfrm>
            <a:off x="353875" y="352259"/>
            <a:ext cx="10505982" cy="1047918"/>
          </a:xfrm>
        </p:spPr>
        <p:txBody>
          <a:bodyPr/>
          <a:lstStyle>
            <a:lvl1pPr>
              <a:lnSpc>
                <a:spcPct val="100000"/>
              </a:lnSpc>
              <a:defRPr sz="4400" cap="all" baseline="0"/>
            </a:lvl1pPr>
          </a:lstStyle>
          <a:p>
            <a:r>
              <a:rPr lang="en-US" dirty="0"/>
              <a:t>Click to edit Master title style</a:t>
            </a:r>
            <a:endParaRPr lang="en-GB" dirty="0"/>
          </a:p>
        </p:txBody>
      </p:sp>
    </p:spTree>
    <p:extLst>
      <p:ext uri="{BB962C8B-B14F-4D97-AF65-F5344CB8AC3E}">
        <p14:creationId xmlns:p14="http://schemas.microsoft.com/office/powerpoint/2010/main" val="35790993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9033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_Black">
    <p:bg>
      <p:bgPr>
        <a:solidFill>
          <a:srgbClr val="2F4F5C"/>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ABF3877-EBF8-5A54-C81E-831A7932ED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8674" y="-593693"/>
            <a:ext cx="12175340" cy="12612256"/>
          </a:xfrm>
          <a:prstGeom prst="rect">
            <a:avLst/>
          </a:prstGeom>
        </p:spPr>
      </p:pic>
      <p:sp>
        <p:nvSpPr>
          <p:cNvPr id="2" name="Title 1">
            <a:extLst>
              <a:ext uri="{FF2B5EF4-FFF2-40B4-BE49-F238E27FC236}">
                <a16:creationId xmlns:a16="http://schemas.microsoft.com/office/drawing/2014/main" id="{3CA3A018-5929-7FD8-0AB0-C2D528BE03AF}"/>
              </a:ext>
            </a:extLst>
          </p:cNvPr>
          <p:cNvSpPr>
            <a:spLocks noGrp="1"/>
          </p:cNvSpPr>
          <p:nvPr>
            <p:ph type="ctrTitle" hasCustomPrompt="1"/>
          </p:nvPr>
        </p:nvSpPr>
        <p:spPr>
          <a:xfrm>
            <a:off x="576000" y="1990213"/>
            <a:ext cx="8909194" cy="2877573"/>
          </a:xfrm>
        </p:spPr>
        <p:txBody>
          <a:bodyPr anchor="ctr"/>
          <a:lstStyle>
            <a:lvl1pPr algn="l">
              <a:lnSpc>
                <a:spcPts val="10700"/>
              </a:lnSpc>
              <a:defRPr sz="9300" b="1" i="0" cap="all" baseline="0">
                <a:solidFill>
                  <a:schemeClr val="bg1"/>
                </a:solidFill>
                <a:latin typeface="Arial" panose="020B0604020202020204" pitchFamily="34" charset="0"/>
                <a:cs typeface="Arial" panose="020B0604020202020204" pitchFamily="34" charset="0"/>
              </a:defRPr>
            </a:lvl1pPr>
          </a:lstStyle>
          <a:p>
            <a:r>
              <a:rPr lang="en-GB" dirty="0"/>
              <a:t>Click to edit title</a:t>
            </a:r>
          </a:p>
        </p:txBody>
      </p:sp>
      <p:sp>
        <p:nvSpPr>
          <p:cNvPr id="9" name="TextBox 8">
            <a:extLst>
              <a:ext uri="{FF2B5EF4-FFF2-40B4-BE49-F238E27FC236}">
                <a16:creationId xmlns:a16="http://schemas.microsoft.com/office/drawing/2014/main" id="{8FAD97B7-3DC5-1690-4595-B1F824E62896}"/>
              </a:ext>
            </a:extLst>
          </p:cNvPr>
          <p:cNvSpPr txBox="1"/>
          <p:nvPr userDrawn="1"/>
        </p:nvSpPr>
        <p:spPr>
          <a:xfrm>
            <a:off x="576000" y="6022726"/>
            <a:ext cx="4652682" cy="258743"/>
          </a:xfrm>
          <a:prstGeom prst="rect">
            <a:avLst/>
          </a:prstGeom>
          <a:noFill/>
        </p:spPr>
        <p:txBody>
          <a:bodyPr wrap="square" lIns="0" tIns="0" rIns="0" bIns="0" rtlCol="0">
            <a:noAutofit/>
          </a:bodyPr>
          <a:lstStyle/>
          <a:p>
            <a:pPr>
              <a:spcAft>
                <a:spcPts val="1000"/>
              </a:spcAft>
            </a:pPr>
            <a:r>
              <a:rPr lang="en-GB" sz="1900" spc="-20" baseline="0" dirty="0">
                <a:solidFill>
                  <a:schemeClr val="bg1"/>
                </a:solidFill>
              </a:rPr>
              <a:t>Because design and innovation matter</a:t>
            </a:r>
          </a:p>
        </p:txBody>
      </p:sp>
    </p:spTree>
    <p:extLst>
      <p:ext uri="{BB962C8B-B14F-4D97-AF65-F5344CB8AC3E}">
        <p14:creationId xmlns:p14="http://schemas.microsoft.com/office/powerpoint/2010/main" val="23671444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_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hasCustomPrompt="1"/>
          </p:nvPr>
        </p:nvSpPr>
        <p:spPr>
          <a:xfrm>
            <a:off x="576000" y="1990213"/>
            <a:ext cx="8909194" cy="2877573"/>
          </a:xfrm>
        </p:spPr>
        <p:txBody>
          <a:bodyPr anchor="ctr"/>
          <a:lstStyle>
            <a:lvl1pPr algn="l">
              <a:lnSpc>
                <a:spcPts val="10700"/>
              </a:lnSpc>
              <a:defRPr sz="9300" b="1" i="0" cap="all" baseline="0">
                <a:solidFill>
                  <a:schemeClr val="tx2"/>
                </a:solidFill>
                <a:latin typeface="Arial" panose="020B0604020202020204" pitchFamily="34" charset="0"/>
                <a:cs typeface="Arial" panose="020B0604020202020204" pitchFamily="34" charset="0"/>
              </a:defRPr>
            </a:lvl1pPr>
          </a:lstStyle>
          <a:p>
            <a:r>
              <a:rPr lang="en-GB" dirty="0"/>
              <a:t>Click to edit title</a:t>
            </a:r>
          </a:p>
        </p:txBody>
      </p:sp>
      <p:sp>
        <p:nvSpPr>
          <p:cNvPr id="9" name="TextBox 8">
            <a:extLst>
              <a:ext uri="{FF2B5EF4-FFF2-40B4-BE49-F238E27FC236}">
                <a16:creationId xmlns:a16="http://schemas.microsoft.com/office/drawing/2014/main" id="{8FAD97B7-3DC5-1690-4595-B1F824E62896}"/>
              </a:ext>
            </a:extLst>
          </p:cNvPr>
          <p:cNvSpPr txBox="1"/>
          <p:nvPr userDrawn="1"/>
        </p:nvSpPr>
        <p:spPr>
          <a:xfrm>
            <a:off x="576000" y="6022726"/>
            <a:ext cx="4652682" cy="258743"/>
          </a:xfrm>
          <a:prstGeom prst="rect">
            <a:avLst/>
          </a:prstGeom>
          <a:noFill/>
        </p:spPr>
        <p:txBody>
          <a:bodyPr wrap="square" lIns="0" tIns="0" rIns="0" bIns="0" rtlCol="0">
            <a:noAutofit/>
          </a:bodyPr>
          <a:lstStyle/>
          <a:p>
            <a:pPr>
              <a:spcAft>
                <a:spcPts val="1000"/>
              </a:spcAft>
            </a:pPr>
            <a:r>
              <a:rPr lang="en-GB" sz="1900" spc="-20" baseline="0" dirty="0">
                <a:solidFill>
                  <a:schemeClr val="tx2"/>
                </a:solidFill>
              </a:rPr>
              <a:t>Because design and innovation matter</a:t>
            </a:r>
          </a:p>
        </p:txBody>
      </p:sp>
    </p:spTree>
    <p:extLst>
      <p:ext uri="{BB962C8B-B14F-4D97-AF65-F5344CB8AC3E}">
        <p14:creationId xmlns:p14="http://schemas.microsoft.com/office/powerpoint/2010/main" val="38580328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_Cor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hasCustomPrompt="1"/>
          </p:nvPr>
        </p:nvSpPr>
        <p:spPr>
          <a:xfrm>
            <a:off x="576000" y="1990213"/>
            <a:ext cx="8909194" cy="2877573"/>
          </a:xfrm>
        </p:spPr>
        <p:txBody>
          <a:bodyPr anchor="ctr"/>
          <a:lstStyle>
            <a:lvl1pPr algn="l">
              <a:lnSpc>
                <a:spcPts val="10700"/>
              </a:lnSpc>
              <a:defRPr sz="9300" b="1" i="0" cap="all" baseline="0">
                <a:solidFill>
                  <a:schemeClr val="tx2"/>
                </a:solidFill>
                <a:latin typeface="Arial" panose="020B0604020202020204" pitchFamily="34" charset="0"/>
                <a:cs typeface="Arial" panose="020B0604020202020204" pitchFamily="34" charset="0"/>
              </a:defRPr>
            </a:lvl1pPr>
          </a:lstStyle>
          <a:p>
            <a:r>
              <a:rPr lang="en-GB" dirty="0"/>
              <a:t>Click to edit title</a:t>
            </a:r>
          </a:p>
        </p:txBody>
      </p:sp>
      <p:sp>
        <p:nvSpPr>
          <p:cNvPr id="9" name="TextBox 8">
            <a:extLst>
              <a:ext uri="{FF2B5EF4-FFF2-40B4-BE49-F238E27FC236}">
                <a16:creationId xmlns:a16="http://schemas.microsoft.com/office/drawing/2014/main" id="{8FAD97B7-3DC5-1690-4595-B1F824E62896}"/>
              </a:ext>
            </a:extLst>
          </p:cNvPr>
          <p:cNvSpPr txBox="1"/>
          <p:nvPr userDrawn="1"/>
        </p:nvSpPr>
        <p:spPr>
          <a:xfrm>
            <a:off x="576000" y="6022726"/>
            <a:ext cx="4652682" cy="258743"/>
          </a:xfrm>
          <a:prstGeom prst="rect">
            <a:avLst/>
          </a:prstGeom>
          <a:noFill/>
        </p:spPr>
        <p:txBody>
          <a:bodyPr wrap="square" lIns="0" tIns="0" rIns="0" bIns="0" rtlCol="0">
            <a:noAutofit/>
          </a:bodyPr>
          <a:lstStyle/>
          <a:p>
            <a:pPr>
              <a:spcAft>
                <a:spcPts val="1000"/>
              </a:spcAft>
            </a:pPr>
            <a:r>
              <a:rPr lang="en-GB" sz="1900" spc="-20" baseline="0" dirty="0">
                <a:solidFill>
                  <a:schemeClr val="tx2"/>
                </a:solidFill>
              </a:rPr>
              <a:t>Because design and innovation matter</a:t>
            </a:r>
          </a:p>
        </p:txBody>
      </p:sp>
    </p:spTree>
    <p:extLst>
      <p:ext uri="{BB962C8B-B14F-4D97-AF65-F5344CB8AC3E}">
        <p14:creationId xmlns:p14="http://schemas.microsoft.com/office/powerpoint/2010/main" val="32850892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hasCustomPrompt="1"/>
          </p:nvPr>
        </p:nvSpPr>
        <p:spPr>
          <a:xfrm>
            <a:off x="576000" y="1990213"/>
            <a:ext cx="8909194" cy="2877573"/>
          </a:xfrm>
        </p:spPr>
        <p:txBody>
          <a:bodyPr anchor="ctr"/>
          <a:lstStyle>
            <a:lvl1pPr algn="l">
              <a:lnSpc>
                <a:spcPts val="10700"/>
              </a:lnSpc>
              <a:defRPr sz="9300" b="1" i="0" cap="all" baseline="0">
                <a:solidFill>
                  <a:schemeClr val="tx2"/>
                </a:solidFill>
                <a:latin typeface="Arial" panose="020B0604020202020204" pitchFamily="34" charset="0"/>
                <a:cs typeface="Arial" panose="020B0604020202020204" pitchFamily="34" charset="0"/>
              </a:defRPr>
            </a:lvl1pPr>
          </a:lstStyle>
          <a:p>
            <a:r>
              <a:rPr lang="en-GB" dirty="0"/>
              <a:t>Click to edit title</a:t>
            </a:r>
          </a:p>
        </p:txBody>
      </p:sp>
      <p:sp>
        <p:nvSpPr>
          <p:cNvPr id="9" name="TextBox 8">
            <a:extLst>
              <a:ext uri="{FF2B5EF4-FFF2-40B4-BE49-F238E27FC236}">
                <a16:creationId xmlns:a16="http://schemas.microsoft.com/office/drawing/2014/main" id="{8FAD97B7-3DC5-1690-4595-B1F824E62896}"/>
              </a:ext>
            </a:extLst>
          </p:cNvPr>
          <p:cNvSpPr txBox="1"/>
          <p:nvPr userDrawn="1"/>
        </p:nvSpPr>
        <p:spPr>
          <a:xfrm>
            <a:off x="576000" y="6022726"/>
            <a:ext cx="4652682" cy="258743"/>
          </a:xfrm>
          <a:prstGeom prst="rect">
            <a:avLst/>
          </a:prstGeom>
          <a:noFill/>
        </p:spPr>
        <p:txBody>
          <a:bodyPr wrap="square" lIns="0" tIns="0" rIns="0" bIns="0" rtlCol="0">
            <a:noAutofit/>
          </a:bodyPr>
          <a:lstStyle/>
          <a:p>
            <a:pPr>
              <a:spcAft>
                <a:spcPts val="1000"/>
              </a:spcAft>
            </a:pPr>
            <a:r>
              <a:rPr lang="en-GB" sz="1900" spc="-20" baseline="0" dirty="0">
                <a:solidFill>
                  <a:schemeClr val="tx2"/>
                </a:solidFill>
              </a:rPr>
              <a:t>Because design and innovation matter</a:t>
            </a:r>
          </a:p>
        </p:txBody>
      </p:sp>
    </p:spTree>
    <p:extLst>
      <p:ext uri="{BB962C8B-B14F-4D97-AF65-F5344CB8AC3E}">
        <p14:creationId xmlns:p14="http://schemas.microsoft.com/office/powerpoint/2010/main" val="40106034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Gener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353875" y="352259"/>
            <a:ext cx="10505982" cy="1047918"/>
          </a:xfrm>
        </p:spPr>
        <p:txBody>
          <a:bodyPr/>
          <a:lstStyle>
            <a:lvl1pPr>
              <a:lnSpc>
                <a:spcPct val="100000"/>
              </a:lnSpc>
              <a:defRPr sz="4400" cap="all" baseline="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a:xfrm>
            <a:off x="353875" y="2498697"/>
            <a:ext cx="9166811"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Graphic 3">
            <a:extLst>
              <a:ext uri="{FF2B5EF4-FFF2-40B4-BE49-F238E27FC236}">
                <a16:creationId xmlns:a16="http://schemas.microsoft.com/office/drawing/2014/main" id="{BD198451-BF3B-25E3-24B0-165F35038D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6670" y="6135182"/>
            <a:ext cx="1512486" cy="370559"/>
          </a:xfrm>
          <a:prstGeom prst="rect">
            <a:avLst/>
          </a:prstGeom>
        </p:spPr>
      </p:pic>
      <p:pic>
        <p:nvPicPr>
          <p:cNvPr id="5" name="Graphic 4">
            <a:extLst>
              <a:ext uri="{FF2B5EF4-FFF2-40B4-BE49-F238E27FC236}">
                <a16:creationId xmlns:a16="http://schemas.microsoft.com/office/drawing/2014/main" id="{1F6060A9-31F8-8944-522D-423CD7BA82A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875" y="6135182"/>
            <a:ext cx="331912" cy="370559"/>
          </a:xfrm>
          <a:prstGeom prst="rect">
            <a:avLst/>
          </a:prstGeom>
        </p:spPr>
      </p:pic>
    </p:spTree>
    <p:extLst>
      <p:ext uri="{BB962C8B-B14F-4D97-AF65-F5344CB8AC3E}">
        <p14:creationId xmlns:p14="http://schemas.microsoft.com/office/powerpoint/2010/main" val="1069852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Green">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lnSpc>
                <a:spcPct val="100000"/>
              </a:lnSpc>
              <a:defRPr sz="440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a:prstGeom prst="rect">
            <a:avLst/>
          </a:prstGeom>
        </p:spPr>
        <p:txBody>
          <a:bodyPr/>
          <a:lstStyle>
            <a:lvl1pPr>
              <a:defRPr sz="1900" spc="-20" baseline="0">
                <a:solidFill>
                  <a:schemeClr val="bg1"/>
                </a:solidFill>
              </a:defRPr>
            </a:lvl1pPr>
          </a:lstStyle>
          <a:p>
            <a:r>
              <a:rPr lang="en-GB"/>
              <a:t>14 September 2022</a:t>
            </a:r>
            <a:endParaRPr lang="en-GB" dirty="0"/>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a:t>Click icon to add picture</a:t>
            </a:r>
            <a:endParaRPr lang="en-GB"/>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8" name="Footer Placeholder 4">
            <a:extLst>
              <a:ext uri="{FF2B5EF4-FFF2-40B4-BE49-F238E27FC236}">
                <a16:creationId xmlns:a16="http://schemas.microsoft.com/office/drawing/2014/main" id="{BB1B1310-50E5-D5D1-EFB4-8DC391443DC1}"/>
              </a:ext>
            </a:extLst>
          </p:cNvPr>
          <p:cNvSpPr>
            <a:spLocks noGrp="1"/>
          </p:cNvSpPr>
          <p:nvPr>
            <p:ph type="ftr" sz="quarter" idx="12"/>
          </p:nvPr>
        </p:nvSpPr>
        <p:spPr>
          <a:xfrm>
            <a:off x="575999" y="6052820"/>
            <a:ext cx="6480000" cy="360000"/>
          </a:xfrm>
          <a:prstGeom prst="rect">
            <a:avLst/>
          </a:prstGeo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10" name="Text Placeholder 2">
            <a:extLst>
              <a:ext uri="{FF2B5EF4-FFF2-40B4-BE49-F238E27FC236}">
                <a16:creationId xmlns:a16="http://schemas.microsoft.com/office/drawing/2014/main" id="{4B690FD4-C934-811C-71A0-09B544BFA63C}"/>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4690494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eneric slide 2">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542A9F1-937B-536C-B2BE-0B3244DEA5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6670" y="6135182"/>
            <a:ext cx="1512486" cy="370559"/>
          </a:xfrm>
          <a:prstGeom prst="rect">
            <a:avLst/>
          </a:prstGeom>
        </p:spPr>
      </p:pic>
      <p:pic>
        <p:nvPicPr>
          <p:cNvPr id="4" name="Graphic 3">
            <a:extLst>
              <a:ext uri="{FF2B5EF4-FFF2-40B4-BE49-F238E27FC236}">
                <a16:creationId xmlns:a16="http://schemas.microsoft.com/office/drawing/2014/main" id="{072C1774-C83B-E93C-7EC4-BC7C6AF373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875" y="6135182"/>
            <a:ext cx="331912" cy="370559"/>
          </a:xfrm>
          <a:prstGeom prst="rect">
            <a:avLst/>
          </a:prstGeom>
        </p:spPr>
      </p:pic>
      <p:sp>
        <p:nvSpPr>
          <p:cNvPr id="5" name="Title 1">
            <a:extLst>
              <a:ext uri="{FF2B5EF4-FFF2-40B4-BE49-F238E27FC236}">
                <a16:creationId xmlns:a16="http://schemas.microsoft.com/office/drawing/2014/main" id="{B93C825F-0A43-54F9-10AF-6F775ADE9ADB}"/>
              </a:ext>
            </a:extLst>
          </p:cNvPr>
          <p:cNvSpPr>
            <a:spLocks noGrp="1"/>
          </p:cNvSpPr>
          <p:nvPr>
            <p:ph type="title"/>
          </p:nvPr>
        </p:nvSpPr>
        <p:spPr>
          <a:xfrm>
            <a:off x="353875" y="352259"/>
            <a:ext cx="10505982" cy="1047918"/>
          </a:xfrm>
        </p:spPr>
        <p:txBody>
          <a:bodyPr/>
          <a:lstStyle>
            <a:lvl1pPr>
              <a:lnSpc>
                <a:spcPct val="100000"/>
              </a:lnSpc>
              <a:defRPr sz="4400" cap="all" baseline="0"/>
            </a:lvl1pPr>
          </a:lstStyle>
          <a:p>
            <a:r>
              <a:rPr lang="en-US" dirty="0"/>
              <a:t>Click to edit Master title style</a:t>
            </a:r>
            <a:endParaRPr lang="en-GB" dirty="0"/>
          </a:p>
        </p:txBody>
      </p:sp>
    </p:spTree>
    <p:extLst>
      <p:ext uri="{BB962C8B-B14F-4D97-AF65-F5344CB8AC3E}">
        <p14:creationId xmlns:p14="http://schemas.microsoft.com/office/powerpoint/2010/main" val="9482004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Divid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hasCustomPrompt="1"/>
          </p:nvPr>
        </p:nvSpPr>
        <p:spPr>
          <a:xfrm>
            <a:off x="576000" y="1990213"/>
            <a:ext cx="8909194" cy="2877573"/>
          </a:xfrm>
        </p:spPr>
        <p:txBody>
          <a:bodyPr anchor="ctr"/>
          <a:lstStyle>
            <a:lvl1pPr algn="l">
              <a:lnSpc>
                <a:spcPts val="10700"/>
              </a:lnSpc>
              <a:defRPr sz="9300" b="1" i="0" cap="all" baseline="0">
                <a:solidFill>
                  <a:schemeClr val="tx2"/>
                </a:solidFill>
                <a:latin typeface="Arial" panose="020B0604020202020204" pitchFamily="34" charset="0"/>
                <a:cs typeface="Arial" panose="020B0604020202020204" pitchFamily="34" charset="0"/>
              </a:defRPr>
            </a:lvl1pPr>
          </a:lstStyle>
          <a:p>
            <a:r>
              <a:rPr lang="en-GB" dirty="0"/>
              <a:t>Click to edit title</a:t>
            </a:r>
          </a:p>
        </p:txBody>
      </p:sp>
      <p:sp>
        <p:nvSpPr>
          <p:cNvPr id="9" name="TextBox 8">
            <a:extLst>
              <a:ext uri="{FF2B5EF4-FFF2-40B4-BE49-F238E27FC236}">
                <a16:creationId xmlns:a16="http://schemas.microsoft.com/office/drawing/2014/main" id="{8FAD97B7-3DC5-1690-4595-B1F824E62896}"/>
              </a:ext>
            </a:extLst>
          </p:cNvPr>
          <p:cNvSpPr txBox="1"/>
          <p:nvPr userDrawn="1"/>
        </p:nvSpPr>
        <p:spPr>
          <a:xfrm>
            <a:off x="576000" y="6022726"/>
            <a:ext cx="4652682" cy="258743"/>
          </a:xfrm>
          <a:prstGeom prst="rect">
            <a:avLst/>
          </a:prstGeom>
          <a:noFill/>
        </p:spPr>
        <p:txBody>
          <a:bodyPr wrap="square" lIns="0" tIns="0" rIns="0" bIns="0" rtlCol="0">
            <a:noAutofit/>
          </a:bodyPr>
          <a:lstStyle/>
          <a:p>
            <a:pPr>
              <a:spcAft>
                <a:spcPts val="1000"/>
              </a:spcAft>
            </a:pPr>
            <a:r>
              <a:rPr lang="en-GB" sz="1900" spc="-20" baseline="0" dirty="0">
                <a:solidFill>
                  <a:schemeClr val="tx2"/>
                </a:solidFill>
              </a:rPr>
              <a:t>Because Design and Innovation matters</a:t>
            </a:r>
          </a:p>
        </p:txBody>
      </p:sp>
    </p:spTree>
    <p:extLst>
      <p:ext uri="{BB962C8B-B14F-4D97-AF65-F5344CB8AC3E}">
        <p14:creationId xmlns:p14="http://schemas.microsoft.com/office/powerpoint/2010/main" val="36859192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0002199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Introduction 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807052"/>
            <a:ext cx="9144000" cy="1358079"/>
          </a:xfrm>
        </p:spPr>
        <p:txBody>
          <a:bodyPr anchor="b"/>
          <a:lstStyle>
            <a:lvl1pPr algn="l" defTabSz="914400" rtl="0" eaLnBrk="1" latinLnBrk="0" hangingPunct="1">
              <a:lnSpc>
                <a:spcPct val="90000"/>
              </a:lnSpc>
              <a:spcBef>
                <a:spcPct val="0"/>
              </a:spcBef>
              <a:buNone/>
              <a:defRPr lang="en-GB" sz="3450" b="1" i="0" kern="1200" cap="all" baseline="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2621708"/>
            <a:ext cx="9144000" cy="3063957"/>
          </a:xfrm>
        </p:spPr>
        <p:txBody>
          <a:bodyPr/>
          <a:lstStyle>
            <a:lvl1pPr marL="0" indent="0" algn="l">
              <a:lnSpc>
                <a:spcPts val="2900"/>
              </a:lnSpc>
              <a:spcBef>
                <a:spcPts val="0"/>
              </a:spcBef>
              <a:spcAft>
                <a:spcPts val="800"/>
              </a:spcAft>
              <a:buNone/>
              <a:defRPr sz="2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Footer Placeholder 4">
            <a:extLst>
              <a:ext uri="{FF2B5EF4-FFF2-40B4-BE49-F238E27FC236}">
                <a16:creationId xmlns:a16="http://schemas.microsoft.com/office/drawing/2014/main" id="{2E769984-BF69-B57F-6C68-8CE234CD9915}"/>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Tree>
    <p:extLst>
      <p:ext uri="{BB962C8B-B14F-4D97-AF65-F5344CB8AC3E}">
        <p14:creationId xmlns:p14="http://schemas.microsoft.com/office/powerpoint/2010/main" val="4689436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19968" y="533400"/>
            <a:ext cx="8157633" cy="457200"/>
          </a:xfrm>
          <a:prstGeom prst="rect">
            <a:avLst/>
          </a:prstGeom>
        </p:spPr>
        <p:txBody>
          <a:bodyPr/>
          <a:lstStyle/>
          <a:p>
            <a:r>
              <a:rPr lang="en-US"/>
              <a:t>Click to edit Master title style</a:t>
            </a:r>
            <a:endParaRPr lang="en-GB"/>
          </a:p>
        </p:txBody>
      </p:sp>
      <p:sp>
        <p:nvSpPr>
          <p:cNvPr id="3" name="Text Placeholder 2"/>
          <p:cNvSpPr>
            <a:spLocks noGrp="1"/>
          </p:cNvSpPr>
          <p:nvPr>
            <p:ph type="body" sz="half" idx="1"/>
          </p:nvPr>
        </p:nvSpPr>
        <p:spPr>
          <a:xfrm>
            <a:off x="3149600" y="1371600"/>
            <a:ext cx="3962400" cy="4217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7315200" y="1371600"/>
            <a:ext cx="3964517" cy="4217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212090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Green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lnSpc>
                <a:spcPct val="100000"/>
              </a:lnSpc>
              <a:defRPr sz="4400" b="1" i="0" cap="all"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a:prstGeom prst="rect">
            <a:avLst/>
          </a:prstGeom>
        </p:spPr>
        <p:txBody>
          <a:bodyPr/>
          <a:lstStyle>
            <a:lvl1pPr>
              <a:defRPr sz="1900" spc="-20" baseline="0">
                <a:solidFill>
                  <a:schemeClr val="bg1"/>
                </a:solidFill>
              </a:defRPr>
            </a:lvl1pPr>
          </a:lstStyle>
          <a:p>
            <a:r>
              <a:rPr lang="en-GB"/>
              <a:t>14 September 2022</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5" name="Footer Placeholder 4">
            <a:extLst>
              <a:ext uri="{FF2B5EF4-FFF2-40B4-BE49-F238E27FC236}">
                <a16:creationId xmlns:a16="http://schemas.microsoft.com/office/drawing/2014/main" id="{7B11E5D2-715B-FEDA-87A6-82786219F499}"/>
              </a:ext>
            </a:extLst>
          </p:cNvPr>
          <p:cNvSpPr>
            <a:spLocks noGrp="1"/>
          </p:cNvSpPr>
          <p:nvPr>
            <p:ph type="ftr" sz="quarter" idx="12"/>
          </p:nvPr>
        </p:nvSpPr>
        <p:spPr>
          <a:xfrm>
            <a:off x="575999" y="6052820"/>
            <a:ext cx="6480000" cy="360000"/>
          </a:xfrm>
          <a:prstGeom prst="rect">
            <a:avLst/>
          </a:prstGeo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8" name="Text Placeholder 2">
            <a:extLst>
              <a:ext uri="{FF2B5EF4-FFF2-40B4-BE49-F238E27FC236}">
                <a16:creationId xmlns:a16="http://schemas.microsoft.com/office/drawing/2014/main" id="{08CE8B93-4C66-C694-88C0-FF8368F987D0}"/>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415933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Black">
    <p:bg>
      <p:bgPr>
        <a:solidFill>
          <a:srgbClr val="0A303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lnSpc>
                <a:spcPct val="100000"/>
              </a:lnSpc>
              <a:defRPr sz="4400" b="1" i="0" cap="all" baseline="0">
                <a:solidFill>
                  <a:srgbClr val="F97369"/>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rgbClr val="F973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a:prstGeom prst="rect">
            <a:avLst/>
          </a:prstGeom>
        </p:spPr>
        <p:txBody>
          <a:bodyPr/>
          <a:lstStyle>
            <a:lvl1pPr>
              <a:defRPr sz="1900" spc="-20" baseline="0">
                <a:solidFill>
                  <a:srgbClr val="F97369"/>
                </a:solidFill>
              </a:defRPr>
            </a:lvl1pPr>
          </a:lstStyle>
          <a:p>
            <a:r>
              <a:rPr lang="en-GB"/>
              <a:t>14 September 2022</a:t>
            </a:r>
            <a:endParaRPr lang="en-GB" dirty="0"/>
          </a:p>
        </p:txBody>
      </p:sp>
      <p:sp>
        <p:nvSpPr>
          <p:cNvPr id="5" name="Footer Placeholder 4">
            <a:extLst>
              <a:ext uri="{FF2B5EF4-FFF2-40B4-BE49-F238E27FC236}">
                <a16:creationId xmlns:a16="http://schemas.microsoft.com/office/drawing/2014/main" id="{7B11E5D2-715B-FEDA-87A6-82786219F499}"/>
              </a:ext>
            </a:extLst>
          </p:cNvPr>
          <p:cNvSpPr>
            <a:spLocks noGrp="1"/>
          </p:cNvSpPr>
          <p:nvPr>
            <p:ph type="ftr" sz="quarter" idx="12"/>
          </p:nvPr>
        </p:nvSpPr>
        <p:spPr>
          <a:xfrm>
            <a:off x="575999" y="6052820"/>
            <a:ext cx="6480000" cy="360000"/>
          </a:xfrm>
          <a:prstGeom prst="rect">
            <a:avLst/>
          </a:prstGeom>
        </p:spPr>
        <p:txBody>
          <a:bodyPr anchor="t"/>
          <a:lstStyle>
            <a:lvl1pPr algn="l">
              <a:defRPr lang="en-GB" sz="1900" kern="1200" spc="-20" baseline="0" dirty="0">
                <a:solidFill>
                  <a:srgbClr val="F97369"/>
                </a:solidFill>
                <a:latin typeface="+mn-lt"/>
                <a:ea typeface="+mn-ea"/>
                <a:cs typeface="+mn-cs"/>
              </a:defRPr>
            </a:lvl1pPr>
          </a:lstStyle>
          <a:p>
            <a:r>
              <a:rPr lang="en-GB"/>
              <a:t>Because design and innovation matter</a:t>
            </a:r>
          </a:p>
        </p:txBody>
      </p:sp>
      <p:sp>
        <p:nvSpPr>
          <p:cNvPr id="8" name="Text Placeholder 2">
            <a:extLst>
              <a:ext uri="{FF2B5EF4-FFF2-40B4-BE49-F238E27FC236}">
                <a16:creationId xmlns:a16="http://schemas.microsoft.com/office/drawing/2014/main" id="{08CE8B93-4C66-C694-88C0-FF8368F987D0}"/>
              </a:ext>
            </a:extLst>
          </p:cNvPr>
          <p:cNvSpPr>
            <a:spLocks noGrp="1"/>
          </p:cNvSpPr>
          <p:nvPr>
            <p:ph type="body" idx="13"/>
          </p:nvPr>
        </p:nvSpPr>
        <p:spPr>
          <a:xfrm>
            <a:off x="575999" y="5620389"/>
            <a:ext cx="6480000" cy="360000"/>
          </a:xfrm>
        </p:spPr>
        <p:txBody>
          <a:bodyPr anchor="t"/>
          <a:lstStyle>
            <a:lvl1pPr marL="0" indent="0">
              <a:buNone/>
              <a:defRPr sz="1900" b="0" spc="-20" baseline="0">
                <a:solidFill>
                  <a:srgbClr val="F9736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9" name="Graphic 8">
            <a:extLst>
              <a:ext uri="{FF2B5EF4-FFF2-40B4-BE49-F238E27FC236}">
                <a16:creationId xmlns:a16="http://schemas.microsoft.com/office/drawing/2014/main" id="{0B9EAC72-9CA5-251C-816F-1252FF4449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999" y="513255"/>
            <a:ext cx="1891228" cy="922170"/>
          </a:xfrm>
          <a:prstGeom prst="rect">
            <a:avLst/>
          </a:prstGeom>
        </p:spPr>
      </p:pic>
      <p:sp>
        <p:nvSpPr>
          <p:cNvPr id="10" name="Picture Placeholder 8">
            <a:extLst>
              <a:ext uri="{FF2B5EF4-FFF2-40B4-BE49-F238E27FC236}">
                <a16:creationId xmlns:a16="http://schemas.microsoft.com/office/drawing/2014/main" id="{25E5C51A-FDB4-32C5-F4D3-0F37C6000427}"/>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a:t>Click icon to add picture</a:t>
            </a:r>
            <a:endParaRPr lang="en-GB"/>
          </a:p>
        </p:txBody>
      </p:sp>
    </p:spTree>
    <p:extLst>
      <p:ext uri="{BB962C8B-B14F-4D97-AF65-F5344CB8AC3E}">
        <p14:creationId xmlns:p14="http://schemas.microsoft.com/office/powerpoint/2010/main" val="3721164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Black2">
    <p:bg>
      <p:bgPr>
        <a:solidFill>
          <a:srgbClr val="0A303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lnSpc>
                <a:spcPct val="100000"/>
              </a:lnSpc>
              <a:defRPr sz="4400" b="1" i="0" cap="all" baseline="0">
                <a:solidFill>
                  <a:srgbClr val="F97369"/>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rgbClr val="F973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a:prstGeom prst="rect">
            <a:avLst/>
          </a:prstGeom>
        </p:spPr>
        <p:txBody>
          <a:bodyPr/>
          <a:lstStyle>
            <a:lvl1pPr>
              <a:defRPr sz="1900" spc="-20" baseline="0">
                <a:solidFill>
                  <a:srgbClr val="F97369"/>
                </a:solidFill>
              </a:defRPr>
            </a:lvl1pPr>
          </a:lstStyle>
          <a:p>
            <a:r>
              <a:rPr lang="en-GB"/>
              <a:t>14 September 2022</a:t>
            </a:r>
            <a:endParaRPr lang="en-GB" dirty="0"/>
          </a:p>
        </p:txBody>
      </p:sp>
      <p:sp>
        <p:nvSpPr>
          <p:cNvPr id="5" name="Footer Placeholder 4">
            <a:extLst>
              <a:ext uri="{FF2B5EF4-FFF2-40B4-BE49-F238E27FC236}">
                <a16:creationId xmlns:a16="http://schemas.microsoft.com/office/drawing/2014/main" id="{7B11E5D2-715B-FEDA-87A6-82786219F499}"/>
              </a:ext>
            </a:extLst>
          </p:cNvPr>
          <p:cNvSpPr>
            <a:spLocks noGrp="1"/>
          </p:cNvSpPr>
          <p:nvPr>
            <p:ph type="ftr" sz="quarter" idx="12"/>
          </p:nvPr>
        </p:nvSpPr>
        <p:spPr>
          <a:xfrm>
            <a:off x="575999" y="6052820"/>
            <a:ext cx="6480000" cy="360000"/>
          </a:xfrm>
          <a:prstGeom prst="rect">
            <a:avLst/>
          </a:prstGeom>
        </p:spPr>
        <p:txBody>
          <a:bodyPr anchor="t"/>
          <a:lstStyle>
            <a:lvl1pPr algn="l">
              <a:defRPr lang="en-GB" sz="1900" kern="1200" spc="-20" baseline="0" dirty="0">
                <a:solidFill>
                  <a:srgbClr val="F97369"/>
                </a:solidFill>
                <a:latin typeface="+mn-lt"/>
                <a:ea typeface="+mn-ea"/>
                <a:cs typeface="+mn-cs"/>
              </a:defRPr>
            </a:lvl1pPr>
          </a:lstStyle>
          <a:p>
            <a:r>
              <a:rPr lang="en-GB"/>
              <a:t>Because design and innovation matter</a:t>
            </a:r>
          </a:p>
        </p:txBody>
      </p:sp>
      <p:sp>
        <p:nvSpPr>
          <p:cNvPr id="8" name="Text Placeholder 2">
            <a:extLst>
              <a:ext uri="{FF2B5EF4-FFF2-40B4-BE49-F238E27FC236}">
                <a16:creationId xmlns:a16="http://schemas.microsoft.com/office/drawing/2014/main" id="{08CE8B93-4C66-C694-88C0-FF8368F987D0}"/>
              </a:ext>
            </a:extLst>
          </p:cNvPr>
          <p:cNvSpPr>
            <a:spLocks noGrp="1"/>
          </p:cNvSpPr>
          <p:nvPr>
            <p:ph type="body" idx="13"/>
          </p:nvPr>
        </p:nvSpPr>
        <p:spPr>
          <a:xfrm>
            <a:off x="575999" y="5620389"/>
            <a:ext cx="6480000" cy="360000"/>
          </a:xfrm>
        </p:spPr>
        <p:txBody>
          <a:bodyPr anchor="t"/>
          <a:lstStyle>
            <a:lvl1pPr marL="0" indent="0">
              <a:buNone/>
              <a:defRPr sz="1900" b="0" spc="-20" baseline="0">
                <a:solidFill>
                  <a:srgbClr val="F9736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7" name="Graphic 6">
            <a:extLst>
              <a:ext uri="{FF2B5EF4-FFF2-40B4-BE49-F238E27FC236}">
                <a16:creationId xmlns:a16="http://schemas.microsoft.com/office/drawing/2014/main" id="{63DFAA55-EA1E-ACDD-413B-8E999E9CEEF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7494541" y="1636666"/>
            <a:ext cx="6896102" cy="3546566"/>
          </a:xfrm>
          <a:prstGeom prst="rect">
            <a:avLst/>
          </a:prstGeom>
        </p:spPr>
      </p:pic>
      <p:pic>
        <p:nvPicPr>
          <p:cNvPr id="9" name="Graphic 8">
            <a:extLst>
              <a:ext uri="{FF2B5EF4-FFF2-40B4-BE49-F238E27FC236}">
                <a16:creationId xmlns:a16="http://schemas.microsoft.com/office/drawing/2014/main" id="{0B9EAC72-9CA5-251C-816F-1252FF44494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75999" y="513255"/>
            <a:ext cx="1891228" cy="922170"/>
          </a:xfrm>
          <a:prstGeom prst="rect">
            <a:avLst/>
          </a:prstGeom>
        </p:spPr>
      </p:pic>
    </p:spTree>
    <p:extLst>
      <p:ext uri="{BB962C8B-B14F-4D97-AF65-F5344CB8AC3E}">
        <p14:creationId xmlns:p14="http://schemas.microsoft.com/office/powerpoint/2010/main" val="3460778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lnSpc>
                <a:spcPct val="100000"/>
              </a:lnSpc>
              <a:defRPr sz="4400" b="1" i="0" cap="all"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a:prstGeom prst="rect">
            <a:avLst/>
          </a:prstGeom>
        </p:spPr>
        <p:txBody>
          <a:bodyPr/>
          <a:lstStyle>
            <a:lvl1pPr>
              <a:defRPr sz="1900" spc="-20" baseline="0">
                <a:solidFill>
                  <a:schemeClr val="tx2"/>
                </a:solidFill>
              </a:defRPr>
            </a:lvl1pPr>
          </a:lstStyle>
          <a:p>
            <a:r>
              <a:rPr lang="en-GB"/>
              <a:t>14 September 2022</a:t>
            </a:r>
            <a:endParaRPr lang="en-GB" dirty="0"/>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tx2"/>
                </a:solidFill>
              </a:defRPr>
            </a:lvl1pPr>
          </a:lstStyle>
          <a:p>
            <a:r>
              <a:rPr lang="en-US"/>
              <a:t>Click icon to add picture</a:t>
            </a:r>
            <a:endParaRPr lang="en-GB"/>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Footer Placeholder 4">
            <a:extLst>
              <a:ext uri="{FF2B5EF4-FFF2-40B4-BE49-F238E27FC236}">
                <a16:creationId xmlns:a16="http://schemas.microsoft.com/office/drawing/2014/main" id="{D5821313-D819-4712-C30F-72F4C064B4BA}"/>
              </a:ext>
            </a:extLst>
          </p:cNvPr>
          <p:cNvSpPr>
            <a:spLocks noGrp="1"/>
          </p:cNvSpPr>
          <p:nvPr>
            <p:ph type="ftr" sz="quarter" idx="12"/>
          </p:nvPr>
        </p:nvSpPr>
        <p:spPr>
          <a:xfrm>
            <a:off x="575999" y="6052820"/>
            <a:ext cx="6480000" cy="360000"/>
          </a:xfrm>
          <a:prstGeom prst="rect">
            <a:avLst/>
          </a:prstGeom>
        </p:spPr>
        <p:txBody>
          <a:bodyPr anchor="t"/>
          <a:lstStyle>
            <a:lvl1pPr algn="l">
              <a:defRPr lang="en-GB" sz="1900" kern="1200" spc="-20" baseline="0" dirty="0">
                <a:solidFill>
                  <a:schemeClr val="tx1"/>
                </a:solidFill>
                <a:latin typeface="+mn-lt"/>
                <a:ea typeface="+mn-ea"/>
                <a:cs typeface="+mn-cs"/>
              </a:defRPr>
            </a:lvl1pPr>
          </a:lstStyle>
          <a:p>
            <a:r>
              <a:rPr lang="en-GB" dirty="0"/>
              <a:t>Because design and innovation matter</a:t>
            </a:r>
          </a:p>
        </p:txBody>
      </p:sp>
      <p:sp>
        <p:nvSpPr>
          <p:cNvPr id="6" name="Text Placeholder 2">
            <a:extLst>
              <a:ext uri="{FF2B5EF4-FFF2-40B4-BE49-F238E27FC236}">
                <a16:creationId xmlns:a16="http://schemas.microsoft.com/office/drawing/2014/main" id="{8ABE88D6-05B7-4F47-6631-7421A21AF695}"/>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719565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_White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lnSpc>
                <a:spcPct val="100000"/>
              </a:lnSpc>
              <a:defRPr sz="4400" b="1" i="0" cap="all" baseline="0">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a:prstGeom prst="rect">
            <a:avLst/>
          </a:prstGeom>
        </p:spPr>
        <p:txBody>
          <a:bodyPr/>
          <a:lstStyle>
            <a:lvl1pPr>
              <a:defRPr sz="1900" spc="-20" baseline="0">
                <a:solidFill>
                  <a:schemeClr val="tx2"/>
                </a:solidFill>
              </a:defRPr>
            </a:lvl1pPr>
          </a:lstStyle>
          <a:p>
            <a:r>
              <a:rPr lang="en-GB"/>
              <a:t>14 September 2022</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rcRect/>
          <a:stretch/>
        </p:blipFill>
        <p:spPr>
          <a:xfrm>
            <a:off x="9214783" y="161925"/>
            <a:ext cx="2832100" cy="6565899"/>
          </a:xfrm>
          <a:prstGeom prst="rect">
            <a:avLst/>
          </a:prstGeom>
        </p:spPr>
      </p:pic>
      <p:sp>
        <p:nvSpPr>
          <p:cNvPr id="5" name="Footer Placeholder 4">
            <a:extLst>
              <a:ext uri="{FF2B5EF4-FFF2-40B4-BE49-F238E27FC236}">
                <a16:creationId xmlns:a16="http://schemas.microsoft.com/office/drawing/2014/main" id="{118E3D20-3D6E-6C49-203A-091EFEB70092}"/>
              </a:ext>
            </a:extLst>
          </p:cNvPr>
          <p:cNvSpPr>
            <a:spLocks noGrp="1"/>
          </p:cNvSpPr>
          <p:nvPr>
            <p:ph type="ftr" sz="quarter" idx="12"/>
          </p:nvPr>
        </p:nvSpPr>
        <p:spPr>
          <a:xfrm>
            <a:off x="575999" y="6052820"/>
            <a:ext cx="6480000" cy="360000"/>
          </a:xfrm>
          <a:prstGeom prst="rect">
            <a:avLst/>
          </a:prstGeom>
        </p:spPr>
        <p:txBody>
          <a:bodyPr anchor="t"/>
          <a:lstStyle>
            <a:lvl1pPr algn="l">
              <a:defRPr lang="en-GB" sz="1900" kern="1200" spc="-20" baseline="0" dirty="0">
                <a:solidFill>
                  <a:schemeClr val="tx1"/>
                </a:solidFill>
                <a:latin typeface="+mn-lt"/>
                <a:ea typeface="+mn-ea"/>
                <a:cs typeface="+mn-cs"/>
              </a:defRPr>
            </a:lvl1pPr>
          </a:lstStyle>
          <a:p>
            <a:r>
              <a:rPr lang="en-GB" dirty="0"/>
              <a:t>Because design and innovation matter</a:t>
            </a:r>
          </a:p>
        </p:txBody>
      </p:sp>
      <p:sp>
        <p:nvSpPr>
          <p:cNvPr id="8" name="Text Placeholder 2">
            <a:extLst>
              <a:ext uri="{FF2B5EF4-FFF2-40B4-BE49-F238E27FC236}">
                <a16:creationId xmlns:a16="http://schemas.microsoft.com/office/drawing/2014/main" id="{628F7603-7F2E-EE2B-1B58-17F2C97FA85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758662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urpose of day_whit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17B287A-9DA7-7643-BA2D-FF22D925EA34}"/>
              </a:ext>
            </a:extLst>
          </p:cNvPr>
          <p:cNvSpPr>
            <a:spLocks noGrp="1"/>
          </p:cNvSpPr>
          <p:nvPr>
            <p:ph type="ctrTitle"/>
          </p:nvPr>
        </p:nvSpPr>
        <p:spPr>
          <a:xfrm>
            <a:off x="467143" y="457200"/>
            <a:ext cx="9144000" cy="664831"/>
          </a:xfrm>
        </p:spPr>
        <p:txBody>
          <a:bodyPr/>
          <a:lstStyle>
            <a:lvl1pPr>
              <a:defRPr cap="all" baseline="0"/>
            </a:lvl1pPr>
          </a:lstStyle>
          <a:p>
            <a:r>
              <a:rPr lang="en-GB" sz="4400" dirty="0">
                <a:solidFill>
                  <a:srgbClr val="0A303F"/>
                </a:solidFill>
              </a:rPr>
              <a:t>Purpose of today</a:t>
            </a:r>
          </a:p>
        </p:txBody>
      </p:sp>
      <p:sp>
        <p:nvSpPr>
          <p:cNvPr id="7" name="Subtitle 2">
            <a:extLst>
              <a:ext uri="{FF2B5EF4-FFF2-40B4-BE49-F238E27FC236}">
                <a16:creationId xmlns:a16="http://schemas.microsoft.com/office/drawing/2014/main" id="{A5E95FBF-87EA-127F-3F8E-B2F43C58B81B}"/>
              </a:ext>
            </a:extLst>
          </p:cNvPr>
          <p:cNvSpPr>
            <a:spLocks noGrp="1"/>
          </p:cNvSpPr>
          <p:nvPr>
            <p:ph type="subTitle" idx="1"/>
          </p:nvPr>
        </p:nvSpPr>
        <p:spPr>
          <a:xfrm>
            <a:off x="685787" y="1897021"/>
            <a:ext cx="8078143" cy="3063957"/>
          </a:xfrm>
        </p:spPr>
        <p:txBody>
          <a:bodyPr/>
          <a:lstStyle/>
          <a:p>
            <a:r>
              <a:rPr lang="en-GB" sz="2400" dirty="0">
                <a:solidFill>
                  <a:srgbClr val="0A303F"/>
                </a:solidFill>
              </a:rPr>
              <a:t>Gain confidence leading a quality D&amp;T curriculum in your school</a:t>
            </a:r>
          </a:p>
          <a:p>
            <a:r>
              <a:rPr lang="en-GB" sz="2400" dirty="0">
                <a:solidFill>
                  <a:srgbClr val="0A303F"/>
                </a:solidFill>
              </a:rPr>
              <a:t>Support your colleagues in delivery and understanding of D&amp;T</a:t>
            </a:r>
          </a:p>
          <a:p>
            <a:r>
              <a:rPr lang="en-GB" sz="2400" dirty="0">
                <a:solidFill>
                  <a:srgbClr val="0A303F"/>
                </a:solidFill>
              </a:rPr>
              <a:t>Managing tools, equipment and materials</a:t>
            </a:r>
          </a:p>
          <a:p>
            <a:r>
              <a:rPr lang="en-GB" sz="2400" dirty="0">
                <a:solidFill>
                  <a:srgbClr val="0A303F"/>
                </a:solidFill>
              </a:rPr>
              <a:t>Leading staff CPD</a:t>
            </a:r>
          </a:p>
          <a:p>
            <a:r>
              <a:rPr lang="en-GB" sz="2400" dirty="0">
                <a:solidFill>
                  <a:srgbClr val="0A303F"/>
                </a:solidFill>
              </a:rPr>
              <a:t>Monitoring and evaluating current practice</a:t>
            </a:r>
          </a:p>
          <a:p>
            <a:r>
              <a:rPr lang="en-GB" sz="2400" dirty="0">
                <a:solidFill>
                  <a:srgbClr val="0A303F"/>
                </a:solidFill>
              </a:rPr>
              <a:t>Systems for assessment</a:t>
            </a:r>
          </a:p>
          <a:p>
            <a:endParaRPr lang="en-GB" sz="2400" dirty="0"/>
          </a:p>
          <a:p>
            <a:endParaRPr lang="en-GB" sz="2400" dirty="0"/>
          </a:p>
          <a:p>
            <a:endParaRPr lang="en-GB" sz="2400" dirty="0"/>
          </a:p>
        </p:txBody>
      </p:sp>
      <p:pic>
        <p:nvPicPr>
          <p:cNvPr id="8" name="Graphic 7">
            <a:extLst>
              <a:ext uri="{FF2B5EF4-FFF2-40B4-BE49-F238E27FC236}">
                <a16:creationId xmlns:a16="http://schemas.microsoft.com/office/drawing/2014/main" id="{B303DF0A-8090-3498-7138-DD9647690D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7494541" y="1636666"/>
            <a:ext cx="6896102" cy="3546566"/>
          </a:xfrm>
          <a:prstGeom prst="rect">
            <a:avLst/>
          </a:prstGeom>
        </p:spPr>
      </p:pic>
      <p:pic>
        <p:nvPicPr>
          <p:cNvPr id="9" name="Graphic 8">
            <a:extLst>
              <a:ext uri="{FF2B5EF4-FFF2-40B4-BE49-F238E27FC236}">
                <a16:creationId xmlns:a16="http://schemas.microsoft.com/office/drawing/2014/main" id="{F039F8FD-4D81-EFC7-C2B7-2950D773AC9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6670" y="6135182"/>
            <a:ext cx="1512486" cy="370559"/>
          </a:xfrm>
          <a:prstGeom prst="rect">
            <a:avLst/>
          </a:prstGeom>
        </p:spPr>
      </p:pic>
      <p:pic>
        <p:nvPicPr>
          <p:cNvPr id="10" name="Graphic 9">
            <a:extLst>
              <a:ext uri="{FF2B5EF4-FFF2-40B4-BE49-F238E27FC236}">
                <a16:creationId xmlns:a16="http://schemas.microsoft.com/office/drawing/2014/main" id="{132B3231-ECD0-3B7D-72FE-D41B6BC8545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53875" y="6135182"/>
            <a:ext cx="331912" cy="370559"/>
          </a:xfrm>
          <a:prstGeom prst="rect">
            <a:avLst/>
          </a:prstGeom>
        </p:spPr>
      </p:pic>
    </p:spTree>
    <p:extLst>
      <p:ext uri="{BB962C8B-B14F-4D97-AF65-F5344CB8AC3E}">
        <p14:creationId xmlns:p14="http://schemas.microsoft.com/office/powerpoint/2010/main" val="340232877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56E57A-85BE-52A1-1798-5C41E9C92A35}"/>
              </a:ext>
            </a:extLst>
          </p:cNvPr>
          <p:cNvSpPr>
            <a:spLocks noGrp="1"/>
          </p:cNvSpPr>
          <p:nvPr>
            <p:ph type="title"/>
          </p:nvPr>
        </p:nvSpPr>
        <p:spPr>
          <a:xfrm>
            <a:off x="576000" y="546214"/>
            <a:ext cx="9166811" cy="1047918"/>
          </a:xfrm>
          <a:prstGeom prst="rect">
            <a:avLst/>
          </a:prstGeom>
        </p:spPr>
        <p:txBody>
          <a:bodyPr vert="horz" lIns="0" tIns="0" rIns="0" bIns="0" rtlCol="0" anchor="t">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F1B96B2F-608F-38F4-C607-CD2CA3307C23}"/>
              </a:ext>
            </a:extLst>
          </p:cNvPr>
          <p:cNvSpPr>
            <a:spLocks noGrp="1"/>
          </p:cNvSpPr>
          <p:nvPr>
            <p:ph type="body" idx="1"/>
          </p:nvPr>
        </p:nvSpPr>
        <p:spPr>
          <a:xfrm>
            <a:off x="576000" y="2573999"/>
            <a:ext cx="9166811" cy="3672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981347134"/>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3" r:id="rId4"/>
    <p:sldLayoutId id="2147483688" r:id="rId5"/>
    <p:sldLayoutId id="2147483689" r:id="rId6"/>
    <p:sldLayoutId id="2147483664" r:id="rId7"/>
    <p:sldLayoutId id="2147483665" r:id="rId8"/>
    <p:sldLayoutId id="2147483692" r:id="rId9"/>
    <p:sldLayoutId id="2147483693" r:id="rId10"/>
    <p:sldLayoutId id="2147483697" r:id="rId11"/>
    <p:sldLayoutId id="2147483694" r:id="rId12"/>
    <p:sldLayoutId id="2147483698" r:id="rId13"/>
    <p:sldLayoutId id="2147483695" r:id="rId14"/>
    <p:sldLayoutId id="2147483696" r:id="rId15"/>
    <p:sldLayoutId id="2147483700" r:id="rId16"/>
    <p:sldLayoutId id="2147483701" r:id="rId17"/>
    <p:sldLayoutId id="2147483702" r:id="rId18"/>
    <p:sldLayoutId id="2147483706" r:id="rId19"/>
    <p:sldLayoutId id="2147483703" r:id="rId20"/>
    <p:sldLayoutId id="2147483704" r:id="rId21"/>
    <p:sldLayoutId id="2147483705" r:id="rId22"/>
    <p:sldLayoutId id="2147483699" r:id="rId23"/>
    <p:sldLayoutId id="2147483655" r:id="rId24"/>
    <p:sldLayoutId id="2147483690" r:id="rId25"/>
    <p:sldLayoutId id="2147483691" r:id="rId26"/>
    <p:sldLayoutId id="2147483673" r:id="rId27"/>
    <p:sldLayoutId id="2147483674" r:id="rId28"/>
    <p:sldLayoutId id="2147483650" r:id="rId29"/>
    <p:sldLayoutId id="2147483686" r:id="rId30"/>
    <p:sldLayoutId id="2147483709" r:id="rId31"/>
    <p:sldLayoutId id="2147483710" r:id="rId32"/>
    <p:sldLayoutId id="2147483712" r:id="rId33"/>
    <p:sldLayoutId id="2147483714" r:id="rId34"/>
  </p:sldLayoutIdLst>
  <p:hf sldNum="0" hdr="0"/>
  <p:txStyles>
    <p:titleStyle>
      <a:lvl1pPr algn="l" defTabSz="914400" rtl="0" eaLnBrk="1" latinLnBrk="0" hangingPunct="1">
        <a:lnSpc>
          <a:spcPct val="100000"/>
        </a:lnSpc>
        <a:spcBef>
          <a:spcPct val="0"/>
        </a:spcBef>
        <a:buNone/>
        <a:defRPr sz="4400" b="1" kern="1200" cap="all"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1pPr>
      <a:lvl2pPr marL="145800" indent="-144000" algn="l" defTabSz="914400" rtl="0" eaLnBrk="1" latinLnBrk="0" hangingPunct="1">
        <a:lnSpc>
          <a:spcPct val="100000"/>
        </a:lnSpc>
        <a:spcBef>
          <a:spcPts val="0"/>
        </a:spcBef>
        <a:buFont typeface="Arial" panose="020B0604020202020204" pitchFamily="34" charset="0"/>
        <a:buChar char="•"/>
        <a:defRPr sz="1900" kern="1200">
          <a:solidFill>
            <a:schemeClr val="tx2"/>
          </a:solidFill>
          <a:latin typeface="+mn-lt"/>
          <a:ea typeface="+mn-ea"/>
          <a:cs typeface="+mn-cs"/>
        </a:defRPr>
      </a:lvl2pPr>
      <a:lvl3pPr marL="14400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3pPr>
      <a:lvl4pPr marL="14400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4pPr>
      <a:lvl5pPr marL="288000" indent="-1440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hyperlink" Target="https://www.weforum.org/agenda/2023/05/future-of-jobs-2023-skill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hyperlink" Target="https://www.designtechnology.org.uk/membership/member-benefits-outlined/self-review-framework/" TargetMode="External"/><Relationship Id="rId2" Type="http://schemas.openxmlformats.org/officeDocument/2006/relationships/hyperlink" Target="https://inspiredbyindustry.org.uk/" TargetMode="Externa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CB700-1307-C4B8-4817-7A496276DAD2}"/>
              </a:ext>
            </a:extLst>
          </p:cNvPr>
          <p:cNvSpPr>
            <a:spLocks noGrp="1"/>
          </p:cNvSpPr>
          <p:nvPr>
            <p:ph type="ctrTitle"/>
          </p:nvPr>
        </p:nvSpPr>
        <p:spPr>
          <a:xfrm>
            <a:off x="558478" y="2099885"/>
            <a:ext cx="5940645" cy="2387600"/>
          </a:xfrm>
        </p:spPr>
        <p:txBody>
          <a:bodyPr anchor="ctr">
            <a:noAutofit/>
          </a:bodyPr>
          <a:lstStyle/>
          <a:p>
            <a:pPr>
              <a:lnSpc>
                <a:spcPct val="90000"/>
              </a:lnSpc>
            </a:pPr>
            <a:r>
              <a:rPr lang="en-GB" sz="3200" b="1" dirty="0">
                <a:solidFill>
                  <a:schemeClr val="bg1"/>
                </a:solidFill>
                <a:latin typeface="Arial"/>
                <a:cs typeface="Arial"/>
              </a:rPr>
              <a:t>Investing in secondary School Membership with The Design &amp; Technology Association</a:t>
            </a:r>
            <a:br>
              <a:rPr lang="en-GB" sz="1800" dirty="0">
                <a:effectLst/>
                <a:latin typeface="Tw Cen MT" panose="020B0602020104020603" pitchFamily="34" charset="0"/>
              </a:rPr>
            </a:br>
            <a:endParaRPr lang="en-GB" sz="1800" dirty="0">
              <a:latin typeface="Tw Cen MT" panose="020B0602020104020603" pitchFamily="34" charset="0"/>
            </a:endParaRPr>
          </a:p>
        </p:txBody>
      </p:sp>
      <p:sp>
        <p:nvSpPr>
          <p:cNvPr id="3" name="Subtitle 2">
            <a:extLst>
              <a:ext uri="{FF2B5EF4-FFF2-40B4-BE49-F238E27FC236}">
                <a16:creationId xmlns:a16="http://schemas.microsoft.com/office/drawing/2014/main" id="{30D3672D-8E99-097F-FFA0-71914AE6439F}"/>
              </a:ext>
            </a:extLst>
          </p:cNvPr>
          <p:cNvSpPr>
            <a:spLocks noGrp="1"/>
          </p:cNvSpPr>
          <p:nvPr>
            <p:ph type="subTitle" idx="1"/>
          </p:nvPr>
        </p:nvSpPr>
        <p:spPr>
          <a:xfrm>
            <a:off x="575999" y="4487485"/>
            <a:ext cx="6286917" cy="564776"/>
          </a:xfrm>
        </p:spPr>
        <p:txBody>
          <a:bodyPr vert="horz" lIns="0" tIns="0" rIns="0" bIns="0" rtlCol="0" anchor="t">
            <a:noAutofit/>
          </a:bodyPr>
          <a:lstStyle/>
          <a:p>
            <a:r>
              <a:rPr lang="en-GB" sz="1600" b="1" dirty="0">
                <a:solidFill>
                  <a:schemeClr val="bg1"/>
                </a:solidFill>
                <a:latin typeface="Arial"/>
                <a:ea typeface="Cambria Math"/>
                <a:cs typeface="Arial"/>
              </a:rPr>
              <a:t>Enhancing Student Progress and Learning and Preparing our Young People for a Technological  Future</a:t>
            </a:r>
          </a:p>
          <a:p>
            <a:endParaRPr lang="en-GB" sz="1600" dirty="0">
              <a:solidFill>
                <a:schemeClr val="bg1"/>
              </a:solidFill>
              <a:latin typeface="Arial" panose="020B0604020202020204" pitchFamily="34" charset="0"/>
              <a:ea typeface="Cambria Math" panose="02040503050406030204" pitchFamily="18" charset="0"/>
              <a:cs typeface="Arial" panose="020B0604020202020204" pitchFamily="34" charset="0"/>
            </a:endParaRPr>
          </a:p>
          <a:p>
            <a:r>
              <a:rPr lang="en-GB" sz="1600" dirty="0">
                <a:latin typeface="Arial"/>
                <a:ea typeface="Cambria Math"/>
                <a:cs typeface="Arial"/>
              </a:rPr>
              <a:t>Presented by: </a:t>
            </a:r>
            <a:r>
              <a:rPr lang="en-GB" sz="1600" dirty="0">
                <a:solidFill>
                  <a:srgbClr val="FFFF00"/>
                </a:solidFill>
                <a:latin typeface="Arial"/>
                <a:ea typeface="Cambria Math"/>
                <a:cs typeface="Arial"/>
              </a:rPr>
              <a:t>[Enter your name here]</a:t>
            </a:r>
          </a:p>
          <a:p>
            <a:pPr>
              <a:spcAft>
                <a:spcPts val="600"/>
              </a:spcAft>
            </a:pPr>
            <a:endParaRPr lang="en-GB" sz="1400" dirty="0">
              <a:latin typeface="Tw Cen MT" panose="020B0602020104020603" pitchFamily="34" charset="0"/>
            </a:endParaRPr>
          </a:p>
        </p:txBody>
      </p:sp>
      <p:sp>
        <p:nvSpPr>
          <p:cNvPr id="5" name="Footer Placeholder 4">
            <a:extLst>
              <a:ext uri="{FF2B5EF4-FFF2-40B4-BE49-F238E27FC236}">
                <a16:creationId xmlns:a16="http://schemas.microsoft.com/office/drawing/2014/main" id="{9694BDA2-ECC7-004B-46A4-5A264B37C2CD}"/>
              </a:ext>
            </a:extLst>
          </p:cNvPr>
          <p:cNvSpPr>
            <a:spLocks noGrp="1"/>
          </p:cNvSpPr>
          <p:nvPr>
            <p:ph type="ftr" sz="quarter" idx="12"/>
          </p:nvPr>
        </p:nvSpPr>
        <p:spPr>
          <a:xfrm>
            <a:off x="479457" y="6052820"/>
            <a:ext cx="6480000" cy="360000"/>
          </a:xfrm>
        </p:spPr>
        <p:txBody>
          <a:bodyPr anchor="t">
            <a:normAutofit/>
          </a:bodyPr>
          <a:lstStyle/>
          <a:p>
            <a:pPr>
              <a:lnSpc>
                <a:spcPct val="90000"/>
              </a:lnSpc>
              <a:spcAft>
                <a:spcPts val="600"/>
              </a:spcAft>
            </a:pPr>
            <a:r>
              <a:rPr lang="en-GB" dirty="0"/>
              <a:t>Because design and innovation matter</a:t>
            </a:r>
          </a:p>
        </p:txBody>
      </p:sp>
      <p:pic>
        <p:nvPicPr>
          <p:cNvPr id="6" name="Picture 5" descr="A person using a 3d printer&#10;&#10;Description automatically generated">
            <a:extLst>
              <a:ext uri="{FF2B5EF4-FFF2-40B4-BE49-F238E27FC236}">
                <a16:creationId xmlns:a16="http://schemas.microsoft.com/office/drawing/2014/main" id="{0AC1A5E2-A09D-7588-5C7F-475AF72A4D2F}"/>
              </a:ext>
            </a:extLst>
          </p:cNvPr>
          <p:cNvPicPr>
            <a:picLocks noChangeAspect="1"/>
          </p:cNvPicPr>
          <p:nvPr/>
        </p:nvPicPr>
        <p:blipFill>
          <a:blip r:embed="rId2"/>
          <a:srcRect l="34742" r="13629"/>
          <a:stretch/>
        </p:blipFill>
        <p:spPr>
          <a:xfrm>
            <a:off x="6963599" y="0"/>
            <a:ext cx="5311563" cy="6858000"/>
          </a:xfrm>
          <a:prstGeom prst="rect">
            <a:avLst/>
          </a:prstGeom>
        </p:spPr>
      </p:pic>
    </p:spTree>
    <p:extLst>
      <p:ext uri="{BB962C8B-B14F-4D97-AF65-F5344CB8AC3E}">
        <p14:creationId xmlns:p14="http://schemas.microsoft.com/office/powerpoint/2010/main" val="2732768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D52DA9-777A-00DB-D0AF-E36D91F8E406}"/>
              </a:ext>
            </a:extLst>
          </p:cNvPr>
          <p:cNvSpPr>
            <a:spLocks noGrp="1"/>
          </p:cNvSpPr>
          <p:nvPr>
            <p:ph type="ctrTitle"/>
          </p:nvPr>
        </p:nvSpPr>
        <p:spPr>
          <a:xfrm>
            <a:off x="550600" y="2425435"/>
            <a:ext cx="5192806" cy="2387600"/>
          </a:xfrm>
        </p:spPr>
        <p:txBody>
          <a:bodyPr/>
          <a:lstStyle/>
          <a:p>
            <a:r>
              <a:rPr lang="en-US" dirty="0"/>
              <a:t>Any questions or concerns?</a:t>
            </a:r>
            <a:endParaRPr lang="en-GB" dirty="0"/>
          </a:p>
        </p:txBody>
      </p:sp>
      <p:pic>
        <p:nvPicPr>
          <p:cNvPr id="9" name="Picture Placeholder 8" descr="A finger pointing at a question mark&#10;&#10;Description automatically generated">
            <a:extLst>
              <a:ext uri="{FF2B5EF4-FFF2-40B4-BE49-F238E27FC236}">
                <a16:creationId xmlns:a16="http://schemas.microsoft.com/office/drawing/2014/main" id="{10F5BE16-32BC-7AEB-08B9-CF88F7C48BED}"/>
              </a:ext>
            </a:extLst>
          </p:cNvPr>
          <p:cNvPicPr>
            <a:picLocks noGrp="1" noChangeAspect="1"/>
          </p:cNvPicPr>
          <p:nvPr>
            <p:ph type="pic" sz="quarter" idx="11"/>
          </p:nvPr>
        </p:nvPicPr>
        <p:blipFill>
          <a:blip r:embed="rId2"/>
          <a:srcRect l="23184" r="23184"/>
          <a:stretch>
            <a:fillRect/>
          </a:stretch>
        </p:blipFill>
        <p:spPr/>
      </p:pic>
    </p:spTree>
    <p:extLst>
      <p:ext uri="{BB962C8B-B14F-4D97-AF65-F5344CB8AC3E}">
        <p14:creationId xmlns:p14="http://schemas.microsoft.com/office/powerpoint/2010/main" val="404847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A303F"/>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F0AFE2F-77E7-458F-9EE0-9ABEBAF77998}"/>
              </a:ext>
            </a:extLst>
          </p:cNvPr>
          <p:cNvSpPr/>
          <p:nvPr/>
        </p:nvSpPr>
        <p:spPr>
          <a:xfrm>
            <a:off x="7933710" y="0"/>
            <a:ext cx="4258289"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1FDB6F5D-3F4D-575B-F76D-70F598A0BD63}"/>
              </a:ext>
            </a:extLst>
          </p:cNvPr>
          <p:cNvSpPr txBox="1"/>
          <p:nvPr/>
        </p:nvSpPr>
        <p:spPr>
          <a:xfrm>
            <a:off x="454772" y="2527577"/>
            <a:ext cx="3425624" cy="2092881"/>
          </a:xfrm>
          <a:prstGeom prst="rect">
            <a:avLst/>
          </a:prstGeom>
          <a:noFill/>
        </p:spPr>
        <p:txBody>
          <a:bodyPr wrap="square" rtlCol="0">
            <a:spAutoFit/>
          </a:bodyPr>
          <a:lstStyle/>
          <a:p>
            <a:r>
              <a:rPr lang="en-GB" sz="2400" b="1" dirty="0">
                <a:solidFill>
                  <a:schemeClr val="bg1"/>
                </a:solidFill>
                <a:latin typeface="Arial"/>
                <a:cs typeface="Arial"/>
              </a:rPr>
              <a:t>PURPOSE</a:t>
            </a:r>
            <a:br>
              <a:rPr lang="en-GB" sz="2400" dirty="0">
                <a:latin typeface="GriffithGothic Black" panose="02000603060000020004" pitchFamily="50" charset="0"/>
                <a:cs typeface="Arial" panose="020B0604020202020204" pitchFamily="34" charset="0"/>
              </a:rPr>
            </a:br>
            <a:br>
              <a:rPr lang="en-GB" sz="2400" dirty="0">
                <a:latin typeface="GriffithGothic Black" panose="02000603060000020004" pitchFamily="50" charset="0"/>
                <a:cs typeface="Arial" panose="020B0604020202020204" pitchFamily="34" charset="0"/>
              </a:rPr>
            </a:br>
            <a:r>
              <a:rPr lang="en-GB" sz="1600" dirty="0">
                <a:solidFill>
                  <a:schemeClr val="bg1"/>
                </a:solidFill>
                <a:latin typeface="Arial"/>
                <a:cs typeface="Arial"/>
              </a:rPr>
              <a:t>This presentation will demonstrate why our school should invest in membership of the Design &amp; Technology Association.</a:t>
            </a:r>
          </a:p>
          <a:p>
            <a:endParaRPr lang="en-GB" dirty="0"/>
          </a:p>
        </p:txBody>
      </p:sp>
      <p:sp>
        <p:nvSpPr>
          <p:cNvPr id="9" name="Rectangle 8">
            <a:extLst>
              <a:ext uri="{FF2B5EF4-FFF2-40B4-BE49-F238E27FC236}">
                <a16:creationId xmlns:a16="http://schemas.microsoft.com/office/drawing/2014/main" id="{20932F96-7B2C-774E-C107-438D1CBD3E5E}"/>
              </a:ext>
            </a:extLst>
          </p:cNvPr>
          <p:cNvSpPr/>
          <p:nvPr/>
        </p:nvSpPr>
        <p:spPr>
          <a:xfrm>
            <a:off x="4054236" y="0"/>
            <a:ext cx="388039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5BA784A-706D-D1B1-46A8-497265FC41C0}"/>
              </a:ext>
            </a:extLst>
          </p:cNvPr>
          <p:cNvSpPr txBox="1"/>
          <p:nvPr/>
        </p:nvSpPr>
        <p:spPr>
          <a:xfrm>
            <a:off x="4196107" y="2404831"/>
            <a:ext cx="3799786" cy="3170099"/>
          </a:xfrm>
          <a:prstGeom prst="rect">
            <a:avLst/>
          </a:prstGeom>
          <a:noFill/>
        </p:spPr>
        <p:txBody>
          <a:bodyPr wrap="square" lIns="91440" tIns="45720" rIns="91440" bIns="45720" rtlCol="0" anchor="t">
            <a:spAutoFit/>
          </a:bodyPr>
          <a:lstStyle/>
          <a:p>
            <a:pPr marL="0" indent="0">
              <a:buNone/>
            </a:pPr>
            <a:r>
              <a:rPr lang="en-GB" sz="2400" b="1" dirty="0">
                <a:solidFill>
                  <a:schemeClr val="bg1"/>
                </a:solidFill>
                <a:latin typeface="Arial" panose="020B0604020202020204" pitchFamily="34" charset="0"/>
                <a:cs typeface="Arial" panose="020B0604020202020204" pitchFamily="34" charset="0"/>
              </a:rPr>
              <a:t>WE WILL COVER</a:t>
            </a:r>
            <a:br>
              <a:rPr lang="en-GB" sz="3200" dirty="0">
                <a:solidFill>
                  <a:schemeClr val="bg1"/>
                </a:solidFill>
                <a:latin typeface="GriffithGothic Black" panose="02000603060000020004" pitchFamily="50" charset="0"/>
                <a:cs typeface="Arial" panose="020B0604020202020204" pitchFamily="34" charset="0"/>
              </a:rPr>
            </a:br>
            <a:endParaRPr lang="en-GB" sz="3200" dirty="0">
              <a:solidFill>
                <a:schemeClr val="bg1"/>
              </a:solidFill>
              <a:latin typeface="GriffithGothic Black" panose="02000603060000020004" pitchFamily="50" charset="0"/>
              <a:cs typeface="Arial" panose="020B0604020202020204" pitchFamily="34" charset="0"/>
            </a:endParaRPr>
          </a:p>
          <a:p>
            <a:pPr marL="285750" indent="-285750">
              <a:buFont typeface="Arial" panose="020B0604020202020204" pitchFamily="34" charset="0"/>
              <a:buChar char="•"/>
            </a:pPr>
            <a:r>
              <a:rPr lang="en-GB" sz="1600" dirty="0">
                <a:solidFill>
                  <a:schemeClr val="bg1"/>
                </a:solidFill>
                <a:latin typeface="Arial"/>
                <a:cs typeface="Arial"/>
              </a:rPr>
              <a:t>Importance of design and technology in secondary education</a:t>
            </a:r>
          </a:p>
          <a:p>
            <a:pPr marL="285750" indent="-285750">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Current challenges in design and technology</a:t>
            </a:r>
          </a:p>
          <a:p>
            <a:pPr marL="285750" indent="-285750">
              <a:buFont typeface="Arial" panose="020B0604020202020204" pitchFamily="34" charset="0"/>
              <a:buChar char="•"/>
            </a:pPr>
            <a:r>
              <a:rPr lang="en-GB" sz="1600" dirty="0">
                <a:solidFill>
                  <a:schemeClr val="bg1"/>
                </a:solidFill>
                <a:latin typeface="Arial"/>
                <a:cs typeface="Arial"/>
              </a:rPr>
              <a:t>What does membership offer?</a:t>
            </a:r>
          </a:p>
          <a:p>
            <a:pPr marL="285750" indent="-285750">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Return on Investment</a:t>
            </a:r>
          </a:p>
          <a:p>
            <a:pPr marL="285750" indent="-285750">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Success stories from other schools</a:t>
            </a:r>
          </a:p>
          <a:p>
            <a:pPr marL="285750" indent="-285750">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Alignment with our school goals</a:t>
            </a:r>
          </a:p>
          <a:p>
            <a:pPr marL="285750" indent="-285750">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Next steps</a:t>
            </a:r>
          </a:p>
        </p:txBody>
      </p:sp>
      <p:pic>
        <p:nvPicPr>
          <p:cNvPr id="12" name="Picture 11" descr="A robot hand with a black background&#10;&#10;Description automatically generated">
            <a:extLst>
              <a:ext uri="{FF2B5EF4-FFF2-40B4-BE49-F238E27FC236}">
                <a16:creationId xmlns:a16="http://schemas.microsoft.com/office/drawing/2014/main" id="{98A85C79-4044-7874-536B-A7A905C7E677}"/>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r="8668"/>
          <a:stretch/>
        </p:blipFill>
        <p:spPr>
          <a:xfrm rot="10800000" flipH="1">
            <a:off x="7020232" y="-231441"/>
            <a:ext cx="5171768" cy="2594384"/>
          </a:xfrm>
          <a:prstGeom prst="rect">
            <a:avLst/>
          </a:prstGeom>
        </p:spPr>
      </p:pic>
      <p:sp>
        <p:nvSpPr>
          <p:cNvPr id="2" name="TextBox 1">
            <a:extLst>
              <a:ext uri="{FF2B5EF4-FFF2-40B4-BE49-F238E27FC236}">
                <a16:creationId xmlns:a16="http://schemas.microsoft.com/office/drawing/2014/main" id="{9661F712-2B08-3E85-312C-F7F0C2728C05}"/>
              </a:ext>
            </a:extLst>
          </p:cNvPr>
          <p:cNvSpPr txBox="1"/>
          <p:nvPr/>
        </p:nvSpPr>
        <p:spPr>
          <a:xfrm>
            <a:off x="8392213" y="2364214"/>
            <a:ext cx="3799786" cy="2446824"/>
          </a:xfrm>
          <a:prstGeom prst="rect">
            <a:avLst/>
          </a:prstGeom>
          <a:noFill/>
        </p:spPr>
        <p:txBody>
          <a:bodyPr wrap="square" lIns="91440" tIns="45720" rIns="91440" bIns="45720" rtlCol="0" anchor="t">
            <a:spAutoFit/>
          </a:bodyPr>
          <a:lstStyle/>
          <a:p>
            <a:pPr marL="0" indent="0">
              <a:buNone/>
            </a:pPr>
            <a:r>
              <a:rPr lang="en-GB" sz="2400" b="1" dirty="0">
                <a:solidFill>
                  <a:schemeClr val="bg1"/>
                </a:solidFill>
                <a:latin typeface="Arial" panose="020B0604020202020204" pitchFamily="34" charset="0"/>
                <a:cs typeface="Arial" panose="020B0604020202020204" pitchFamily="34" charset="0"/>
              </a:rPr>
              <a:t>PAYOFF</a:t>
            </a:r>
            <a:br>
              <a:rPr lang="en-GB" sz="3200" dirty="0">
                <a:solidFill>
                  <a:schemeClr val="bg1"/>
                </a:solidFill>
                <a:latin typeface="GriffithGothic Black" panose="02000603060000020004" pitchFamily="50" charset="0"/>
                <a:cs typeface="Arial" panose="020B0604020202020204" pitchFamily="34" charset="0"/>
              </a:rPr>
            </a:br>
            <a:endParaRPr lang="en-GB" sz="3200" dirty="0">
              <a:solidFill>
                <a:schemeClr val="bg1"/>
              </a:solidFill>
              <a:latin typeface="GriffithGothic Black" panose="02000603060000020004" pitchFamily="50" charset="0"/>
              <a:cs typeface="Arial" panose="020B0604020202020204" pitchFamily="34" charset="0"/>
            </a:endParaRPr>
          </a:p>
          <a:p>
            <a:r>
              <a:rPr lang="en-GB" sz="1600" dirty="0">
                <a:solidFill>
                  <a:schemeClr val="bg1"/>
                </a:solidFill>
                <a:latin typeface="Arial"/>
                <a:cs typeface="Arial"/>
              </a:rPr>
              <a:t>As a result of this presentation, my objective is to inform and assist the leadership team to feel confident in investing in the Design &amp; Technology Association's school/department membership offer</a:t>
            </a:r>
            <a:r>
              <a:rPr lang="en-GB" sz="1700" dirty="0">
                <a:solidFill>
                  <a:schemeClr val="bg1"/>
                </a:solidFill>
                <a:latin typeface="Arial"/>
                <a:cs typeface="Arial"/>
              </a:rPr>
              <a:t>. </a:t>
            </a:r>
          </a:p>
        </p:txBody>
      </p:sp>
    </p:spTree>
    <p:extLst>
      <p:ext uri="{BB962C8B-B14F-4D97-AF65-F5344CB8AC3E}">
        <p14:creationId xmlns:p14="http://schemas.microsoft.com/office/powerpoint/2010/main" val="1065921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5412DA9-2837-12F1-2AEB-A07C2B91BB4C}"/>
              </a:ext>
            </a:extLst>
          </p:cNvPr>
          <p:cNvSpPr>
            <a:spLocks noGrp="1"/>
          </p:cNvSpPr>
          <p:nvPr>
            <p:ph type="subTitle" idx="1"/>
          </p:nvPr>
        </p:nvSpPr>
        <p:spPr>
          <a:xfrm>
            <a:off x="690661" y="2540400"/>
            <a:ext cx="8078143" cy="3063957"/>
          </a:xfrm>
        </p:spPr>
        <p:txBody>
          <a:bodyPr/>
          <a:lstStyle/>
          <a:p>
            <a:pPr eaLnBrk="0" fontAlgn="base" hangingPunct="0"/>
            <a:r>
              <a:rPr kumimoji="0" lang="en-US" sz="1800" b="0" i="0" u="none" strike="noStrike" cap="none" normalizeH="0" baseline="0" dirty="0">
                <a:ln>
                  <a:noFill/>
                </a:ln>
                <a:effectLst/>
                <a:latin typeface="Arial"/>
                <a:cs typeface="Arial"/>
              </a:rPr>
              <a:t>Encourages: </a:t>
            </a:r>
            <a:r>
              <a:rPr lang="en-US" sz="1800" b="1" dirty="0">
                <a:latin typeface="Arial"/>
                <a:cs typeface="Arial"/>
              </a:rPr>
              <a:t>Analytical thinking</a:t>
            </a:r>
            <a:r>
              <a:rPr kumimoji="0" lang="en-US" sz="1800" b="1" i="0" u="none" strike="noStrike" cap="none" normalizeH="0" baseline="0" dirty="0">
                <a:ln>
                  <a:noFill/>
                </a:ln>
                <a:effectLst/>
                <a:latin typeface="Arial"/>
                <a:cs typeface="Arial"/>
              </a:rPr>
              <a:t>, </a:t>
            </a:r>
            <a:r>
              <a:rPr lang="en-US" sz="1800" b="1" dirty="0">
                <a:latin typeface="Arial"/>
                <a:cs typeface="Arial"/>
              </a:rPr>
              <a:t>creative thinking</a:t>
            </a:r>
            <a:r>
              <a:rPr kumimoji="0" lang="en-US" sz="1800" b="1" i="0" u="none" strike="noStrike" cap="none" normalizeH="0" baseline="0" dirty="0">
                <a:ln>
                  <a:noFill/>
                </a:ln>
                <a:effectLst/>
                <a:latin typeface="Arial"/>
                <a:cs typeface="Arial"/>
              </a:rPr>
              <a:t>, </a:t>
            </a:r>
            <a:r>
              <a:rPr lang="en-US" sz="1800" b="1" dirty="0">
                <a:latin typeface="Arial"/>
                <a:cs typeface="Arial"/>
              </a:rPr>
              <a:t>resilience (grit), flexibility </a:t>
            </a:r>
            <a:r>
              <a:rPr kumimoji="0" lang="en-US" sz="1800" b="1" i="0" u="none" strike="noStrike" cap="none" normalizeH="0" baseline="0" dirty="0">
                <a:ln>
                  <a:noFill/>
                </a:ln>
                <a:effectLst/>
                <a:latin typeface="Arial"/>
                <a:cs typeface="Arial"/>
              </a:rPr>
              <a:t>and </a:t>
            </a:r>
            <a:r>
              <a:rPr lang="en-US" sz="1800" b="1" dirty="0">
                <a:latin typeface="Arial"/>
                <a:cs typeface="Arial"/>
              </a:rPr>
              <a:t>agility, curiosity, technological literacy and empathy.*</a:t>
            </a:r>
            <a:endParaRPr lang="en-US" sz="1800" b="1" dirty="0"/>
          </a:p>
          <a:p>
            <a:pPr marL="171450" indent="-171450">
              <a:buBlip>
                <a:blip r:embed="rId2">
                  <a:extLst>
                    <a:ext uri="{96DAC541-7B7A-43D3-8B79-37D633B846F1}">
                      <asvg:svgBlip xmlns:asvg="http://schemas.microsoft.com/office/drawing/2016/SVG/main" r:embed="rId3"/>
                    </a:ext>
                  </a:extLst>
                </a:blip>
              </a:buBlip>
            </a:pPr>
            <a:endParaRPr lang="en-US" sz="1200" dirty="0">
              <a:latin typeface="Arial"/>
              <a:cs typeface="Arial"/>
            </a:endParaRPr>
          </a:p>
          <a:p>
            <a:pPr marL="285750" indent="-285750">
              <a:buBlip>
                <a:blip r:embed="rId2">
                  <a:extLst>
                    <a:ext uri="{96DAC541-7B7A-43D3-8B79-37D633B846F1}">
                      <asvg:svgBlip xmlns:asvg="http://schemas.microsoft.com/office/drawing/2016/SVG/main" r:embed="rId3"/>
                    </a:ext>
                  </a:extLst>
                </a:blip>
              </a:buBlip>
            </a:pPr>
            <a:r>
              <a:rPr kumimoji="0" lang="en-US" sz="1800" b="0" i="0" u="none" strike="noStrike" cap="none" normalizeH="0" baseline="0" dirty="0">
                <a:ln>
                  <a:noFill/>
                </a:ln>
                <a:effectLst/>
                <a:latin typeface="Arial"/>
                <a:cs typeface="Arial"/>
              </a:rPr>
              <a:t>Supports m</a:t>
            </a:r>
            <a:r>
              <a:rPr lang="en-US" sz="1800" dirty="0">
                <a:latin typeface="Arial"/>
                <a:cs typeface="Arial"/>
              </a:rPr>
              <a:t>ulti-disciplinary learning </a:t>
            </a:r>
            <a:r>
              <a:rPr kumimoji="0" lang="en-US" sz="1800" b="0" i="0" u="none" strike="noStrike" cap="none" normalizeH="0" baseline="0" dirty="0">
                <a:ln>
                  <a:noFill/>
                </a:ln>
                <a:effectLst/>
                <a:latin typeface="Arial"/>
                <a:cs typeface="Arial"/>
              </a:rPr>
              <a:t>(</a:t>
            </a:r>
            <a:r>
              <a:rPr lang="en-US" sz="1800" dirty="0" err="1">
                <a:latin typeface="Arial"/>
                <a:cs typeface="Arial"/>
              </a:rPr>
              <a:t>maths</a:t>
            </a:r>
            <a:r>
              <a:rPr kumimoji="0" lang="en-US" sz="1800" b="0" i="0" u="none" strike="noStrike" cap="none" normalizeH="0" baseline="0" dirty="0">
                <a:ln>
                  <a:noFill/>
                </a:ln>
                <a:effectLst/>
                <a:latin typeface="Arial"/>
                <a:cs typeface="Arial"/>
              </a:rPr>
              <a:t>, </a:t>
            </a:r>
            <a:r>
              <a:rPr lang="en-US" sz="1800" dirty="0">
                <a:latin typeface="Arial"/>
                <a:cs typeface="Arial"/>
              </a:rPr>
              <a:t>science</a:t>
            </a:r>
            <a:r>
              <a:rPr kumimoji="0" lang="en-US" sz="1800" b="0" i="0" u="none" strike="noStrike" cap="none" normalizeH="0" baseline="0" dirty="0">
                <a:ln>
                  <a:noFill/>
                </a:ln>
                <a:effectLst/>
                <a:latin typeface="Arial"/>
                <a:cs typeface="Arial"/>
              </a:rPr>
              <a:t>, </a:t>
            </a:r>
            <a:r>
              <a:rPr lang="en-US" sz="1800" dirty="0">
                <a:latin typeface="Arial"/>
                <a:cs typeface="Arial"/>
              </a:rPr>
              <a:t>art</a:t>
            </a:r>
            <a:r>
              <a:rPr kumimoji="0" lang="en-US" sz="1800" b="0" i="0" u="none" strike="noStrike" cap="none" normalizeH="0" baseline="0" dirty="0">
                <a:ln>
                  <a:noFill/>
                </a:ln>
                <a:effectLst/>
                <a:latin typeface="Arial"/>
                <a:cs typeface="Arial"/>
              </a:rPr>
              <a:t>)</a:t>
            </a:r>
            <a:endParaRPr lang="en-US" sz="1800" dirty="0">
              <a:latin typeface="Arial"/>
              <a:cs typeface="Arial"/>
            </a:endParaRPr>
          </a:p>
          <a:p>
            <a:pPr marL="285750" indent="-285750">
              <a:buBlip>
                <a:blip r:embed="rId2">
                  <a:extLst>
                    <a:ext uri="{96DAC541-7B7A-43D3-8B79-37D633B846F1}">
                      <asvg:svgBlip xmlns:asvg="http://schemas.microsoft.com/office/drawing/2016/SVG/main" r:embed="rId3"/>
                    </a:ext>
                  </a:extLst>
                </a:blip>
              </a:buBlip>
            </a:pPr>
            <a:r>
              <a:rPr kumimoji="0" lang="en-US" sz="1800" b="0" i="0" u="none" strike="noStrike" cap="none" normalizeH="0" baseline="0" dirty="0">
                <a:ln>
                  <a:noFill/>
                </a:ln>
                <a:effectLst/>
                <a:latin typeface="Arial"/>
                <a:cs typeface="Arial"/>
              </a:rPr>
              <a:t>Develops practical skills and real-world understanding</a:t>
            </a:r>
            <a:endParaRPr lang="en-US" sz="1800" dirty="0">
              <a:latin typeface="Arial"/>
              <a:cs typeface="Arial"/>
            </a:endParaRPr>
          </a:p>
          <a:p>
            <a:pPr marL="285750" indent="-285750">
              <a:buBlip>
                <a:blip r:embed="rId2">
                  <a:extLst>
                    <a:ext uri="{96DAC541-7B7A-43D3-8B79-37D633B846F1}">
                      <asvg:svgBlip xmlns:asvg="http://schemas.microsoft.com/office/drawing/2016/SVG/main" r:embed="rId3"/>
                    </a:ext>
                  </a:extLst>
                </a:blip>
              </a:buBlip>
            </a:pPr>
            <a:r>
              <a:rPr kumimoji="0" lang="en-US" sz="1800" b="0" i="0" u="none" strike="noStrike" cap="none" normalizeH="0" baseline="0" dirty="0">
                <a:ln>
                  <a:noFill/>
                </a:ln>
                <a:effectLst/>
                <a:latin typeface="Arial"/>
                <a:cs typeface="Arial"/>
              </a:rPr>
              <a:t>Prepares students for future technological advancements </a:t>
            </a:r>
            <a:endParaRPr lang="en-US" sz="1800" dirty="0">
              <a:latin typeface="Arial"/>
              <a:cs typeface="Arial"/>
            </a:endParaRPr>
          </a:p>
          <a:p>
            <a:pPr marL="285750" indent="-285750">
              <a:buBlip>
                <a:blip r:embed="rId2">
                  <a:extLst>
                    <a:ext uri="{96DAC541-7B7A-43D3-8B79-37D633B846F1}">
                      <asvg:svgBlip xmlns:asvg="http://schemas.microsoft.com/office/drawing/2016/SVG/main" r:embed="rId3"/>
                    </a:ext>
                  </a:extLst>
                </a:blip>
              </a:buBlip>
            </a:pPr>
            <a:r>
              <a:rPr kumimoji="0" lang="en-US" sz="1800" b="0" i="0" u="none" strike="noStrike" cap="none" normalizeH="0" baseline="0" dirty="0">
                <a:ln>
                  <a:noFill/>
                </a:ln>
                <a:effectLst/>
                <a:latin typeface="Arial"/>
                <a:cs typeface="Arial"/>
              </a:rPr>
              <a:t>Informs and</a:t>
            </a:r>
            <a:r>
              <a:rPr lang="en-US" sz="1800" dirty="0">
                <a:latin typeface="Arial"/>
                <a:cs typeface="Arial"/>
              </a:rPr>
              <a:t> excites pupils about possible jobs and careers</a:t>
            </a:r>
            <a:endParaRPr lang="en-US" sz="1800" dirty="0"/>
          </a:p>
          <a:p>
            <a:endParaRPr lang="en-GB" dirty="0"/>
          </a:p>
        </p:txBody>
      </p:sp>
      <p:sp>
        <p:nvSpPr>
          <p:cNvPr id="3" name="Title 2">
            <a:extLst>
              <a:ext uri="{FF2B5EF4-FFF2-40B4-BE49-F238E27FC236}">
                <a16:creationId xmlns:a16="http://schemas.microsoft.com/office/drawing/2014/main" id="{A8B8FAE3-3E19-81A1-32E2-F31F11303515}"/>
              </a:ext>
            </a:extLst>
          </p:cNvPr>
          <p:cNvSpPr>
            <a:spLocks noGrp="1"/>
          </p:cNvSpPr>
          <p:nvPr>
            <p:ph type="title"/>
          </p:nvPr>
        </p:nvSpPr>
        <p:spPr>
          <a:xfrm>
            <a:off x="412868" y="1128391"/>
            <a:ext cx="8947441" cy="1047918"/>
          </a:xfrm>
        </p:spPr>
        <p:txBody>
          <a:bodyPr/>
          <a:lstStyle/>
          <a:p>
            <a:r>
              <a:rPr lang="en-GB" sz="3200" b="1" dirty="0">
                <a:latin typeface="Arial" panose="020B0604020202020204" pitchFamily="34" charset="0"/>
                <a:cs typeface="Arial" panose="020B0604020202020204" pitchFamily="34" charset="0"/>
              </a:rPr>
              <a:t>Importance of Design and Technology in secondary Education</a:t>
            </a:r>
            <a:endParaRPr lang="en-GB" sz="3200" dirty="0"/>
          </a:p>
        </p:txBody>
      </p:sp>
      <p:sp>
        <p:nvSpPr>
          <p:cNvPr id="6" name="TextBox 5">
            <a:extLst>
              <a:ext uri="{FF2B5EF4-FFF2-40B4-BE49-F238E27FC236}">
                <a16:creationId xmlns:a16="http://schemas.microsoft.com/office/drawing/2014/main" id="{2AFDAAEA-E971-6058-AF23-67A1D748B3B3}"/>
              </a:ext>
            </a:extLst>
          </p:cNvPr>
          <p:cNvSpPr txBox="1"/>
          <p:nvPr/>
        </p:nvSpPr>
        <p:spPr>
          <a:xfrm>
            <a:off x="2574109" y="6044076"/>
            <a:ext cx="5114718" cy="461665"/>
          </a:xfrm>
          <a:prstGeom prst="rect">
            <a:avLst/>
          </a:prstGeom>
          <a:noFill/>
        </p:spPr>
        <p:txBody>
          <a:bodyPr wrap="square">
            <a:spAutoFit/>
          </a:bodyPr>
          <a:lstStyle/>
          <a:p>
            <a:r>
              <a:rPr lang="en-US" sz="1200" dirty="0">
                <a:solidFill>
                  <a:schemeClr val="tx2"/>
                </a:solidFill>
                <a:latin typeface="Arial"/>
                <a:cs typeface="Arial"/>
              </a:rPr>
              <a:t>* World Economic Forum </a:t>
            </a:r>
            <a:r>
              <a:rPr lang="en-US" sz="1200" dirty="0">
                <a:solidFill>
                  <a:schemeClr val="tx2"/>
                </a:solidFill>
                <a:latin typeface="Arial"/>
                <a:cs typeface="Arial"/>
                <a:hlinkClick r:id="rId4">
                  <a:extLst>
                    <a:ext uri="{A12FA001-AC4F-418D-AE19-62706E023703}">
                      <ahyp:hlinkClr xmlns:ahyp="http://schemas.microsoft.com/office/drawing/2018/hyperlinkcolor" val="tx"/>
                    </a:ext>
                  </a:extLst>
                </a:hlinkClick>
              </a:rPr>
              <a:t>https://www.weforum</a:t>
            </a:r>
            <a:r>
              <a:rPr kumimoji="0" lang="en-US" sz="1200" b="0" i="0" u="none" strike="noStrike" cap="none" normalizeH="0" baseline="0" dirty="0">
                <a:ln>
                  <a:noFill/>
                </a:ln>
                <a:solidFill>
                  <a:schemeClr val="tx2"/>
                </a:solidFill>
                <a:effectLst/>
                <a:latin typeface="Arial"/>
                <a:cs typeface="Arial"/>
                <a:hlinkClick r:id="rId4">
                  <a:extLst>
                    <a:ext uri="{A12FA001-AC4F-418D-AE19-62706E023703}">
                      <ahyp:hlinkClr xmlns:ahyp="http://schemas.microsoft.com/office/drawing/2018/hyperlinkcolor" val="tx"/>
                    </a:ext>
                  </a:extLst>
                </a:hlinkClick>
              </a:rPr>
              <a:t>.</a:t>
            </a:r>
            <a:r>
              <a:rPr lang="en-US" sz="1200" dirty="0">
                <a:solidFill>
                  <a:schemeClr val="tx2"/>
                </a:solidFill>
                <a:latin typeface="Arial"/>
                <a:cs typeface="Arial"/>
                <a:hlinkClick r:id="rId4">
                  <a:extLst>
                    <a:ext uri="{A12FA001-AC4F-418D-AE19-62706E023703}">
                      <ahyp:hlinkClr xmlns:ahyp="http://schemas.microsoft.com/office/drawing/2018/hyperlinkcolor" val="tx"/>
                    </a:ext>
                  </a:extLst>
                </a:hlinkClick>
              </a:rPr>
              <a:t>org/agenda/2023/05/future-of-jobs-2023-skills/</a:t>
            </a:r>
            <a:endParaRPr lang="en-US" sz="1200" dirty="0">
              <a:solidFill>
                <a:schemeClr val="tx2"/>
              </a:solidFill>
            </a:endParaRPr>
          </a:p>
        </p:txBody>
      </p:sp>
      <p:pic>
        <p:nvPicPr>
          <p:cNvPr id="9" name="Picture 8" descr="A person working on a robotic arm&#10;&#10;Description automatically generated">
            <a:extLst>
              <a:ext uri="{FF2B5EF4-FFF2-40B4-BE49-F238E27FC236}">
                <a16:creationId xmlns:a16="http://schemas.microsoft.com/office/drawing/2014/main" id="{A2684CAC-96DC-935C-882A-A03E78D4A6A8}"/>
              </a:ext>
            </a:extLst>
          </p:cNvPr>
          <p:cNvPicPr>
            <a:picLocks noChangeAspect="1"/>
          </p:cNvPicPr>
          <p:nvPr/>
        </p:nvPicPr>
        <p:blipFill>
          <a:blip r:embed="rId5"/>
          <a:stretch>
            <a:fillRect/>
          </a:stretch>
        </p:blipFill>
        <p:spPr>
          <a:xfrm>
            <a:off x="6702552" y="1835405"/>
            <a:ext cx="5603965" cy="5022595"/>
          </a:xfrm>
          <a:prstGeom prst="rect">
            <a:avLst/>
          </a:prstGeom>
        </p:spPr>
      </p:pic>
    </p:spTree>
    <p:extLst>
      <p:ext uri="{BB962C8B-B14F-4D97-AF65-F5344CB8AC3E}">
        <p14:creationId xmlns:p14="http://schemas.microsoft.com/office/powerpoint/2010/main" val="2381373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a:extLst>
              <a:ext uri="{FF2B5EF4-FFF2-40B4-BE49-F238E27FC236}">
                <a16:creationId xmlns:a16="http://schemas.microsoft.com/office/drawing/2014/main" id="{92303FD1-EA12-B4A9-6793-D31DB1DC9BCA}"/>
              </a:ext>
            </a:extLst>
          </p:cNvPr>
          <p:cNvSpPr>
            <a:spLocks noGrp="1"/>
          </p:cNvSpPr>
          <p:nvPr>
            <p:ph type="subTitle" idx="1"/>
          </p:nvPr>
        </p:nvSpPr>
        <p:spPr>
          <a:xfrm>
            <a:off x="1689092" y="1720357"/>
            <a:ext cx="7772407" cy="3936674"/>
          </a:xfrm>
        </p:spPr>
        <p:txBody>
          <a:bodyPr vert="horz" lIns="0" tIns="0" rIns="0" bIns="0" rtlCol="0" anchor="t">
            <a:noAutofit/>
          </a:bodyPr>
          <a:lstStyle/>
          <a:p>
            <a:r>
              <a:rPr lang="en-US" sz="1700" dirty="0">
                <a:latin typeface="Arial"/>
                <a:cs typeface="Arial"/>
              </a:rPr>
              <a:t>Lack of specialist D&amp;T teachers in schools across the country*, due to:</a:t>
            </a:r>
            <a:endParaRPr lang="en-US" dirty="0"/>
          </a:p>
          <a:p>
            <a:pPr marL="145415" lvl="1" indent="-143510"/>
            <a:r>
              <a:rPr lang="en-US" sz="1600" dirty="0">
                <a:latin typeface="Arial"/>
                <a:cs typeface="Arial"/>
              </a:rPr>
              <a:t>Teachers leaving the profession and </a:t>
            </a:r>
            <a:endParaRPr lang="en-US" sz="3600" dirty="0">
              <a:cs typeface="Arial" panose="020B0604020202020204"/>
            </a:endParaRPr>
          </a:p>
          <a:p>
            <a:pPr marL="145415" lvl="1" indent="-143510"/>
            <a:r>
              <a:rPr lang="en-US" sz="1600" dirty="0">
                <a:latin typeface="Arial"/>
                <a:cs typeface="Arial"/>
              </a:rPr>
              <a:t>Not enough new teachers entering the system</a:t>
            </a:r>
          </a:p>
          <a:p>
            <a:pPr marL="145415" lvl="1" indent="-143510"/>
            <a:endParaRPr lang="en-US" sz="1600" dirty="0">
              <a:latin typeface="Arial"/>
              <a:cs typeface="Arial"/>
            </a:endParaRPr>
          </a:p>
          <a:p>
            <a:r>
              <a:rPr lang="en-US" sz="1700" dirty="0">
                <a:latin typeface="Arial"/>
                <a:cs typeface="Arial"/>
              </a:rPr>
              <a:t>D&amp;T is a subject at the forefront of change and is constantly evolving. </a:t>
            </a:r>
          </a:p>
          <a:p>
            <a:r>
              <a:rPr lang="en-US" sz="1700" dirty="0">
                <a:latin typeface="Arial"/>
                <a:cs typeface="Arial"/>
              </a:rPr>
              <a:t>Subject training must allow teachers to keep up with the rapid pace of change           (AI, Robotics, CAD, coding, etc.).</a:t>
            </a:r>
          </a:p>
          <a:p>
            <a:endParaRPr lang="en-US" dirty="0"/>
          </a:p>
          <a:p>
            <a:r>
              <a:rPr lang="en-US" sz="1700" dirty="0">
                <a:latin typeface="Arial"/>
                <a:cs typeface="Arial"/>
              </a:rPr>
              <a:t>We need to focus on re-energizing the KS3 curriculum to ensure it equips all students with the knowledge, skills, and personal attributes to thrive in a fast-changing </a:t>
            </a:r>
            <a:r>
              <a:rPr kumimoji="0" lang="en-US" sz="1700" b="0" i="0" u="none" strike="noStrike" cap="none" normalizeH="0" baseline="0" dirty="0">
                <a:ln>
                  <a:noFill/>
                </a:ln>
                <a:effectLst/>
                <a:latin typeface="Arial"/>
                <a:cs typeface="Arial"/>
              </a:rPr>
              <a:t>and</a:t>
            </a:r>
            <a:r>
              <a:rPr lang="en-US" sz="1700" dirty="0">
                <a:latin typeface="Arial"/>
                <a:cs typeface="Arial"/>
              </a:rPr>
              <a:t> volatile world.</a:t>
            </a:r>
          </a:p>
          <a:p>
            <a:endParaRPr lang="en-US" dirty="0">
              <a:latin typeface="Aptos" panose="02110004020202020204"/>
            </a:endParaRPr>
          </a:p>
          <a:p>
            <a:r>
              <a:rPr lang="en-US" sz="1700" dirty="0">
                <a:latin typeface="Arial"/>
                <a:cs typeface="Arial"/>
              </a:rPr>
              <a:t>D&amp;T teachers cannot </a:t>
            </a:r>
            <a:r>
              <a:rPr kumimoji="0" lang="en-US" sz="1700" b="0" i="0" u="none" strike="noStrike" cap="none" normalizeH="0" baseline="0" dirty="0">
                <a:ln>
                  <a:noFill/>
                </a:ln>
                <a:effectLst/>
                <a:latin typeface="Arial"/>
                <a:cs typeface="Arial"/>
              </a:rPr>
              <a:t>and </a:t>
            </a:r>
            <a:r>
              <a:rPr lang="en-US" sz="1700" dirty="0">
                <a:latin typeface="Arial"/>
                <a:cs typeface="Arial"/>
              </a:rPr>
              <a:t>should not work </a:t>
            </a:r>
            <a:r>
              <a:rPr kumimoji="0" lang="en-US" sz="1700" b="0" i="0" u="none" strike="noStrike" cap="none" normalizeH="0" baseline="0" dirty="0">
                <a:ln>
                  <a:noFill/>
                </a:ln>
                <a:effectLst/>
                <a:latin typeface="Arial"/>
                <a:cs typeface="Arial"/>
              </a:rPr>
              <a:t>in </a:t>
            </a:r>
            <a:r>
              <a:rPr lang="en-US" sz="1700" dirty="0">
                <a:latin typeface="Arial"/>
                <a:cs typeface="Arial"/>
              </a:rPr>
              <a:t>isolation. The </a:t>
            </a:r>
            <a:r>
              <a:rPr kumimoji="0" lang="en-US" sz="1700" b="0" i="0" u="none" strike="noStrike" cap="none" normalizeH="0" baseline="0" dirty="0">
                <a:ln>
                  <a:noFill/>
                </a:ln>
                <a:effectLst/>
                <a:latin typeface="Arial"/>
                <a:cs typeface="Arial"/>
              </a:rPr>
              <a:t>D&amp;T </a:t>
            </a:r>
            <a:r>
              <a:rPr lang="en-US" sz="1700" dirty="0">
                <a:latin typeface="Arial"/>
                <a:cs typeface="Arial"/>
              </a:rPr>
              <a:t>Association </a:t>
            </a:r>
            <a:endParaRPr lang="en-US" dirty="0">
              <a:latin typeface="Aptos" panose="02110004020202020204"/>
              <a:cs typeface="Arial"/>
            </a:endParaRPr>
          </a:p>
          <a:p>
            <a:pPr marL="0" indent="0">
              <a:buNone/>
            </a:pPr>
            <a:r>
              <a:rPr lang="en-US" sz="1700" dirty="0">
                <a:latin typeface="Arial"/>
                <a:cs typeface="Arial"/>
              </a:rPr>
              <a:t>provides a network to support subject development and growth</a:t>
            </a:r>
            <a:r>
              <a:rPr kumimoji="0" lang="en-US" sz="1700" b="0" i="0" u="none" strike="noStrike" cap="none" normalizeH="0" baseline="0" dirty="0">
                <a:ln>
                  <a:noFill/>
                </a:ln>
                <a:effectLst/>
                <a:latin typeface="Arial"/>
                <a:cs typeface="Arial"/>
              </a:rPr>
              <a:t>.</a:t>
            </a:r>
            <a:r>
              <a:rPr lang="en-US" sz="1700" dirty="0">
                <a:latin typeface="Arial"/>
                <a:cs typeface="Arial"/>
              </a:rPr>
              <a:t> With </a:t>
            </a:r>
          </a:p>
          <a:p>
            <a:pPr marL="0" indent="0">
              <a:buNone/>
            </a:pPr>
            <a:r>
              <a:rPr lang="en-US" sz="1700" dirty="0">
                <a:latin typeface="Arial"/>
                <a:cs typeface="Arial"/>
              </a:rPr>
              <a:t>units of work </a:t>
            </a:r>
            <a:r>
              <a:rPr kumimoji="0" lang="en-US" sz="1700" b="0" i="0" u="none" strike="noStrike" cap="none" normalizeH="0" baseline="0" dirty="0">
                <a:ln>
                  <a:noFill/>
                </a:ln>
                <a:effectLst/>
                <a:latin typeface="Arial"/>
                <a:cs typeface="Arial"/>
              </a:rPr>
              <a:t>and </a:t>
            </a:r>
            <a:r>
              <a:rPr lang="en-US" sz="1700" dirty="0">
                <a:latin typeface="Arial"/>
                <a:cs typeface="Arial"/>
              </a:rPr>
              <a:t>support structures designed by teachers, for teachers</a:t>
            </a:r>
            <a:r>
              <a:rPr kumimoji="0" lang="en-US" sz="1700" b="0" i="0" u="none" strike="noStrike" cap="none" normalizeH="0" baseline="0" dirty="0">
                <a:ln>
                  <a:noFill/>
                </a:ln>
                <a:effectLst/>
                <a:latin typeface="Arial"/>
                <a:cs typeface="Arial"/>
              </a:rPr>
              <a:t>.</a:t>
            </a:r>
            <a:endParaRPr lang="en-US" sz="1700" dirty="0">
              <a:latin typeface="Arial"/>
              <a:cs typeface="Arial"/>
            </a:endParaRPr>
          </a:p>
          <a:p>
            <a:pPr>
              <a:lnSpc>
                <a:spcPct val="100000"/>
              </a:lnSpc>
              <a:spcBef>
                <a:spcPct val="0"/>
              </a:spcBef>
              <a:spcAft>
                <a:spcPct val="0"/>
              </a:spcAft>
            </a:pPr>
            <a:endParaRPr lang="en-US" altLang="en-US" sz="1800" b="0" i="0" u="none" strike="noStrike" cap="none" normalizeH="0" baseline="0" dirty="0">
              <a:ln>
                <a:noFill/>
              </a:ln>
              <a:effectLst/>
              <a:latin typeface="Arial" panose="020B0604020202020204" pitchFamily="34" charset="0"/>
              <a:cs typeface="Arial"/>
            </a:endParaRPr>
          </a:p>
          <a:p>
            <a:endParaRPr lang="en-GB" dirty="0"/>
          </a:p>
        </p:txBody>
      </p:sp>
      <p:sp>
        <p:nvSpPr>
          <p:cNvPr id="8" name="Title 7">
            <a:extLst>
              <a:ext uri="{FF2B5EF4-FFF2-40B4-BE49-F238E27FC236}">
                <a16:creationId xmlns:a16="http://schemas.microsoft.com/office/drawing/2014/main" id="{69C00852-1145-DDD7-1B10-0028A4A521DB}"/>
              </a:ext>
            </a:extLst>
          </p:cNvPr>
          <p:cNvSpPr>
            <a:spLocks noGrp="1"/>
          </p:cNvSpPr>
          <p:nvPr>
            <p:ph type="title"/>
          </p:nvPr>
        </p:nvSpPr>
        <p:spPr/>
        <p:txBody>
          <a:bodyPr/>
          <a:lstStyle/>
          <a:p>
            <a:r>
              <a:rPr lang="en-GB" sz="3200" b="1" dirty="0">
                <a:latin typeface="Arial" panose="020B0604020202020204" pitchFamily="34" charset="0"/>
                <a:cs typeface="Arial" panose="020B0604020202020204" pitchFamily="34" charset="0"/>
              </a:rPr>
              <a:t>Current Challenges in Design </a:t>
            </a:r>
            <a:br>
              <a:rPr lang="en-GB" sz="3200" b="1" dirty="0">
                <a:latin typeface="Arial" panose="020B0604020202020204" pitchFamily="34" charset="0"/>
                <a:cs typeface="Arial" panose="020B0604020202020204" pitchFamily="34" charset="0"/>
              </a:rPr>
            </a:br>
            <a:r>
              <a:rPr lang="en-GB" sz="3200" b="1" dirty="0">
                <a:latin typeface="Arial" panose="020B0604020202020204" pitchFamily="34" charset="0"/>
                <a:cs typeface="Arial" panose="020B0604020202020204" pitchFamily="34" charset="0"/>
              </a:rPr>
              <a:t>and Technology</a:t>
            </a:r>
            <a:endParaRPr lang="en-GB" sz="3200" dirty="0"/>
          </a:p>
        </p:txBody>
      </p:sp>
      <p:sp>
        <p:nvSpPr>
          <p:cNvPr id="13" name="TextBox 12">
            <a:extLst>
              <a:ext uri="{FF2B5EF4-FFF2-40B4-BE49-F238E27FC236}">
                <a16:creationId xmlns:a16="http://schemas.microsoft.com/office/drawing/2014/main" id="{F8B97679-011E-1087-8BD0-BDA083A67D30}"/>
              </a:ext>
            </a:extLst>
          </p:cNvPr>
          <p:cNvSpPr txBox="1"/>
          <p:nvPr/>
        </p:nvSpPr>
        <p:spPr>
          <a:xfrm>
            <a:off x="2578101" y="5937287"/>
            <a:ext cx="6096000" cy="553998"/>
          </a:xfrm>
          <a:prstGeom prst="rect">
            <a:avLst/>
          </a:prstGeom>
          <a:noFill/>
        </p:spPr>
        <p:txBody>
          <a:bodyPr wrap="square">
            <a:spAutoFit/>
          </a:bodyPr>
          <a:lstStyle/>
          <a:p>
            <a:pPr marL="1800" lvl="1" indent="0">
              <a:buNone/>
            </a:pPr>
            <a:endParaRPr lang="en-US" dirty="0">
              <a:solidFill>
                <a:srgbClr val="0A303F"/>
              </a:solidFill>
            </a:endParaRPr>
          </a:p>
          <a:p>
            <a:pPr marL="0" indent="0">
              <a:buNone/>
            </a:pPr>
            <a:r>
              <a:rPr lang="en-US" sz="1200" dirty="0">
                <a:solidFill>
                  <a:srgbClr val="0A303F"/>
                </a:solidFill>
                <a:cs typeface="Arial"/>
              </a:rPr>
              <a:t>*</a:t>
            </a:r>
            <a:r>
              <a:rPr lang="en-US" sz="1200" dirty="0">
                <a:solidFill>
                  <a:srgbClr val="0A303F"/>
                </a:solidFill>
              </a:rPr>
              <a:t>Over 15,000 trained D&amp;T teachers in 2009, just over 6,000 in 2024</a:t>
            </a:r>
            <a:endParaRPr lang="en-US" dirty="0">
              <a:solidFill>
                <a:srgbClr val="0A303F"/>
              </a:solidFill>
            </a:endParaRPr>
          </a:p>
        </p:txBody>
      </p:sp>
      <p:pic>
        <p:nvPicPr>
          <p:cNvPr id="15" name="Picture 14" descr="A graph with a down arrow&#10;&#10;Description automatically generated">
            <a:extLst>
              <a:ext uri="{FF2B5EF4-FFF2-40B4-BE49-F238E27FC236}">
                <a16:creationId xmlns:a16="http://schemas.microsoft.com/office/drawing/2014/main" id="{42ECB64A-A502-860D-6B3E-EFDEFB9E7D10}"/>
              </a:ext>
            </a:extLst>
          </p:cNvPr>
          <p:cNvPicPr>
            <a:picLocks noChangeAspect="1"/>
          </p:cNvPicPr>
          <p:nvPr/>
        </p:nvPicPr>
        <p:blipFill>
          <a:blip r:embed="rId2"/>
          <a:srcRect l="27679" t="25899" r="26103" b="27218"/>
          <a:stretch/>
        </p:blipFill>
        <p:spPr>
          <a:xfrm>
            <a:off x="656074" y="1720357"/>
            <a:ext cx="799891" cy="727173"/>
          </a:xfrm>
          <a:prstGeom prst="rect">
            <a:avLst/>
          </a:prstGeom>
        </p:spPr>
      </p:pic>
      <p:pic>
        <p:nvPicPr>
          <p:cNvPr id="21" name="Picture 20" descr="A group of blue gears with people in the middle&#10;&#10;Description automatically generated">
            <a:extLst>
              <a:ext uri="{FF2B5EF4-FFF2-40B4-BE49-F238E27FC236}">
                <a16:creationId xmlns:a16="http://schemas.microsoft.com/office/drawing/2014/main" id="{024B76F3-DA45-2ECC-9B45-67363A390299}"/>
              </a:ext>
            </a:extLst>
          </p:cNvPr>
          <p:cNvPicPr>
            <a:picLocks noChangeAspect="1"/>
          </p:cNvPicPr>
          <p:nvPr/>
        </p:nvPicPr>
        <p:blipFill>
          <a:blip r:embed="rId3"/>
          <a:stretch>
            <a:fillRect/>
          </a:stretch>
        </p:blipFill>
        <p:spPr>
          <a:xfrm>
            <a:off x="477785" y="4784314"/>
            <a:ext cx="1030613" cy="923663"/>
          </a:xfrm>
          <a:prstGeom prst="rect">
            <a:avLst/>
          </a:prstGeom>
        </p:spPr>
      </p:pic>
      <p:pic>
        <p:nvPicPr>
          <p:cNvPr id="23" name="Picture 22" descr="A blue figure running with arms out&#10;&#10;Description automatically generated with medium confidence">
            <a:extLst>
              <a:ext uri="{FF2B5EF4-FFF2-40B4-BE49-F238E27FC236}">
                <a16:creationId xmlns:a16="http://schemas.microsoft.com/office/drawing/2014/main" id="{1AD2354C-9298-B715-910A-7211506F9683}"/>
              </a:ext>
            </a:extLst>
          </p:cNvPr>
          <p:cNvPicPr>
            <a:picLocks noChangeAspect="1"/>
          </p:cNvPicPr>
          <p:nvPr/>
        </p:nvPicPr>
        <p:blipFill>
          <a:blip r:embed="rId4"/>
          <a:srcRect l="6123"/>
          <a:stretch/>
        </p:blipFill>
        <p:spPr>
          <a:xfrm>
            <a:off x="656073" y="2698465"/>
            <a:ext cx="799891" cy="763923"/>
          </a:xfrm>
          <a:prstGeom prst="rect">
            <a:avLst/>
          </a:prstGeom>
        </p:spPr>
      </p:pic>
      <p:pic>
        <p:nvPicPr>
          <p:cNvPr id="25" name="Picture 24" descr="A person pointing at a whiteboard&#10;&#10;Description automatically generated">
            <a:extLst>
              <a:ext uri="{FF2B5EF4-FFF2-40B4-BE49-F238E27FC236}">
                <a16:creationId xmlns:a16="http://schemas.microsoft.com/office/drawing/2014/main" id="{BC367336-1168-0560-D182-B1411F55976D}"/>
              </a:ext>
            </a:extLst>
          </p:cNvPr>
          <p:cNvPicPr>
            <a:picLocks noChangeAspect="1"/>
          </p:cNvPicPr>
          <p:nvPr/>
        </p:nvPicPr>
        <p:blipFill>
          <a:blip r:embed="rId5"/>
          <a:stretch>
            <a:fillRect/>
          </a:stretch>
        </p:blipFill>
        <p:spPr>
          <a:xfrm>
            <a:off x="477785" y="3661520"/>
            <a:ext cx="1030613" cy="923662"/>
          </a:xfrm>
          <a:prstGeom prst="rect">
            <a:avLst/>
          </a:prstGeom>
        </p:spPr>
      </p:pic>
      <p:pic>
        <p:nvPicPr>
          <p:cNvPr id="33" name="Picture 32" descr="A person with a hand on her chin&#10;&#10;Description automatically generated">
            <a:extLst>
              <a:ext uri="{FF2B5EF4-FFF2-40B4-BE49-F238E27FC236}">
                <a16:creationId xmlns:a16="http://schemas.microsoft.com/office/drawing/2014/main" id="{02DEFDA9-B22F-519E-0B3C-57D90AD5F887}"/>
              </a:ext>
            </a:extLst>
          </p:cNvPr>
          <p:cNvPicPr>
            <a:picLocks noChangeAspect="1"/>
          </p:cNvPicPr>
          <p:nvPr/>
        </p:nvPicPr>
        <p:blipFill>
          <a:blip r:embed="rId6"/>
          <a:srcRect l="20573"/>
          <a:stretch/>
        </p:blipFill>
        <p:spPr>
          <a:xfrm>
            <a:off x="8775700" y="1231930"/>
            <a:ext cx="5003800" cy="5648213"/>
          </a:xfrm>
          <a:prstGeom prst="rect">
            <a:avLst/>
          </a:prstGeom>
        </p:spPr>
      </p:pic>
    </p:spTree>
    <p:extLst>
      <p:ext uri="{BB962C8B-B14F-4D97-AF65-F5344CB8AC3E}">
        <p14:creationId xmlns:p14="http://schemas.microsoft.com/office/powerpoint/2010/main" val="1196211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F47975E9-093A-B26D-6196-3F04548681CC}"/>
              </a:ext>
            </a:extLst>
          </p:cNvPr>
          <p:cNvSpPr txBox="1">
            <a:spLocks/>
          </p:cNvSpPr>
          <p:nvPr/>
        </p:nvSpPr>
        <p:spPr>
          <a:xfrm>
            <a:off x="254000" y="1257755"/>
            <a:ext cx="6233430" cy="5054599"/>
          </a:xfrm>
          <a:prstGeom prst="rect">
            <a:avLst/>
          </a:prstGeom>
        </p:spPr>
        <p:txBody>
          <a:bodyPr vert="horz" lIns="91440" tIns="45720" rIns="91440" bIns="45720" numCol="1"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1pPr>
            <a:lvl2pPr marL="145800" indent="-144000" algn="l" defTabSz="914400" rtl="0" eaLnBrk="1" latinLnBrk="0" hangingPunct="1">
              <a:lnSpc>
                <a:spcPct val="100000"/>
              </a:lnSpc>
              <a:spcBef>
                <a:spcPts val="0"/>
              </a:spcBef>
              <a:buFont typeface="Arial" panose="020B0604020202020204" pitchFamily="34" charset="0"/>
              <a:buChar char="•"/>
              <a:defRPr sz="1900" kern="1200">
                <a:solidFill>
                  <a:schemeClr val="tx2"/>
                </a:solidFill>
                <a:latin typeface="+mn-lt"/>
                <a:ea typeface="+mn-ea"/>
                <a:cs typeface="+mn-cs"/>
              </a:defRPr>
            </a:lvl2pPr>
            <a:lvl3pPr marL="14400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3pPr>
            <a:lvl4pPr marL="14400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4pPr>
            <a:lvl5pPr marL="288000" indent="-1440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Aft>
                <a:spcPts val="800"/>
              </a:spcAft>
              <a:buSzPts val="1000"/>
              <a:tabLst>
                <a:tab pos="457200" algn="l"/>
              </a:tabLst>
            </a:pPr>
            <a:r>
              <a:rPr lang="en-GB" sz="1600" b="1" kern="0" dirty="0">
                <a:solidFill>
                  <a:schemeClr val="bg1"/>
                </a:solidFill>
                <a:effectLst/>
                <a:latin typeface="Arial"/>
                <a:ea typeface="Times New Roman" panose="02020603050405020304" pitchFamily="18" charset="0"/>
                <a:cs typeface="Arial"/>
                <a:hlinkClick r:id="rId2">
                  <a:extLst>
                    <a:ext uri="{A12FA001-AC4F-418D-AE19-62706E023703}">
                      <ahyp:hlinkClr xmlns:ahyp="http://schemas.microsoft.com/office/drawing/2018/hyperlinkcolor" val="tx"/>
                    </a:ext>
                  </a:extLst>
                </a:hlinkClick>
              </a:rPr>
              <a:t>Inspired by industry.org.uk</a:t>
            </a:r>
            <a:r>
              <a:rPr lang="en-GB" sz="1600" kern="0" dirty="0">
                <a:solidFill>
                  <a:schemeClr val="bg1"/>
                </a:solidFill>
                <a:effectLst/>
                <a:latin typeface="Arial"/>
                <a:ea typeface="Times New Roman" panose="02020603050405020304" pitchFamily="18" charset="0"/>
                <a:cs typeface="Arial"/>
              </a:rPr>
              <a:t>: </a:t>
            </a:r>
            <a:r>
              <a:rPr lang="en-GB" sz="1600" kern="0" dirty="0">
                <a:solidFill>
                  <a:schemeClr val="bg1"/>
                </a:solidFill>
                <a:latin typeface="Arial"/>
                <a:ea typeface="Times New Roman" panose="02020603050405020304" pitchFamily="18" charset="0"/>
                <a:cs typeface="Arial"/>
              </a:rPr>
              <a:t>a</a:t>
            </a:r>
            <a:r>
              <a:rPr lang="en-GB" sz="1600" kern="0" dirty="0">
                <a:solidFill>
                  <a:schemeClr val="bg1"/>
                </a:solidFill>
                <a:effectLst/>
                <a:latin typeface="Arial"/>
                <a:ea typeface="Times New Roman" panose="02020603050405020304" pitchFamily="18" charset="0"/>
                <a:cs typeface="Arial"/>
              </a:rPr>
              <a:t> suite of free </a:t>
            </a:r>
            <a:r>
              <a:rPr lang="en-GB" sz="1600" kern="0" dirty="0">
                <a:solidFill>
                  <a:schemeClr val="bg1"/>
                </a:solidFill>
                <a:latin typeface="Arial"/>
                <a:ea typeface="Times New Roman" panose="02020603050405020304" pitchFamily="18" charset="0"/>
                <a:cs typeface="Arial"/>
              </a:rPr>
              <a:t>contextual learning</a:t>
            </a:r>
            <a:r>
              <a:rPr lang="en-GB" sz="1600" kern="0" dirty="0">
                <a:solidFill>
                  <a:schemeClr val="bg1"/>
                </a:solidFill>
                <a:effectLst/>
                <a:latin typeface="Arial"/>
                <a:ea typeface="Times New Roman" panose="02020603050405020304" pitchFamily="18" charset="0"/>
                <a:cs typeface="Arial"/>
              </a:rPr>
              <a:t> materials</a:t>
            </a:r>
            <a:endParaRPr lang="en-GB" sz="1600" kern="100" dirty="0">
              <a:solidFill>
                <a:schemeClr val="bg1"/>
              </a:solidFill>
              <a:effectLst/>
              <a:latin typeface="Arial"/>
              <a:ea typeface="Times New Roman" panose="02020603050405020304" pitchFamily="18" charset="0"/>
              <a:cs typeface="Arial"/>
            </a:endParaRPr>
          </a:p>
          <a:p>
            <a:pPr>
              <a:lnSpc>
                <a:spcPct val="115000"/>
              </a:lnSpc>
              <a:spcAft>
                <a:spcPts val="800"/>
              </a:spcAft>
              <a:buSzPts val="1000"/>
              <a:tabLst>
                <a:tab pos="457200" algn="l"/>
              </a:tabLst>
            </a:pPr>
            <a:r>
              <a:rPr lang="en-GB" sz="1600" b="1" u="sng"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Secondary Subject Leadership Support</a:t>
            </a:r>
            <a:r>
              <a:rPr lang="en-GB" sz="16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Comprehensive guidance, resources, and support to ensure high-quality D&amp;T provision</a:t>
            </a:r>
          </a:p>
          <a:p>
            <a:pPr>
              <a:lnSpc>
                <a:spcPct val="115000"/>
              </a:lnSpc>
              <a:spcAft>
                <a:spcPts val="800"/>
              </a:spcAft>
              <a:buSzPts val="1000"/>
              <a:tabLst>
                <a:tab pos="457200" algn="l"/>
              </a:tabLst>
            </a:pPr>
            <a:r>
              <a:rPr lang="en-GB" sz="1600" b="1"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Secondary Self Review Framework</a:t>
            </a:r>
            <a:r>
              <a:rPr lang="en-GB" sz="16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Support continuous improvement in D&amp;T education with our comprehensive framework that helps schools assess and enhance their D&amp;T delivery.</a:t>
            </a:r>
            <a:endParaRPr lang="en-GB" sz="1600" kern="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800"/>
              </a:spcAft>
              <a:buSzPts val="1000"/>
              <a:tabLst>
                <a:tab pos="457200" algn="l"/>
              </a:tabLst>
            </a:pPr>
            <a:r>
              <a:rPr lang="en-GB" sz="1600" b="1" u="sng"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Termly Glossy Magazines</a:t>
            </a:r>
            <a:r>
              <a:rPr lang="en-GB" sz="16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featuring articles, hints, and tips that exemplify excellent D&amp;T teaching and learning</a:t>
            </a:r>
          </a:p>
          <a:p>
            <a:pPr>
              <a:lnSpc>
                <a:spcPct val="115000"/>
              </a:lnSpc>
              <a:spcAft>
                <a:spcPts val="800"/>
              </a:spcAft>
              <a:buSzPts val="1000"/>
              <a:tabLst>
                <a:tab pos="457200" algn="l"/>
              </a:tabLst>
            </a:pPr>
            <a:r>
              <a:rPr lang="en-GB" sz="16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Up to date information </a:t>
            </a:r>
            <a:r>
              <a:rPr lang="en-GB" sz="16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on D&amp;T trends and innovations</a:t>
            </a:r>
          </a:p>
          <a:p>
            <a:pPr>
              <a:lnSpc>
                <a:spcPct val="115000"/>
              </a:lnSpc>
              <a:spcAft>
                <a:spcPts val="800"/>
              </a:spcAft>
              <a:buSzPts val="1000"/>
              <a:tabLst>
                <a:tab pos="457200" algn="l"/>
              </a:tabLst>
            </a:pPr>
            <a:r>
              <a:rPr lang="en-GB" sz="1600" b="1"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Discounts on Training and CPD (</a:t>
            </a:r>
            <a:r>
              <a:rPr lang="en-GB" sz="16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Approx 26%)</a:t>
            </a:r>
            <a:endParaRPr lang="en-GB" sz="1600" b="1"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800"/>
              </a:spcAft>
              <a:buSzPts val="1000"/>
              <a:tabLst>
                <a:tab pos="457200" algn="l"/>
              </a:tabLst>
            </a:pPr>
            <a:r>
              <a:rPr lang="en-GB" sz="1600" b="1"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Networking Opportunities with other schools and experts</a:t>
            </a:r>
          </a:p>
          <a:p>
            <a:pPr>
              <a:lnSpc>
                <a:spcPct val="115000"/>
              </a:lnSpc>
              <a:spcAft>
                <a:spcPts val="800"/>
              </a:spcAft>
              <a:buSzPts val="1000"/>
              <a:tabLst>
                <a:tab pos="457200" algn="l"/>
              </a:tabLst>
            </a:pPr>
            <a:r>
              <a:rPr lang="en-GB" sz="1600" b="1"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Access to 100’s of resources at no additional cost</a:t>
            </a:r>
            <a:endParaRPr lang="en-GB" sz="1600" dirty="0">
              <a:solidFill>
                <a:schemeClr val="bg1"/>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4EA14634-6BD7-7318-4BA7-58796EFC0297}"/>
              </a:ext>
            </a:extLst>
          </p:cNvPr>
          <p:cNvSpPr>
            <a:spLocks noGrp="1"/>
          </p:cNvSpPr>
          <p:nvPr>
            <p:ph type="title"/>
          </p:nvPr>
        </p:nvSpPr>
        <p:spPr>
          <a:xfrm>
            <a:off x="428171" y="525236"/>
            <a:ext cx="10947400" cy="850900"/>
          </a:xfrm>
        </p:spPr>
        <p:txBody>
          <a:bodyPr>
            <a:noAutofit/>
          </a:bodyPr>
          <a:lstStyle/>
          <a:p>
            <a:r>
              <a:rPr lang="en-GB" sz="3200" b="1" dirty="0">
                <a:solidFill>
                  <a:schemeClr val="bg1"/>
                </a:solidFill>
                <a:latin typeface="Arial" panose="020B0604020202020204" pitchFamily="34" charset="0"/>
                <a:cs typeface="Arial" panose="020B0604020202020204" pitchFamily="34" charset="0"/>
              </a:rPr>
              <a:t>What does membership offer?</a:t>
            </a:r>
          </a:p>
        </p:txBody>
      </p:sp>
      <p:sp>
        <p:nvSpPr>
          <p:cNvPr id="2" name="TextBox 1">
            <a:extLst>
              <a:ext uri="{FF2B5EF4-FFF2-40B4-BE49-F238E27FC236}">
                <a16:creationId xmlns:a16="http://schemas.microsoft.com/office/drawing/2014/main" id="{C9059F24-92C6-9679-14BA-C579E2721BCD}"/>
              </a:ext>
            </a:extLst>
          </p:cNvPr>
          <p:cNvSpPr txBox="1"/>
          <p:nvPr/>
        </p:nvSpPr>
        <p:spPr>
          <a:xfrm>
            <a:off x="6761915" y="1376136"/>
            <a:ext cx="4613656" cy="2739211"/>
          </a:xfrm>
          <a:prstGeom prst="rect">
            <a:avLst/>
          </a:prstGeom>
          <a:noFill/>
          <a:ln w="28575">
            <a:solidFill>
              <a:schemeClr val="bg1"/>
            </a:solidFill>
          </a:ln>
        </p:spPr>
        <p:txBody>
          <a:bodyPr wrap="square" rtlCol="0">
            <a:spAutoFit/>
          </a:bodyPr>
          <a:lstStyle/>
          <a:p>
            <a:r>
              <a:rPr lang="en-GB" dirty="0">
                <a:solidFill>
                  <a:schemeClr val="bg1"/>
                </a:solidFill>
              </a:rPr>
              <a:t>Recommended annual membership option</a:t>
            </a:r>
          </a:p>
          <a:p>
            <a:endParaRPr lang="en-GB" sz="1400" dirty="0">
              <a:solidFill>
                <a:schemeClr val="bg1"/>
              </a:solidFill>
            </a:endParaRPr>
          </a:p>
          <a:p>
            <a:r>
              <a:rPr lang="en-GB" sz="1400" dirty="0">
                <a:solidFill>
                  <a:schemeClr val="bg1"/>
                </a:solidFill>
              </a:rPr>
              <a:t>Secondary Departmental partnership - £199 pa</a:t>
            </a:r>
          </a:p>
          <a:p>
            <a:endParaRPr lang="en-GB" sz="1400" dirty="0">
              <a:solidFill>
                <a:schemeClr val="bg1"/>
              </a:solidFill>
            </a:endParaRPr>
          </a:p>
          <a:p>
            <a:r>
              <a:rPr lang="en-GB" sz="1400" dirty="0">
                <a:solidFill>
                  <a:schemeClr val="bg1"/>
                </a:solidFill>
              </a:rPr>
              <a:t>Membership for 4 teachers covering your whole departments</a:t>
            </a:r>
          </a:p>
          <a:p>
            <a:endParaRPr lang="en-GB" sz="1400" dirty="0">
              <a:solidFill>
                <a:schemeClr val="bg1"/>
              </a:solidFill>
            </a:endParaRPr>
          </a:p>
          <a:p>
            <a:r>
              <a:rPr lang="en-GB" sz="1400" dirty="0">
                <a:solidFill>
                  <a:schemeClr val="bg1"/>
                </a:solidFill>
              </a:rPr>
              <a:t>Access to Inspired By Industry, designed to re-energise your KS3 and over 70 member only resources to support the delivery of this real world inspired suite of  contextual resources. (Curriculum units, Focus tasks and Investigative and evaluative activities)</a:t>
            </a:r>
            <a:endParaRPr lang="en-GB" dirty="0">
              <a:solidFill>
                <a:schemeClr val="bg1"/>
              </a:solidFill>
            </a:endParaRPr>
          </a:p>
        </p:txBody>
      </p:sp>
    </p:spTree>
    <p:extLst>
      <p:ext uri="{BB962C8B-B14F-4D97-AF65-F5344CB8AC3E}">
        <p14:creationId xmlns:p14="http://schemas.microsoft.com/office/powerpoint/2010/main" val="2258140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43C8B987-8583-D26D-A3F7-E1A320EBE954}"/>
              </a:ext>
            </a:extLst>
          </p:cNvPr>
          <p:cNvSpPr>
            <a:spLocks noGrp="1"/>
          </p:cNvSpPr>
          <p:nvPr>
            <p:ph type="subTitle" idx="1"/>
          </p:nvPr>
        </p:nvSpPr>
        <p:spPr>
          <a:xfrm>
            <a:off x="353875" y="1555625"/>
            <a:ext cx="8078143" cy="3063957"/>
          </a:xfrm>
        </p:spPr>
        <p:txBody>
          <a:bodyPr/>
          <a:lstStyle/>
          <a:p>
            <a:r>
              <a:rPr lang="en-GB" sz="2000" dirty="0">
                <a:latin typeface="Arial" panose="020B0604020202020204" pitchFamily="34" charset="0"/>
                <a:cs typeface="Arial" panose="020B0604020202020204" pitchFamily="34" charset="0"/>
              </a:rPr>
              <a:t>Annual membership fee  </a:t>
            </a:r>
            <a:r>
              <a:rPr lang="en-GB" sz="2000" b="1" dirty="0">
                <a:latin typeface="Arial" panose="020B0604020202020204" pitchFamily="34" charset="0"/>
                <a:cs typeface="Arial" panose="020B0604020202020204" pitchFamily="34" charset="0"/>
              </a:rPr>
              <a:t>£199</a:t>
            </a:r>
          </a:p>
          <a:p>
            <a:r>
              <a:rPr lang="en-GB" sz="2000" dirty="0">
                <a:latin typeface="Arial" panose="020B0604020202020204" pitchFamily="34" charset="0"/>
                <a:cs typeface="Arial" panose="020B0604020202020204" pitchFamily="34" charset="0"/>
              </a:rPr>
              <a:t>Two training course attendances would provide </a:t>
            </a:r>
            <a:r>
              <a:rPr lang="en-GB" sz="2000" b="1" dirty="0">
                <a:latin typeface="Arial" panose="020B0604020202020204" pitchFamily="34" charset="0"/>
                <a:cs typeface="Arial" panose="020B0604020202020204" pitchFamily="34" charset="0"/>
              </a:rPr>
              <a:t>£142 </a:t>
            </a:r>
            <a:r>
              <a:rPr lang="en-GB" sz="2000" dirty="0">
                <a:latin typeface="Arial" panose="020B0604020202020204" pitchFamily="34" charset="0"/>
                <a:cs typeface="Arial" panose="020B0604020202020204" pitchFamily="34" charset="0"/>
              </a:rPr>
              <a:t>member saving</a:t>
            </a:r>
          </a:p>
          <a:p>
            <a:pPr lvl="1"/>
            <a:r>
              <a:rPr lang="en-GB" sz="1800" dirty="0">
                <a:latin typeface="Arial" panose="020B0604020202020204" pitchFamily="34" charset="0"/>
                <a:cs typeface="Arial" panose="020B0604020202020204" pitchFamily="34" charset="0"/>
              </a:rPr>
              <a:t>Typical price for a non-member to attend a course 	</a:t>
            </a:r>
            <a:r>
              <a:rPr lang="en-GB" sz="1800" b="1" dirty="0">
                <a:latin typeface="Arial" panose="020B0604020202020204" pitchFamily="34" charset="0"/>
                <a:cs typeface="Arial" panose="020B0604020202020204" pitchFamily="34" charset="0"/>
              </a:rPr>
              <a:t>£270</a:t>
            </a:r>
          </a:p>
          <a:p>
            <a:pPr lvl="1"/>
            <a:r>
              <a:rPr lang="en-GB" sz="1800" dirty="0">
                <a:latin typeface="Arial" panose="020B0604020202020204" pitchFamily="34" charset="0"/>
                <a:cs typeface="Arial" panose="020B0604020202020204" pitchFamily="34" charset="0"/>
              </a:rPr>
              <a:t>Member price for the same course	 		</a:t>
            </a:r>
            <a:r>
              <a:rPr lang="en-GB" sz="1800" b="1" dirty="0">
                <a:latin typeface="Arial" panose="020B0604020202020204" pitchFamily="34" charset="0"/>
                <a:cs typeface="Arial" panose="020B0604020202020204" pitchFamily="34" charset="0"/>
              </a:rPr>
              <a:t>£199</a:t>
            </a:r>
          </a:p>
          <a:p>
            <a:pPr lvl="1"/>
            <a:r>
              <a:rPr lang="en-GB" sz="1800" dirty="0">
                <a:latin typeface="Arial" panose="020B0604020202020204" pitchFamily="34" charset="0"/>
                <a:cs typeface="Arial" panose="020B0604020202020204" pitchFamily="34" charset="0"/>
              </a:rPr>
              <a:t>Member saving £71 per teacher per course</a:t>
            </a:r>
            <a:br>
              <a:rPr lang="en-GB" sz="1800" dirty="0">
                <a:latin typeface="Arial" panose="020B0604020202020204" pitchFamily="34" charset="0"/>
                <a:cs typeface="Arial" panose="020B0604020202020204" pitchFamily="34" charset="0"/>
              </a:rPr>
            </a:br>
            <a:endParaRPr lang="en-GB" sz="18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Head of Department and Teacher time saved through support and resources, of nearly 8 hours per year to </a:t>
            </a:r>
            <a:r>
              <a:rPr lang="en-GB" sz="2000" u="sng" dirty="0">
                <a:latin typeface="Arial" panose="020B0604020202020204" pitchFamily="34" charset="0"/>
                <a:cs typeface="Arial" panose="020B0604020202020204" pitchFamily="34" charset="0"/>
              </a:rPr>
              <a:t>break even</a:t>
            </a:r>
          </a:p>
          <a:p>
            <a:pPr lvl="1"/>
            <a:r>
              <a:rPr lang="en-GB" sz="1800" dirty="0">
                <a:latin typeface="Arial" panose="020B0604020202020204" pitchFamily="34" charset="0"/>
                <a:cs typeface="Arial" panose="020B0604020202020204" pitchFamily="34" charset="0"/>
              </a:rPr>
              <a:t>Assuming D&amp;T teacher salary of approx. £25 per hour (199/25)</a:t>
            </a:r>
            <a:br>
              <a:rPr lang="en-GB" sz="1800" dirty="0">
                <a:latin typeface="Arial" panose="020B0604020202020204" pitchFamily="34" charset="0"/>
                <a:cs typeface="Arial" panose="020B0604020202020204" pitchFamily="34" charset="0"/>
              </a:rPr>
            </a:br>
            <a:endParaRPr lang="en-GB" sz="1800" b="1" dirty="0">
              <a:latin typeface="Arial" panose="020B0604020202020204" pitchFamily="34" charset="0"/>
              <a:cs typeface="Arial" panose="020B0604020202020204" pitchFamily="34" charset="0"/>
            </a:endParaRPr>
          </a:p>
          <a:p>
            <a:r>
              <a:rPr lang="en-GB" sz="2200" b="1" dirty="0">
                <a:latin typeface="Arial" panose="020B0604020202020204" pitchFamily="34" charset="0"/>
                <a:cs typeface="Arial" panose="020B0604020202020204" pitchFamily="34" charset="0"/>
              </a:rPr>
              <a:t>Improved student success &amp; engagement</a:t>
            </a:r>
          </a:p>
          <a:p>
            <a:r>
              <a:rPr lang="en-GB" sz="2200" b="1" dirty="0">
                <a:latin typeface="Arial" panose="020B0604020202020204" pitchFamily="34" charset="0"/>
                <a:cs typeface="Arial" panose="020B0604020202020204" pitchFamily="34" charset="0"/>
              </a:rPr>
              <a:t>Improved teaching quality and curriculum enhancement</a:t>
            </a:r>
          </a:p>
          <a:p>
            <a:endParaRPr lang="en-GB" dirty="0"/>
          </a:p>
        </p:txBody>
      </p:sp>
      <p:sp>
        <p:nvSpPr>
          <p:cNvPr id="4" name="Title 3">
            <a:extLst>
              <a:ext uri="{FF2B5EF4-FFF2-40B4-BE49-F238E27FC236}">
                <a16:creationId xmlns:a16="http://schemas.microsoft.com/office/drawing/2014/main" id="{320D5DB4-7EFB-DC8F-1588-DE75678D063F}"/>
              </a:ext>
            </a:extLst>
          </p:cNvPr>
          <p:cNvSpPr>
            <a:spLocks noGrp="1"/>
          </p:cNvSpPr>
          <p:nvPr>
            <p:ph type="title"/>
          </p:nvPr>
        </p:nvSpPr>
        <p:spPr/>
        <p:txBody>
          <a:bodyPr/>
          <a:lstStyle/>
          <a:p>
            <a:r>
              <a:rPr lang="en-US" sz="4000" dirty="0"/>
              <a:t>Return on investment</a:t>
            </a:r>
            <a:endParaRPr lang="en-GB" sz="4000" dirty="0"/>
          </a:p>
        </p:txBody>
      </p:sp>
      <p:pic>
        <p:nvPicPr>
          <p:cNvPr id="11" name="Picture 10" descr="A person holding a book&#10;&#10;Description automatically generated">
            <a:extLst>
              <a:ext uri="{FF2B5EF4-FFF2-40B4-BE49-F238E27FC236}">
                <a16:creationId xmlns:a16="http://schemas.microsoft.com/office/drawing/2014/main" id="{23F5FB50-17DF-DA3F-F49B-42AF44463EE1}"/>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652" r="51043"/>
          <a:stretch/>
        </p:blipFill>
        <p:spPr>
          <a:xfrm>
            <a:off x="7524713" y="596900"/>
            <a:ext cx="4667287" cy="6275180"/>
          </a:xfrm>
          <a:prstGeom prst="rect">
            <a:avLst/>
          </a:prstGeom>
        </p:spPr>
      </p:pic>
    </p:spTree>
    <p:extLst>
      <p:ext uri="{BB962C8B-B14F-4D97-AF65-F5344CB8AC3E}">
        <p14:creationId xmlns:p14="http://schemas.microsoft.com/office/powerpoint/2010/main" val="372804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E45D0C-686C-9CE1-FB77-F99FB8F57295}"/>
              </a:ext>
            </a:extLst>
          </p:cNvPr>
          <p:cNvSpPr>
            <a:spLocks noGrp="1"/>
          </p:cNvSpPr>
          <p:nvPr>
            <p:ph type="title"/>
          </p:nvPr>
        </p:nvSpPr>
        <p:spPr/>
        <p:txBody>
          <a:bodyPr/>
          <a:lstStyle/>
          <a:p>
            <a:r>
              <a:rPr lang="en-GB" sz="3600" b="1" dirty="0">
                <a:solidFill>
                  <a:srgbClr val="0A303F"/>
                </a:solidFill>
                <a:latin typeface="Arial" panose="020B0604020202020204" pitchFamily="34" charset="0"/>
                <a:cs typeface="Arial" panose="020B0604020202020204" pitchFamily="34" charset="0"/>
              </a:rPr>
              <a:t>Success Stories from other schools</a:t>
            </a:r>
            <a:endParaRPr lang="en-GB" sz="3600" dirty="0">
              <a:solidFill>
                <a:srgbClr val="0A303F"/>
              </a:solidFill>
            </a:endParaRPr>
          </a:p>
        </p:txBody>
      </p:sp>
      <p:pic>
        <p:nvPicPr>
          <p:cNvPr id="8" name="Picture 7" descr="A hand holding a megaphone&#10;&#10;Description automatically generated">
            <a:extLst>
              <a:ext uri="{FF2B5EF4-FFF2-40B4-BE49-F238E27FC236}">
                <a16:creationId xmlns:a16="http://schemas.microsoft.com/office/drawing/2014/main" id="{3B4131AB-F5F7-D021-3FAC-42F407091DAD}"/>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r="17980" b="27059"/>
          <a:stretch/>
        </p:blipFill>
        <p:spPr>
          <a:xfrm>
            <a:off x="8375904" y="2157825"/>
            <a:ext cx="3816096" cy="4700175"/>
          </a:xfrm>
          <a:prstGeom prst="rect">
            <a:avLst/>
          </a:prstGeom>
        </p:spPr>
      </p:pic>
      <p:sp>
        <p:nvSpPr>
          <p:cNvPr id="10" name="TextBox 9">
            <a:extLst>
              <a:ext uri="{FF2B5EF4-FFF2-40B4-BE49-F238E27FC236}">
                <a16:creationId xmlns:a16="http://schemas.microsoft.com/office/drawing/2014/main" id="{651BF239-BDD9-677B-F4AE-069D4CFE6FDB}"/>
              </a:ext>
            </a:extLst>
          </p:cNvPr>
          <p:cNvSpPr txBox="1"/>
          <p:nvPr/>
        </p:nvSpPr>
        <p:spPr>
          <a:xfrm>
            <a:off x="353875" y="1304916"/>
            <a:ext cx="9110165" cy="4524315"/>
          </a:xfrm>
          <a:prstGeom prst="rect">
            <a:avLst/>
          </a:prstGeom>
          <a:noFill/>
        </p:spPr>
        <p:txBody>
          <a:bodyPr wrap="square" lIns="91440" tIns="45720" rIns="91440" bIns="45720" anchor="t">
            <a:spAutoFit/>
          </a:bodyPr>
          <a:lstStyle/>
          <a:p>
            <a:pPr marL="0" indent="0" algn="l">
              <a:buNone/>
            </a:pPr>
            <a:r>
              <a:rPr lang="en-GB" b="0" i="1" dirty="0">
                <a:solidFill>
                  <a:schemeClr val="tx2"/>
                </a:solidFill>
                <a:effectLst/>
                <a:latin typeface="Arial" panose="020B0604020202020204" pitchFamily="34" charset="0"/>
                <a:cs typeface="Arial" panose="020B0604020202020204" pitchFamily="34" charset="0"/>
              </a:rPr>
              <a:t>“The D&amp;T Association has become an invaluable resource for supporting and advancing design </a:t>
            </a:r>
            <a:r>
              <a:rPr lang="en-GB" i="1" dirty="0">
                <a:solidFill>
                  <a:schemeClr val="tx2"/>
                </a:solidFill>
                <a:latin typeface="Arial" panose="020B0604020202020204" pitchFamily="34" charset="0"/>
                <a:cs typeface="Arial" panose="020B0604020202020204" pitchFamily="34" charset="0"/>
              </a:rPr>
              <a:t>and</a:t>
            </a:r>
            <a:r>
              <a:rPr lang="en-GB" b="0" i="1" dirty="0">
                <a:solidFill>
                  <a:schemeClr val="tx2"/>
                </a:solidFill>
                <a:effectLst/>
                <a:latin typeface="Arial" panose="020B0604020202020204" pitchFamily="34" charset="0"/>
                <a:cs typeface="Arial" panose="020B0604020202020204" pitchFamily="34" charset="0"/>
              </a:rPr>
              <a:t> technology across the trust I work for. Whether in primary or secondary education, the skills, knowledge, resources, and guidance they provide are truly exceptional. The team at the Association are incredibly friendly and approachable, always going above and beyond to offer the support you need.</a:t>
            </a:r>
            <a:br>
              <a:rPr lang="en-GB" b="0" i="1" dirty="0">
                <a:solidFill>
                  <a:schemeClr val="tx2"/>
                </a:solidFill>
                <a:effectLst/>
                <a:latin typeface="Arial" panose="020B0604020202020204" pitchFamily="34" charset="0"/>
                <a:cs typeface="Arial" panose="020B0604020202020204" pitchFamily="34" charset="0"/>
              </a:rPr>
            </a:br>
            <a:endParaRPr lang="en-GB" b="0" i="0" dirty="0">
              <a:solidFill>
                <a:schemeClr val="tx2"/>
              </a:solidFill>
              <a:effectLst/>
              <a:latin typeface="Arial" panose="020B0604020202020204" pitchFamily="34" charset="0"/>
              <a:cs typeface="Arial" panose="020B0604020202020204" pitchFamily="34" charset="0"/>
            </a:endParaRPr>
          </a:p>
          <a:p>
            <a:pPr marL="0" indent="0" algn="l">
              <a:buNone/>
            </a:pPr>
            <a:r>
              <a:rPr lang="en-GB" b="0" i="1" dirty="0">
                <a:solidFill>
                  <a:schemeClr val="tx2"/>
                </a:solidFill>
                <a:effectLst/>
                <a:latin typeface="Arial" panose="020B0604020202020204" pitchFamily="34" charset="0"/>
                <a:cs typeface="Arial" panose="020B0604020202020204" pitchFamily="34" charset="0"/>
              </a:rPr>
              <a:t>Personally, I believe that two standout resources have made a </a:t>
            </a:r>
          </a:p>
          <a:p>
            <a:pPr marL="0" indent="0" algn="l">
              <a:buNone/>
            </a:pPr>
            <a:r>
              <a:rPr lang="en-GB" b="0" i="1" dirty="0">
                <a:solidFill>
                  <a:schemeClr val="tx2"/>
                </a:solidFill>
                <a:effectLst/>
                <a:latin typeface="Arial" panose="020B0604020202020204" pitchFamily="34" charset="0"/>
                <a:cs typeface="Arial" panose="020B0604020202020204" pitchFamily="34" charset="0"/>
              </a:rPr>
              <a:t>significant impact:</a:t>
            </a:r>
            <a:endParaRPr lang="en-GB" b="0" i="0" dirty="0">
              <a:solidFill>
                <a:schemeClr val="tx2"/>
              </a:solidFill>
              <a:effectLst/>
              <a:latin typeface="Arial" panose="020B0604020202020204" pitchFamily="34" charset="0"/>
              <a:cs typeface="Arial" panose="020B0604020202020204" pitchFamily="34" charset="0"/>
            </a:endParaRPr>
          </a:p>
          <a:p>
            <a:pPr marL="0" indent="0" algn="l">
              <a:buNone/>
            </a:pPr>
            <a:endParaRPr lang="en-GB" b="0" i="0" dirty="0">
              <a:solidFill>
                <a:schemeClr val="tx2"/>
              </a:solidFill>
              <a:effectLst/>
              <a:latin typeface="Arial" panose="020B0604020202020204" pitchFamily="34" charset="0"/>
              <a:cs typeface="Arial" panose="020B0604020202020204" pitchFamily="34" charset="0"/>
            </a:endParaRPr>
          </a:p>
          <a:p>
            <a:pPr marL="0" indent="0" algn="l">
              <a:buNone/>
            </a:pPr>
            <a:r>
              <a:rPr lang="en-GB" b="0" i="1" dirty="0">
                <a:solidFill>
                  <a:schemeClr val="tx2"/>
                </a:solidFill>
                <a:effectLst/>
                <a:latin typeface="Arial" panose="020B0604020202020204" pitchFamily="34" charset="0"/>
                <a:cs typeface="Arial" panose="020B0604020202020204" pitchFamily="34" charset="0"/>
              </a:rPr>
              <a:t>‘Projects on a Page’ for primary and ‘Inspired by Industry’ for secondary. </a:t>
            </a:r>
          </a:p>
          <a:p>
            <a:pPr marL="0" indent="0" algn="l">
              <a:buNone/>
            </a:pPr>
            <a:r>
              <a:rPr lang="en-GB" b="0" i="1" dirty="0">
                <a:solidFill>
                  <a:schemeClr val="tx2"/>
                </a:solidFill>
                <a:effectLst/>
                <a:latin typeface="Arial" panose="020B0604020202020204" pitchFamily="34" charset="0"/>
                <a:cs typeface="Arial" panose="020B0604020202020204" pitchFamily="34" charset="0"/>
              </a:rPr>
              <a:t>These resources offer exactly what’s needed at each educational level, </a:t>
            </a:r>
          </a:p>
          <a:p>
            <a:pPr marL="0" indent="0" algn="l">
              <a:buNone/>
            </a:pPr>
            <a:r>
              <a:rPr lang="en-GB" b="0" i="1" dirty="0">
                <a:solidFill>
                  <a:schemeClr val="tx2"/>
                </a:solidFill>
                <a:effectLst/>
                <a:latin typeface="Arial" panose="020B0604020202020204" pitchFamily="34" charset="0"/>
                <a:cs typeface="Arial" panose="020B0604020202020204" pitchFamily="34" charset="0"/>
              </a:rPr>
              <a:t>ensuring high-quality teaching that meets and exceeds the national </a:t>
            </a:r>
          </a:p>
          <a:p>
            <a:pPr marL="0" indent="0" algn="l">
              <a:buNone/>
            </a:pPr>
            <a:r>
              <a:rPr lang="en-GB" b="0" i="1" dirty="0">
                <a:solidFill>
                  <a:schemeClr val="tx2"/>
                </a:solidFill>
                <a:effectLst/>
                <a:latin typeface="Arial" panose="020B0604020202020204" pitchFamily="34" charset="0"/>
                <a:cs typeface="Arial" panose="020B0604020202020204" pitchFamily="34" charset="0"/>
              </a:rPr>
              <a:t>curriculum requirements.”</a:t>
            </a:r>
            <a:r>
              <a:rPr lang="en-GB" b="0" i="0" dirty="0">
                <a:solidFill>
                  <a:schemeClr val="tx2"/>
                </a:solidFill>
                <a:effectLst/>
                <a:latin typeface="Arial" panose="020B0604020202020204" pitchFamily="34" charset="0"/>
                <a:cs typeface="Arial" panose="020B0604020202020204" pitchFamily="34" charset="0"/>
              </a:rPr>
              <a:t>   </a:t>
            </a:r>
          </a:p>
          <a:p>
            <a:pPr marL="0" indent="0" algn="l">
              <a:buNone/>
            </a:pPr>
            <a:endParaRPr lang="en-GB" b="0" i="0" dirty="0">
              <a:solidFill>
                <a:schemeClr val="tx2"/>
              </a:solidFill>
              <a:effectLst/>
              <a:latin typeface="Arial" panose="020B0604020202020204" pitchFamily="34" charset="0"/>
              <a:cs typeface="Arial" panose="020B0604020202020204" pitchFamily="34" charset="0"/>
            </a:endParaRPr>
          </a:p>
          <a:p>
            <a:pPr marL="0" indent="0" algn="l">
              <a:buNone/>
            </a:pPr>
            <a:r>
              <a:rPr lang="en-GB" b="1" i="0" dirty="0">
                <a:solidFill>
                  <a:schemeClr val="tx2"/>
                </a:solidFill>
                <a:effectLst/>
                <a:latin typeface="Arial"/>
                <a:cs typeface="Arial"/>
              </a:rPr>
              <a:t>Drew Wicken, Director of Design and Technology and </a:t>
            </a:r>
          </a:p>
          <a:p>
            <a:pPr marL="0" indent="0" algn="l">
              <a:buNone/>
            </a:pPr>
            <a:r>
              <a:rPr lang="en-GB" b="1" i="0" dirty="0">
                <a:solidFill>
                  <a:schemeClr val="tx2"/>
                </a:solidFill>
                <a:effectLst/>
                <a:latin typeface="Arial" panose="020B0604020202020204" pitchFamily="34" charset="0"/>
                <a:cs typeface="Arial" panose="020B0604020202020204" pitchFamily="34" charset="0"/>
              </a:rPr>
              <a:t>Vocational Education at Co-op Academies</a:t>
            </a:r>
            <a:endParaRPr lang="en-GB"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4693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A303F"/>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DB69B2D-7706-B4A3-0BFB-CB6953D08F77}"/>
              </a:ext>
            </a:extLst>
          </p:cNvPr>
          <p:cNvSpPr>
            <a:spLocks noGrp="1"/>
          </p:cNvSpPr>
          <p:nvPr>
            <p:ph type="title"/>
          </p:nvPr>
        </p:nvSpPr>
        <p:spPr>
          <a:xfrm>
            <a:off x="404675" y="579353"/>
            <a:ext cx="10947400" cy="850900"/>
          </a:xfrm>
        </p:spPr>
        <p:txBody>
          <a:bodyPr>
            <a:noAutofit/>
          </a:bodyPr>
          <a:lstStyle/>
          <a:p>
            <a:r>
              <a:rPr lang="en-GB" sz="3600" b="1" dirty="0">
                <a:solidFill>
                  <a:schemeClr val="bg1"/>
                </a:solidFill>
                <a:latin typeface="Arial" panose="020B0604020202020204" pitchFamily="34" charset="0"/>
                <a:cs typeface="Arial" panose="020B0604020202020204" pitchFamily="34" charset="0"/>
              </a:rPr>
              <a:t>Alignment with our school goals</a:t>
            </a:r>
          </a:p>
        </p:txBody>
      </p:sp>
      <p:sp>
        <p:nvSpPr>
          <p:cNvPr id="9" name="Content Placeholder 4">
            <a:extLst>
              <a:ext uri="{FF2B5EF4-FFF2-40B4-BE49-F238E27FC236}">
                <a16:creationId xmlns:a16="http://schemas.microsoft.com/office/drawing/2014/main" id="{9C09A9A7-3B16-50B9-5312-D650D4002557}"/>
              </a:ext>
            </a:extLst>
          </p:cNvPr>
          <p:cNvSpPr txBox="1">
            <a:spLocks/>
          </p:cNvSpPr>
          <p:nvPr/>
        </p:nvSpPr>
        <p:spPr>
          <a:xfrm>
            <a:off x="2913792" y="2328655"/>
            <a:ext cx="8438283" cy="367200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1pPr>
            <a:lvl2pPr marL="145800" indent="-144000" algn="l" defTabSz="914400" rtl="0" eaLnBrk="1" latinLnBrk="0" hangingPunct="1">
              <a:lnSpc>
                <a:spcPct val="100000"/>
              </a:lnSpc>
              <a:spcBef>
                <a:spcPts val="0"/>
              </a:spcBef>
              <a:buFont typeface="Arial" panose="020B0604020202020204" pitchFamily="34" charset="0"/>
              <a:buChar char="•"/>
              <a:defRPr sz="1900" kern="1200">
                <a:solidFill>
                  <a:schemeClr val="tx2"/>
                </a:solidFill>
                <a:latin typeface="+mn-lt"/>
                <a:ea typeface="+mn-ea"/>
                <a:cs typeface="+mn-cs"/>
              </a:defRPr>
            </a:lvl2pPr>
            <a:lvl3pPr marL="14400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3pPr>
            <a:lvl4pPr marL="14400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4pPr>
            <a:lvl5pPr marL="288000" indent="-1440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eaLnBrk="0" fontAlgn="base" hangingPunct="0">
              <a:spcBef>
                <a:spcPct val="0"/>
              </a:spcBef>
              <a:spcAft>
                <a:spcPct val="0"/>
              </a:spcAft>
              <a:buFont typeface="Arial" panose="020B0604020202020204" pitchFamily="34" charset="0"/>
              <a:buChar char="•"/>
            </a:pPr>
            <a:r>
              <a:rPr kumimoji="0" lang="en-US" altLang="en-US" sz="2400" b="0" i="0" u="none" strike="noStrike" cap="none" normalizeH="0" baseline="0" dirty="0">
                <a:ln>
                  <a:noFill/>
                </a:ln>
                <a:solidFill>
                  <a:schemeClr val="bg1"/>
                </a:solidFill>
                <a:effectLst/>
                <a:latin typeface="Arial" panose="020B0604020202020204" pitchFamily="34" charset="0"/>
              </a:rPr>
              <a:t>Enhancing student engagement and achievement in D&amp;T.</a:t>
            </a:r>
          </a:p>
          <a:p>
            <a:pPr marL="342900" indent="-342900" eaLnBrk="0" fontAlgn="base" hangingPunct="0">
              <a:spcBef>
                <a:spcPct val="0"/>
              </a:spcBef>
              <a:spcAft>
                <a:spcPct val="0"/>
              </a:spcAft>
              <a:buFont typeface="Arial" panose="020B0604020202020204" pitchFamily="34" charset="0"/>
              <a:buChar char="•"/>
            </a:pPr>
            <a:r>
              <a:rPr kumimoji="0" lang="en-US" altLang="en-US" sz="2400" b="0" i="0" u="none" strike="noStrike" cap="none" normalizeH="0" baseline="0" dirty="0">
                <a:ln>
                  <a:noFill/>
                </a:ln>
                <a:solidFill>
                  <a:schemeClr val="bg1"/>
                </a:solidFill>
                <a:effectLst/>
                <a:latin typeface="Arial" panose="020B0604020202020204" pitchFamily="34" charset="0"/>
              </a:rPr>
              <a:t>Supporting teacher development and confidence.</a:t>
            </a:r>
            <a:endParaRPr lang="en-US" altLang="en-US" sz="2400" dirty="0">
              <a:solidFill>
                <a:schemeClr val="bg1"/>
              </a:solidFill>
              <a:latin typeface="Arial" panose="020B0604020202020204" pitchFamily="34" charset="0"/>
            </a:endParaRPr>
          </a:p>
          <a:p>
            <a:pPr marL="342900" indent="-342900" eaLnBrk="0" fontAlgn="base" hangingPunct="0">
              <a:spcBef>
                <a:spcPct val="0"/>
              </a:spcBef>
              <a:spcAft>
                <a:spcPct val="0"/>
              </a:spcAft>
              <a:buFont typeface="Arial" panose="020B0604020202020204" pitchFamily="34" charset="0"/>
              <a:buChar char="•"/>
            </a:pPr>
            <a:r>
              <a:rPr kumimoji="0" lang="en-US" altLang="en-US" sz="2400" b="0" i="0" u="none" strike="noStrike" cap="none" normalizeH="0" baseline="0" dirty="0">
                <a:ln>
                  <a:noFill/>
                </a:ln>
                <a:solidFill>
                  <a:schemeClr val="bg1"/>
                </a:solidFill>
                <a:effectLst/>
                <a:latin typeface="Arial" panose="020B0604020202020204" pitchFamily="34" charset="0"/>
              </a:rPr>
              <a:t>Promoting a culture of innovation and creativity.</a:t>
            </a:r>
          </a:p>
          <a:p>
            <a:pPr marL="342900" indent="-342900" eaLnBrk="0" fontAlgn="base" hangingPunct="0">
              <a:spcBef>
                <a:spcPct val="0"/>
              </a:spcBef>
              <a:spcAft>
                <a:spcPct val="0"/>
              </a:spcAft>
              <a:buFont typeface="Arial" panose="020B0604020202020204" pitchFamily="34" charset="0"/>
              <a:buChar char="•"/>
            </a:pPr>
            <a:r>
              <a:rPr kumimoji="0" lang="en-US" altLang="en-US" sz="2400" b="0" i="0" u="none" strike="noStrike" cap="none" normalizeH="0" baseline="0" dirty="0">
                <a:ln>
                  <a:noFill/>
                </a:ln>
                <a:solidFill>
                  <a:schemeClr val="bg1"/>
                </a:solidFill>
                <a:effectLst/>
                <a:latin typeface="Arial" panose="020B0604020202020204" pitchFamily="34" charset="0"/>
              </a:rPr>
              <a:t>Meeting OFSTED requirements for a broad and balanced curriculum </a:t>
            </a:r>
          </a:p>
          <a:p>
            <a:pPr marL="342900" indent="-342900" eaLnBrk="0" fontAlgn="base" hangingPunct="0">
              <a:spcBef>
                <a:spcPct val="0"/>
              </a:spcBef>
              <a:spcAft>
                <a:spcPct val="0"/>
              </a:spcAft>
              <a:buFont typeface="Arial" panose="020B0604020202020204" pitchFamily="34" charset="0"/>
              <a:buChar char="•"/>
            </a:pPr>
            <a:endParaRPr lang="en-GB" sz="2400" dirty="0">
              <a:solidFill>
                <a:srgbClr val="FFFF45"/>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GB" sz="2400" dirty="0">
                <a:solidFill>
                  <a:srgbClr val="FFFF45"/>
                </a:solidFill>
                <a:latin typeface="Arial" panose="020B0604020202020204" pitchFamily="34" charset="0"/>
                <a:cs typeface="Arial" panose="020B0604020202020204" pitchFamily="34" charset="0"/>
              </a:rPr>
              <a:t>[</a:t>
            </a:r>
            <a:r>
              <a:rPr lang="en-US" altLang="en-US" sz="2400" dirty="0">
                <a:solidFill>
                  <a:srgbClr val="FFFF45"/>
                </a:solidFill>
                <a:latin typeface="Arial" panose="020B0604020202020204" pitchFamily="34" charset="0"/>
              </a:rPr>
              <a:t>Please add in your own schools' goas and show how this aligns and supports your objectives.]</a:t>
            </a:r>
          </a:p>
          <a:p>
            <a:pPr eaLnBrk="0" fontAlgn="base" hangingPunct="0">
              <a:spcBef>
                <a:spcPct val="0"/>
              </a:spcBef>
              <a:spcAft>
                <a:spcPct val="0"/>
              </a:spcAft>
            </a:pPr>
            <a:endParaRPr lang="en-GB" sz="2400" dirty="0">
              <a:solidFill>
                <a:srgbClr val="FFFF45"/>
              </a:solidFill>
              <a:latin typeface="Arial" panose="020B0604020202020204" pitchFamily="34" charset="0"/>
              <a:cs typeface="Arial" panose="020B0604020202020204" pitchFamily="34" charset="0"/>
            </a:endParaRPr>
          </a:p>
        </p:txBody>
      </p:sp>
      <p:pic>
        <p:nvPicPr>
          <p:cNvPr id="11" name="Picture 10" descr="A white arrow in a circle&#10;&#10;Description automatically generated">
            <a:extLst>
              <a:ext uri="{FF2B5EF4-FFF2-40B4-BE49-F238E27FC236}">
                <a16:creationId xmlns:a16="http://schemas.microsoft.com/office/drawing/2014/main" id="{C71EFF77-AF22-AD15-0A8C-5FAA26232747}"/>
              </a:ext>
            </a:extLst>
          </p:cNvPr>
          <p:cNvPicPr>
            <a:picLocks noChangeAspect="1"/>
          </p:cNvPicPr>
          <p:nvPr/>
        </p:nvPicPr>
        <p:blipFill>
          <a:blip r:embed="rId2"/>
          <a:srcRect l="9376"/>
          <a:stretch/>
        </p:blipFill>
        <p:spPr>
          <a:xfrm>
            <a:off x="404676" y="2195513"/>
            <a:ext cx="2389342" cy="2363788"/>
          </a:xfrm>
          <a:prstGeom prst="rect">
            <a:avLst/>
          </a:prstGeom>
        </p:spPr>
      </p:pic>
    </p:spTree>
    <p:extLst>
      <p:ext uri="{BB962C8B-B14F-4D97-AF65-F5344CB8AC3E}">
        <p14:creationId xmlns:p14="http://schemas.microsoft.com/office/powerpoint/2010/main" val="2313855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51BBABB9-EB98-5CCB-DF12-1FE08AEA71A9}"/>
              </a:ext>
            </a:extLst>
          </p:cNvPr>
          <p:cNvSpPr>
            <a:spLocks noGrp="1"/>
          </p:cNvSpPr>
          <p:nvPr>
            <p:ph type="subTitle" idx="1"/>
          </p:nvPr>
        </p:nvSpPr>
        <p:spPr>
          <a:xfrm>
            <a:off x="5884987" y="1323977"/>
            <a:ext cx="5857888" cy="3063957"/>
          </a:xfrm>
        </p:spPr>
        <p:txBody>
          <a:bodyPr/>
          <a:lstStyle/>
          <a:p>
            <a:pPr marL="0" indent="0" eaLnBrk="0" fontAlgn="base" hangingPunct="0">
              <a:lnSpc>
                <a:spcPct val="100000"/>
              </a:lnSpc>
              <a:spcBef>
                <a:spcPct val="0"/>
              </a:spcBef>
              <a:spcAft>
                <a:spcPct val="0"/>
              </a:spcAft>
              <a:buNone/>
            </a:pPr>
            <a:r>
              <a:rPr lang="en-GB" altLang="en-US" sz="1600" b="1" dirty="0">
                <a:latin typeface="Arial" panose="020B0604020202020204" pitchFamily="34" charset="0"/>
              </a:rPr>
              <a:t>SUMMARY </a:t>
            </a:r>
          </a:p>
          <a:p>
            <a:pPr marL="0" indent="0" eaLnBrk="0" fontAlgn="base" hangingPunct="0">
              <a:lnSpc>
                <a:spcPct val="100000"/>
              </a:lnSpc>
              <a:spcBef>
                <a:spcPct val="0"/>
              </a:spcBef>
              <a:spcAft>
                <a:spcPct val="0"/>
              </a:spcAft>
              <a:buNone/>
            </a:pPr>
            <a:endParaRPr lang="en-GB" altLang="en-US" sz="1600" dirty="0">
              <a:latin typeface="Arial" panose="020B0604020202020204" pitchFamily="34" charset="0"/>
            </a:endParaRPr>
          </a:p>
          <a:p>
            <a:pPr eaLnBrk="0" fontAlgn="base" hangingPunct="0">
              <a:lnSpc>
                <a:spcPct val="100000"/>
              </a:lnSpc>
              <a:spcBef>
                <a:spcPct val="0"/>
              </a:spcBef>
              <a:spcAft>
                <a:spcPct val="0"/>
              </a:spcAft>
            </a:pPr>
            <a:r>
              <a:rPr lang="en-GB" altLang="en-US" sz="1600" dirty="0">
                <a:latin typeface="Arial"/>
                <a:cs typeface="Arial"/>
              </a:rPr>
              <a:t>Investing in the D&amp;T secondary school membership supports </a:t>
            </a:r>
            <a:r>
              <a:rPr lang="en-GB" altLang="en-US" sz="1600" dirty="0">
                <a:solidFill>
                  <a:srgbClr val="FFFF00"/>
                </a:solidFill>
                <a:latin typeface="Arial"/>
                <a:cs typeface="Arial"/>
              </a:rPr>
              <a:t>[Insert school's name] </a:t>
            </a:r>
            <a:r>
              <a:rPr lang="en-GB" altLang="en-US" sz="1600" dirty="0">
                <a:latin typeface="Arial"/>
                <a:cs typeface="Arial"/>
              </a:rPr>
              <a:t>commitment to high-quality education.</a:t>
            </a:r>
          </a:p>
          <a:p>
            <a:pPr eaLnBrk="0" fontAlgn="base" hangingPunct="0">
              <a:lnSpc>
                <a:spcPct val="100000"/>
              </a:lnSpc>
              <a:spcBef>
                <a:spcPct val="0"/>
              </a:spcBef>
              <a:spcAft>
                <a:spcPct val="0"/>
              </a:spcAft>
            </a:pPr>
            <a:endParaRPr lang="en-GB" altLang="en-US" sz="1600" dirty="0">
              <a:latin typeface="Arial" panose="020B0604020202020204" pitchFamily="34" charset="0"/>
            </a:endParaRPr>
          </a:p>
          <a:p>
            <a:pPr eaLnBrk="0" fontAlgn="base" hangingPunct="0">
              <a:lnSpc>
                <a:spcPct val="100000"/>
              </a:lnSpc>
              <a:spcBef>
                <a:spcPct val="0"/>
              </a:spcBef>
              <a:spcAft>
                <a:spcPct val="0"/>
              </a:spcAft>
            </a:pPr>
            <a:r>
              <a:rPr lang="en-GB" altLang="en-US" sz="1600" dirty="0">
                <a:latin typeface="Arial"/>
                <a:cs typeface="Arial"/>
              </a:rPr>
              <a:t>Membership offers valuable resources, training, and community connection.</a:t>
            </a:r>
          </a:p>
          <a:p>
            <a:pPr eaLnBrk="0" fontAlgn="base" hangingPunct="0">
              <a:lnSpc>
                <a:spcPct val="100000"/>
              </a:lnSpc>
              <a:spcBef>
                <a:spcPct val="0"/>
              </a:spcBef>
              <a:spcAft>
                <a:spcPct val="0"/>
              </a:spcAft>
            </a:pPr>
            <a:endParaRPr lang="en-GB" altLang="en-US" sz="1600" dirty="0">
              <a:latin typeface="Arial" panose="020B0604020202020204" pitchFamily="34" charset="0"/>
            </a:endParaRPr>
          </a:p>
          <a:p>
            <a:pPr eaLnBrk="0" fontAlgn="base" hangingPunct="0">
              <a:lnSpc>
                <a:spcPct val="100000"/>
              </a:lnSpc>
              <a:spcBef>
                <a:spcPct val="0"/>
              </a:spcBef>
              <a:spcAft>
                <a:spcPct val="0"/>
              </a:spcAft>
            </a:pPr>
            <a:r>
              <a:rPr lang="en-GB" altLang="en-US" sz="1600" dirty="0">
                <a:latin typeface="Arial"/>
                <a:cs typeface="Arial"/>
              </a:rPr>
              <a:t>Let's empower our students to become the innovators and problem-solvers of the future. </a:t>
            </a:r>
          </a:p>
          <a:p>
            <a:pPr eaLnBrk="0" fontAlgn="base" hangingPunct="0">
              <a:lnSpc>
                <a:spcPct val="100000"/>
              </a:lnSpc>
              <a:spcBef>
                <a:spcPct val="0"/>
              </a:spcBef>
              <a:spcAft>
                <a:spcPct val="0"/>
              </a:spcAft>
            </a:pPr>
            <a:endParaRPr lang="en-GB" altLang="en-US" sz="1600" dirty="0">
              <a:latin typeface="Arial" panose="020B0604020202020204" pitchFamily="34" charset="0"/>
            </a:endParaRPr>
          </a:p>
          <a:p>
            <a:pPr marL="0" indent="0" eaLnBrk="0" fontAlgn="base" hangingPunct="0">
              <a:lnSpc>
                <a:spcPct val="100000"/>
              </a:lnSpc>
              <a:spcBef>
                <a:spcPct val="0"/>
              </a:spcBef>
              <a:spcAft>
                <a:spcPct val="0"/>
              </a:spcAft>
              <a:buNone/>
            </a:pPr>
            <a:r>
              <a:rPr lang="en-GB" altLang="en-US" sz="1600" b="1" dirty="0">
                <a:latin typeface="Arial" panose="020B0604020202020204" pitchFamily="34" charset="0"/>
              </a:rPr>
              <a:t>NEXT STEPS</a:t>
            </a:r>
          </a:p>
          <a:p>
            <a:pPr marL="0" indent="0" eaLnBrk="0" fontAlgn="base" hangingPunct="0">
              <a:lnSpc>
                <a:spcPct val="100000"/>
              </a:lnSpc>
              <a:spcBef>
                <a:spcPct val="0"/>
              </a:spcBef>
              <a:spcAft>
                <a:spcPct val="0"/>
              </a:spcAft>
              <a:buNone/>
            </a:pPr>
            <a:endParaRPr lang="en-GB" altLang="en-US" sz="1600" dirty="0">
              <a:latin typeface="Arial" panose="020B0604020202020204" pitchFamily="34" charset="0"/>
            </a:endParaRPr>
          </a:p>
          <a:p>
            <a:pPr eaLnBrk="0" fontAlgn="base" hangingPunct="0">
              <a:lnSpc>
                <a:spcPct val="100000"/>
              </a:lnSpc>
              <a:spcBef>
                <a:spcPct val="0"/>
              </a:spcBef>
              <a:spcAft>
                <a:spcPct val="0"/>
              </a:spcAft>
            </a:pPr>
            <a:r>
              <a:rPr lang="en-GB" altLang="en-US" sz="1600" dirty="0">
                <a:latin typeface="Arial" panose="020B0604020202020204" pitchFamily="34" charset="0"/>
              </a:rPr>
              <a:t>Review the membership options and choose the best fit.</a:t>
            </a:r>
          </a:p>
          <a:p>
            <a:pPr eaLnBrk="0" fontAlgn="base" hangingPunct="0">
              <a:lnSpc>
                <a:spcPct val="100000"/>
              </a:lnSpc>
              <a:spcBef>
                <a:spcPct val="0"/>
              </a:spcBef>
              <a:spcAft>
                <a:spcPct val="0"/>
              </a:spcAft>
            </a:pPr>
            <a:endParaRPr lang="en-GB" altLang="en-US" sz="1600" dirty="0">
              <a:latin typeface="Arial" panose="020B0604020202020204" pitchFamily="34" charset="0"/>
            </a:endParaRPr>
          </a:p>
          <a:p>
            <a:pPr eaLnBrk="0" fontAlgn="base" hangingPunct="0">
              <a:lnSpc>
                <a:spcPct val="100000"/>
              </a:lnSpc>
              <a:spcBef>
                <a:spcPct val="0"/>
              </a:spcBef>
              <a:spcAft>
                <a:spcPct val="0"/>
              </a:spcAft>
            </a:pPr>
            <a:r>
              <a:rPr lang="en-GB" altLang="en-US" sz="1600" dirty="0">
                <a:latin typeface="Arial" panose="020B0604020202020204" pitchFamily="34" charset="0"/>
              </a:rPr>
              <a:t>Plan for staff CPD sessions to maximize the benefits.</a:t>
            </a:r>
          </a:p>
          <a:p>
            <a:pPr eaLnBrk="0" fontAlgn="base" hangingPunct="0">
              <a:lnSpc>
                <a:spcPct val="100000"/>
              </a:lnSpc>
              <a:spcBef>
                <a:spcPct val="0"/>
              </a:spcBef>
              <a:spcAft>
                <a:spcPct val="0"/>
              </a:spcAft>
            </a:pPr>
            <a:endParaRPr lang="en-GB" altLang="en-US" sz="1600" dirty="0">
              <a:latin typeface="Arial" panose="020B0604020202020204" pitchFamily="34" charset="0"/>
            </a:endParaRPr>
          </a:p>
          <a:p>
            <a:pPr eaLnBrk="0" fontAlgn="base" hangingPunct="0">
              <a:lnSpc>
                <a:spcPct val="100000"/>
              </a:lnSpc>
              <a:spcBef>
                <a:spcPct val="0"/>
              </a:spcBef>
              <a:spcAft>
                <a:spcPct val="0"/>
              </a:spcAft>
            </a:pPr>
            <a:r>
              <a:rPr lang="en-GB" altLang="en-US" sz="1600" dirty="0">
                <a:latin typeface="Arial" panose="020B0604020202020204" pitchFamily="34" charset="0"/>
              </a:rPr>
              <a:t>Schedule regular evaluations to measure impact on</a:t>
            </a:r>
            <a:br>
              <a:rPr lang="en-GB" altLang="en-US" sz="1600" dirty="0">
                <a:latin typeface="Arial" panose="020B0604020202020204" pitchFamily="34" charset="0"/>
              </a:rPr>
            </a:br>
            <a:r>
              <a:rPr lang="en-GB" altLang="en-US" sz="1600" dirty="0">
                <a:latin typeface="Arial" panose="020B0604020202020204" pitchFamily="34" charset="0"/>
              </a:rPr>
              <a:t>teaching and learning.</a:t>
            </a:r>
          </a:p>
          <a:p>
            <a:endParaRPr lang="en-GB" sz="1600" dirty="0"/>
          </a:p>
        </p:txBody>
      </p:sp>
      <p:sp>
        <p:nvSpPr>
          <p:cNvPr id="4" name="Title 3">
            <a:extLst>
              <a:ext uri="{FF2B5EF4-FFF2-40B4-BE49-F238E27FC236}">
                <a16:creationId xmlns:a16="http://schemas.microsoft.com/office/drawing/2014/main" id="{E9712FBC-2518-DEE4-4E02-6194A5A7AADA}"/>
              </a:ext>
            </a:extLst>
          </p:cNvPr>
          <p:cNvSpPr>
            <a:spLocks noGrp="1"/>
          </p:cNvSpPr>
          <p:nvPr>
            <p:ph type="title"/>
          </p:nvPr>
        </p:nvSpPr>
        <p:spPr/>
        <p:txBody>
          <a:bodyPr/>
          <a:lstStyle/>
          <a:p>
            <a:r>
              <a:rPr lang="en-GB" sz="3600" b="1" dirty="0">
                <a:solidFill>
                  <a:srgbClr val="0A303F"/>
                </a:solidFill>
                <a:latin typeface="Arial" panose="020B0604020202020204" pitchFamily="34" charset="0"/>
                <a:cs typeface="Arial" panose="020B0604020202020204" pitchFamily="34" charset="0"/>
              </a:rPr>
              <a:t>Summary &amp; Next Steps</a:t>
            </a:r>
            <a:endParaRPr lang="en-GB" sz="3600" dirty="0">
              <a:solidFill>
                <a:srgbClr val="0A303F"/>
              </a:solidFill>
            </a:endParaRPr>
          </a:p>
        </p:txBody>
      </p:sp>
      <p:pic>
        <p:nvPicPr>
          <p:cNvPr id="3" name="Picture 2" descr="A computer with a screen on&#10;&#10;Description automatically generated">
            <a:extLst>
              <a:ext uri="{FF2B5EF4-FFF2-40B4-BE49-F238E27FC236}">
                <a16:creationId xmlns:a16="http://schemas.microsoft.com/office/drawing/2014/main" id="{FD076715-6CCF-9495-928C-F5C09AC120D3}"/>
              </a:ext>
            </a:extLst>
          </p:cNvPr>
          <p:cNvPicPr>
            <a:picLocks noChangeAspect="1"/>
          </p:cNvPicPr>
          <p:nvPr/>
        </p:nvPicPr>
        <p:blipFill>
          <a:blip r:embed="rId2"/>
          <a:stretch>
            <a:fillRect/>
          </a:stretch>
        </p:blipFill>
        <p:spPr>
          <a:xfrm>
            <a:off x="151961" y="1024297"/>
            <a:ext cx="5934940" cy="5319386"/>
          </a:xfrm>
          <a:prstGeom prst="rect">
            <a:avLst/>
          </a:prstGeom>
        </p:spPr>
      </p:pic>
    </p:spTree>
    <p:extLst>
      <p:ext uri="{BB962C8B-B14F-4D97-AF65-F5344CB8AC3E}">
        <p14:creationId xmlns:p14="http://schemas.microsoft.com/office/powerpoint/2010/main" val="1130747128"/>
      </p:ext>
    </p:extLst>
  </p:cSld>
  <p:clrMapOvr>
    <a:masterClrMapping/>
  </p:clrMapOvr>
</p:sld>
</file>

<file path=ppt/theme/theme1.xml><?xml version="1.0" encoding="utf-8"?>
<a:theme xmlns:a="http://schemas.openxmlformats.org/drawingml/2006/main" name="Office Theme">
  <a:themeElements>
    <a:clrScheme name="DandT">
      <a:dk1>
        <a:srgbClr val="000000"/>
      </a:dk1>
      <a:lt1>
        <a:srgbClr val="FFFFFF"/>
      </a:lt1>
      <a:dk2>
        <a:srgbClr val="0A303F"/>
      </a:dk2>
      <a:lt2>
        <a:srgbClr val="E7E6E6"/>
      </a:lt2>
      <a:accent1>
        <a:srgbClr val="F97369"/>
      </a:accent1>
      <a:accent2>
        <a:srgbClr val="07E298"/>
      </a:accent2>
      <a:accent3>
        <a:srgbClr val="FAB8D9"/>
      </a:accent3>
      <a:accent4>
        <a:srgbClr val="DCFFFF"/>
      </a:accent4>
      <a:accent5>
        <a:srgbClr val="00BACE"/>
      </a:accent5>
      <a:accent6>
        <a:srgbClr val="C238B1"/>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ndT" id="{BB151128-7B21-4942-A59B-368685A2A4E1}" vid="{4F7D9008-6879-B043-A756-2AF003936E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D04EEAA89AB2489ADA8E8E6F23621C" ma:contentTypeVersion="13" ma:contentTypeDescription="Create a new document." ma:contentTypeScope="" ma:versionID="4b1af7d8168f284564c92c9ae9b04acd">
  <xsd:schema xmlns:xsd="http://www.w3.org/2001/XMLSchema" xmlns:xs="http://www.w3.org/2001/XMLSchema" xmlns:p="http://schemas.microsoft.com/office/2006/metadata/properties" xmlns:ns2="81f8b867-ddd5-4989-88da-3ced84550480" xmlns:ns3="0c8fa6c4-b7d3-4c62-a6da-ef72428ccf82" targetNamespace="http://schemas.microsoft.com/office/2006/metadata/properties" ma:root="true" ma:fieldsID="9301b05f1d71ea010f6f43b6030b2d6a" ns2:_="" ns3:_="">
    <xsd:import namespace="81f8b867-ddd5-4989-88da-3ced84550480"/>
    <xsd:import namespace="0c8fa6c4-b7d3-4c62-a6da-ef72428ccf82"/>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f8b867-ddd5-4989-88da-3ced84550480"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a568bc87-6fcd-4c42-bfa6-8c0fd4cb7402"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8fa6c4-b7d3-4c62-a6da-ef72428ccf82"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61400313-8738-4dfe-8d9a-a34f6e2eedc3}" ma:internalName="TaxCatchAll" ma:showField="CatchAllData" ma:web="0c8fa6c4-b7d3-4c62-a6da-ef72428ccf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1f8b867-ddd5-4989-88da-3ced84550480">
      <Terms xmlns="http://schemas.microsoft.com/office/infopath/2007/PartnerControls"/>
    </lcf76f155ced4ddcb4097134ff3c332f>
    <TaxCatchAll xmlns="0c8fa6c4-b7d3-4c62-a6da-ef72428ccf8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D016D2-DF92-49C4-97F9-14948D7DE0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f8b867-ddd5-4989-88da-3ced84550480"/>
    <ds:schemaRef ds:uri="0c8fa6c4-b7d3-4c62-a6da-ef72428ccf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D338D2-230B-43C2-B8ED-5A71D56CD21A}">
  <ds:schemaRefs>
    <ds:schemaRef ds:uri="http://schemas.microsoft.com/office/2006/metadata/properties"/>
    <ds:schemaRef ds:uri="http://schemas.microsoft.com/office/infopath/2007/PartnerControls"/>
    <ds:schemaRef ds:uri="81f8b867-ddd5-4989-88da-3ced84550480"/>
    <ds:schemaRef ds:uri="0c8fa6c4-b7d3-4c62-a6da-ef72428ccf82"/>
  </ds:schemaRefs>
</ds:datastoreItem>
</file>

<file path=customXml/itemProps3.xml><?xml version="1.0" encoding="utf-8"?>
<ds:datastoreItem xmlns:ds="http://schemas.openxmlformats.org/officeDocument/2006/customXml" ds:itemID="{642392D4-75E9-4E1B-A89F-1DA72519FB8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DandT</Template>
  <TotalTime>31101</TotalTime>
  <Words>957</Words>
  <Application>Microsoft Office PowerPoint</Application>
  <PresentationFormat>Widescreen</PresentationFormat>
  <Paragraphs>101</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Aptos</vt:lpstr>
      <vt:lpstr>Arial</vt:lpstr>
      <vt:lpstr>Calibri</vt:lpstr>
      <vt:lpstr>GriffithGothic Black</vt:lpstr>
      <vt:lpstr>Tw Cen MT</vt:lpstr>
      <vt:lpstr>Office Theme</vt:lpstr>
      <vt:lpstr>Investing in secondary School Membership with The Design &amp; Technology Association </vt:lpstr>
      <vt:lpstr>PowerPoint Presentation</vt:lpstr>
      <vt:lpstr>Importance of Design and Technology in secondary Education</vt:lpstr>
      <vt:lpstr>Current Challenges in Design  and Technology</vt:lpstr>
      <vt:lpstr>What does membership offer?</vt:lpstr>
      <vt:lpstr>Return on investment</vt:lpstr>
      <vt:lpstr>Success Stories from other schools</vt:lpstr>
      <vt:lpstr>Alignment with our school goals</vt:lpstr>
      <vt:lpstr>Summary &amp; Next Steps</vt:lpstr>
      <vt:lpstr>Any questions or concerns?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to go here</dc:title>
  <dc:creator>Ryan Ball</dc:creator>
  <cp:lastModifiedBy>Debbie Woodbridge</cp:lastModifiedBy>
  <cp:revision>113</cp:revision>
  <dcterms:created xsi:type="dcterms:W3CDTF">2022-10-07T10:15:47Z</dcterms:created>
  <dcterms:modified xsi:type="dcterms:W3CDTF">2024-10-15T12:29:28Z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0x01010031D04EEAA89AB2489ADA8E8E6F23621C</vt:lpwstr>
  </property>
  <property fmtid="{D5CDD505-2E9C-101B-9397-08002B2CF9AE}" pid="3" name="MediaServiceImageTags">
    <vt:lpwstr/>
  </property>
</Properties>
</file>