
<file path=[Content_Types].xml><?xml version="1.0" encoding="utf-8"?>
<Types xmlns="http://schemas.openxmlformats.org/package/2006/content-types">
  <Default Extension="fntdata" ContentType="application/x-fontdata"/>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p:sldMasterIdLst>
    <p:sldMasterId id="2147483680" r:id="rId4"/>
    <p:sldMasterId id="2147483728" r:id="rId5"/>
  </p:sldMasterIdLst>
  <p:notesMasterIdLst>
    <p:notesMasterId r:id="rId55"/>
  </p:notesMasterIdLst>
  <p:handoutMasterIdLst>
    <p:handoutMasterId r:id="rId56"/>
  </p:handoutMasterIdLst>
  <p:sldIdLst>
    <p:sldId id="1657" r:id="rId6"/>
    <p:sldId id="1699" r:id="rId7"/>
    <p:sldId id="1700" r:id="rId8"/>
    <p:sldId id="1660" r:id="rId9"/>
    <p:sldId id="1661" r:id="rId10"/>
    <p:sldId id="1662" r:id="rId11"/>
    <p:sldId id="1663" r:id="rId12"/>
    <p:sldId id="1664" r:id="rId13"/>
    <p:sldId id="1666" r:id="rId14"/>
    <p:sldId id="1667" r:id="rId15"/>
    <p:sldId id="1668" r:id="rId16"/>
    <p:sldId id="1654" r:id="rId17"/>
    <p:sldId id="1669" r:id="rId18"/>
    <p:sldId id="1671" r:id="rId19"/>
    <p:sldId id="1672" r:id="rId20"/>
    <p:sldId id="1674" r:id="rId21"/>
    <p:sldId id="1711" r:id="rId22"/>
    <p:sldId id="1673" r:id="rId23"/>
    <p:sldId id="1715" r:id="rId24"/>
    <p:sldId id="1675" r:id="rId25"/>
    <p:sldId id="1676" r:id="rId26"/>
    <p:sldId id="1677" r:id="rId27"/>
    <p:sldId id="1717" r:id="rId28"/>
    <p:sldId id="1678" r:id="rId29"/>
    <p:sldId id="1701" r:id="rId30"/>
    <p:sldId id="1708" r:id="rId31"/>
    <p:sldId id="1728" r:id="rId32"/>
    <p:sldId id="1729" r:id="rId33"/>
    <p:sldId id="1683" r:id="rId34"/>
    <p:sldId id="1687" r:id="rId35"/>
    <p:sldId id="1730" r:id="rId36"/>
    <p:sldId id="1689" r:id="rId37"/>
    <p:sldId id="1731" r:id="rId38"/>
    <p:sldId id="1722" r:id="rId39"/>
    <p:sldId id="1726" r:id="rId40"/>
    <p:sldId id="1725" r:id="rId41"/>
    <p:sldId id="1724" r:id="rId42"/>
    <p:sldId id="1723" r:id="rId43"/>
    <p:sldId id="1692" r:id="rId44"/>
    <p:sldId id="1732" r:id="rId45"/>
    <p:sldId id="1733" r:id="rId46"/>
    <p:sldId id="1734" r:id="rId47"/>
    <p:sldId id="1716" r:id="rId48"/>
    <p:sldId id="1719" r:id="rId49"/>
    <p:sldId id="1721" r:id="rId50"/>
    <p:sldId id="1694" r:id="rId51"/>
    <p:sldId id="1705" r:id="rId52"/>
    <p:sldId id="1702" r:id="rId53"/>
    <p:sldId id="1735" r:id="rId54"/>
  </p:sldIdLst>
  <p:sldSz cx="12192000" cy="6858000"/>
  <p:notesSz cx="6858000" cy="9144000"/>
  <p:embeddedFontLst>
    <p:embeddedFont>
      <p:font typeface="Arial Narrow" panose="020B0606020202030204" pitchFamily="34" charset="0"/>
      <p:regular r:id="rId57"/>
      <p:bold r:id="rId58"/>
      <p:italic r:id="rId59"/>
      <p:boldItalic r:id="rId60"/>
    </p:embeddedFont>
    <p:embeddedFont>
      <p:font typeface="Griffith Gothic Black" panose="020B0503060000000000" pitchFamily="34" charset="0"/>
      <p:bold r:id="rId61"/>
    </p:embeddedFont>
    <p:embeddedFont>
      <p:font typeface="GriffithGothic Black" panose="02000603060000020004" pitchFamily="50" charset="0"/>
      <p:bold r:id="rId62"/>
    </p:embeddedFont>
    <p:embeddedFont>
      <p:font typeface="Helvetica Neue" charset="0"/>
      <p:regular r:id="rId63"/>
      <p:bold r:id="rId64"/>
    </p:embeddedFont>
    <p:embeddedFont>
      <p:font typeface="Ink Free" panose="03080402000500000000" pitchFamily="66" charset="0"/>
      <p:regular r:id="rId65"/>
    </p:embeddedFont>
    <p:embeddedFont>
      <p:font typeface="Roboto" panose="02000000000000000000" pitchFamily="2" charset="0"/>
      <p:regular r:id="rId66"/>
      <p:bold r:id="rId67"/>
      <p:italic r:id="rId68"/>
      <p:boldItalic r:id="rId69"/>
    </p:embeddedFont>
  </p:embeddedFontLst>
  <p:defaultTextStyle>
    <a:defPPr marL="0" marR="0" indent="0" algn="l" defTabSz="478963"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11974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239481"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359222"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47896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598703"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718444"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83818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957925" algn="ctr" defTabSz="430318" rtl="0" fontAlgn="auto" latinLnBrk="0" hangingPunct="0">
      <a:lnSpc>
        <a:spcPct val="100000"/>
      </a:lnSpc>
      <a:spcBef>
        <a:spcPts val="0"/>
      </a:spcBef>
      <a:spcAft>
        <a:spcPts val="0"/>
      </a:spcAft>
      <a:buClrTx/>
      <a:buSzTx/>
      <a:buFontTx/>
      <a:buNone/>
      <a:tabLst/>
      <a:defRPr kumimoji="0" sz="17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60493"/>
    <a:srgbClr val="212A40"/>
    <a:srgbClr val="BF0A0B"/>
    <a:srgbClr val="45B39C"/>
    <a:srgbClr val="16F4D0"/>
    <a:srgbClr val="FED33A"/>
    <a:srgbClr val="429EA6"/>
    <a:srgbClr val="FE4E00"/>
    <a:srgbClr val="F973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97F09E8-316C-4A29-9B92-F06A9FE34283}" v="1" dt="2024-11-26T16:42:21.367"/>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4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8F44A2F1-9E1F-4B54-A3A2-5F16C0AD49E2}" styleName="">
    <a:tblBg/>
    <a:wholeTbl>
      <a:tcTxStyle b="off" i="off">
        <a:font>
          <a:latin typeface="Helvetica Neue"/>
          <a:ea typeface="Helvetica Neue"/>
          <a:cs typeface="Helvetica Neue"/>
        </a:font>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FFFFFF"/>
          </a:solidFill>
        </a:fill>
      </a:tcStyle>
    </a:wholeTbl>
    <a:band2H>
      <a:tcTxStyle/>
      <a:tcStyle>
        <a:tcBdr/>
        <a:fill>
          <a:solidFill>
            <a:srgbClr val="E3E5E8"/>
          </a:solidFill>
        </a:fill>
      </a:tcStyle>
    </a:band2H>
    <a:firstCol>
      <a:tcTxStyle b="on" i="off">
        <a:font>
          <a:latin typeface="Helvetica Neue"/>
          <a:ea typeface="Helvetica Neue"/>
          <a:cs typeface="Helvetica Neue"/>
        </a:font>
        <a:srgbClr val="FFFFFF"/>
      </a:tcTxStyle>
      <a:tcStyle>
        <a:tcBdr>
          <a:left>
            <a:ln w="12700" cap="flat">
              <a:solidFill>
                <a:srgbClr val="000000"/>
              </a:solidFill>
              <a:prstDash val="solid"/>
              <a:miter lim="400000"/>
            </a:ln>
          </a:left>
          <a:right>
            <a:ln w="12700" cap="flat">
              <a:noFill/>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76BA"/>
          </a:solidFill>
        </a:fill>
      </a:tcStyle>
    </a:firstCol>
    <a:lastRow>
      <a:tcTxStyle b="off" i="off">
        <a:font>
          <a:latin typeface="Helvetica Neue"/>
          <a:ea typeface="Helvetica Neue"/>
          <a:cs typeface="Helvetica Neue"/>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solidFill>
                <a:srgbClr val="000000"/>
              </a:solidFill>
              <a:prstDash val="solid"/>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Neue"/>
          <a:ea typeface="Helvetica Neue"/>
          <a:cs typeface="Helvetica Neue"/>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000000"/>
              </a:solidFill>
              <a:prstDash val="solid"/>
              <a:miter lim="400000"/>
            </a:ln>
          </a:top>
          <a:bottom>
            <a:ln w="12700" cap="flat">
              <a:noFill/>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004D8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8" d="100"/>
          <a:sy n="78" d="100"/>
        </p:scale>
        <p:origin x="850" y="62"/>
      </p:cViewPr>
      <p:guideLst>
        <p:guide orient="horz" pos="2160"/>
        <p:guide pos="3840"/>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7.fntdata"/><Relationship Id="rId68" Type="http://schemas.openxmlformats.org/officeDocument/2006/relationships/font" Target="fonts/font12.fntdata"/><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font" Target="fonts/font2.fntdata"/><Relationship Id="rId66" Type="http://schemas.openxmlformats.org/officeDocument/2006/relationships/font" Target="fonts/font10.fntdata"/><Relationship Id="rId74" Type="http://schemas.microsoft.com/office/2015/10/relationships/revisionInfo" Target="revisionInfo.xml"/><Relationship Id="rId5" Type="http://schemas.openxmlformats.org/officeDocument/2006/relationships/slideMaster" Target="slideMasters/slideMaster2.xml"/><Relationship Id="rId61" Type="http://schemas.openxmlformats.org/officeDocument/2006/relationships/font" Target="fonts/font5.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handoutMaster" Target="handoutMasters/handoutMaster1.xml"/><Relationship Id="rId64" Type="http://schemas.openxmlformats.org/officeDocument/2006/relationships/font" Target="fonts/font8.fntdata"/><Relationship Id="rId69" Type="http://schemas.openxmlformats.org/officeDocument/2006/relationships/font" Target="fonts/font13.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font" Target="fonts/font3.fntdata"/><Relationship Id="rId67" Type="http://schemas.openxmlformats.org/officeDocument/2006/relationships/font" Target="fonts/font11.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6.fntdata"/><Relationship Id="rId70" Type="http://schemas.openxmlformats.org/officeDocument/2006/relationships/presProps" Target="presProps.xml"/><Relationship Id="rId75"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font" Target="fonts/font1.fntdata"/><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4.fntdata"/><Relationship Id="rId65" Type="http://schemas.openxmlformats.org/officeDocument/2006/relationships/font" Target="fonts/font9.fntdata"/><Relationship Id="rId7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latin typeface="Arial" panose="020B0604020202020204" pitchFamily="34" charset="0"/>
              <a:cs typeface="Arial" panose="020B0604020202020204"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B47662E-021F-7244-B65D-DE6C06DE428A}" type="datetimeFigureOut">
              <a:rPr lang="en-US" smtClean="0">
                <a:latin typeface="Arial" panose="020B0604020202020204" pitchFamily="34" charset="0"/>
                <a:cs typeface="Arial" panose="020B0604020202020204" pitchFamily="34" charset="0"/>
              </a:rPr>
              <a:t>11/26/2024</a:t>
            </a:fld>
            <a:endParaRPr lang="en-US">
              <a:latin typeface="Arial" panose="020B0604020202020204" pitchFamily="34" charset="0"/>
              <a:cs typeface="Arial" panose="020B0604020202020204" pitchFamily="34" charset="0"/>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40492666-F7EE-8F40-AE14-088748DA6CB1}" type="slidenum">
              <a:rPr lang="en-US" smtClean="0">
                <a:latin typeface="Arial" panose="020B0604020202020204" pitchFamily="34" charset="0"/>
                <a:cs typeface="Arial" panose="020B0604020202020204" pitchFamily="34" charset="0"/>
              </a:rPr>
              <a:t>‹#›</a:t>
            </a:fld>
            <a:endParaRPr lang="en-US">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8055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5" name="Shape 125"/>
          <p:cNvSpPr>
            <a:spLocks noGrp="1" noRot="1" noChangeAspect="1"/>
          </p:cNvSpPr>
          <p:nvPr>
            <p:ph type="sldImg"/>
          </p:nvPr>
        </p:nvSpPr>
        <p:spPr>
          <a:xfrm>
            <a:off x="381000" y="685800"/>
            <a:ext cx="6096000" cy="3429000"/>
          </a:xfrm>
          <a:prstGeom prst="rect">
            <a:avLst/>
          </a:prstGeom>
        </p:spPr>
        <p:txBody>
          <a:bodyPr/>
          <a:lstStyle/>
          <a:p>
            <a:endParaRPr/>
          </a:p>
        </p:txBody>
      </p:sp>
      <p:sp>
        <p:nvSpPr>
          <p:cNvPr id="126" name="Shape 126"/>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1080514629"/>
      </p:ext>
    </p:extLst>
  </p:cSld>
  <p:clrMap bg1="lt1" tx1="dk1" bg2="lt2" tx2="dk2" accent1="accent1" accent2="accent2" accent3="accent3" accent4="accent4" accent5="accent5" accent6="accent6" hlink="hlink" folHlink="folHlink"/>
  <p:notesStyle>
    <a:lvl1pPr defTabSz="239481" latinLnBrk="0">
      <a:defRPr sz="1200">
        <a:latin typeface="Arial" panose="020B0604020202020204" pitchFamily="34" charset="0"/>
        <a:ea typeface="Arial" panose="020B0604020202020204" pitchFamily="34" charset="0"/>
        <a:cs typeface="Arial" panose="020B0604020202020204" pitchFamily="34" charset="0"/>
        <a:sym typeface="Lucida Grande"/>
      </a:defRPr>
    </a:lvl1pPr>
    <a:lvl2pPr indent="119741" defTabSz="239481" latinLnBrk="0">
      <a:defRPr sz="1200">
        <a:latin typeface="Lucida Grande"/>
        <a:ea typeface="Lucida Grande"/>
        <a:cs typeface="Lucida Grande"/>
        <a:sym typeface="Lucida Grande"/>
      </a:defRPr>
    </a:lvl2pPr>
    <a:lvl3pPr indent="239481" defTabSz="239481" latinLnBrk="0">
      <a:defRPr sz="1200">
        <a:latin typeface="Lucida Grande"/>
        <a:ea typeface="Lucida Grande"/>
        <a:cs typeface="Lucida Grande"/>
        <a:sym typeface="Lucida Grande"/>
      </a:defRPr>
    </a:lvl3pPr>
    <a:lvl4pPr indent="359222" defTabSz="239481" latinLnBrk="0">
      <a:defRPr sz="1200">
        <a:latin typeface="Lucida Grande"/>
        <a:ea typeface="Lucida Grande"/>
        <a:cs typeface="Lucida Grande"/>
        <a:sym typeface="Lucida Grande"/>
      </a:defRPr>
    </a:lvl4pPr>
    <a:lvl5pPr indent="478963" defTabSz="239481" latinLnBrk="0">
      <a:defRPr sz="1200">
        <a:latin typeface="Lucida Grande"/>
        <a:ea typeface="Lucida Grande"/>
        <a:cs typeface="Lucida Grande"/>
        <a:sym typeface="Lucida Grande"/>
      </a:defRPr>
    </a:lvl5pPr>
    <a:lvl6pPr indent="598703" defTabSz="239481" latinLnBrk="0">
      <a:defRPr sz="1200">
        <a:latin typeface="Lucida Grande"/>
        <a:ea typeface="Lucida Grande"/>
        <a:cs typeface="Lucida Grande"/>
        <a:sym typeface="Lucida Grande"/>
      </a:defRPr>
    </a:lvl6pPr>
    <a:lvl7pPr indent="718444" defTabSz="239481" latinLnBrk="0">
      <a:defRPr sz="1200">
        <a:latin typeface="Lucida Grande"/>
        <a:ea typeface="Lucida Grande"/>
        <a:cs typeface="Lucida Grande"/>
        <a:sym typeface="Lucida Grande"/>
      </a:defRPr>
    </a:lvl7pPr>
    <a:lvl8pPr indent="838185" defTabSz="239481" latinLnBrk="0">
      <a:defRPr sz="1200">
        <a:latin typeface="Lucida Grande"/>
        <a:ea typeface="Lucida Grande"/>
        <a:cs typeface="Lucida Grande"/>
        <a:sym typeface="Lucida Grande"/>
      </a:defRPr>
    </a:lvl8pPr>
    <a:lvl9pPr indent="957925" defTabSz="239481" latinLnBrk="0">
      <a:defRPr sz="1200">
        <a:latin typeface="Lucida Grande"/>
        <a:ea typeface="Lucida Grande"/>
        <a:cs typeface="Lucida Grande"/>
        <a:sym typeface="Lucida Grand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Please note; This resource, accompanying resources and associated images, videos and graphics are to be used for educational purposes only and in line with our terms and conditions as stated here. https://www.designtechnology.org.uk/terms-and-conditions-and-policies/</a:t>
            </a:r>
          </a:p>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A6DA57-3A8B-4144-9C79-64E4102434A2}"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sym typeface="Helvetica Neue"/>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sym typeface="Helvetica Neue"/>
            </a:endParaRPr>
          </a:p>
        </p:txBody>
      </p:sp>
    </p:spTree>
    <p:extLst>
      <p:ext uri="{BB962C8B-B14F-4D97-AF65-F5344CB8AC3E}">
        <p14:creationId xmlns:p14="http://schemas.microsoft.com/office/powerpoint/2010/main" val="511417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Defining the nature of the product</a:t>
            </a:r>
          </a:p>
        </p:txBody>
      </p:sp>
    </p:spTree>
    <p:extLst>
      <p:ext uri="{BB962C8B-B14F-4D97-AF65-F5344CB8AC3E}">
        <p14:creationId xmlns:p14="http://schemas.microsoft.com/office/powerpoint/2010/main" val="5800751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13344756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Five key criteria to consider when designing</a:t>
            </a:r>
          </a:p>
        </p:txBody>
      </p:sp>
    </p:spTree>
    <p:extLst>
      <p:ext uri="{BB962C8B-B14F-4D97-AF65-F5344CB8AC3E}">
        <p14:creationId xmlns:p14="http://schemas.microsoft.com/office/powerpoint/2010/main" val="6045456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Suggesting a brief for the context</a:t>
            </a:r>
          </a:p>
        </p:txBody>
      </p:sp>
    </p:spTree>
    <p:extLst>
      <p:ext uri="{BB962C8B-B14F-4D97-AF65-F5344CB8AC3E}">
        <p14:creationId xmlns:p14="http://schemas.microsoft.com/office/powerpoint/2010/main" val="15779315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Do students need to write a specification for this context?</a:t>
            </a:r>
          </a:p>
        </p:txBody>
      </p:sp>
    </p:spTree>
    <p:extLst>
      <p:ext uri="{BB962C8B-B14F-4D97-AF65-F5344CB8AC3E}">
        <p14:creationId xmlns:p14="http://schemas.microsoft.com/office/powerpoint/2010/main" val="3715019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The ideation stage explained by a member of the design team</a:t>
            </a:r>
          </a:p>
        </p:txBody>
      </p:sp>
    </p:spTree>
    <p:extLst>
      <p:ext uri="{BB962C8B-B14F-4D97-AF65-F5344CB8AC3E}">
        <p14:creationId xmlns:p14="http://schemas.microsoft.com/office/powerpoint/2010/main" val="152011002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4180530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suggestions of how to ideate and develop ideas</a:t>
            </a:r>
          </a:p>
        </p:txBody>
      </p:sp>
    </p:spTree>
    <p:extLst>
      <p:ext uri="{BB962C8B-B14F-4D97-AF65-F5344CB8AC3E}">
        <p14:creationId xmlns:p14="http://schemas.microsoft.com/office/powerpoint/2010/main" val="1459382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Some considerations for how to generate ideas for the design</a:t>
            </a:r>
          </a:p>
        </p:txBody>
      </p:sp>
    </p:spTree>
    <p:extLst>
      <p:ext uri="{BB962C8B-B14F-4D97-AF65-F5344CB8AC3E}">
        <p14:creationId xmlns:p14="http://schemas.microsoft.com/office/powerpoint/2010/main" val="8049714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Files are downloaded with this context and are available in .</a:t>
            </a:r>
            <a:r>
              <a:rPr lang="en-GB" err="1"/>
              <a:t>dxf</a:t>
            </a:r>
            <a:r>
              <a:rPr lang="en-GB"/>
              <a:t> and </a:t>
            </a:r>
            <a:r>
              <a:rPr lang="en-GB" err="1"/>
              <a:t>Techsoft</a:t>
            </a:r>
            <a:r>
              <a:rPr lang="en-GB"/>
              <a:t> formats.</a:t>
            </a:r>
            <a:br>
              <a:rPr lang="en-GB"/>
            </a:br>
            <a:r>
              <a:rPr lang="en-GB"/>
              <a:t>Students can use these to develop / improve connection methods, shapes, stability and more. This may be done using card / scissors, or editing using a computer and iterating on a laser cutter.</a:t>
            </a:r>
          </a:p>
        </p:txBody>
      </p:sp>
    </p:spTree>
    <p:extLst>
      <p:ext uri="{BB962C8B-B14F-4D97-AF65-F5344CB8AC3E}">
        <p14:creationId xmlns:p14="http://schemas.microsoft.com/office/powerpoint/2010/main" val="21400773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General information about the resource to help you decide if it is right for your needs.</a:t>
            </a:r>
          </a:p>
        </p:txBody>
      </p:sp>
    </p:spTree>
    <p:extLst>
      <p:ext uri="{BB962C8B-B14F-4D97-AF65-F5344CB8AC3E}">
        <p14:creationId xmlns:p14="http://schemas.microsoft.com/office/powerpoint/2010/main" val="19268653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Prototype video</a:t>
            </a:r>
          </a:p>
        </p:txBody>
      </p:sp>
    </p:spTree>
    <p:extLst>
      <p:ext uri="{BB962C8B-B14F-4D97-AF65-F5344CB8AC3E}">
        <p14:creationId xmlns:p14="http://schemas.microsoft.com/office/powerpoint/2010/main" val="28709439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421449413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This context can make use of CAD and physical modelling</a:t>
            </a:r>
          </a:p>
        </p:txBody>
      </p:sp>
    </p:spTree>
    <p:extLst>
      <p:ext uri="{BB962C8B-B14F-4D97-AF65-F5344CB8AC3E}">
        <p14:creationId xmlns:p14="http://schemas.microsoft.com/office/powerpoint/2010/main" val="18246026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An example of FEA using Solidedge</a:t>
            </a:r>
          </a:p>
        </p:txBody>
      </p:sp>
    </p:spTree>
    <p:extLst>
      <p:ext uri="{BB962C8B-B14F-4D97-AF65-F5344CB8AC3E}">
        <p14:creationId xmlns:p14="http://schemas.microsoft.com/office/powerpoint/2010/main" val="35134484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Test stage video</a:t>
            </a:r>
          </a:p>
        </p:txBody>
      </p:sp>
    </p:spTree>
    <p:extLst>
      <p:ext uri="{BB962C8B-B14F-4D97-AF65-F5344CB8AC3E}">
        <p14:creationId xmlns:p14="http://schemas.microsoft.com/office/powerpoint/2010/main" val="35235273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3892764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38125062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sz="1200">
                <a:solidFill>
                  <a:schemeClr val="tx1"/>
                </a:solidFill>
                <a:latin typeface="+mj-lt"/>
                <a:ea typeface="Roboto" panose="02000000000000000000" pitchFamily="2" charset="0"/>
                <a:cs typeface="Roboto" panose="02000000000000000000" pitchFamily="2" charset="0"/>
              </a:rPr>
              <a:t>The following images may be useful to share with students and/or to use to create additional resources for your work in this unit.</a:t>
            </a:r>
          </a:p>
          <a:p>
            <a:endParaRPr lang="en-GB"/>
          </a:p>
        </p:txBody>
      </p:sp>
    </p:spTree>
    <p:extLst>
      <p:ext uri="{BB962C8B-B14F-4D97-AF65-F5344CB8AC3E}">
        <p14:creationId xmlns:p14="http://schemas.microsoft.com/office/powerpoint/2010/main" val="28887751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2879376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titles to access member Focused Tasks and Investigative &amp; Evaluative Activities in detail.</a:t>
            </a:r>
          </a:p>
          <a:p>
            <a:endParaRPr lang="en-GB"/>
          </a:p>
        </p:txBody>
      </p:sp>
    </p:spTree>
    <p:extLst>
      <p:ext uri="{BB962C8B-B14F-4D97-AF65-F5344CB8AC3E}">
        <p14:creationId xmlns:p14="http://schemas.microsoft.com/office/powerpoint/2010/main" val="42497962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summary of the resource so you can check it meets your curriculum requirements</a:t>
            </a:r>
          </a:p>
        </p:txBody>
      </p:sp>
    </p:spTree>
    <p:extLst>
      <p:ext uri="{BB962C8B-B14F-4D97-AF65-F5344CB8AC3E}">
        <p14:creationId xmlns:p14="http://schemas.microsoft.com/office/powerpoint/2010/main" val="192686530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9540773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231674171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11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89122499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An example of a simple task to aid discussion about what we mean by ‘minimising parts’.</a:t>
            </a:r>
          </a:p>
          <a:p>
            <a:endParaRPr lang="en-GB"/>
          </a:p>
        </p:txBody>
      </p:sp>
    </p:spTree>
    <p:extLst>
      <p:ext uri="{BB962C8B-B14F-4D97-AF65-F5344CB8AC3E}">
        <p14:creationId xmlns:p14="http://schemas.microsoft.com/office/powerpoint/2010/main" val="26120973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Consider getting students to do this on a piece of paper or digitally. Deciding on the group, you may want to provide some prompts as a back-up. Consider allowing them to choose how to present the data, it may be an opportunity to discuss methods of communication.</a:t>
            </a:r>
          </a:p>
          <a:p>
            <a:endParaRPr lang="en-GB"/>
          </a:p>
        </p:txBody>
      </p:sp>
    </p:spTree>
    <p:extLst>
      <p:ext uri="{BB962C8B-B14F-4D97-AF65-F5344CB8AC3E}">
        <p14:creationId xmlns:p14="http://schemas.microsoft.com/office/powerpoint/2010/main" val="25574059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0" i="0">
                <a:solidFill>
                  <a:srgbClr val="252525"/>
                </a:solidFill>
                <a:effectLst/>
                <a:highlight>
                  <a:srgbClr val="FFFFFF"/>
                </a:highlight>
                <a:latin typeface="proxima-nova"/>
              </a:rPr>
              <a:t>Ikea uses one percent of the world’s wood supply. When selling tens of millions of bookcases a year, the small saving per bookcase can really add up. The change in design saves Ikea money when it comes to manufacturing and helps the company create more sustainable products that are better for the planet. </a:t>
            </a:r>
            <a:endParaRPr lang="en-GB"/>
          </a:p>
        </p:txBody>
      </p:sp>
    </p:spTree>
    <p:extLst>
      <p:ext uri="{BB962C8B-B14F-4D97-AF65-F5344CB8AC3E}">
        <p14:creationId xmlns:p14="http://schemas.microsoft.com/office/powerpoint/2010/main" val="34873414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An opportunity to work in groups to discuss the environmental impact of chairs, considering elements of a product life cycle. Some are stackable, some have mixed materials, some can be repaired/parts replaced… There’s also opportunities to discuss fashion/colourways, properties of materials with regards to fabrics, woods, polymers…</a:t>
            </a:r>
          </a:p>
          <a:p>
            <a:pPr marL="0" marR="0" lvl="0" indent="0" defTabSz="239481" eaLnBrk="1" fontAlgn="auto" latinLnBrk="0" hangingPunct="1">
              <a:lnSpc>
                <a:spcPct val="100000"/>
              </a:lnSpc>
              <a:spcBef>
                <a:spcPts val="0"/>
              </a:spcBef>
              <a:spcAft>
                <a:spcPts val="0"/>
              </a:spcAft>
              <a:buClrTx/>
              <a:buSzTx/>
              <a:buFontTx/>
              <a:buNone/>
              <a:tabLst/>
              <a:defRPr/>
            </a:pPr>
            <a:r>
              <a:rPr lang="en-GB"/>
              <a:t>Cards are available to print off and cut out on the next slide.</a:t>
            </a:r>
          </a:p>
          <a:p>
            <a:endParaRPr lang="en-GB"/>
          </a:p>
        </p:txBody>
      </p:sp>
    </p:spTree>
    <p:extLst>
      <p:ext uri="{BB962C8B-B14F-4D97-AF65-F5344CB8AC3E}">
        <p14:creationId xmlns:p14="http://schemas.microsoft.com/office/powerpoint/2010/main" val="14920350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To print and cut out as cards for discussion</a:t>
            </a:r>
          </a:p>
          <a:p>
            <a:endParaRPr lang="en-GB"/>
          </a:p>
        </p:txBody>
      </p:sp>
    </p:spTree>
    <p:extLst>
      <p:ext uri="{BB962C8B-B14F-4D97-AF65-F5344CB8AC3E}">
        <p14:creationId xmlns:p14="http://schemas.microsoft.com/office/powerpoint/2010/main" val="29659563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3508031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8739831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67798556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86005049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08981833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Case study</a:t>
            </a:r>
          </a:p>
          <a:p>
            <a:endParaRPr lang="en-GB"/>
          </a:p>
        </p:txBody>
      </p:sp>
    </p:spTree>
    <p:extLst>
      <p:ext uri="{BB962C8B-B14F-4D97-AF65-F5344CB8AC3E}">
        <p14:creationId xmlns:p14="http://schemas.microsoft.com/office/powerpoint/2010/main" val="349217484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7945458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93940049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625659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Feel free to edit / use these with your class as appropriate. Change the wording and share with students if you wish, or use to help your own planning.</a:t>
            </a:r>
          </a:p>
          <a:p>
            <a:endParaRPr lang="en-GB"/>
          </a:p>
        </p:txBody>
      </p:sp>
    </p:spTree>
    <p:extLst>
      <p:ext uri="{BB962C8B-B14F-4D97-AF65-F5344CB8AC3E}">
        <p14:creationId xmlns:p14="http://schemas.microsoft.com/office/powerpoint/2010/main" val="17982596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Suggested levels of challenge. Use these for reference and set your own aims and objectives for the contexts.</a:t>
            </a:r>
          </a:p>
        </p:txBody>
      </p:sp>
    </p:spTree>
    <p:extLst>
      <p:ext uri="{BB962C8B-B14F-4D97-AF65-F5344CB8AC3E}">
        <p14:creationId xmlns:p14="http://schemas.microsoft.com/office/powerpoint/2010/main" val="356237839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Please click the link in the text to find out more and how you can take part.</a:t>
            </a:r>
          </a:p>
        </p:txBody>
      </p:sp>
    </p:spTree>
    <p:extLst>
      <p:ext uri="{BB962C8B-B14F-4D97-AF65-F5344CB8AC3E}">
        <p14:creationId xmlns:p14="http://schemas.microsoft.com/office/powerpoint/2010/main" val="3249162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Introductory video</a:t>
            </a:r>
          </a:p>
        </p:txBody>
      </p:sp>
    </p:spTree>
    <p:extLst>
      <p:ext uri="{BB962C8B-B14F-4D97-AF65-F5344CB8AC3E}">
        <p14:creationId xmlns:p14="http://schemas.microsoft.com/office/powerpoint/2010/main" val="631632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Introduction to the context</a:t>
            </a:r>
          </a:p>
        </p:txBody>
      </p:sp>
    </p:spTree>
    <p:extLst>
      <p:ext uri="{BB962C8B-B14F-4D97-AF65-F5344CB8AC3E}">
        <p14:creationId xmlns:p14="http://schemas.microsoft.com/office/powerpoint/2010/main" val="3325813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Empathize video</a:t>
            </a:r>
          </a:p>
        </p:txBody>
      </p:sp>
    </p:spTree>
    <p:extLst>
      <p:ext uri="{BB962C8B-B14F-4D97-AF65-F5344CB8AC3E}">
        <p14:creationId xmlns:p14="http://schemas.microsoft.com/office/powerpoint/2010/main" val="13586062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defTabSz="239481" eaLnBrk="1" fontAlgn="auto" latinLnBrk="0" hangingPunct="1">
              <a:lnSpc>
                <a:spcPct val="100000"/>
              </a:lnSpc>
              <a:spcBef>
                <a:spcPts val="0"/>
              </a:spcBef>
              <a:spcAft>
                <a:spcPts val="0"/>
              </a:spcAft>
              <a:buClrTx/>
              <a:buSzTx/>
              <a:buFontTx/>
              <a:buNone/>
              <a:tabLst/>
              <a:defRPr/>
            </a:pPr>
            <a:r>
              <a:rPr lang="en-GB"/>
              <a:t>Click the headings to get further information. Feel free to delete / edit the table to provide more or less for your students.</a:t>
            </a:r>
          </a:p>
          <a:p>
            <a:endParaRPr lang="en-GB"/>
          </a:p>
        </p:txBody>
      </p:sp>
    </p:spTree>
    <p:extLst>
      <p:ext uri="{BB962C8B-B14F-4D97-AF65-F5344CB8AC3E}">
        <p14:creationId xmlns:p14="http://schemas.microsoft.com/office/powerpoint/2010/main" val="20762215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mind map approach to breaking down the context. Edit to suit.</a:t>
            </a:r>
          </a:p>
        </p:txBody>
      </p:sp>
    </p:spTree>
    <p:extLst>
      <p:ext uri="{BB962C8B-B14F-4D97-AF65-F5344CB8AC3E}">
        <p14:creationId xmlns:p14="http://schemas.microsoft.com/office/powerpoint/2010/main" val="34696772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5.png"/><Relationship Id="rId1" Type="http://schemas.openxmlformats.org/officeDocument/2006/relationships/slideMaster" Target="../slideMasters/slideMaster1.xml"/><Relationship Id="rId4" Type="http://schemas.openxmlformats.org/officeDocument/2006/relationships/image" Target="../media/image16.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7.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20.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1.png"/><Relationship Id="rId1" Type="http://schemas.openxmlformats.org/officeDocument/2006/relationships/slideMaster" Target="../slideMasters/slideMaster1.xml"/><Relationship Id="rId4" Type="http://schemas.openxmlformats.org/officeDocument/2006/relationships/image" Target="../media/image22.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8.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4.pn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Year 7 Title">
    <p:bg>
      <p:bgPr>
        <a:solidFill>
          <a:srgbClr val="00BACE"/>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2" name="Picture Placeholder 17">
            <a:extLst>
              <a:ext uri="{FF2B5EF4-FFF2-40B4-BE49-F238E27FC236}">
                <a16:creationId xmlns:a16="http://schemas.microsoft.com/office/drawing/2014/main" id="{B5AD01F5-244C-1522-51D7-CAD87B98CBD8}"/>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A0F61FB4-F1D1-B877-4951-36746849AEBC}"/>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39218373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Empathiz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0" y="-19051"/>
            <a:ext cx="12192000"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8372849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Defin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10478814" y="-19051"/>
            <a:ext cx="1713186"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3">
            <a:extLst>
              <a:ext uri="{FF2B5EF4-FFF2-40B4-BE49-F238E27FC236}">
                <a16:creationId xmlns:a16="http://schemas.microsoft.com/office/drawing/2014/main" id="{3F20ADD3-A869-127E-F62F-9C5325BD9ED9}"/>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Define stage</a:t>
            </a:r>
            <a:endParaRPr lang="en-GB" sz="4400">
              <a:solidFill>
                <a:srgbClr val="0A303F"/>
              </a:solidFill>
              <a:latin typeface="Griffith Gothic Black" panose="020B0503060000000000" pitchFamily="34" charset="0"/>
            </a:endParaRPr>
          </a:p>
        </p:txBody>
      </p:sp>
      <p:pic>
        <p:nvPicPr>
          <p:cNvPr id="8" name="Picture 7" descr="Shape, polygon&#10;&#10;Description automatically generated">
            <a:extLst>
              <a:ext uri="{FF2B5EF4-FFF2-40B4-BE49-F238E27FC236}">
                <a16:creationId xmlns:a16="http://schemas.microsoft.com/office/drawing/2014/main" id="{7708F1D8-AA97-A239-9164-FB0D9B4D3F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8" y="93868"/>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FAEB7B8C-30F4-E6F8-886F-B3B2380A298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26E7A7EE-9FFD-1486-DB23-0A90417BA15D}"/>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descr="Icon&#10;&#10;Description automatically generated">
            <a:extLst>
              <a:ext uri="{FF2B5EF4-FFF2-40B4-BE49-F238E27FC236}">
                <a16:creationId xmlns:a16="http://schemas.microsoft.com/office/drawing/2014/main" id="{8E48EE1D-A869-3F63-C081-73289997E6D7}"/>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58531" y="2189628"/>
            <a:ext cx="1433469" cy="2747010"/>
          </a:xfrm>
          <a:prstGeom prst="rect">
            <a:avLst/>
          </a:prstGeom>
        </p:spPr>
      </p:pic>
      <p:sp>
        <p:nvSpPr>
          <p:cNvPr id="17" name="Text Placeholder 22">
            <a:extLst>
              <a:ext uri="{FF2B5EF4-FFF2-40B4-BE49-F238E27FC236}">
                <a16:creationId xmlns:a16="http://schemas.microsoft.com/office/drawing/2014/main" id="{765CA734-AAC0-440D-19DD-E9C95E9C2E74}"/>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0567020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fin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54CFDE3-880B-8CED-8668-11862DE2E33C}"/>
              </a:ext>
            </a:extLst>
          </p:cNvPr>
          <p:cNvSpPr/>
          <p:nvPr userDrawn="1"/>
        </p:nvSpPr>
        <p:spPr>
          <a:xfrm>
            <a:off x="0" y="-19051"/>
            <a:ext cx="12192000" cy="6877051"/>
          </a:xfrm>
          <a:prstGeom prst="rect">
            <a:avLst/>
          </a:prstGeom>
          <a:solidFill>
            <a:srgbClr val="16F4D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2191819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Ideat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10478814" y="-19051"/>
            <a:ext cx="1713186"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29A1837F-7B78-B2D3-A446-3890C5097BFF}"/>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Ideate stage</a:t>
            </a:r>
            <a:endParaRPr lang="en-GB" sz="4400">
              <a:solidFill>
                <a:schemeClr val="tx1"/>
              </a:solidFill>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3DE1D805-F930-EBD6-34D2-396FBCB6AA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05910" y="93869"/>
            <a:ext cx="1541653" cy="1336183"/>
          </a:xfrm>
          <a:prstGeom prst="rect">
            <a:avLst/>
          </a:prstGeom>
        </p:spPr>
      </p:pic>
      <p:pic>
        <p:nvPicPr>
          <p:cNvPr id="13" name="Picture 12" descr="A black background with white text&#10;&#10;Description automatically generated with low confidence">
            <a:extLst>
              <a:ext uri="{FF2B5EF4-FFF2-40B4-BE49-F238E27FC236}">
                <a16:creationId xmlns:a16="http://schemas.microsoft.com/office/drawing/2014/main" id="{C4BE6CF0-DA4C-6D7A-ADA1-BBB6A0ADD40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4" name="Picture Placeholder 17">
            <a:extLst>
              <a:ext uri="{FF2B5EF4-FFF2-40B4-BE49-F238E27FC236}">
                <a16:creationId xmlns:a16="http://schemas.microsoft.com/office/drawing/2014/main" id="{5D214DC0-6639-8D2A-4618-EBFB232C1BF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5" name="Picture 14" descr="Icon&#10;&#10;Description automatically generated">
            <a:extLst>
              <a:ext uri="{FF2B5EF4-FFF2-40B4-BE49-F238E27FC236}">
                <a16:creationId xmlns:a16="http://schemas.microsoft.com/office/drawing/2014/main" id="{A999AD70-1918-FA90-5FBC-947531830B9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0744695" y="1872838"/>
            <a:ext cx="1447305" cy="3112323"/>
          </a:xfrm>
          <a:prstGeom prst="rect">
            <a:avLst/>
          </a:prstGeom>
        </p:spPr>
      </p:pic>
      <p:sp>
        <p:nvSpPr>
          <p:cNvPr id="16" name="Text Placeholder 22">
            <a:extLst>
              <a:ext uri="{FF2B5EF4-FFF2-40B4-BE49-F238E27FC236}">
                <a16:creationId xmlns:a16="http://schemas.microsoft.com/office/drawing/2014/main" id="{D36BAEDC-4142-5770-62AA-BD8D0D7506F6}"/>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9943827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Ideat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5AECADB2-7DAD-443F-A3C8-C7A40BF324D5}"/>
              </a:ext>
            </a:extLst>
          </p:cNvPr>
          <p:cNvSpPr/>
          <p:nvPr userDrawn="1"/>
        </p:nvSpPr>
        <p:spPr>
          <a:xfrm>
            <a:off x="0" y="-19051"/>
            <a:ext cx="12192000" cy="6877051"/>
          </a:xfrm>
          <a:prstGeom prst="rect">
            <a:avLst/>
          </a:prstGeom>
          <a:solidFill>
            <a:srgbClr val="F604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52360178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rototyp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10478814" y="-19051"/>
            <a:ext cx="1713186"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8F541FA3-5DE5-5582-1499-825AC207F30B}"/>
              </a:ext>
            </a:extLst>
          </p:cNvPr>
          <p:cNvSpPr>
            <a:spLocks noGrp="1"/>
          </p:cNvSpPr>
          <p:nvPr>
            <p:ph type="title" hasCustomPrompt="1"/>
          </p:nvPr>
        </p:nvSpPr>
        <p:spPr>
          <a:xfrm>
            <a:off x="576000" y="546214"/>
            <a:ext cx="10441871" cy="776720"/>
          </a:xfrm>
        </p:spPr>
        <p:txBody>
          <a:bodyPr/>
          <a:lstStyle>
            <a:lvl1pPr>
              <a:defRPr>
                <a:latin typeface="GriffithGothic Black" panose="02000603060000020004" pitchFamily="50" charset="0"/>
              </a:defRPr>
            </a:lvl1pPr>
          </a:lstStyle>
          <a:p>
            <a:r>
              <a:rPr lang="en-GB" sz="4400">
                <a:solidFill>
                  <a:schemeClr val="tx1"/>
                </a:solidFill>
              </a:rPr>
              <a:t>Prototype stage</a:t>
            </a:r>
            <a:br>
              <a:rPr lang="en-GB" sz="4400">
                <a:solidFill>
                  <a:schemeClr val="bg1"/>
                </a:solidFill>
              </a:rPr>
            </a:br>
            <a:endParaRPr lang="en-GB" sz="4400">
              <a:solidFill>
                <a:schemeClr val="bg1"/>
              </a:solidFill>
            </a:endParaRPr>
          </a:p>
        </p:txBody>
      </p:sp>
      <p:pic>
        <p:nvPicPr>
          <p:cNvPr id="9" name="Picture 8" descr="A picture containing text, stop, sign, vector graphics&#10;&#10;Description automatically generated">
            <a:extLst>
              <a:ext uri="{FF2B5EF4-FFF2-40B4-BE49-F238E27FC236}">
                <a16:creationId xmlns:a16="http://schemas.microsoft.com/office/drawing/2014/main" id="{DCC28FA0-4058-11C1-8034-D6695C529F4D}"/>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4" name="Picture 13" descr="A black background with white text&#10;&#10;Description automatically generated with low confidence">
            <a:extLst>
              <a:ext uri="{FF2B5EF4-FFF2-40B4-BE49-F238E27FC236}">
                <a16:creationId xmlns:a16="http://schemas.microsoft.com/office/drawing/2014/main" id="{17016443-E595-81EE-B17D-AB97B7499E5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5" name="Picture Placeholder 17">
            <a:extLst>
              <a:ext uri="{FF2B5EF4-FFF2-40B4-BE49-F238E27FC236}">
                <a16:creationId xmlns:a16="http://schemas.microsoft.com/office/drawing/2014/main" id="{D4D23A8F-0D7D-D8C4-3F16-BEF2813ACD24}"/>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6" name="Picture 15">
            <a:extLst>
              <a:ext uri="{FF2B5EF4-FFF2-40B4-BE49-F238E27FC236}">
                <a16:creationId xmlns:a16="http://schemas.microsoft.com/office/drawing/2014/main" id="{0F492106-1EE0-478C-0C3E-6BD836EDC43D}"/>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868881" y="2126226"/>
            <a:ext cx="1323120" cy="2586496"/>
          </a:xfrm>
          <a:prstGeom prst="rect">
            <a:avLst/>
          </a:prstGeom>
        </p:spPr>
      </p:pic>
      <p:sp>
        <p:nvSpPr>
          <p:cNvPr id="17" name="Text Placeholder 22">
            <a:extLst>
              <a:ext uri="{FF2B5EF4-FFF2-40B4-BE49-F238E27FC236}">
                <a16:creationId xmlns:a16="http://schemas.microsoft.com/office/drawing/2014/main" id="{17114A02-017F-49B2-C032-D4C437774573}"/>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23932396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rototype Video">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490DBA7-7A19-C8FB-A033-589B0EE7C03C}"/>
              </a:ext>
            </a:extLst>
          </p:cNvPr>
          <p:cNvSpPr/>
          <p:nvPr userDrawn="1"/>
        </p:nvSpPr>
        <p:spPr>
          <a:xfrm>
            <a:off x="0" y="-19051"/>
            <a:ext cx="12192000" cy="6877051"/>
          </a:xfrm>
          <a:prstGeom prst="rect">
            <a:avLst/>
          </a:prstGeom>
          <a:solidFill>
            <a:srgbClr val="FE4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84173143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est Stage">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10478814" y="-19051"/>
            <a:ext cx="1713186"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Test stage</a:t>
            </a:r>
            <a:endParaRPr lang="en-GB" sz="4400">
              <a:solidFill>
                <a:schemeClr val="tx1"/>
              </a:solidFill>
              <a:latin typeface="Griffith Gothic Black" panose="020B0503060000000000" pitchFamily="34" charset="0"/>
            </a:endParaRPr>
          </a:p>
        </p:txBody>
      </p:sp>
      <p:pic>
        <p:nvPicPr>
          <p:cNvPr id="23" name="Picture 22" descr="Polygon&#10;&#10;Description automatically generated with medium confidence">
            <a:extLst>
              <a:ext uri="{FF2B5EF4-FFF2-40B4-BE49-F238E27FC236}">
                <a16:creationId xmlns:a16="http://schemas.microsoft.com/office/drawing/2014/main" id="{4B508E61-12A3-DDD5-492D-FB8BAE63A7E6}"/>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594292" y="93869"/>
            <a:ext cx="1541653" cy="1336183"/>
          </a:xfrm>
          <a:prstGeom prst="rect">
            <a:avLst/>
          </a:prstGeom>
        </p:spPr>
      </p:pic>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31" name="Picture 30" descr="Icon&#10;&#10;Description automatically generated">
            <a:extLst>
              <a:ext uri="{FF2B5EF4-FFF2-40B4-BE49-F238E27FC236}">
                <a16:creationId xmlns:a16="http://schemas.microsoft.com/office/drawing/2014/main" id="{F7918773-1B1D-BD9D-9F66-3F08DF336547}"/>
              </a:ext>
            </a:extLst>
          </p:cNvPr>
          <p:cNvPicPr>
            <a:picLocks noChangeAspect="1"/>
          </p:cNvPicPr>
          <p:nvPr userDrawn="1"/>
        </p:nvPicPr>
        <p:blipFill rotWithShape="1">
          <a:blip r:embed="rId4" cstate="print">
            <a:alphaModFix amt="35000"/>
            <a:extLst>
              <a:ext uri="{28A0092B-C50C-407E-A947-70E740481C1C}">
                <a14:useLocalDpi xmlns:a14="http://schemas.microsoft.com/office/drawing/2010/main" val="0"/>
              </a:ext>
            </a:extLst>
          </a:blip>
          <a:srcRect/>
          <a:stretch/>
        </p:blipFill>
        <p:spPr>
          <a:xfrm>
            <a:off x="11154649" y="2167933"/>
            <a:ext cx="1037351" cy="2713076"/>
          </a:xfrm>
          <a:prstGeom prst="rect">
            <a:avLst/>
          </a:prstGeom>
        </p:spPr>
      </p:pic>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6376962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est Vide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E555F899-0484-B149-2660-1F1341C0CE27}"/>
              </a:ext>
            </a:extLst>
          </p:cNvPr>
          <p:cNvSpPr/>
          <p:nvPr userDrawn="1"/>
        </p:nvSpPr>
        <p:spPr>
          <a:xfrm>
            <a:off x="0" y="-19051"/>
            <a:ext cx="12192000" cy="6877051"/>
          </a:xfrm>
          <a:prstGeom prst="rect">
            <a:avLst/>
          </a:prstGeom>
          <a:solidFill>
            <a:srgbClr val="429E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0948327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mplement St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10478814" y="0"/>
            <a:ext cx="1713186"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pic>
        <p:nvPicPr>
          <p:cNvPr id="6" name="Picture 5">
            <a:extLst>
              <a:ext uri="{FF2B5EF4-FFF2-40B4-BE49-F238E27FC236}">
                <a16:creationId xmlns:a16="http://schemas.microsoft.com/office/drawing/2014/main" id="{79DC6B70-D784-72B6-A616-CE40A2EB2C2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594292" y="93869"/>
            <a:ext cx="1541652" cy="1336183"/>
          </a:xfrm>
          <a:prstGeom prst="rect">
            <a:avLst/>
          </a:prstGeom>
        </p:spPr>
      </p:pic>
      <p:pic>
        <p:nvPicPr>
          <p:cNvPr id="7" name="Picture 6" descr="Icon&#10;&#10;Description automatically generated">
            <a:extLst>
              <a:ext uri="{FF2B5EF4-FFF2-40B4-BE49-F238E27FC236}">
                <a16:creationId xmlns:a16="http://schemas.microsoft.com/office/drawing/2014/main" id="{6323A0A4-E34B-5AF1-07A6-9C9E9247030D}"/>
              </a:ext>
            </a:extLst>
          </p:cNvPr>
          <p:cNvPicPr>
            <a:picLocks noChangeAspect="1"/>
          </p:cNvPicPr>
          <p:nvPr userDrawn="1"/>
        </p:nvPicPr>
        <p:blipFill rotWithShape="1">
          <a:blip r:embed="rId3">
            <a:alphaModFix amt="35000"/>
            <a:extLst>
              <a:ext uri="{28A0092B-C50C-407E-A947-70E740481C1C}">
                <a14:useLocalDpi xmlns:a14="http://schemas.microsoft.com/office/drawing/2010/main" val="0"/>
              </a:ext>
            </a:extLst>
          </a:blip>
          <a:srcRect/>
          <a:stretch/>
        </p:blipFill>
        <p:spPr>
          <a:xfrm>
            <a:off x="10785850" y="2178647"/>
            <a:ext cx="1406150" cy="2500706"/>
          </a:xfrm>
          <a:prstGeom prst="rect">
            <a:avLst/>
          </a:prstGeom>
        </p:spPr>
      </p:pic>
      <p:sp>
        <p:nvSpPr>
          <p:cNvPr id="21" name="Title 4">
            <a:extLst>
              <a:ext uri="{FF2B5EF4-FFF2-40B4-BE49-F238E27FC236}">
                <a16:creationId xmlns:a16="http://schemas.microsoft.com/office/drawing/2014/main" id="{3CAF294C-C720-E22C-05D5-9168281DB22E}"/>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solidFill>
                  <a:schemeClr val="tx1"/>
                </a:solidFill>
                <a:latin typeface="GriffithGothic Black" panose="02000603060000020004" pitchFamily="50" charset="0"/>
              </a:rPr>
              <a:t>Implement stage</a:t>
            </a:r>
            <a:endParaRPr lang="en-GB" sz="4400">
              <a:solidFill>
                <a:schemeClr val="tx1"/>
              </a:solidFill>
              <a:latin typeface="Griffith Gothic Black" panose="020B0503060000000000" pitchFamily="34" charset="0"/>
            </a:endParaRPr>
          </a:p>
        </p:txBody>
      </p:sp>
      <p:pic>
        <p:nvPicPr>
          <p:cNvPr id="28" name="Picture 27" descr="A black background with white text&#10;&#10;Description automatically generated with low confidence">
            <a:extLst>
              <a:ext uri="{FF2B5EF4-FFF2-40B4-BE49-F238E27FC236}">
                <a16:creationId xmlns:a16="http://schemas.microsoft.com/office/drawing/2014/main" id="{A0DC38ED-B6A9-565B-7852-251A1BDB7F16}"/>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29" name="Picture Placeholder 17">
            <a:extLst>
              <a:ext uri="{FF2B5EF4-FFF2-40B4-BE49-F238E27FC236}">
                <a16:creationId xmlns:a16="http://schemas.microsoft.com/office/drawing/2014/main" id="{5E374B2C-CC8E-7E18-2757-A921FE09D310}"/>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2" name="Text Placeholder 22">
            <a:extLst>
              <a:ext uri="{FF2B5EF4-FFF2-40B4-BE49-F238E27FC236}">
                <a16:creationId xmlns:a16="http://schemas.microsoft.com/office/drawing/2014/main" id="{81F54648-0C27-E5B0-C35A-39BCB7F6B841}"/>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5259738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Year 8 Title">
    <p:bg>
      <p:bgPr>
        <a:solidFill>
          <a:srgbClr val="07E298"/>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13" name="Picture Placeholder 17">
            <a:extLst>
              <a:ext uri="{FF2B5EF4-FFF2-40B4-BE49-F238E27FC236}">
                <a16:creationId xmlns:a16="http://schemas.microsoft.com/office/drawing/2014/main" id="{73204E58-C574-B9F5-9E21-009172210E5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3" name="Picture Placeholder 2">
            <a:extLst>
              <a:ext uri="{FF2B5EF4-FFF2-40B4-BE49-F238E27FC236}">
                <a16:creationId xmlns:a16="http://schemas.microsoft.com/office/drawing/2014/main" id="{975A4AFC-8A66-D08B-BB26-544F7F3745CA}"/>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18334994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plement Vide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A5833B2A-4FE5-ED82-56AF-22AB938A7BF1}"/>
              </a:ext>
            </a:extLst>
          </p:cNvPr>
          <p:cNvSpPr/>
          <p:nvPr userDrawn="1"/>
        </p:nvSpPr>
        <p:spPr>
          <a:xfrm>
            <a:off x="0" y="0"/>
            <a:ext cx="12192000" cy="6858000"/>
          </a:xfrm>
          <a:prstGeom prst="rect">
            <a:avLst/>
          </a:prstGeom>
          <a:solidFill>
            <a:srgbClr val="FED3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ED33A"/>
              </a:solidFill>
            </a:endParaRPr>
          </a:p>
        </p:txBody>
      </p:sp>
    </p:spTree>
    <p:extLst>
      <p:ext uri="{BB962C8B-B14F-4D97-AF65-F5344CB8AC3E}">
        <p14:creationId xmlns:p14="http://schemas.microsoft.com/office/powerpoint/2010/main" val="10534451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ocussed Task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38B44A93-90B3-CB8E-08FC-017941CC6F81}"/>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Focused Tasks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DB236B64-64DE-8CE6-AA11-6DB87756E41E}"/>
              </a:ext>
            </a:extLst>
          </p:cNvPr>
          <p:cNvSpPr>
            <a:spLocks noGrp="1"/>
          </p:cNvSpPr>
          <p:nvPr>
            <p:ph idx="4294967295" hasCustomPrompt="1"/>
          </p:nvPr>
        </p:nvSpPr>
        <p:spPr>
          <a:xfrm>
            <a:off x="575999" y="1431915"/>
            <a:ext cx="9787201" cy="4394577"/>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There are a number of potential focused tasks you can use in this unit of work. The following are just some it lends itself well to:</a:t>
            </a:r>
          </a:p>
        </p:txBody>
      </p:sp>
      <p:pic>
        <p:nvPicPr>
          <p:cNvPr id="11" name="Picture 10">
            <a:extLst>
              <a:ext uri="{FF2B5EF4-FFF2-40B4-BE49-F238E27FC236}">
                <a16:creationId xmlns:a16="http://schemas.microsoft.com/office/drawing/2014/main" id="{E4949626-7A8E-3A8C-D295-45B0C017262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3" name="Picture Placeholder 17">
            <a:extLst>
              <a:ext uri="{FF2B5EF4-FFF2-40B4-BE49-F238E27FC236}">
                <a16:creationId xmlns:a16="http://schemas.microsoft.com/office/drawing/2014/main" id="{84D5CD46-7E20-2D7E-4F0F-20AF10E6EA42}"/>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15" name="Table Placeholder 14">
            <a:extLst>
              <a:ext uri="{FF2B5EF4-FFF2-40B4-BE49-F238E27FC236}">
                <a16:creationId xmlns:a16="http://schemas.microsoft.com/office/drawing/2014/main" id="{179534A4-A26F-2E9A-372B-1ED542A49E28}"/>
              </a:ext>
            </a:extLst>
          </p:cNvPr>
          <p:cNvSpPr>
            <a:spLocks noGrp="1"/>
          </p:cNvSpPr>
          <p:nvPr>
            <p:ph type="tbl" sz="quarter" idx="11"/>
          </p:nvPr>
        </p:nvSpPr>
        <p:spPr>
          <a:xfrm>
            <a:off x="581315" y="2570480"/>
            <a:ext cx="9781886" cy="3046918"/>
          </a:xfrm>
        </p:spPr>
        <p:txBody>
          <a:bodyPr/>
          <a:lstStyle/>
          <a:p>
            <a:endParaRPr lang="en-GB"/>
          </a:p>
        </p:txBody>
      </p:sp>
    </p:spTree>
    <p:extLst>
      <p:ext uri="{BB962C8B-B14F-4D97-AF65-F5344CB8AC3E}">
        <p14:creationId xmlns:p14="http://schemas.microsoft.com/office/powerpoint/2010/main" val="446778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EA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A2FDBFCD-0EC2-5EC8-3AB3-283EEF2B2233}"/>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Investigative &amp; Evaluative Activities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C7EC113D-7745-7AA0-D2B2-8ECA07C0037E}"/>
              </a:ext>
            </a:extLst>
          </p:cNvPr>
          <p:cNvSpPr>
            <a:spLocks noGrp="1"/>
          </p:cNvSpPr>
          <p:nvPr>
            <p:ph idx="4294967295"/>
          </p:nvPr>
        </p:nvSpPr>
        <p:spPr>
          <a:xfrm>
            <a:off x="576000" y="1280401"/>
            <a:ext cx="10034680" cy="4743565"/>
          </a:xfrm>
        </p:spPr>
        <p:txBody>
          <a:bodyPr>
            <a:normAutofit/>
          </a:bodyPr>
          <a:lstStyle/>
          <a:p>
            <a:pPr>
              <a:lnSpc>
                <a:spcPct val="150000"/>
              </a:lnSpc>
            </a:pPr>
            <a:r>
              <a:rPr lang="en-GB">
                <a:solidFill>
                  <a:schemeClr val="tx1"/>
                </a:solidFill>
                <a:latin typeface="+mj-lt"/>
                <a:ea typeface="Roboto" panose="02000000000000000000" pitchFamily="2" charset="0"/>
                <a:cs typeface="Roboto" panose="02000000000000000000" pitchFamily="2" charset="0"/>
              </a:rPr>
              <a:t>There are a number of additional opportunities available to investigate and evaluate materials and products in this unit.</a:t>
            </a:r>
          </a:p>
          <a:p>
            <a:pPr>
              <a:lnSpc>
                <a:spcPct val="150000"/>
              </a:lnSpc>
            </a:pPr>
            <a:r>
              <a:rPr lang="en-GB">
                <a:solidFill>
                  <a:schemeClr val="tx1"/>
                </a:solidFill>
                <a:latin typeface="+mj-lt"/>
                <a:ea typeface="Roboto" panose="02000000000000000000" pitchFamily="2" charset="0"/>
                <a:cs typeface="Roboto" panose="02000000000000000000" pitchFamily="2" charset="0"/>
              </a:rPr>
              <a:t>Design often involves a knowledge of business and marketing. Could you use this context as the basis for an enterprise activity providing unique solutions to existing technology owners? </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11" name="Picture 10">
            <a:extLst>
              <a:ext uri="{FF2B5EF4-FFF2-40B4-BE49-F238E27FC236}">
                <a16:creationId xmlns:a16="http://schemas.microsoft.com/office/drawing/2014/main" id="{96590524-84D3-07F3-8387-F3F407F76C1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90F20DC7-4AFD-EA60-6EBF-27BED2D454FB}"/>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61774865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upporting Units">
    <p:spTree>
      <p:nvGrpSpPr>
        <p:cNvPr id="1" name=""/>
        <p:cNvGrpSpPr/>
        <p:nvPr/>
      </p:nvGrpSpPr>
      <p:grpSpPr>
        <a:xfrm>
          <a:off x="0" y="0"/>
          <a:ext cx="0" cy="0"/>
          <a:chOff x="0" y="0"/>
          <a:chExt cx="0" cy="0"/>
        </a:xfrm>
      </p:grpSpPr>
      <p:sp>
        <p:nvSpPr>
          <p:cNvPr id="6" name="Title 4">
            <a:extLst>
              <a:ext uri="{FF2B5EF4-FFF2-40B4-BE49-F238E27FC236}">
                <a16:creationId xmlns:a16="http://schemas.microsoft.com/office/drawing/2014/main" id="{D80242F2-A106-18CF-F446-F1736C22300F}"/>
              </a:ext>
            </a:extLst>
          </p:cNvPr>
          <p:cNvSpPr>
            <a:spLocks noGrp="1"/>
          </p:cNvSpPr>
          <p:nvPr>
            <p:ph type="title" hasCustomPrompt="1"/>
          </p:nvPr>
        </p:nvSpPr>
        <p:spPr>
          <a:xfrm>
            <a:off x="576000" y="546214"/>
            <a:ext cx="11040000" cy="1047918"/>
          </a:xfrm>
        </p:spPr>
        <p:txBody>
          <a:bodyPr/>
          <a:lstStyle>
            <a:lvl1pPr>
              <a:defRPr>
                <a:latin typeface="GriffithGothic Black" panose="02000603060000020004" pitchFamily="50" charset="0"/>
              </a:defRPr>
            </a:lvl1pPr>
          </a:lstStyle>
          <a:p>
            <a:r>
              <a:rPr lang="en-GB" sz="4400">
                <a:solidFill>
                  <a:schemeClr val="tx1"/>
                </a:solidFill>
                <a:latin typeface="GriffithGothic Black" panose="02000603060000020004" pitchFamily="50" charset="0"/>
              </a:rPr>
              <a:t>Supporting units</a:t>
            </a:r>
            <a:endParaRPr lang="en-GB" sz="4400">
              <a:solidFill>
                <a:schemeClr val="tx1"/>
              </a:solidFill>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47C11153-BB33-982B-F86C-96FE0825B867}"/>
              </a:ext>
            </a:extLst>
          </p:cNvPr>
          <p:cNvSpPr>
            <a:spLocks noGrp="1"/>
          </p:cNvSpPr>
          <p:nvPr>
            <p:ph idx="4294967295"/>
          </p:nvPr>
        </p:nvSpPr>
        <p:spPr>
          <a:xfrm>
            <a:off x="576000" y="1429714"/>
            <a:ext cx="10034680" cy="4743565"/>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Supporting units that could be used to support this resource:</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Design thinking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Iterative design</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Communication methods: sketching, modelling, CAD modelling</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Rapid prototyping technologies</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Working with materials: wood, polymer, foam</a:t>
            </a:r>
          </a:p>
          <a:p>
            <a:pPr marL="342900" indent="-342900">
              <a:lnSpc>
                <a:spcPct val="150000"/>
              </a:lnSpc>
              <a:buFont typeface="Arial" panose="020B0604020202020204" pitchFamily="34" charset="0"/>
              <a:buChar char="•"/>
            </a:pPr>
            <a:r>
              <a:rPr lang="en-GB" sz="2000">
                <a:latin typeface="+mj-lt"/>
                <a:ea typeface="Roboto" panose="02000000000000000000" pitchFamily="2" charset="0"/>
                <a:cs typeface="Roboto" panose="02000000000000000000" pitchFamily="2" charset="0"/>
              </a:rPr>
              <a:t>Coding and control</a:t>
            </a:r>
          </a:p>
          <a:p>
            <a:pPr marL="0" indent="0">
              <a:lnSpc>
                <a:spcPct val="150000"/>
              </a:lnSpc>
              <a:buNone/>
            </a:pP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sp>
        <p:nvSpPr>
          <p:cNvPr id="10" name="Picture Placeholder 17">
            <a:extLst>
              <a:ext uri="{FF2B5EF4-FFF2-40B4-BE49-F238E27FC236}">
                <a16:creationId xmlns:a16="http://schemas.microsoft.com/office/drawing/2014/main" id="{09AE3181-A162-E757-4F4B-02759F800F53}"/>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1" name="Picture 10">
            <a:extLst>
              <a:ext uri="{FF2B5EF4-FFF2-40B4-BE49-F238E27FC236}">
                <a16:creationId xmlns:a16="http://schemas.microsoft.com/office/drawing/2014/main" id="{63391E87-1CBB-DA83-9D18-DE4B517402F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Tree>
    <p:extLst>
      <p:ext uri="{BB962C8B-B14F-4D97-AF65-F5344CB8AC3E}">
        <p14:creationId xmlns:p14="http://schemas.microsoft.com/office/powerpoint/2010/main" val="326835522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2823235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95474159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0371807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41835650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3939253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r>
              <a:rPr lang="en-GB"/>
              <a:t>14 September 2022</a:t>
            </a:r>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2"/>
                </a:solidFill>
                <a:latin typeface="+mn-lt"/>
                <a:ea typeface="+mn-ea"/>
                <a:cs typeface="+mn-cs"/>
              </a:defRPr>
            </a:lvl1pPr>
          </a:lstStyle>
          <a:p>
            <a:r>
              <a:rPr lang="en-GB"/>
              <a:t>Because design and innovation matter</a:t>
            </a:r>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2769889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Year 9 Title">
    <p:bg>
      <p:bgPr>
        <a:solidFill>
          <a:srgbClr val="F97369"/>
        </a:solidFill>
        <a:effectLst/>
      </p:bgPr>
    </p:bg>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D7EDB8B-BCAF-D094-EA09-2040F24561D4}"/>
              </a:ext>
            </a:extLst>
          </p:cNvPr>
          <p:cNvSpPr>
            <a:spLocks noGrp="1"/>
          </p:cNvSpPr>
          <p:nvPr>
            <p:ph type="ctrTitle"/>
          </p:nvPr>
        </p:nvSpPr>
        <p:spPr>
          <a:xfrm>
            <a:off x="576000" y="2371514"/>
            <a:ext cx="7017874" cy="2387600"/>
          </a:xfrm>
        </p:spPr>
        <p:txBody>
          <a:bodyPr/>
          <a:lstStyle>
            <a:lvl1pPr>
              <a:defRPr cap="all" baseline="0"/>
            </a:lvl1pPr>
          </a:lstStyle>
          <a:p>
            <a:pPr>
              <a:lnSpc>
                <a:spcPct val="100000"/>
              </a:lnSpc>
            </a:pPr>
            <a:r>
              <a:rPr lang="en-GB">
                <a:solidFill>
                  <a:schemeClr val="tx2"/>
                </a:solidFill>
                <a:latin typeface="+mj-lt"/>
              </a:rPr>
              <a:t>Key stage 3 context 18:</a:t>
            </a:r>
            <a:br>
              <a:rPr lang="en-GB">
                <a:solidFill>
                  <a:schemeClr val="tx2"/>
                </a:solidFill>
                <a:latin typeface="+mj-lt"/>
              </a:rPr>
            </a:br>
            <a:br>
              <a:rPr lang="en-GB">
                <a:solidFill>
                  <a:schemeClr val="tx2"/>
                </a:solidFill>
                <a:latin typeface="+mj-lt"/>
              </a:rPr>
            </a:br>
            <a:r>
              <a:rPr lang="en-GB">
                <a:solidFill>
                  <a:schemeClr val="bg1"/>
                </a:solidFill>
                <a:latin typeface="+mj-lt"/>
              </a:rPr>
              <a:t>Improving Air Quality</a:t>
            </a:r>
          </a:p>
        </p:txBody>
      </p:sp>
      <p:pic>
        <p:nvPicPr>
          <p:cNvPr id="11" name="Picture 10" descr="Blue text on a black background&#10;&#10;Description automatically generated with medium confidence">
            <a:extLst>
              <a:ext uri="{FF2B5EF4-FFF2-40B4-BE49-F238E27FC236}">
                <a16:creationId xmlns:a16="http://schemas.microsoft.com/office/drawing/2014/main" id="{4F599919-4510-6A47-D6F8-42F87212DD50}"/>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87680" y="367670"/>
            <a:ext cx="2023896" cy="980708"/>
          </a:xfrm>
          <a:prstGeom prst="rect">
            <a:avLst/>
          </a:prstGeom>
        </p:spPr>
      </p:pic>
      <p:sp>
        <p:nvSpPr>
          <p:cNvPr id="3" name="Picture Placeholder 17">
            <a:extLst>
              <a:ext uri="{FF2B5EF4-FFF2-40B4-BE49-F238E27FC236}">
                <a16:creationId xmlns:a16="http://schemas.microsoft.com/office/drawing/2014/main" id="{C7E8F50D-FBA7-1DC0-B531-46321631A95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Picture Placeholder 2">
            <a:extLst>
              <a:ext uri="{FF2B5EF4-FFF2-40B4-BE49-F238E27FC236}">
                <a16:creationId xmlns:a16="http://schemas.microsoft.com/office/drawing/2014/main" id="{079D7453-A384-DAA5-0846-5E9C9A578B96}"/>
              </a:ext>
            </a:extLst>
          </p:cNvPr>
          <p:cNvSpPr>
            <a:spLocks noGrp="1"/>
          </p:cNvSpPr>
          <p:nvPr>
            <p:ph type="pic" sz="quarter" idx="11" hasCustomPrompt="1"/>
          </p:nvPr>
        </p:nvSpPr>
        <p:spPr>
          <a:xfrm>
            <a:off x="8061325" y="0"/>
            <a:ext cx="4130675" cy="6858000"/>
          </a:xfrm>
        </p:spPr>
        <p:txBody>
          <a:bodyPr/>
          <a:lstStyle>
            <a:lvl1pPr>
              <a:defRPr/>
            </a:lvl1pPr>
          </a:lstStyle>
          <a:p>
            <a:r>
              <a:rPr lang="en-GB"/>
              <a:t>HERO IMAGE</a:t>
            </a:r>
          </a:p>
        </p:txBody>
      </p:sp>
    </p:spTree>
    <p:extLst>
      <p:ext uri="{BB962C8B-B14F-4D97-AF65-F5344CB8AC3E}">
        <p14:creationId xmlns:p14="http://schemas.microsoft.com/office/powerpoint/2010/main" val="73141345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197099426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Introduction B">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AE6A1547-637C-33A3-56F8-80A9552BA3CF}"/>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59035249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Introduction C">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697E70B-6FA2-75B3-131E-F3E208D6830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Tree>
    <p:extLst>
      <p:ext uri="{BB962C8B-B14F-4D97-AF65-F5344CB8AC3E}">
        <p14:creationId xmlns:p14="http://schemas.microsoft.com/office/powerpoint/2010/main" val="36171014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Quote with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FA3BB6F-4A02-36E8-1500-4F5D239B5E7A}"/>
              </a:ext>
            </a:extLst>
          </p:cNvPr>
          <p:cNvSpPr/>
          <p:nvPr userDrawn="1"/>
        </p:nvSpPr>
        <p:spPr>
          <a:xfrm>
            <a:off x="0" y="0"/>
            <a:ext cx="3937518" cy="6858000"/>
          </a:xfrm>
          <a:prstGeom prst="rect">
            <a:avLst/>
          </a:prstGeom>
          <a:gradFill flip="none" rotWithShape="1">
            <a:gsLst>
              <a:gs pos="80000">
                <a:schemeClr val="tx1">
                  <a:alpha val="40235"/>
                </a:schemeClr>
              </a:gs>
              <a:gs pos="0">
                <a:schemeClr val="tx1">
                  <a:alpha val="39635"/>
                </a:scheme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722362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Quote with montag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bg1"/>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bg1"/>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bg1"/>
                </a:solidFill>
              </a:defRPr>
            </a:lvl1pPr>
          </a:lstStyle>
          <a:p>
            <a:r>
              <a:rPr lang="en-US"/>
              <a:t>Click icon to add picture</a:t>
            </a:r>
            <a:endParaRPr lang="en-GB"/>
          </a:p>
        </p:txBody>
      </p:sp>
    </p:spTree>
    <p:extLst>
      <p:ext uri="{BB962C8B-B14F-4D97-AF65-F5344CB8AC3E}">
        <p14:creationId xmlns:p14="http://schemas.microsoft.com/office/powerpoint/2010/main" val="5250896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Quote with montage B">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707527"/>
            <a:ext cx="2592000" cy="3282673"/>
          </a:xfrm>
        </p:spPr>
        <p:txBody>
          <a:bodyPr anchor="t"/>
          <a:lstStyle>
            <a:lvl1pPr algn="l" defTabSz="914400" rtl="0" eaLnBrk="1" latinLnBrk="0" hangingPunct="1">
              <a:lnSpc>
                <a:spcPct val="90000"/>
              </a:lnSpc>
              <a:spcBef>
                <a:spcPct val="0"/>
              </a:spcBef>
              <a:buNone/>
              <a:defRPr lang="en-GB" sz="2100" b="0" i="0" kern="1200" cap="none" baseline="0" dirty="0">
                <a:solidFill>
                  <a:schemeClr val="tx2"/>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3990200"/>
            <a:ext cx="2592000" cy="507155"/>
          </a:xfrm>
        </p:spPr>
        <p:txBody>
          <a:bodyPr/>
          <a:lstStyle>
            <a:lvl1pPr marL="0" indent="0" algn="l">
              <a:lnSpc>
                <a:spcPct val="100000"/>
              </a:lnSpc>
              <a:spcBef>
                <a:spcPts val="0"/>
              </a:spcBef>
              <a:spcAft>
                <a:spcPts val="0"/>
              </a:spcAft>
              <a:buNone/>
              <a:defRPr sz="110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cxnSp>
        <p:nvCxnSpPr>
          <p:cNvPr id="5" name="Straight Connector 4">
            <a:extLst>
              <a:ext uri="{FF2B5EF4-FFF2-40B4-BE49-F238E27FC236}">
                <a16:creationId xmlns:a16="http://schemas.microsoft.com/office/drawing/2014/main" id="{47378C14-3660-38BD-8ED0-916C044A76CF}"/>
              </a:ext>
            </a:extLst>
          </p:cNvPr>
          <p:cNvCxnSpPr/>
          <p:nvPr userDrawn="1"/>
        </p:nvCxnSpPr>
        <p:spPr>
          <a:xfrm>
            <a:off x="576000" y="584719"/>
            <a:ext cx="2592000"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sp>
        <p:nvSpPr>
          <p:cNvPr id="7" name="Picture Placeholder 6">
            <a:extLst>
              <a:ext uri="{FF2B5EF4-FFF2-40B4-BE49-F238E27FC236}">
                <a16:creationId xmlns:a16="http://schemas.microsoft.com/office/drawing/2014/main" id="{411E5512-7D46-8DFE-D810-261542337257}"/>
              </a:ext>
            </a:extLst>
          </p:cNvPr>
          <p:cNvSpPr>
            <a:spLocks noGrp="1"/>
          </p:cNvSpPr>
          <p:nvPr>
            <p:ph type="pic" sz="quarter" idx="10"/>
          </p:nvPr>
        </p:nvSpPr>
        <p:spPr>
          <a:xfrm>
            <a:off x="7143134" y="0"/>
            <a:ext cx="4464000" cy="2700000"/>
          </a:xfrm>
        </p:spPr>
        <p:txBody>
          <a:bodyPr lIns="360000" tIns="360000" rIns="360000"/>
          <a:lstStyle>
            <a:lvl1pPr marL="0" indent="0" algn="ctr">
              <a:buNone/>
              <a:defRPr sz="1800">
                <a:solidFill>
                  <a:schemeClr val="tx2"/>
                </a:solidFill>
              </a:defRPr>
            </a:lvl1pPr>
          </a:lstStyle>
          <a:p>
            <a:r>
              <a:rPr lang="en-US"/>
              <a:t>Click icon to add picture</a:t>
            </a:r>
            <a:endParaRPr lang="en-GB"/>
          </a:p>
        </p:txBody>
      </p:sp>
      <p:sp>
        <p:nvSpPr>
          <p:cNvPr id="9" name="Picture Placeholder 8">
            <a:extLst>
              <a:ext uri="{FF2B5EF4-FFF2-40B4-BE49-F238E27FC236}">
                <a16:creationId xmlns:a16="http://schemas.microsoft.com/office/drawing/2014/main" id="{10DE8276-D098-7E22-EF08-2F9DB196059A}"/>
              </a:ext>
            </a:extLst>
          </p:cNvPr>
          <p:cNvSpPr>
            <a:spLocks noGrp="1"/>
          </p:cNvSpPr>
          <p:nvPr>
            <p:ph type="pic" sz="quarter" idx="11"/>
          </p:nvPr>
        </p:nvSpPr>
        <p:spPr>
          <a:xfrm>
            <a:off x="8084167" y="2926378"/>
            <a:ext cx="2592000" cy="1584000"/>
          </a:xfrm>
        </p:spPr>
        <p:txBody>
          <a:bodyPr lIns="360000" tIns="360000" rIns="360000"/>
          <a:lstStyle>
            <a:lvl1pPr marL="0" indent="0" algn="ctr">
              <a:buNone/>
              <a:defRPr lang="en-GB" sz="1400" kern="1200">
                <a:solidFill>
                  <a:schemeClr val="tx2"/>
                </a:solidFill>
                <a:latin typeface="+mn-lt"/>
                <a:ea typeface="+mn-ea"/>
                <a:cs typeface="+mn-cs"/>
              </a:defRPr>
            </a:lvl1pPr>
          </a:lstStyle>
          <a:p>
            <a:r>
              <a:rPr lang="en-US"/>
              <a:t>Click icon to add picture</a:t>
            </a:r>
            <a:endParaRPr lang="en-GB"/>
          </a:p>
        </p:txBody>
      </p:sp>
      <p:sp>
        <p:nvSpPr>
          <p:cNvPr id="11" name="Picture Placeholder 10">
            <a:extLst>
              <a:ext uri="{FF2B5EF4-FFF2-40B4-BE49-F238E27FC236}">
                <a16:creationId xmlns:a16="http://schemas.microsoft.com/office/drawing/2014/main" id="{E6E4EADF-DEB7-8DC7-1DDF-6EAEC380B718}"/>
              </a:ext>
            </a:extLst>
          </p:cNvPr>
          <p:cNvSpPr>
            <a:spLocks noGrp="1"/>
          </p:cNvSpPr>
          <p:nvPr>
            <p:ph type="pic" sz="quarter" idx="12"/>
          </p:nvPr>
        </p:nvSpPr>
        <p:spPr>
          <a:xfrm>
            <a:off x="5254625" y="3168650"/>
            <a:ext cx="2609850" cy="3108325"/>
          </a:xfrm>
        </p:spPr>
        <p:txBody>
          <a:bodyPr lIns="360000" tIns="360000" rIns="360000"/>
          <a:lstStyle>
            <a:lvl1pPr marL="0" indent="0" algn="ctr">
              <a:buNone/>
              <a:defRPr sz="1600">
                <a:solidFill>
                  <a:schemeClr val="tx2"/>
                </a:solidFill>
              </a:defRPr>
            </a:lvl1pPr>
          </a:lstStyle>
          <a:p>
            <a:r>
              <a:rPr lang="en-US"/>
              <a:t>Click icon to add picture</a:t>
            </a:r>
            <a:endParaRPr lang="en-GB"/>
          </a:p>
        </p:txBody>
      </p:sp>
    </p:spTree>
    <p:extLst>
      <p:ext uri="{BB962C8B-B14F-4D97-AF65-F5344CB8AC3E}">
        <p14:creationId xmlns:p14="http://schemas.microsoft.com/office/powerpoint/2010/main" val="7247036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44885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Divider 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36851457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Divider B">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42937604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Divider C">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hasCustomPrompt="1"/>
          </p:nvPr>
        </p:nvSpPr>
        <p:spPr>
          <a:xfrm>
            <a:off x="576000" y="1990213"/>
            <a:ext cx="8909194" cy="2877573"/>
          </a:xfrm>
        </p:spPr>
        <p:txBody>
          <a:bodyPr anchor="ctr"/>
          <a:lstStyle>
            <a:lvl1pPr algn="l">
              <a:lnSpc>
                <a:spcPts val="10700"/>
              </a:lnSpc>
              <a:defRPr sz="9300" b="1" i="0" cap="all" baseline="0">
                <a:solidFill>
                  <a:schemeClr val="tx2"/>
                </a:solidFill>
                <a:latin typeface="Arial" panose="020B0604020202020204" pitchFamily="34" charset="0"/>
                <a:cs typeface="Arial" panose="020B0604020202020204" pitchFamily="34" charset="0"/>
              </a:defRPr>
            </a:lvl1pPr>
          </a:lstStyle>
          <a:p>
            <a:r>
              <a:rPr lang="en-GB"/>
              <a:t>Click to edit title</a:t>
            </a:r>
          </a:p>
        </p:txBody>
      </p:sp>
      <p:sp>
        <p:nvSpPr>
          <p:cNvPr id="9" name="TextBox 8">
            <a:extLst>
              <a:ext uri="{FF2B5EF4-FFF2-40B4-BE49-F238E27FC236}">
                <a16:creationId xmlns:a16="http://schemas.microsoft.com/office/drawing/2014/main" id="{8FAD97B7-3DC5-1690-4595-B1F824E62896}"/>
              </a:ext>
            </a:extLst>
          </p:cNvPr>
          <p:cNvSpPr txBox="1"/>
          <p:nvPr userDrawn="1"/>
        </p:nvSpPr>
        <p:spPr>
          <a:xfrm>
            <a:off x="576000" y="6022726"/>
            <a:ext cx="4652682" cy="258743"/>
          </a:xfrm>
          <a:prstGeom prst="rect">
            <a:avLst/>
          </a:prstGeom>
          <a:noFill/>
        </p:spPr>
        <p:txBody>
          <a:bodyPr wrap="square" lIns="0" tIns="0" rIns="0" bIns="0" rtlCol="0">
            <a:noAutofit/>
          </a:bodyPr>
          <a:lstStyle/>
          <a:p>
            <a:pPr>
              <a:spcAft>
                <a:spcPts val="1000"/>
              </a:spcAft>
            </a:pPr>
            <a:r>
              <a:rPr lang="en-GB" sz="1900" spc="-20" baseline="0">
                <a:solidFill>
                  <a:schemeClr val="tx2"/>
                </a:solidFill>
              </a:rPr>
              <a:t>Because design and innovation matter</a:t>
            </a:r>
          </a:p>
        </p:txBody>
      </p:sp>
    </p:spTree>
    <p:extLst>
      <p:ext uri="{BB962C8B-B14F-4D97-AF65-F5344CB8AC3E}">
        <p14:creationId xmlns:p14="http://schemas.microsoft.com/office/powerpoint/2010/main" val="10020446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Introduction">
    <p:bg>
      <p:bgPr>
        <a:solidFill>
          <a:schemeClr val="bg1"/>
        </a:solidFill>
        <a:effectLst/>
      </p:bgPr>
    </p:bg>
    <p:spTree>
      <p:nvGrpSpPr>
        <p:cNvPr id="1" name=""/>
        <p:cNvGrpSpPr/>
        <p:nvPr/>
      </p:nvGrpSpPr>
      <p:grpSpPr>
        <a:xfrm>
          <a:off x="0" y="0"/>
          <a:ext cx="0" cy="0"/>
          <a:chOff x="0" y="0"/>
          <a:chExt cx="0" cy="0"/>
        </a:xfrm>
      </p:grpSpPr>
      <p:sp>
        <p:nvSpPr>
          <p:cNvPr id="10" name="Title 3">
            <a:extLst>
              <a:ext uri="{FF2B5EF4-FFF2-40B4-BE49-F238E27FC236}">
                <a16:creationId xmlns:a16="http://schemas.microsoft.com/office/drawing/2014/main" id="{CAB69DF3-8F80-2524-062A-513F9DDF41B4}"/>
              </a:ext>
            </a:extLst>
          </p:cNvPr>
          <p:cNvSpPr>
            <a:spLocks noGrp="1"/>
          </p:cNvSpPr>
          <p:nvPr>
            <p:ph type="title" hasCustomPrompt="1"/>
          </p:nvPr>
        </p:nvSpPr>
        <p:spPr>
          <a:xfrm>
            <a:off x="576000" y="546214"/>
            <a:ext cx="10952385" cy="1047918"/>
          </a:xfrm>
        </p:spPr>
        <p:txBody>
          <a:bodyPr/>
          <a:lstStyle>
            <a:lvl1pPr>
              <a:defRPr sz="4400">
                <a:latin typeface="GriffithGothic Black" panose="02000603060000020004" pitchFamily="50" charset="0"/>
              </a:defRPr>
            </a:lvl1pPr>
          </a:lstStyle>
          <a:p>
            <a:r>
              <a:rPr lang="en-GB" sz="4400">
                <a:solidFill>
                  <a:srgbClr val="0A303F"/>
                </a:solidFill>
                <a:latin typeface="GriffithGothic Black" panose="02000603060000020004" pitchFamily="50" charset="0"/>
              </a:rPr>
              <a:t>Introduction</a:t>
            </a:r>
            <a:endParaRPr lang="en-GB" sz="4400">
              <a:solidFill>
                <a:srgbClr val="0A303F"/>
              </a:solidFill>
              <a:latin typeface="Griffith Gothic Black" panose="020B0503060000000000" pitchFamily="34" charset="0"/>
            </a:endParaRPr>
          </a:p>
        </p:txBody>
      </p:sp>
      <p:pic>
        <p:nvPicPr>
          <p:cNvPr id="11" name="Picture 10">
            <a:extLst>
              <a:ext uri="{FF2B5EF4-FFF2-40B4-BE49-F238E27FC236}">
                <a16:creationId xmlns:a16="http://schemas.microsoft.com/office/drawing/2014/main" id="{36C2F3C6-1A68-C28B-5CC5-2B44C14CFFE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2" name="Picture Placeholder 17">
            <a:extLst>
              <a:ext uri="{FF2B5EF4-FFF2-40B4-BE49-F238E27FC236}">
                <a16:creationId xmlns:a16="http://schemas.microsoft.com/office/drawing/2014/main" id="{4320BA4F-6B70-4701-9DBD-96BFC2413BB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9245631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25532994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32620334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88022972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72896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70926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94757277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p:txBody>
          <a:bodyPr/>
          <a:lstStyle>
            <a:lvl1pPr>
              <a:lnSpc>
                <a:spcPct val="100000"/>
              </a:lnSpc>
              <a:defRPr sz="4400" cap="none" baseline="0"/>
            </a:lvl1pPr>
          </a:lstStyle>
          <a:p>
            <a:r>
              <a:rPr lang="en-US"/>
              <a:t>Click to edit Master title style</a:t>
            </a:r>
            <a:endParaRPr lang="en-GB"/>
          </a:p>
        </p:txBody>
      </p:sp>
    </p:spTree>
    <p:extLst>
      <p:ext uri="{BB962C8B-B14F-4D97-AF65-F5344CB8AC3E}">
        <p14:creationId xmlns:p14="http://schemas.microsoft.com/office/powerpoint/2010/main" val="33816184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59931001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02127161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428904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ummary of the resource">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193F8CFE-E9FE-4B45-8AA2-8BA4B5525A9B}"/>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9" name="Picture Placeholder 17">
            <a:extLst>
              <a:ext uri="{FF2B5EF4-FFF2-40B4-BE49-F238E27FC236}">
                <a16:creationId xmlns:a16="http://schemas.microsoft.com/office/drawing/2014/main" id="{3CCA039A-CBF6-EFC4-409E-35A3D42EE17F}"/>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
        <p:nvSpPr>
          <p:cNvPr id="2" name="Title 3">
            <a:extLst>
              <a:ext uri="{FF2B5EF4-FFF2-40B4-BE49-F238E27FC236}">
                <a16:creationId xmlns:a16="http://schemas.microsoft.com/office/drawing/2014/main" id="{B7797134-2559-C952-8563-D5C51379923E}"/>
              </a:ext>
            </a:extLst>
          </p:cNvPr>
          <p:cNvSpPr txBox="1">
            <a:spLocks/>
          </p:cNvSpPr>
          <p:nvPr userDrawn="1"/>
        </p:nvSpPr>
        <p:spPr>
          <a:xfrm>
            <a:off x="576000" y="546214"/>
            <a:ext cx="10952385" cy="1047918"/>
          </a:xfrm>
          <a:prstGeom prst="rect">
            <a:avLst/>
          </a:prstGeom>
        </p:spPr>
        <p:txBody>
          <a:bodyPr vert="horz" lIns="0" tIns="0" rIns="0" bIns="0" rtlCol="0" anchor="t">
            <a:noAutofit/>
          </a:bodyPr>
          <a:lstStyle>
            <a:lvl1pPr algn="l" defTabSz="914400" rtl="0" eaLnBrk="1" latinLnBrk="0" hangingPunct="1">
              <a:lnSpc>
                <a:spcPts val="3450"/>
              </a:lnSpc>
              <a:spcBef>
                <a:spcPct val="0"/>
              </a:spcBef>
              <a:buNone/>
              <a:defRPr sz="4400" b="1" kern="1200">
                <a:solidFill>
                  <a:schemeClr val="tx2"/>
                </a:solidFill>
                <a:latin typeface="GriffithGothic Black" panose="02000603060000020004" pitchFamily="50" charset="0"/>
                <a:ea typeface="+mj-ea"/>
                <a:cs typeface="+mj-cs"/>
              </a:defRPr>
            </a:lvl1pPr>
          </a:lstStyle>
          <a:p>
            <a:r>
              <a:rPr lang="en-GB">
                <a:solidFill>
                  <a:srgbClr val="0A303F"/>
                </a:solidFill>
                <a:latin typeface="GriffithGothic Black" panose="02000603060000020004" pitchFamily="50" charset="0"/>
              </a:rPr>
              <a:t>Summary of the resource</a:t>
            </a:r>
          </a:p>
        </p:txBody>
      </p:sp>
    </p:spTree>
    <p:extLst>
      <p:ext uri="{BB962C8B-B14F-4D97-AF65-F5344CB8AC3E}">
        <p14:creationId xmlns:p14="http://schemas.microsoft.com/office/powerpoint/2010/main" val="387671707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67987873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368935239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GB"/>
              <a:t>Because design and innovation matter</a:t>
            </a:r>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2071805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1_Title Slide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74E0D493-7CDD-81FB-5C3C-C0ADE1D86344}"/>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C3631BE1-AA29-3854-A738-EA6FD57CC09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24446524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1_Title Slide B">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CE162F4E-FD81-C878-5C0F-0D7556602BB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1BB48497-4B61-2B0C-8958-B565C3D23317}"/>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08618546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1_Title Slide C">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8" name="Footer Placeholder 4">
            <a:extLst>
              <a:ext uri="{FF2B5EF4-FFF2-40B4-BE49-F238E27FC236}">
                <a16:creationId xmlns:a16="http://schemas.microsoft.com/office/drawing/2014/main" id="{BB1B1310-50E5-D5D1-EFB4-8DC391443DC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10" name="Text Placeholder 2">
            <a:extLst>
              <a:ext uri="{FF2B5EF4-FFF2-40B4-BE49-F238E27FC236}">
                <a16:creationId xmlns:a16="http://schemas.microsoft.com/office/drawing/2014/main" id="{4B690FD4-C934-811C-71A0-09B544BFA63C}"/>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88059880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1_Title Slide 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bg1"/>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bg1"/>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5" name="Footer Placeholder 4">
            <a:extLst>
              <a:ext uri="{FF2B5EF4-FFF2-40B4-BE49-F238E27FC236}">
                <a16:creationId xmlns:a16="http://schemas.microsoft.com/office/drawing/2014/main" id="{7B11E5D2-715B-FEDA-87A6-82786219F499}"/>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08CE8B93-4C66-C694-88C0-FF8368F987D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55788075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_Title Slide 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tx2"/>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Footer Placeholder 4">
            <a:extLst>
              <a:ext uri="{FF2B5EF4-FFF2-40B4-BE49-F238E27FC236}">
                <a16:creationId xmlns:a16="http://schemas.microsoft.com/office/drawing/2014/main" id="{D5821313-D819-4712-C30F-72F4C064B4B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8ABE88D6-05B7-4F47-6631-7421A21AF695}"/>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28497290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1_Title Slide F">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2144803"/>
            <a:ext cx="5192806" cy="2387600"/>
          </a:xfrm>
        </p:spPr>
        <p:txBody>
          <a:bodyPr anchor="ctr"/>
          <a:lstStyle>
            <a:lvl1pPr algn="l">
              <a:defRPr sz="3450" b="1" i="0" cap="all" baseline="0">
                <a:solidFill>
                  <a:schemeClr val="tx2"/>
                </a:solidFill>
                <a:latin typeface="Arial" panose="020B0604020202020204" pitchFamily="34" charset="0"/>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9748"/>
            <a:ext cx="5192806" cy="564776"/>
          </a:xfrm>
        </p:spPr>
        <p:txBody>
          <a:bodyPr/>
          <a:lstStyle>
            <a:lvl1pPr marL="0" indent="0" algn="l">
              <a:spcBef>
                <a:spcPts val="0"/>
              </a:spcBef>
              <a:buNone/>
              <a:defRPr sz="1900" spc="-20"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E7868B4B-3DD3-500A-4013-4EDDAE78F419}"/>
              </a:ext>
            </a:extLst>
          </p:cNvPr>
          <p:cNvSpPr>
            <a:spLocks noGrp="1"/>
          </p:cNvSpPr>
          <p:nvPr>
            <p:ph type="dt" sz="half" idx="10"/>
          </p:nvPr>
        </p:nvSpPr>
        <p:spPr>
          <a:xfrm>
            <a:off x="576000" y="5318220"/>
            <a:ext cx="5192806" cy="365125"/>
          </a:xfrm>
        </p:spPr>
        <p:txBody>
          <a:bodyPr/>
          <a:lstStyle>
            <a:lvl1pPr>
              <a:defRPr sz="1900" spc="-20" baseline="0">
                <a:solidFill>
                  <a:schemeClr val="tx2"/>
                </a:solidFill>
              </a:defRPr>
            </a:lvl1pPr>
          </a:lstStyle>
          <a:p>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pic>
        <p:nvPicPr>
          <p:cNvPr id="6" name="Picture 5">
            <a:extLst>
              <a:ext uri="{FF2B5EF4-FFF2-40B4-BE49-F238E27FC236}">
                <a16:creationId xmlns:a16="http://schemas.microsoft.com/office/drawing/2014/main" id="{EEF3CEFC-BFBD-F05C-9CBE-7BACFB5EEEB8}"/>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5" name="Footer Placeholder 4">
            <a:extLst>
              <a:ext uri="{FF2B5EF4-FFF2-40B4-BE49-F238E27FC236}">
                <a16:creationId xmlns:a16="http://schemas.microsoft.com/office/drawing/2014/main" id="{118E3D20-3D6E-6C49-203A-091EFEB7009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8" name="Text Placeholder 2">
            <a:extLst>
              <a:ext uri="{FF2B5EF4-FFF2-40B4-BE49-F238E27FC236}">
                <a16:creationId xmlns:a16="http://schemas.microsoft.com/office/drawing/2014/main" id="{628F7603-7F2E-EE2B-1B58-17F2C97FA85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95286267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1_Introduction A">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A3A018-5929-7FD8-0AB0-C2D528BE03AF}"/>
              </a:ext>
            </a:extLst>
          </p:cNvPr>
          <p:cNvSpPr>
            <a:spLocks noGrp="1"/>
          </p:cNvSpPr>
          <p:nvPr>
            <p:ph type="ctrTitle"/>
          </p:nvPr>
        </p:nvSpPr>
        <p:spPr>
          <a:xfrm>
            <a:off x="576000" y="807052"/>
            <a:ext cx="9144000" cy="1358079"/>
          </a:xfrm>
        </p:spPr>
        <p:txBody>
          <a:bodyPr anchor="b"/>
          <a:lstStyle>
            <a:lvl1pPr algn="l" defTabSz="914400" rtl="0" eaLnBrk="1" latinLnBrk="0" hangingPunct="1">
              <a:lnSpc>
                <a:spcPct val="90000"/>
              </a:lnSpc>
              <a:spcBef>
                <a:spcPct val="0"/>
              </a:spcBef>
              <a:buNone/>
              <a:defRPr lang="en-GB" sz="3450" b="1" i="0" kern="1200" cap="all" baseline="0" dirty="0">
                <a:solidFill>
                  <a:schemeClr val="bg1"/>
                </a:solidFill>
                <a:latin typeface="Arial" panose="020B0604020202020204" pitchFamily="34" charset="0"/>
                <a:ea typeface="+mj-ea"/>
                <a:cs typeface="Arial" panose="020B0604020202020204" pitchFamily="34" charset="0"/>
              </a:defRPr>
            </a:lvl1pPr>
          </a:lstStyle>
          <a:p>
            <a:r>
              <a:rPr lang="en-US"/>
              <a:t>Click to edit Master title style</a:t>
            </a:r>
            <a:endParaRPr lang="en-GB"/>
          </a:p>
        </p:txBody>
      </p:sp>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2621708"/>
            <a:ext cx="9144000" cy="3063957"/>
          </a:xfrm>
        </p:spPr>
        <p:txBody>
          <a:bodyPr/>
          <a:lstStyle>
            <a:lvl1pPr marL="0" indent="0" algn="l">
              <a:lnSpc>
                <a:spcPts val="2900"/>
              </a:lnSpc>
              <a:spcBef>
                <a:spcPts val="0"/>
              </a:spcBef>
              <a:spcAft>
                <a:spcPts val="800"/>
              </a:spcAft>
              <a:buNone/>
              <a:defRPr sz="29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Footer Placeholder 4">
            <a:extLst>
              <a:ext uri="{FF2B5EF4-FFF2-40B4-BE49-F238E27FC236}">
                <a16:creationId xmlns:a16="http://schemas.microsoft.com/office/drawing/2014/main" id="{2E769984-BF69-B57F-6C68-8CE234CD9915}"/>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Tree>
    <p:extLst>
      <p:ext uri="{BB962C8B-B14F-4D97-AF65-F5344CB8AC3E}">
        <p14:creationId xmlns:p14="http://schemas.microsoft.com/office/powerpoint/2010/main" val="35358264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grpSp>
        <p:nvGrpSpPr>
          <p:cNvPr id="8" name="Group 7">
            <a:extLst>
              <a:ext uri="{FF2B5EF4-FFF2-40B4-BE49-F238E27FC236}">
                <a16:creationId xmlns:a16="http://schemas.microsoft.com/office/drawing/2014/main" id="{1F62C068-A9F1-178A-4852-A04BDC21FED5}"/>
              </a:ext>
            </a:extLst>
          </p:cNvPr>
          <p:cNvGrpSpPr/>
          <p:nvPr userDrawn="1"/>
        </p:nvGrpSpPr>
        <p:grpSpPr>
          <a:xfrm>
            <a:off x="10537637" y="336669"/>
            <a:ext cx="1192975" cy="5487479"/>
            <a:chOff x="10531870" y="303720"/>
            <a:chExt cx="1359383" cy="6252927"/>
          </a:xfrm>
        </p:grpSpPr>
        <p:pic>
          <p:nvPicPr>
            <p:cNvPr id="9" name="Picture 8" descr="Shape, polygon&#10;&#10;Description automatically generated">
              <a:extLst>
                <a:ext uri="{FF2B5EF4-FFF2-40B4-BE49-F238E27FC236}">
                  <a16:creationId xmlns:a16="http://schemas.microsoft.com/office/drawing/2014/main" id="{F42EA3F9-D4EF-2C73-61F5-1FBCB80603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0" name="Picture 9" descr="Shape, polygon&#10;&#10;Description automatically generated">
              <a:extLst>
                <a:ext uri="{FF2B5EF4-FFF2-40B4-BE49-F238E27FC236}">
                  <a16:creationId xmlns:a16="http://schemas.microsoft.com/office/drawing/2014/main" id="{3D16473C-668E-046E-2173-52481C6CEA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1" name="Picture 10" descr="Shape, polygon&#10;&#10;Description automatically generated">
              <a:extLst>
                <a:ext uri="{FF2B5EF4-FFF2-40B4-BE49-F238E27FC236}">
                  <a16:creationId xmlns:a16="http://schemas.microsoft.com/office/drawing/2014/main" id="{C97D6EDA-3074-96C5-0D8F-7726608E69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2" name="Picture 11" descr="A picture containing text, stop, sign, vector graphics&#10;&#10;Description automatically generated">
              <a:extLst>
                <a:ext uri="{FF2B5EF4-FFF2-40B4-BE49-F238E27FC236}">
                  <a16:creationId xmlns:a16="http://schemas.microsoft.com/office/drawing/2014/main" id="{2A7D8F05-AB10-9CA6-3E66-B81E7C4ABEA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3" name="Picture 12" descr="Polygon&#10;&#10;Description automatically generated with medium confidence">
              <a:extLst>
                <a:ext uri="{FF2B5EF4-FFF2-40B4-BE49-F238E27FC236}">
                  <a16:creationId xmlns:a16="http://schemas.microsoft.com/office/drawing/2014/main" id="{734387ED-8DE4-7F00-4D20-C17EE5A5E234}"/>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7"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spTree>
    <p:extLst>
      <p:ext uri="{BB962C8B-B14F-4D97-AF65-F5344CB8AC3E}">
        <p14:creationId xmlns:p14="http://schemas.microsoft.com/office/powerpoint/2010/main" val="222230644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_Title, content,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5400000"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999"/>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Picture Placeholder 4">
            <a:extLst>
              <a:ext uri="{FF2B5EF4-FFF2-40B4-BE49-F238E27FC236}">
                <a16:creationId xmlns:a16="http://schemas.microsoft.com/office/drawing/2014/main" id="{607B857B-0E6B-AD01-EEDE-FA161F1503D5}"/>
              </a:ext>
            </a:extLst>
          </p:cNvPr>
          <p:cNvSpPr>
            <a:spLocks noGrp="1"/>
          </p:cNvSpPr>
          <p:nvPr>
            <p:ph type="pic" sz="quarter" idx="10"/>
          </p:nvPr>
        </p:nvSpPr>
        <p:spPr>
          <a:xfrm>
            <a:off x="6216000" y="0"/>
            <a:ext cx="5976000" cy="6858000"/>
          </a:xfrm>
        </p:spPr>
        <p:txBody>
          <a:bodyPr lIns="720000" tIns="720000" rIns="720000"/>
          <a:lstStyle>
            <a:lvl1pPr algn="ctr">
              <a:defRPr/>
            </a:lvl1pPr>
          </a:lstStyle>
          <a:p>
            <a:r>
              <a:rPr lang="en-US"/>
              <a:t>Click icon to add picture</a:t>
            </a:r>
            <a:endParaRPr lang="en-GB"/>
          </a:p>
        </p:txBody>
      </p:sp>
    </p:spTree>
    <p:extLst>
      <p:ext uri="{BB962C8B-B14F-4D97-AF65-F5344CB8AC3E}">
        <p14:creationId xmlns:p14="http://schemas.microsoft.com/office/powerpoint/2010/main" val="182472572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_Title and 2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6216001" y="2573265"/>
            <a:ext cx="5400000"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4338893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_Title and 3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lnSpc>
                <a:spcPct val="100000"/>
              </a:lnSpc>
              <a:defRPr sz="4400" cap="all" baseline="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8089129"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4332564" y="2573265"/>
            <a:ext cx="3526872"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7435582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_Title and 5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5999" y="546214"/>
            <a:ext cx="11040001" cy="1047918"/>
          </a:xfrm>
        </p:spPr>
        <p:txBody>
          <a:bodyPr/>
          <a:lstStyle>
            <a:lvl1pPr>
              <a:defRPr sz="4400" cap="all" baseline="0">
                <a:solidFill>
                  <a:schemeClr val="tx2"/>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0181EB39-8D34-FEEE-01B1-DE91136660CA}"/>
              </a:ext>
            </a:extLst>
          </p:cNvPr>
          <p:cNvSpPr>
            <a:spLocks noGrp="1"/>
          </p:cNvSpPr>
          <p:nvPr>
            <p:ph idx="1"/>
          </p:nvPr>
        </p:nvSpPr>
        <p:spPr>
          <a:xfrm>
            <a:off x="576001"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2">
            <a:extLst>
              <a:ext uri="{FF2B5EF4-FFF2-40B4-BE49-F238E27FC236}">
                <a16:creationId xmlns:a16="http://schemas.microsoft.com/office/drawing/2014/main" id="{BE1DC207-CBE2-25D9-E536-44479FCD8D6E}"/>
              </a:ext>
            </a:extLst>
          </p:cNvPr>
          <p:cNvSpPr>
            <a:spLocks noGrp="1"/>
          </p:cNvSpPr>
          <p:nvPr>
            <p:ph idx="10"/>
          </p:nvPr>
        </p:nvSpPr>
        <p:spPr>
          <a:xfrm>
            <a:off x="9599875"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Content Placeholder 2">
            <a:extLst>
              <a:ext uri="{FF2B5EF4-FFF2-40B4-BE49-F238E27FC236}">
                <a16:creationId xmlns:a16="http://schemas.microsoft.com/office/drawing/2014/main" id="{246FE9E5-2071-3147-C6A3-419D118A0CB3}"/>
              </a:ext>
            </a:extLst>
          </p:cNvPr>
          <p:cNvSpPr>
            <a:spLocks noGrp="1"/>
          </p:cNvSpPr>
          <p:nvPr>
            <p:ph idx="11"/>
          </p:nvPr>
        </p:nvSpPr>
        <p:spPr>
          <a:xfrm>
            <a:off x="5087937" y="2573265"/>
            <a:ext cx="2016126"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Content Placeholder 2">
            <a:extLst>
              <a:ext uri="{FF2B5EF4-FFF2-40B4-BE49-F238E27FC236}">
                <a16:creationId xmlns:a16="http://schemas.microsoft.com/office/drawing/2014/main" id="{8438E8F2-D505-AF22-FFB0-67BA326C8C56}"/>
              </a:ext>
            </a:extLst>
          </p:cNvPr>
          <p:cNvSpPr>
            <a:spLocks noGrp="1"/>
          </p:cNvSpPr>
          <p:nvPr>
            <p:ph idx="12"/>
          </p:nvPr>
        </p:nvSpPr>
        <p:spPr>
          <a:xfrm>
            <a:off x="2831969"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Content Placeholder 2">
            <a:extLst>
              <a:ext uri="{FF2B5EF4-FFF2-40B4-BE49-F238E27FC236}">
                <a16:creationId xmlns:a16="http://schemas.microsoft.com/office/drawing/2014/main" id="{54041DD5-1B8C-8E51-4677-F7A3C496A4E1}"/>
              </a:ext>
            </a:extLst>
          </p:cNvPr>
          <p:cNvSpPr>
            <a:spLocks noGrp="1"/>
          </p:cNvSpPr>
          <p:nvPr>
            <p:ph idx="13"/>
          </p:nvPr>
        </p:nvSpPr>
        <p:spPr>
          <a:xfrm>
            <a:off x="7343905" y="2573265"/>
            <a:ext cx="2016124" cy="36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91936522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1_Title and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1041200" cy="1047918"/>
          </a:xfrm>
        </p:spPr>
        <p:txBody>
          <a:bodyPr/>
          <a:lstStyle>
            <a:lvl1pPr>
              <a:lnSpc>
                <a:spcPct val="100000"/>
              </a:lnSpc>
              <a:defRPr sz="4400" cap="all" baseline="0"/>
            </a:lvl1pPr>
          </a:lstStyle>
          <a:p>
            <a:r>
              <a:rPr lang="en-US"/>
              <a:t>Click to edit Master title style</a:t>
            </a:r>
            <a:endParaRPr lang="en-GB"/>
          </a:p>
        </p:txBody>
      </p:sp>
      <p:sp>
        <p:nvSpPr>
          <p:cNvPr id="5" name="Picture Placeholder 4">
            <a:extLst>
              <a:ext uri="{FF2B5EF4-FFF2-40B4-BE49-F238E27FC236}">
                <a16:creationId xmlns:a16="http://schemas.microsoft.com/office/drawing/2014/main" id="{692E8B4D-927F-4A22-ADD7-B0474CFED32F}"/>
              </a:ext>
            </a:extLst>
          </p:cNvPr>
          <p:cNvSpPr>
            <a:spLocks noGrp="1"/>
          </p:cNvSpPr>
          <p:nvPr>
            <p:ph type="pic" sz="quarter" idx="10"/>
          </p:nvPr>
        </p:nvSpPr>
        <p:spPr>
          <a:xfrm>
            <a:off x="576263" y="1741487"/>
            <a:ext cx="11041200" cy="4536000"/>
          </a:xfrm>
        </p:spPr>
        <p:txBody>
          <a:bodyPr lIns="1080000" tIns="720000" rIns="1080000"/>
          <a:lstStyle>
            <a:lvl1pPr algn="ctr">
              <a:defRPr/>
            </a:lvl1pPr>
          </a:lstStyle>
          <a:p>
            <a:r>
              <a:rPr lang="en-US"/>
              <a:t>Click icon to add picture</a:t>
            </a:r>
            <a:endParaRPr lang="en-GB"/>
          </a:p>
        </p:txBody>
      </p:sp>
    </p:spTree>
    <p:extLst>
      <p:ext uri="{BB962C8B-B14F-4D97-AF65-F5344CB8AC3E}">
        <p14:creationId xmlns:p14="http://schemas.microsoft.com/office/powerpoint/2010/main" val="307582792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F7D9A-E827-1961-C34B-6BA4F249DB57}"/>
              </a:ext>
            </a:extLst>
          </p:cNvPr>
          <p:cNvSpPr>
            <a:spLocks noGrp="1"/>
          </p:cNvSpPr>
          <p:nvPr>
            <p:ph type="title"/>
          </p:nvPr>
        </p:nvSpPr>
        <p:spPr>
          <a:xfrm>
            <a:off x="576000" y="546214"/>
            <a:ext cx="10930711" cy="1047918"/>
          </a:xfrm>
        </p:spPr>
        <p:txBody>
          <a:bodyPr/>
          <a:lstStyle>
            <a:lvl1pPr>
              <a:defRPr sz="4400" cap="all" baseline="0"/>
            </a:lvl1pPr>
          </a:lstStyle>
          <a:p>
            <a:r>
              <a:rPr lang="en-US"/>
              <a:t>Click to edit Master title style</a:t>
            </a:r>
            <a:endParaRPr lang="en-GB"/>
          </a:p>
        </p:txBody>
      </p:sp>
    </p:spTree>
    <p:extLst>
      <p:ext uri="{BB962C8B-B14F-4D97-AF65-F5344CB8AC3E}">
        <p14:creationId xmlns:p14="http://schemas.microsoft.com/office/powerpoint/2010/main" val="9813085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_Contact A">
    <p:bg>
      <p:bgPr>
        <a:solidFill>
          <a:schemeClr val="accent1"/>
        </a:solid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A03DEEC6-19C2-8B3C-BEA6-70CF3150DD1A}"/>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C41BB174-B520-170D-070D-B25392FA3D91}"/>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81613733-3F07-78B2-C8E0-DB273ED7EEB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183955292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_Contact B">
    <p:bg>
      <p:bgPr>
        <a:solidFill>
          <a:schemeClr val="accent2"/>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sp>
        <p:nvSpPr>
          <p:cNvPr id="2" name="Footer Placeholder 4">
            <a:extLst>
              <a:ext uri="{FF2B5EF4-FFF2-40B4-BE49-F238E27FC236}">
                <a16:creationId xmlns:a16="http://schemas.microsoft.com/office/drawing/2014/main" id="{5B1599DE-C84A-AC7D-CF76-92FD501A618D}"/>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CD9E278C-C694-9F39-1F4E-C76A388FE4DD}"/>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E6226617-AA3D-99CE-D8A2-FD15DCBCC7CE}"/>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07857352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Contact C">
    <p:bg>
      <p:bgPr>
        <a:solidFill>
          <a:schemeClr val="bg1"/>
        </a:solidFill>
        <a:effectLst/>
      </p:bgPr>
    </p:bg>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68BB9CFC-D852-71BA-B755-F2ABD800F90C}"/>
              </a:ext>
            </a:extLst>
          </p:cNvPr>
          <p:cNvSpPr>
            <a:spLocks noGrp="1"/>
          </p:cNvSpPr>
          <p:nvPr>
            <p:ph type="pic" sz="quarter" idx="11"/>
          </p:nvPr>
        </p:nvSpPr>
        <p:spPr>
          <a:xfrm>
            <a:off x="8088000" y="0"/>
            <a:ext cx="4104000" cy="6858000"/>
          </a:xfrm>
        </p:spPr>
        <p:txBody>
          <a:bodyPr lIns="360000" tIns="1080000" rIns="360000"/>
          <a:lstStyle>
            <a:lvl1pPr marL="0" indent="0" algn="ctr">
              <a:buNone/>
              <a:defRPr sz="1900">
                <a:solidFill>
                  <a:schemeClr val="bg1"/>
                </a:solidFill>
              </a:defRPr>
            </a:lvl1pPr>
          </a:lstStyle>
          <a:p>
            <a:r>
              <a:rPr lang="en-US"/>
              <a:t>Click icon to add picture</a:t>
            </a:r>
            <a:endParaRPr lang="en-GB"/>
          </a:p>
        </p:txBody>
      </p:sp>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sp>
        <p:nvSpPr>
          <p:cNvPr id="2" name="Footer Placeholder 4">
            <a:extLst>
              <a:ext uri="{FF2B5EF4-FFF2-40B4-BE49-F238E27FC236}">
                <a16:creationId xmlns:a16="http://schemas.microsoft.com/office/drawing/2014/main" id="{4370AC6A-6D9A-3EC1-EC51-32E9C7F3228A}"/>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4" name="Text Placeholder 2">
            <a:extLst>
              <a:ext uri="{FF2B5EF4-FFF2-40B4-BE49-F238E27FC236}">
                <a16:creationId xmlns:a16="http://schemas.microsoft.com/office/drawing/2014/main" id="{B531A006-299D-CABF-06C0-D370EABD5878}"/>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Subtitle 2">
            <a:extLst>
              <a:ext uri="{FF2B5EF4-FFF2-40B4-BE49-F238E27FC236}">
                <a16:creationId xmlns:a16="http://schemas.microsoft.com/office/drawing/2014/main" id="{2E64CB4B-6969-902A-70E3-04EF8BCA52B3}"/>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93837519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_Contact D">
    <p:bg>
      <p:bgPr>
        <a:solidFill>
          <a:schemeClr val="accent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3D770C02-4BC1-A831-8AA2-A0C452D60F27}"/>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29BD7142-9355-7AE4-3E98-61ABF055A83C}"/>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F44DFA94-7449-7441-FFBB-D4BCCA6CBB90}"/>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D0C7EDE9-6A4F-9E73-05A3-56E5C7FA9795}"/>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406040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s v2">
    <p:spTree>
      <p:nvGrpSpPr>
        <p:cNvPr id="1" name=""/>
        <p:cNvGrpSpPr/>
        <p:nvPr/>
      </p:nvGrpSpPr>
      <p:grpSpPr>
        <a:xfrm>
          <a:off x="0" y="0"/>
          <a:ext cx="0" cy="0"/>
          <a:chOff x="0" y="0"/>
          <a:chExt cx="0" cy="0"/>
        </a:xfrm>
      </p:grpSpPr>
      <p:sp>
        <p:nvSpPr>
          <p:cNvPr id="6" name="Title 7">
            <a:extLst>
              <a:ext uri="{FF2B5EF4-FFF2-40B4-BE49-F238E27FC236}">
                <a16:creationId xmlns:a16="http://schemas.microsoft.com/office/drawing/2014/main" id="{392F371C-9F1C-57F2-D7BF-32FE87688260}"/>
              </a:ext>
            </a:extLst>
          </p:cNvPr>
          <p:cNvSpPr>
            <a:spLocks noGrp="1"/>
          </p:cNvSpPr>
          <p:nvPr>
            <p:ph type="title" hasCustomPrompt="1"/>
          </p:nvPr>
        </p:nvSpPr>
        <p:spPr>
          <a:xfrm>
            <a:off x="576000" y="546214"/>
            <a:ext cx="9166811" cy="1047918"/>
          </a:xfrm>
        </p:spPr>
        <p:txBody>
          <a:bodyPr/>
          <a:lstStyle>
            <a:lvl1pPr>
              <a:defRPr sz="4400">
                <a:latin typeface="GriffithGothic Black" panose="02000603060000020004" pitchFamily="50" charset="0"/>
              </a:defRPr>
            </a:lvl1pPr>
          </a:lstStyle>
          <a:p>
            <a:r>
              <a:rPr lang="en-GB" sz="4400">
                <a:latin typeface="GriffithGothic Black" panose="02000603060000020004" pitchFamily="50" charset="0"/>
              </a:rPr>
              <a:t>Contents</a:t>
            </a:r>
            <a:endParaRPr lang="en-GB" sz="4400">
              <a:latin typeface="Griffith Gothic Black" panose="020B0503060000000000" pitchFamily="34" charset="0"/>
            </a:endParaRPr>
          </a:p>
        </p:txBody>
      </p:sp>
      <p:sp>
        <p:nvSpPr>
          <p:cNvPr id="7" name="Content Placeholder 2">
            <a:extLst>
              <a:ext uri="{FF2B5EF4-FFF2-40B4-BE49-F238E27FC236}">
                <a16:creationId xmlns:a16="http://schemas.microsoft.com/office/drawing/2014/main" id="{7A7D5461-08FD-756D-AAD0-3FE1EB3158BC}"/>
              </a:ext>
            </a:extLst>
          </p:cNvPr>
          <p:cNvSpPr>
            <a:spLocks noGrp="1"/>
          </p:cNvSpPr>
          <p:nvPr>
            <p:ph idx="4294967295"/>
          </p:nvPr>
        </p:nvSpPr>
        <p:spPr>
          <a:xfrm>
            <a:off x="667314" y="1348746"/>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solidFill>
                  <a:srgbClr val="00B0F0"/>
                </a:solidFill>
                <a:latin typeface="+mj-lt"/>
                <a:ea typeface="Roboto" panose="02000000000000000000" pitchFamily="2" charset="0"/>
                <a:cs typeface="Roboto" panose="02000000000000000000" pitchFamily="2" charset="0"/>
              </a:rPr>
              <a:t>Communication</a:t>
            </a:r>
          </a:p>
          <a:p>
            <a:pPr marL="457200" indent="-457200">
              <a:lnSpc>
                <a:spcPct val="150000"/>
              </a:lnSpc>
              <a:buFont typeface="Arial"/>
              <a:buAutoNum type="arabicPeriod"/>
            </a:pPr>
            <a:r>
              <a:rPr lang="en-GB" sz="2400" b="1">
                <a:solidFill>
                  <a:srgbClr val="00B050"/>
                </a:solidFill>
                <a:latin typeface="+mj-lt"/>
                <a:ea typeface="Roboto" panose="02000000000000000000" pitchFamily="2" charset="0"/>
                <a:cs typeface="Roboto" panose="02000000000000000000" pitchFamily="2" charset="0"/>
              </a:rPr>
              <a:t>Curriculum links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pic>
        <p:nvPicPr>
          <p:cNvPr id="16" name="Picture 15">
            <a:extLst>
              <a:ext uri="{FF2B5EF4-FFF2-40B4-BE49-F238E27FC236}">
                <a16:creationId xmlns:a16="http://schemas.microsoft.com/office/drawing/2014/main" id="{07FF85CD-7AB4-93D5-7205-B381B03E26B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659326" y="6017269"/>
            <a:ext cx="1144314" cy="554494"/>
          </a:xfrm>
          <a:prstGeom prst="rect">
            <a:avLst/>
          </a:prstGeom>
        </p:spPr>
      </p:pic>
      <p:sp>
        <p:nvSpPr>
          <p:cNvPr id="19" name="Picture Placeholder 17">
            <a:extLst>
              <a:ext uri="{FF2B5EF4-FFF2-40B4-BE49-F238E27FC236}">
                <a16:creationId xmlns:a16="http://schemas.microsoft.com/office/drawing/2014/main" id="{30D0B384-836B-D17E-5A29-C30D4DB9251E}"/>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grpSp>
        <p:nvGrpSpPr>
          <p:cNvPr id="2" name="Group 1">
            <a:extLst>
              <a:ext uri="{FF2B5EF4-FFF2-40B4-BE49-F238E27FC236}">
                <a16:creationId xmlns:a16="http://schemas.microsoft.com/office/drawing/2014/main" id="{6AEBD518-D738-F608-C7FF-49AA3061C5E7}"/>
              </a:ext>
            </a:extLst>
          </p:cNvPr>
          <p:cNvGrpSpPr/>
          <p:nvPr userDrawn="1"/>
        </p:nvGrpSpPr>
        <p:grpSpPr>
          <a:xfrm>
            <a:off x="10629275" y="379908"/>
            <a:ext cx="1009698" cy="5529502"/>
            <a:chOff x="10571548" y="303720"/>
            <a:chExt cx="1059082" cy="5799948"/>
          </a:xfrm>
        </p:grpSpPr>
        <p:grpSp>
          <p:nvGrpSpPr>
            <p:cNvPr id="3" name="Group 2">
              <a:extLst>
                <a:ext uri="{FF2B5EF4-FFF2-40B4-BE49-F238E27FC236}">
                  <a16:creationId xmlns:a16="http://schemas.microsoft.com/office/drawing/2014/main" id="{7DAF7C5C-4B91-6DF4-8F7C-466E57FD2AE6}"/>
                </a:ext>
              </a:extLst>
            </p:cNvPr>
            <p:cNvGrpSpPr/>
            <p:nvPr/>
          </p:nvGrpSpPr>
          <p:grpSpPr>
            <a:xfrm>
              <a:off x="10575415" y="303720"/>
              <a:ext cx="1040585" cy="4786513"/>
              <a:chOff x="10531870" y="303720"/>
              <a:chExt cx="1359383" cy="6252927"/>
            </a:xfrm>
          </p:grpSpPr>
          <p:pic>
            <p:nvPicPr>
              <p:cNvPr id="5" name="Picture 4" descr="Shape, polygon&#10;&#10;Description automatically generated">
                <a:extLst>
                  <a:ext uri="{FF2B5EF4-FFF2-40B4-BE49-F238E27FC236}">
                    <a16:creationId xmlns:a16="http://schemas.microsoft.com/office/drawing/2014/main" id="{C3EEE3FF-404E-FC9A-2FFF-1B756AA364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31870" y="303720"/>
                <a:ext cx="1350034" cy="1170104"/>
              </a:xfrm>
              <a:prstGeom prst="rect">
                <a:avLst/>
              </a:prstGeom>
            </p:spPr>
          </p:pic>
          <p:pic>
            <p:nvPicPr>
              <p:cNvPr id="14" name="Picture 13" descr="Shape, polygon&#10;&#10;Description automatically generated">
                <a:extLst>
                  <a:ext uri="{FF2B5EF4-FFF2-40B4-BE49-F238E27FC236}">
                    <a16:creationId xmlns:a16="http://schemas.microsoft.com/office/drawing/2014/main" id="{D18C02DE-FA4A-1D9B-B1C3-A667C615278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32412" y="1568398"/>
                <a:ext cx="1334677" cy="1156793"/>
              </a:xfrm>
              <a:prstGeom prst="rect">
                <a:avLst/>
              </a:prstGeom>
            </p:spPr>
          </p:pic>
          <p:pic>
            <p:nvPicPr>
              <p:cNvPr id="15" name="Picture 14" descr="Shape, polygon&#10;&#10;Description automatically generated">
                <a:extLst>
                  <a:ext uri="{FF2B5EF4-FFF2-40B4-BE49-F238E27FC236}">
                    <a16:creationId xmlns:a16="http://schemas.microsoft.com/office/drawing/2014/main" id="{5D424908-6A00-4F23-DDF7-004300D1E43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531870" y="2819628"/>
                <a:ext cx="1359383" cy="1178207"/>
              </a:xfrm>
              <a:prstGeom prst="rect">
                <a:avLst/>
              </a:prstGeom>
            </p:spPr>
          </p:pic>
          <p:pic>
            <p:nvPicPr>
              <p:cNvPr id="17" name="Picture 16" descr="A picture containing text, stop, sign, vector graphics&#10;&#10;Description automatically generated">
                <a:extLst>
                  <a:ext uri="{FF2B5EF4-FFF2-40B4-BE49-F238E27FC236}">
                    <a16:creationId xmlns:a16="http://schemas.microsoft.com/office/drawing/2014/main" id="{1713D905-5477-7B2B-A73D-E4DC6481730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531870" y="4098781"/>
                <a:ext cx="1359383" cy="1178207"/>
              </a:xfrm>
              <a:prstGeom prst="rect">
                <a:avLst/>
              </a:prstGeom>
            </p:spPr>
          </p:pic>
          <p:pic>
            <p:nvPicPr>
              <p:cNvPr id="18" name="Picture 17" descr="Polygon&#10;&#10;Description automatically generated with medium confidence">
                <a:extLst>
                  <a:ext uri="{FF2B5EF4-FFF2-40B4-BE49-F238E27FC236}">
                    <a16:creationId xmlns:a16="http://schemas.microsoft.com/office/drawing/2014/main" id="{E7F18389-1E30-A3A6-C14E-680853B3E28A}"/>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531870" y="5378440"/>
                <a:ext cx="1359383" cy="1178207"/>
              </a:xfrm>
              <a:prstGeom prst="rect">
                <a:avLst/>
              </a:prstGeom>
            </p:spPr>
          </p:pic>
        </p:grpSp>
        <p:pic>
          <p:nvPicPr>
            <p:cNvPr id="4" name="Picture 3">
              <a:extLst>
                <a:ext uri="{FF2B5EF4-FFF2-40B4-BE49-F238E27FC236}">
                  <a16:creationId xmlns:a16="http://schemas.microsoft.com/office/drawing/2014/main" id="{BA88032D-EB29-07FB-11C0-31CB03307A7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571548" y="5186671"/>
              <a:ext cx="1059082" cy="916997"/>
            </a:xfrm>
            <a:prstGeom prst="rect">
              <a:avLst/>
            </a:prstGeom>
          </p:spPr>
        </p:pic>
      </p:grpSp>
    </p:spTree>
    <p:extLst>
      <p:ext uri="{BB962C8B-B14F-4D97-AF65-F5344CB8AC3E}">
        <p14:creationId xmlns:p14="http://schemas.microsoft.com/office/powerpoint/2010/main" val="117915387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_Contact E">
    <p:bg>
      <p:bgPr>
        <a:solidFill>
          <a:schemeClr val="accent2"/>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tretch>
            <a:fill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bg1"/>
                </a:solidFill>
              </a:rPr>
              <a:t>Contact</a:t>
            </a:r>
          </a:p>
        </p:txBody>
      </p:sp>
      <p:pic>
        <p:nvPicPr>
          <p:cNvPr id="2" name="Picture 1">
            <a:extLst>
              <a:ext uri="{FF2B5EF4-FFF2-40B4-BE49-F238E27FC236}">
                <a16:creationId xmlns:a16="http://schemas.microsoft.com/office/drawing/2014/main" id="{92E07DFD-D5FF-676F-E453-7161CAAE08DF}"/>
              </a:ext>
            </a:extLst>
          </p:cNvPr>
          <p:cNvPicPr>
            <a:picLocks noChangeAspect="1"/>
          </p:cNvPicPr>
          <p:nvPr userDrawn="1"/>
        </p:nvPicPr>
        <p:blipFill>
          <a:blip r:embed="rId3"/>
          <a:stretch>
            <a:fillRect/>
          </a:stretch>
        </p:blipFill>
        <p:spPr>
          <a:xfrm>
            <a:off x="9214783" y="161925"/>
            <a:ext cx="2832100" cy="6565900"/>
          </a:xfrm>
          <a:prstGeom prst="rect">
            <a:avLst/>
          </a:prstGeom>
        </p:spPr>
      </p:pic>
      <p:sp>
        <p:nvSpPr>
          <p:cNvPr id="4" name="Footer Placeholder 4">
            <a:extLst>
              <a:ext uri="{FF2B5EF4-FFF2-40B4-BE49-F238E27FC236}">
                <a16:creationId xmlns:a16="http://schemas.microsoft.com/office/drawing/2014/main" id="{B314543D-1360-91A9-EBAD-A52452DDFB12}"/>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bg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50D132C4-0EBB-D846-B052-2733018FDBD9}"/>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377D50B1-C82F-F884-55A6-E04C47ED88C4}"/>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27994781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1_Contact F">
    <p:bg>
      <p:bgPr>
        <a:solidFill>
          <a:schemeClr val="bg1"/>
        </a:solidFill>
        <a:effectLst/>
      </p:bgPr>
    </p:bg>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CDA4635-2684-CDB1-AAE0-6ECCC935CB15}"/>
              </a:ext>
            </a:extLst>
          </p:cNvPr>
          <p:cNvPicPr>
            <a:picLocks noChangeAspect="1"/>
          </p:cNvPicPr>
          <p:nvPr userDrawn="1"/>
        </p:nvPicPr>
        <p:blipFill>
          <a:blip r:embed="rId2"/>
          <a:srcRect/>
          <a:stretch/>
        </p:blipFill>
        <p:spPr>
          <a:xfrm>
            <a:off x="579175" y="575231"/>
            <a:ext cx="2044700" cy="990600"/>
          </a:xfrm>
          <a:prstGeom prst="rect">
            <a:avLst/>
          </a:prstGeom>
        </p:spPr>
      </p:pic>
      <p:sp>
        <p:nvSpPr>
          <p:cNvPr id="5" name="TextBox 4">
            <a:extLst>
              <a:ext uri="{FF2B5EF4-FFF2-40B4-BE49-F238E27FC236}">
                <a16:creationId xmlns:a16="http://schemas.microsoft.com/office/drawing/2014/main" id="{9D38A730-48EF-4FFA-106F-7F96D8516FE6}"/>
              </a:ext>
            </a:extLst>
          </p:cNvPr>
          <p:cNvSpPr txBox="1"/>
          <p:nvPr userDrawn="1"/>
        </p:nvSpPr>
        <p:spPr>
          <a:xfrm>
            <a:off x="576000" y="3655693"/>
            <a:ext cx="3586567" cy="723332"/>
          </a:xfrm>
          <a:prstGeom prst="rect">
            <a:avLst/>
          </a:prstGeom>
          <a:noFill/>
        </p:spPr>
        <p:txBody>
          <a:bodyPr wrap="square" lIns="0" tIns="0" rIns="0" bIns="0" rtlCol="0" anchor="b">
            <a:noAutofit/>
          </a:bodyPr>
          <a:lstStyle/>
          <a:p>
            <a:r>
              <a:rPr lang="en-GB" sz="3500" b="1" cap="all" baseline="0">
                <a:solidFill>
                  <a:schemeClr val="tx2"/>
                </a:solidFill>
              </a:rPr>
              <a:t>Contact</a:t>
            </a:r>
          </a:p>
        </p:txBody>
      </p:sp>
      <p:pic>
        <p:nvPicPr>
          <p:cNvPr id="2" name="Picture 1">
            <a:extLst>
              <a:ext uri="{FF2B5EF4-FFF2-40B4-BE49-F238E27FC236}">
                <a16:creationId xmlns:a16="http://schemas.microsoft.com/office/drawing/2014/main" id="{93AD91CD-0C2B-BEFA-D850-681EDAD0FFAC}"/>
              </a:ext>
            </a:extLst>
          </p:cNvPr>
          <p:cNvPicPr>
            <a:picLocks noChangeAspect="1"/>
          </p:cNvPicPr>
          <p:nvPr userDrawn="1"/>
        </p:nvPicPr>
        <p:blipFill>
          <a:blip r:embed="rId3"/>
          <a:srcRect/>
          <a:stretch/>
        </p:blipFill>
        <p:spPr>
          <a:xfrm>
            <a:off x="9214783" y="161925"/>
            <a:ext cx="2832100" cy="6565899"/>
          </a:xfrm>
          <a:prstGeom prst="rect">
            <a:avLst/>
          </a:prstGeom>
        </p:spPr>
      </p:pic>
      <p:sp>
        <p:nvSpPr>
          <p:cNvPr id="4" name="Footer Placeholder 4">
            <a:extLst>
              <a:ext uri="{FF2B5EF4-FFF2-40B4-BE49-F238E27FC236}">
                <a16:creationId xmlns:a16="http://schemas.microsoft.com/office/drawing/2014/main" id="{706A6830-1A2A-7364-00B4-06A6DB52A3B3}"/>
              </a:ext>
            </a:extLst>
          </p:cNvPr>
          <p:cNvSpPr>
            <a:spLocks noGrp="1"/>
          </p:cNvSpPr>
          <p:nvPr>
            <p:ph type="ftr" sz="quarter" idx="12"/>
          </p:nvPr>
        </p:nvSpPr>
        <p:spPr>
          <a:xfrm>
            <a:off x="575999" y="6052820"/>
            <a:ext cx="6480000" cy="360000"/>
          </a:xfrm>
        </p:spPr>
        <p:txBody>
          <a:bodyPr anchor="t"/>
          <a:lstStyle>
            <a:lvl1pPr algn="l">
              <a:defRPr lang="en-GB" sz="1900" kern="1200" spc="-20" baseline="0" dirty="0">
                <a:solidFill>
                  <a:schemeClr val="tx1"/>
                </a:solidFill>
                <a:latin typeface="+mn-lt"/>
                <a:ea typeface="+mn-ea"/>
                <a:cs typeface="+mn-cs"/>
              </a:defRPr>
            </a:lvl1pPr>
          </a:lstStyle>
          <a:p>
            <a:r>
              <a:rPr lang="en-US"/>
              <a:t>Because design and innovation matter</a:t>
            </a:r>
            <a:endParaRPr lang="en-GB"/>
          </a:p>
        </p:txBody>
      </p:sp>
      <p:sp>
        <p:nvSpPr>
          <p:cNvPr id="6" name="Text Placeholder 2">
            <a:extLst>
              <a:ext uri="{FF2B5EF4-FFF2-40B4-BE49-F238E27FC236}">
                <a16:creationId xmlns:a16="http://schemas.microsoft.com/office/drawing/2014/main" id="{0269F154-09EF-AB09-6C40-CB3B4DCC6771}"/>
              </a:ext>
            </a:extLst>
          </p:cNvPr>
          <p:cNvSpPr>
            <a:spLocks noGrp="1"/>
          </p:cNvSpPr>
          <p:nvPr>
            <p:ph type="body" idx="13"/>
          </p:nvPr>
        </p:nvSpPr>
        <p:spPr>
          <a:xfrm>
            <a:off x="575999" y="5620389"/>
            <a:ext cx="6480000" cy="360000"/>
          </a:xfrm>
        </p:spPr>
        <p:txBody>
          <a:bodyPr anchor="t"/>
          <a:lstStyle>
            <a:lvl1pPr marL="0" indent="0">
              <a:buNone/>
              <a:defRPr sz="1900" b="0" spc="-20"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Subtitle 2">
            <a:extLst>
              <a:ext uri="{FF2B5EF4-FFF2-40B4-BE49-F238E27FC236}">
                <a16:creationId xmlns:a16="http://schemas.microsoft.com/office/drawing/2014/main" id="{AFD85F04-6190-8CAF-4E98-50054B04BC3C}"/>
              </a:ext>
            </a:extLst>
          </p:cNvPr>
          <p:cNvSpPr>
            <a:spLocks noGrp="1"/>
          </p:cNvSpPr>
          <p:nvPr>
            <p:ph type="subTitle" idx="1"/>
          </p:nvPr>
        </p:nvSpPr>
        <p:spPr>
          <a:xfrm>
            <a:off x="576000" y="4690800"/>
            <a:ext cx="5192806" cy="924481"/>
          </a:xfrm>
        </p:spPr>
        <p:txBody>
          <a:bodyPr/>
          <a:lstStyle>
            <a:lvl1pPr marL="0" indent="0" algn="l">
              <a:lnSpc>
                <a:spcPts val="2100"/>
              </a:lnSpc>
              <a:spcBef>
                <a:spcPts val="0"/>
              </a:spcBef>
              <a:buNone/>
              <a:defRPr sz="1900" spc="-20" baseline="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Tree>
    <p:extLst>
      <p:ext uri="{BB962C8B-B14F-4D97-AF65-F5344CB8AC3E}">
        <p14:creationId xmlns:p14="http://schemas.microsoft.com/office/powerpoint/2010/main" val="10135426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p:bg>
      <p:bgPr>
        <a:solidFill>
          <a:schemeClr val="tx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7EA6442-5106-FAD0-F7BA-B852336982EF}"/>
              </a:ext>
            </a:extLst>
          </p:cNvPr>
          <p:cNvSpPr/>
          <p:nvPr userDrawn="1"/>
        </p:nvSpPr>
        <p:spPr>
          <a:xfrm>
            <a:off x="0" y="0"/>
            <a:ext cx="12192000" cy="685800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69555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Empathize Stag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8A98A60-E879-C631-62B8-B8D05C6E6896}"/>
              </a:ext>
            </a:extLst>
          </p:cNvPr>
          <p:cNvSpPr/>
          <p:nvPr userDrawn="1"/>
        </p:nvSpPr>
        <p:spPr>
          <a:xfrm>
            <a:off x="10478814" y="-19051"/>
            <a:ext cx="1713186" cy="6877051"/>
          </a:xfrm>
          <a:prstGeom prst="rect">
            <a:avLst/>
          </a:prstGeom>
          <a:solidFill>
            <a:srgbClr val="ACACD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itle 4">
            <a:extLst>
              <a:ext uri="{FF2B5EF4-FFF2-40B4-BE49-F238E27FC236}">
                <a16:creationId xmlns:a16="http://schemas.microsoft.com/office/drawing/2014/main" id="{6A8F048D-FC8A-7A03-B5BC-9C1C4114D76A}"/>
              </a:ext>
            </a:extLst>
          </p:cNvPr>
          <p:cNvSpPr>
            <a:spLocks noGrp="1"/>
          </p:cNvSpPr>
          <p:nvPr>
            <p:ph type="title" hasCustomPrompt="1"/>
          </p:nvPr>
        </p:nvSpPr>
        <p:spPr>
          <a:xfrm>
            <a:off x="576000" y="546214"/>
            <a:ext cx="9166811" cy="1047918"/>
          </a:xfrm>
        </p:spPr>
        <p:txBody>
          <a:bodyPr/>
          <a:lstStyle>
            <a:lvl1pPr>
              <a:defRPr>
                <a:latin typeface="GriffithGothic Black" panose="02000603060000020004" pitchFamily="50" charset="0"/>
              </a:defRPr>
            </a:lvl1pPr>
          </a:lstStyle>
          <a:p>
            <a:r>
              <a:rPr lang="en-GB" sz="4400">
                <a:latin typeface="GriffithGothic Black" panose="02000603060000020004" pitchFamily="50" charset="0"/>
              </a:rPr>
              <a:t>Empathize stage</a:t>
            </a:r>
            <a:endParaRPr lang="en-GB" sz="4400">
              <a:latin typeface="Griffith Gothic Black" panose="020B0503060000000000" pitchFamily="34" charset="0"/>
            </a:endParaRPr>
          </a:p>
        </p:txBody>
      </p:sp>
      <p:pic>
        <p:nvPicPr>
          <p:cNvPr id="9" name="Picture 8" descr="Shape, polygon&#10;&#10;Description automatically generated">
            <a:extLst>
              <a:ext uri="{FF2B5EF4-FFF2-40B4-BE49-F238E27FC236}">
                <a16:creationId xmlns:a16="http://schemas.microsoft.com/office/drawing/2014/main" id="{029B7DD6-8549-D455-769B-9A63DA5AA70C}"/>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610679" y="93869"/>
            <a:ext cx="1541653" cy="1336183"/>
          </a:xfrm>
          <a:prstGeom prst="rect">
            <a:avLst/>
          </a:prstGeom>
        </p:spPr>
      </p:pic>
      <p:pic>
        <p:nvPicPr>
          <p:cNvPr id="16" name="Picture 15" descr="A black background with white text&#10;&#10;Description automatically generated with low confidence">
            <a:extLst>
              <a:ext uri="{FF2B5EF4-FFF2-40B4-BE49-F238E27FC236}">
                <a16:creationId xmlns:a16="http://schemas.microsoft.com/office/drawing/2014/main" id="{05C1B615-F9D9-E14B-FE73-B482C356E86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659327" y="6011854"/>
            <a:ext cx="1144314" cy="554494"/>
          </a:xfrm>
          <a:prstGeom prst="rect">
            <a:avLst/>
          </a:prstGeom>
        </p:spPr>
      </p:pic>
      <p:sp>
        <p:nvSpPr>
          <p:cNvPr id="17" name="Picture Placeholder 17">
            <a:extLst>
              <a:ext uri="{FF2B5EF4-FFF2-40B4-BE49-F238E27FC236}">
                <a16:creationId xmlns:a16="http://schemas.microsoft.com/office/drawing/2014/main" id="{9AAB0E9F-0286-7638-35DF-33C3D63F341A}"/>
              </a:ext>
            </a:extLst>
          </p:cNvPr>
          <p:cNvSpPr>
            <a:spLocks noGrp="1"/>
          </p:cNvSpPr>
          <p:nvPr>
            <p:ph type="pic" sz="quarter" idx="10" hasCustomPrompt="1"/>
          </p:nvPr>
        </p:nvSpPr>
        <p:spPr>
          <a:xfrm>
            <a:off x="461389" y="5824148"/>
            <a:ext cx="1723012" cy="784921"/>
          </a:xfrm>
        </p:spPr>
        <p:txBody>
          <a:bodyPr/>
          <a:lstStyle>
            <a:lvl1pPr>
              <a:defRPr/>
            </a:lvl1pPr>
          </a:lstStyle>
          <a:p>
            <a:r>
              <a:rPr lang="en-GB"/>
              <a:t>Company logo</a:t>
            </a:r>
          </a:p>
        </p:txBody>
      </p:sp>
      <p:pic>
        <p:nvPicPr>
          <p:cNvPr id="18" name="Picture 17">
            <a:extLst>
              <a:ext uri="{FF2B5EF4-FFF2-40B4-BE49-F238E27FC236}">
                <a16:creationId xmlns:a16="http://schemas.microsoft.com/office/drawing/2014/main" id="{02C59BBE-EA5A-DE4D-25C7-D304A948789A}"/>
              </a:ext>
            </a:extLst>
          </p:cNvPr>
          <p:cNvPicPr>
            <a:picLocks noChangeAspect="1"/>
          </p:cNvPicPr>
          <p:nvPr userDrawn="1"/>
        </p:nvPicPr>
        <p:blipFill rotWithShape="1">
          <a:blip r:embed="rId4">
            <a:alphaModFix amt="35000"/>
            <a:extLst>
              <a:ext uri="{28A0092B-C50C-407E-A947-70E740481C1C}">
                <a14:useLocalDpi xmlns:a14="http://schemas.microsoft.com/office/drawing/2010/main" val="0"/>
              </a:ext>
            </a:extLst>
          </a:blip>
          <a:srcRect/>
          <a:stretch/>
        </p:blipFill>
        <p:spPr>
          <a:xfrm>
            <a:off x="10743153" y="2548004"/>
            <a:ext cx="1448847" cy="2264926"/>
          </a:xfrm>
          <a:prstGeom prst="rect">
            <a:avLst/>
          </a:prstGeom>
        </p:spPr>
      </p:pic>
      <p:sp>
        <p:nvSpPr>
          <p:cNvPr id="23" name="Text Placeholder 22">
            <a:extLst>
              <a:ext uri="{FF2B5EF4-FFF2-40B4-BE49-F238E27FC236}">
                <a16:creationId xmlns:a16="http://schemas.microsoft.com/office/drawing/2014/main" id="{C65AF53D-C08D-CD48-58F8-B679CB9942BA}"/>
              </a:ext>
            </a:extLst>
          </p:cNvPr>
          <p:cNvSpPr>
            <a:spLocks noGrp="1"/>
          </p:cNvSpPr>
          <p:nvPr>
            <p:ph type="body" sz="quarter" idx="11"/>
          </p:nvPr>
        </p:nvSpPr>
        <p:spPr>
          <a:xfrm>
            <a:off x="576263" y="1908175"/>
            <a:ext cx="9655175" cy="2165350"/>
          </a:xfrm>
        </p:spPr>
        <p:txBody>
          <a:bodyPr/>
          <a:lstStyle>
            <a:lvl1pPr>
              <a:defRPr sz="1800"/>
            </a:lvl1pPr>
            <a:lvl2pPr>
              <a:defRPr sz="1800"/>
            </a:lvl2pPr>
            <a:lvl3pPr>
              <a:defRPr sz="1800"/>
            </a:lvl3pPr>
            <a:lvl4pPr>
              <a:defRPr sz="1800"/>
            </a:lvl4pPr>
            <a:lvl5pPr>
              <a:defRPr sz="1800"/>
            </a:lvl5pPr>
          </a:lstStyle>
          <a:p>
            <a:pPr lvl="0"/>
            <a:r>
              <a:rPr lang="en-US"/>
              <a:t>Click to edit Master text styles</a:t>
            </a:r>
          </a:p>
        </p:txBody>
      </p:sp>
    </p:spTree>
    <p:extLst>
      <p:ext uri="{BB962C8B-B14F-4D97-AF65-F5344CB8AC3E}">
        <p14:creationId xmlns:p14="http://schemas.microsoft.com/office/powerpoint/2010/main" val="185755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36.xml"/><Relationship Id="rId18" Type="http://schemas.openxmlformats.org/officeDocument/2006/relationships/slideLayout" Target="../slideLayouts/slideLayout41.xml"/><Relationship Id="rId26" Type="http://schemas.openxmlformats.org/officeDocument/2006/relationships/slideLayout" Target="../slideLayouts/slideLayout49.xml"/><Relationship Id="rId39" Type="http://schemas.openxmlformats.org/officeDocument/2006/relationships/slideLayout" Target="../slideLayouts/slideLayout62.xml"/><Relationship Id="rId21" Type="http://schemas.openxmlformats.org/officeDocument/2006/relationships/slideLayout" Target="../slideLayouts/slideLayout44.xml"/><Relationship Id="rId34" Type="http://schemas.openxmlformats.org/officeDocument/2006/relationships/slideLayout" Target="../slideLayouts/slideLayout57.xml"/><Relationship Id="rId42" Type="http://schemas.openxmlformats.org/officeDocument/2006/relationships/slideLayout" Target="../slideLayouts/slideLayout65.xml"/><Relationship Id="rId47" Type="http://schemas.openxmlformats.org/officeDocument/2006/relationships/slideLayout" Target="../slideLayouts/slideLayout70.xml"/><Relationship Id="rId7" Type="http://schemas.openxmlformats.org/officeDocument/2006/relationships/slideLayout" Target="../slideLayouts/slideLayout30.xml"/><Relationship Id="rId2" Type="http://schemas.openxmlformats.org/officeDocument/2006/relationships/slideLayout" Target="../slideLayouts/slideLayout25.xml"/><Relationship Id="rId16" Type="http://schemas.openxmlformats.org/officeDocument/2006/relationships/slideLayout" Target="../slideLayouts/slideLayout39.xml"/><Relationship Id="rId29" Type="http://schemas.openxmlformats.org/officeDocument/2006/relationships/slideLayout" Target="../slideLayouts/slideLayout52.xml"/><Relationship Id="rId11" Type="http://schemas.openxmlformats.org/officeDocument/2006/relationships/slideLayout" Target="../slideLayouts/slideLayout34.xml"/><Relationship Id="rId24" Type="http://schemas.openxmlformats.org/officeDocument/2006/relationships/slideLayout" Target="../slideLayouts/slideLayout47.xml"/><Relationship Id="rId32" Type="http://schemas.openxmlformats.org/officeDocument/2006/relationships/slideLayout" Target="../slideLayouts/slideLayout55.xml"/><Relationship Id="rId37" Type="http://schemas.openxmlformats.org/officeDocument/2006/relationships/slideLayout" Target="../slideLayouts/slideLayout60.xml"/><Relationship Id="rId40" Type="http://schemas.openxmlformats.org/officeDocument/2006/relationships/slideLayout" Target="../slideLayouts/slideLayout63.xml"/><Relationship Id="rId45" Type="http://schemas.openxmlformats.org/officeDocument/2006/relationships/slideLayout" Target="../slideLayouts/slideLayout68.xml"/><Relationship Id="rId5" Type="http://schemas.openxmlformats.org/officeDocument/2006/relationships/slideLayout" Target="../slideLayouts/slideLayout28.xml"/><Relationship Id="rId15" Type="http://schemas.openxmlformats.org/officeDocument/2006/relationships/slideLayout" Target="../slideLayouts/slideLayout38.xml"/><Relationship Id="rId23" Type="http://schemas.openxmlformats.org/officeDocument/2006/relationships/slideLayout" Target="../slideLayouts/slideLayout46.xml"/><Relationship Id="rId28" Type="http://schemas.openxmlformats.org/officeDocument/2006/relationships/slideLayout" Target="../slideLayouts/slideLayout51.xml"/><Relationship Id="rId36" Type="http://schemas.openxmlformats.org/officeDocument/2006/relationships/slideLayout" Target="../slideLayouts/slideLayout59.xml"/><Relationship Id="rId49" Type="http://schemas.openxmlformats.org/officeDocument/2006/relationships/theme" Target="../theme/theme2.xml"/><Relationship Id="rId10" Type="http://schemas.openxmlformats.org/officeDocument/2006/relationships/slideLayout" Target="../slideLayouts/slideLayout33.xml"/><Relationship Id="rId19" Type="http://schemas.openxmlformats.org/officeDocument/2006/relationships/slideLayout" Target="../slideLayouts/slideLayout42.xml"/><Relationship Id="rId31" Type="http://schemas.openxmlformats.org/officeDocument/2006/relationships/slideLayout" Target="../slideLayouts/slideLayout54.xml"/><Relationship Id="rId44" Type="http://schemas.openxmlformats.org/officeDocument/2006/relationships/slideLayout" Target="../slideLayouts/slideLayout67.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slideLayout" Target="../slideLayouts/slideLayout37.xml"/><Relationship Id="rId22" Type="http://schemas.openxmlformats.org/officeDocument/2006/relationships/slideLayout" Target="../slideLayouts/slideLayout45.xml"/><Relationship Id="rId27" Type="http://schemas.openxmlformats.org/officeDocument/2006/relationships/slideLayout" Target="../slideLayouts/slideLayout50.xml"/><Relationship Id="rId30" Type="http://schemas.openxmlformats.org/officeDocument/2006/relationships/slideLayout" Target="../slideLayouts/slideLayout53.xml"/><Relationship Id="rId35" Type="http://schemas.openxmlformats.org/officeDocument/2006/relationships/slideLayout" Target="../slideLayouts/slideLayout58.xml"/><Relationship Id="rId43" Type="http://schemas.openxmlformats.org/officeDocument/2006/relationships/slideLayout" Target="../slideLayouts/slideLayout66.xml"/><Relationship Id="rId48" Type="http://schemas.openxmlformats.org/officeDocument/2006/relationships/slideLayout" Target="../slideLayouts/slideLayout71.xml"/><Relationship Id="rId8" Type="http://schemas.openxmlformats.org/officeDocument/2006/relationships/slideLayout" Target="../slideLayouts/slideLayout31.xml"/><Relationship Id="rId3" Type="http://schemas.openxmlformats.org/officeDocument/2006/relationships/slideLayout" Target="../slideLayouts/slideLayout26.xml"/><Relationship Id="rId12" Type="http://schemas.openxmlformats.org/officeDocument/2006/relationships/slideLayout" Target="../slideLayouts/slideLayout35.xml"/><Relationship Id="rId17" Type="http://schemas.openxmlformats.org/officeDocument/2006/relationships/slideLayout" Target="../slideLayouts/slideLayout40.xml"/><Relationship Id="rId25" Type="http://schemas.openxmlformats.org/officeDocument/2006/relationships/slideLayout" Target="../slideLayouts/slideLayout48.xml"/><Relationship Id="rId33" Type="http://schemas.openxmlformats.org/officeDocument/2006/relationships/slideLayout" Target="../slideLayouts/slideLayout56.xml"/><Relationship Id="rId38" Type="http://schemas.openxmlformats.org/officeDocument/2006/relationships/slideLayout" Target="../slideLayouts/slideLayout61.xml"/><Relationship Id="rId46" Type="http://schemas.openxmlformats.org/officeDocument/2006/relationships/slideLayout" Target="../slideLayouts/slideLayout69.xml"/><Relationship Id="rId20" Type="http://schemas.openxmlformats.org/officeDocument/2006/relationships/slideLayout" Target="../slideLayouts/slideLayout43.xml"/><Relationship Id="rId41" Type="http://schemas.openxmlformats.org/officeDocument/2006/relationships/slideLayout" Target="../slideLayouts/slideLayout64.xml"/><Relationship Id="rId1" Type="http://schemas.openxmlformats.org/officeDocument/2006/relationships/slideLayout" Target="../slideLayouts/slideLayout24.xml"/><Relationship Id="rId6"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latin typeface="Arial" panose="020B0604020202020204" pitchFamily="34" charset="0"/>
                <a:cs typeface="Arial" panose="020B0604020202020204" pitchFamily="34" charset="0"/>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latin typeface="Arial" panose="020B0604020202020204" pitchFamily="34" charset="0"/>
                <a:cs typeface="Arial" panose="020B0604020202020204" pitchFamily="34" charset="0"/>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latin typeface="Arial" panose="020B0604020202020204" pitchFamily="34" charset="0"/>
                <a:cs typeface="Arial" panose="020B0604020202020204" pitchFamily="34" charset="0"/>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166330227"/>
      </p:ext>
    </p:extLst>
  </p:cSld>
  <p:clrMap bg1="lt1" tx1="dk1" bg2="lt2" tx2="dk2" accent1="accent1" accent2="accent2" accent3="accent3" accent4="accent4" accent5="accent5" accent6="accent6" hlink="hlink" folHlink="folHlink"/>
  <p:sldLayoutIdLst>
    <p:sldLayoutId id="2147483714" r:id="rId1"/>
    <p:sldLayoutId id="2147483713" r:id="rId2"/>
    <p:sldLayoutId id="2147483715" r:id="rId3"/>
    <p:sldLayoutId id="2147483703" r:id="rId4"/>
    <p:sldLayoutId id="2147483716" r:id="rId5"/>
    <p:sldLayoutId id="2147483704" r:id="rId6"/>
    <p:sldLayoutId id="2147483725" r:id="rId7"/>
    <p:sldLayoutId id="2147483717" r:id="rId8"/>
    <p:sldLayoutId id="2147483705" r:id="rId9"/>
    <p:sldLayoutId id="2147483722" r:id="rId10"/>
    <p:sldLayoutId id="2147483706" r:id="rId11"/>
    <p:sldLayoutId id="2147483718" r:id="rId12"/>
    <p:sldLayoutId id="2147483707" r:id="rId13"/>
    <p:sldLayoutId id="2147483719" r:id="rId14"/>
    <p:sldLayoutId id="2147483708" r:id="rId15"/>
    <p:sldLayoutId id="2147483720" r:id="rId16"/>
    <p:sldLayoutId id="2147483709" r:id="rId17"/>
    <p:sldLayoutId id="2147483721" r:id="rId18"/>
    <p:sldLayoutId id="2147483726" r:id="rId19"/>
    <p:sldLayoutId id="2147483727" r:id="rId20"/>
    <p:sldLayoutId id="2147483710" r:id="rId21"/>
    <p:sldLayoutId id="2147483711" r:id="rId22"/>
    <p:sldLayoutId id="2147483712" r:id="rId23"/>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56E57A-85BE-52A1-1798-5C41E9C92A35}"/>
              </a:ext>
            </a:extLst>
          </p:cNvPr>
          <p:cNvSpPr>
            <a:spLocks noGrp="1"/>
          </p:cNvSpPr>
          <p:nvPr>
            <p:ph type="title"/>
          </p:nvPr>
        </p:nvSpPr>
        <p:spPr>
          <a:xfrm>
            <a:off x="576000" y="546214"/>
            <a:ext cx="9166811" cy="1047918"/>
          </a:xfrm>
          <a:prstGeom prst="rect">
            <a:avLst/>
          </a:prstGeom>
        </p:spPr>
        <p:txBody>
          <a:bodyPr vert="horz" lIns="0" tIns="0" rIns="0" bIns="0" rtlCol="0" anchor="t">
            <a:no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F1B96B2F-608F-38F4-C607-CD2CA3307C23}"/>
              </a:ext>
            </a:extLst>
          </p:cNvPr>
          <p:cNvSpPr>
            <a:spLocks noGrp="1"/>
          </p:cNvSpPr>
          <p:nvPr>
            <p:ph type="body" idx="1"/>
          </p:nvPr>
        </p:nvSpPr>
        <p:spPr>
          <a:xfrm>
            <a:off x="576000" y="2573999"/>
            <a:ext cx="9166811" cy="3672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FCC602E-CF8A-4103-422D-842777743359}"/>
              </a:ext>
            </a:extLst>
          </p:cNvPr>
          <p:cNvSpPr>
            <a:spLocks noGrp="1"/>
          </p:cNvSpPr>
          <p:nvPr>
            <p:ph type="dt" sz="half" idx="2"/>
          </p:nvPr>
        </p:nvSpPr>
        <p:spPr>
          <a:xfrm>
            <a:off x="576000" y="6352360"/>
            <a:ext cx="2743200" cy="365125"/>
          </a:xfrm>
          <a:prstGeom prst="rect">
            <a:avLst/>
          </a:prstGeom>
        </p:spPr>
        <p:txBody>
          <a:bodyPr vert="horz" lIns="0" tIns="0" rIns="0" bIns="0" rtlCol="0" anchor="ctr">
            <a:noAutofit/>
          </a:bodyPr>
          <a:lstStyle>
            <a:lvl1pPr algn="l">
              <a:defRPr sz="1200">
                <a:solidFill>
                  <a:schemeClr val="tx2"/>
                </a:solidFill>
              </a:defRPr>
            </a:lvl1pPr>
          </a:lstStyle>
          <a:p>
            <a:r>
              <a:rPr lang="en-GB"/>
              <a:t>14 September 2022</a:t>
            </a:r>
          </a:p>
        </p:txBody>
      </p:sp>
      <p:sp>
        <p:nvSpPr>
          <p:cNvPr id="5" name="Footer Placeholder 4">
            <a:extLst>
              <a:ext uri="{FF2B5EF4-FFF2-40B4-BE49-F238E27FC236}">
                <a16:creationId xmlns:a16="http://schemas.microsoft.com/office/drawing/2014/main" id="{FE2D44C3-622B-DE1A-3D0E-1D67AC68C166}"/>
              </a:ext>
            </a:extLst>
          </p:cNvPr>
          <p:cNvSpPr>
            <a:spLocks noGrp="1"/>
          </p:cNvSpPr>
          <p:nvPr>
            <p:ph type="ftr" sz="quarter" idx="3"/>
          </p:nvPr>
        </p:nvSpPr>
        <p:spPr>
          <a:xfrm>
            <a:off x="4038600" y="6356350"/>
            <a:ext cx="4114800" cy="365125"/>
          </a:xfrm>
          <a:prstGeom prst="rect">
            <a:avLst/>
          </a:prstGeom>
        </p:spPr>
        <p:txBody>
          <a:bodyPr vert="horz" lIns="0" tIns="0" rIns="0" bIns="0" rtlCol="0" anchor="ctr">
            <a:noAutofit/>
          </a:bodyPr>
          <a:lstStyle>
            <a:lvl1pPr algn="ctr">
              <a:defRPr sz="1200">
                <a:solidFill>
                  <a:schemeClr val="tx2"/>
                </a:solidFill>
              </a:defRPr>
            </a:lvl1pPr>
          </a:lstStyle>
          <a:p>
            <a:r>
              <a:rPr lang="en-GB"/>
              <a:t>Because design and innovation matter</a:t>
            </a:r>
          </a:p>
        </p:txBody>
      </p:sp>
      <p:sp>
        <p:nvSpPr>
          <p:cNvPr id="6" name="Slide Number Placeholder 5">
            <a:extLst>
              <a:ext uri="{FF2B5EF4-FFF2-40B4-BE49-F238E27FC236}">
                <a16:creationId xmlns:a16="http://schemas.microsoft.com/office/drawing/2014/main" id="{73B9C41D-DBB6-84B9-829A-87C62833D490}"/>
              </a:ext>
            </a:extLst>
          </p:cNvPr>
          <p:cNvSpPr>
            <a:spLocks noGrp="1"/>
          </p:cNvSpPr>
          <p:nvPr>
            <p:ph type="sldNum" sz="quarter" idx="4"/>
          </p:nvPr>
        </p:nvSpPr>
        <p:spPr>
          <a:xfrm>
            <a:off x="8872800" y="6352360"/>
            <a:ext cx="2743200" cy="365125"/>
          </a:xfrm>
          <a:prstGeom prst="rect">
            <a:avLst/>
          </a:prstGeom>
        </p:spPr>
        <p:txBody>
          <a:bodyPr vert="horz" lIns="0" tIns="0" rIns="0" bIns="0" rtlCol="0" anchor="ctr">
            <a:noAutofit/>
          </a:bodyPr>
          <a:lstStyle>
            <a:lvl1pPr algn="r">
              <a:defRPr sz="1200">
                <a:solidFill>
                  <a:schemeClr val="tx2"/>
                </a:solidFill>
              </a:defRPr>
            </a:lvl1pPr>
          </a:lstStyle>
          <a:p>
            <a:fld id="{06460529-6BCB-7B47-87B2-64F917FF7A32}" type="slidenum">
              <a:rPr lang="en-GB" smtClean="0"/>
              <a:pPr/>
              <a:t>‹#›</a:t>
            </a:fld>
            <a:endParaRPr lang="en-GB"/>
          </a:p>
        </p:txBody>
      </p:sp>
    </p:spTree>
    <p:extLst>
      <p:ext uri="{BB962C8B-B14F-4D97-AF65-F5344CB8AC3E}">
        <p14:creationId xmlns:p14="http://schemas.microsoft.com/office/powerpoint/2010/main" val="2430347563"/>
      </p:ext>
    </p:extLst>
  </p:cSld>
  <p:clrMap bg1="lt1" tx1="dk1" bg2="lt2" tx2="dk2" accent1="accent1" accent2="accent2" accent3="accent3" accent4="accent4" accent5="accent5" accent6="accent6" hlink="hlink" folHlink="folHlink"/>
  <p:sldLayoutIdLst>
    <p:sldLayoutId id="2147483729"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 id="2147483741" r:id="rId13"/>
    <p:sldLayoutId id="2147483742" r:id="rId14"/>
    <p:sldLayoutId id="2147483743" r:id="rId15"/>
    <p:sldLayoutId id="2147483744" r:id="rId16"/>
    <p:sldLayoutId id="2147483745" r:id="rId17"/>
    <p:sldLayoutId id="2147483746" r:id="rId18"/>
    <p:sldLayoutId id="2147483747" r:id="rId19"/>
    <p:sldLayoutId id="2147483748" r:id="rId20"/>
    <p:sldLayoutId id="2147483749" r:id="rId21"/>
    <p:sldLayoutId id="2147483750" r:id="rId22"/>
    <p:sldLayoutId id="2147483751" r:id="rId23"/>
    <p:sldLayoutId id="2147483752" r:id="rId24"/>
    <p:sldLayoutId id="2147483753" r:id="rId25"/>
    <p:sldLayoutId id="2147483754" r:id="rId26"/>
    <p:sldLayoutId id="2147483755" r:id="rId27"/>
    <p:sldLayoutId id="2147483756" r:id="rId28"/>
    <p:sldLayoutId id="2147483757" r:id="rId29"/>
    <p:sldLayoutId id="2147483758" r:id="rId30"/>
    <p:sldLayoutId id="2147483759" r:id="rId31"/>
    <p:sldLayoutId id="2147483760" r:id="rId32"/>
    <p:sldLayoutId id="2147483761" r:id="rId33"/>
    <p:sldLayoutId id="2147483762" r:id="rId34"/>
    <p:sldLayoutId id="2147483763" r:id="rId35"/>
    <p:sldLayoutId id="2147483764" r:id="rId36"/>
    <p:sldLayoutId id="2147483765" r:id="rId37"/>
    <p:sldLayoutId id="2147483766" r:id="rId38"/>
    <p:sldLayoutId id="2147483767" r:id="rId39"/>
    <p:sldLayoutId id="2147483768" r:id="rId40"/>
    <p:sldLayoutId id="2147483769" r:id="rId41"/>
    <p:sldLayoutId id="2147483770" r:id="rId42"/>
    <p:sldLayoutId id="2147483771" r:id="rId43"/>
    <p:sldLayoutId id="2147483772" r:id="rId44"/>
    <p:sldLayoutId id="2147483773" r:id="rId45"/>
    <p:sldLayoutId id="2147483774" r:id="rId46"/>
    <p:sldLayoutId id="2147483775" r:id="rId47"/>
    <p:sldLayoutId id="2147483776" r:id="rId48"/>
  </p:sldLayoutIdLst>
  <p:hf sldNum="0" hdr="0"/>
  <p:txStyles>
    <p:titleStyle>
      <a:lvl1pPr algn="l" defTabSz="914400" rtl="0" eaLnBrk="1" latinLnBrk="0" hangingPunct="1">
        <a:lnSpc>
          <a:spcPts val="3450"/>
        </a:lnSpc>
        <a:spcBef>
          <a:spcPct val="0"/>
        </a:spcBef>
        <a:buNone/>
        <a:defRPr sz="3450" b="1" kern="1200">
          <a:solidFill>
            <a:schemeClr val="tx2"/>
          </a:solidFill>
          <a:latin typeface="+mj-lt"/>
          <a:ea typeface="+mj-ea"/>
          <a:cs typeface="+mj-cs"/>
        </a:defRPr>
      </a:lvl1pPr>
    </p:titleStyle>
    <p:body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2.xml"/><Relationship Id="rId1" Type="http://schemas.openxmlformats.org/officeDocument/2006/relationships/video" Target="https://www.youtube.com/embed/a_CV-Sh_iF4?feature=oembed" TargetMode="External"/><Relationship Id="rId4" Type="http://schemas.openxmlformats.org/officeDocument/2006/relationships/image" Target="../media/image40.png"/></Relationships>
</file>

<file path=ppt/slides/_rels/slide1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notesSlide" Target="../notesSlides/notesSlide11.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png"/></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2.xml"/><Relationship Id="rId1" Type="http://schemas.openxmlformats.org/officeDocument/2006/relationships/slideLayout" Target="../slideLayouts/slideLayout11.xml"/><Relationship Id="rId5" Type="http://schemas.openxmlformats.org/officeDocument/2006/relationships/image" Target="../media/image41.png"/><Relationship Id="rId4" Type="http://schemas.openxmlformats.org/officeDocument/2006/relationships/image" Target="../media/image38.pn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1.xml"/><Relationship Id="rId5" Type="http://schemas.openxmlformats.org/officeDocument/2006/relationships/image" Target="../media/image38.png"/><Relationship Id="rId4" Type="http://schemas.openxmlformats.org/officeDocument/2006/relationships/image" Target="../media/image37.png"/></Relationships>
</file>

<file path=ppt/slides/_rels/slide1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video" Target="https://www.youtube.com/embed/KPho2ReCQgc?feature=oembed" TargetMode="External"/><Relationship Id="rId4" Type="http://schemas.openxmlformats.org/officeDocument/2006/relationships/image" Target="../media/image40.png"/></Relationships>
</file>

<file path=ppt/slides/_rels/slide16.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38.png"/><Relationship Id="rId4" Type="http://schemas.openxmlformats.org/officeDocument/2006/relationships/image" Target="../media/image37.png"/></Relationships>
</file>

<file path=ppt/slides/_rels/slide1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8.xml"/><Relationship Id="rId1" Type="http://schemas.openxmlformats.org/officeDocument/2006/relationships/slideLayout" Target="../slideLayouts/slideLayout13.xml"/><Relationship Id="rId4" Type="http://schemas.openxmlformats.org/officeDocument/2006/relationships/image" Target="../media/image38.png"/></Relationships>
</file>

<file path=ppt/slides/_rels/slide1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9.xml"/><Relationship Id="rId1" Type="http://schemas.openxmlformats.org/officeDocument/2006/relationships/slideLayout" Target="../slideLayouts/slideLayout13.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6.xml"/><Relationship Id="rId5" Type="http://schemas.openxmlformats.org/officeDocument/2006/relationships/image" Target="../media/image38.png"/><Relationship Id="rId4" Type="http://schemas.openxmlformats.org/officeDocument/2006/relationships/image" Target="../media/image3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6.xml"/><Relationship Id="rId1" Type="http://schemas.openxmlformats.org/officeDocument/2006/relationships/video" Target="https://www.youtube.com/embed/oUI8x4nBJIw?feature=oembed" TargetMode="External"/><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3" Type="http://schemas.openxmlformats.org/officeDocument/2006/relationships/slide" Target="slide46.xml"/><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2.xml"/><Relationship Id="rId1" Type="http://schemas.openxmlformats.org/officeDocument/2006/relationships/slideLayout" Target="../slideLayouts/slideLayout15.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3.xml"/><Relationship Id="rId1" Type="http://schemas.openxmlformats.org/officeDocument/2006/relationships/slideLayout" Target="../slideLayouts/slideLayout15.xml"/><Relationship Id="rId5" Type="http://schemas.openxmlformats.org/officeDocument/2006/relationships/image" Target="../media/image38.pn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video" Target="https://www.youtube.com/embed/TxZeMNxANrI?feature=oembed" TargetMode="External"/><Relationship Id="rId4" Type="http://schemas.openxmlformats.org/officeDocument/2006/relationships/image" Target="../media/image46.jpeg"/></Relationships>
</file>

<file path=ppt/slides/_rels/slide25.xml.rels><?xml version="1.0" encoding="UTF-8" standalone="yes"?>
<Relationships xmlns="http://schemas.openxmlformats.org/package/2006/relationships"><Relationship Id="rId3" Type="http://schemas.openxmlformats.org/officeDocument/2006/relationships/slide" Target="slide47.xml"/><Relationship Id="rId2" Type="http://schemas.openxmlformats.org/officeDocument/2006/relationships/notesSlide" Target="../notesSlides/notesSlide25.xml"/><Relationship Id="rId1" Type="http://schemas.openxmlformats.org/officeDocument/2006/relationships/slideLayout" Target="../slideLayouts/slideLayout17.xml"/><Relationship Id="rId5" Type="http://schemas.openxmlformats.org/officeDocument/2006/relationships/image" Target="../media/image38.png"/><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8" Type="http://schemas.openxmlformats.org/officeDocument/2006/relationships/image" Target="../media/image50.jpeg"/><Relationship Id="rId13" Type="http://schemas.openxmlformats.org/officeDocument/2006/relationships/image" Target="../media/image55.jpeg"/><Relationship Id="rId3" Type="http://schemas.openxmlformats.org/officeDocument/2006/relationships/image" Target="../media/image37.png"/><Relationship Id="rId7" Type="http://schemas.openxmlformats.org/officeDocument/2006/relationships/image" Target="../media/image49.jpeg"/><Relationship Id="rId12" Type="http://schemas.openxmlformats.org/officeDocument/2006/relationships/image" Target="../media/image54.jpeg"/><Relationship Id="rId2" Type="http://schemas.openxmlformats.org/officeDocument/2006/relationships/notesSlide" Target="../notesSlides/notesSlide26.xml"/><Relationship Id="rId1" Type="http://schemas.openxmlformats.org/officeDocument/2006/relationships/slideLayout" Target="../slideLayouts/slideLayout21.xml"/><Relationship Id="rId6" Type="http://schemas.openxmlformats.org/officeDocument/2006/relationships/image" Target="../media/image48.jpeg"/><Relationship Id="rId11" Type="http://schemas.openxmlformats.org/officeDocument/2006/relationships/image" Target="../media/image53.jpeg"/><Relationship Id="rId5" Type="http://schemas.openxmlformats.org/officeDocument/2006/relationships/image" Target="../media/image47.jpeg"/><Relationship Id="rId10" Type="http://schemas.openxmlformats.org/officeDocument/2006/relationships/image" Target="../media/image52.jpeg"/><Relationship Id="rId4" Type="http://schemas.openxmlformats.org/officeDocument/2006/relationships/image" Target="../media/image38.png"/><Relationship Id="rId9" Type="http://schemas.openxmlformats.org/officeDocument/2006/relationships/image" Target="../media/image51.jpeg"/><Relationship Id="rId14" Type="http://schemas.openxmlformats.org/officeDocument/2006/relationships/image" Target="../media/image56.jpeg"/></Relationships>
</file>

<file path=ppt/slides/_rels/slide27.xml.rels><?xml version="1.0" encoding="UTF-8" standalone="yes"?>
<Relationships xmlns="http://schemas.openxmlformats.org/package/2006/relationships"><Relationship Id="rId8" Type="http://schemas.openxmlformats.org/officeDocument/2006/relationships/image" Target="../media/image60.jpeg"/><Relationship Id="rId3" Type="http://schemas.openxmlformats.org/officeDocument/2006/relationships/image" Target="../media/image37.png"/><Relationship Id="rId7" Type="http://schemas.openxmlformats.org/officeDocument/2006/relationships/image" Target="../media/image59.jpeg"/><Relationship Id="rId2" Type="http://schemas.openxmlformats.org/officeDocument/2006/relationships/notesSlide" Target="../notesSlides/notesSlide27.xml"/><Relationship Id="rId1" Type="http://schemas.openxmlformats.org/officeDocument/2006/relationships/slideLayout" Target="../slideLayouts/slideLayout21.xml"/><Relationship Id="rId6" Type="http://schemas.openxmlformats.org/officeDocument/2006/relationships/image" Target="../media/image58.jpeg"/><Relationship Id="rId5" Type="http://schemas.openxmlformats.org/officeDocument/2006/relationships/image" Target="../media/image57.jpeg"/><Relationship Id="rId10" Type="http://schemas.openxmlformats.org/officeDocument/2006/relationships/image" Target="../media/image62.jpeg"/><Relationship Id="rId4" Type="http://schemas.openxmlformats.org/officeDocument/2006/relationships/image" Target="../media/image38.png"/><Relationship Id="rId9" Type="http://schemas.openxmlformats.org/officeDocument/2006/relationships/image" Target="../media/image61.jpeg"/></Relationships>
</file>

<file path=ppt/slides/_rels/slide2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1.xml"/><Relationship Id="rId4" Type="http://schemas.openxmlformats.org/officeDocument/2006/relationships/image" Target="../media/image38.png"/></Relationships>
</file>

<file path=ppt/slides/_rels/slide29.xml.rels><?xml version="1.0" encoding="UTF-8" standalone="yes"?>
<Relationships xmlns="http://schemas.openxmlformats.org/package/2006/relationships"><Relationship Id="rId3" Type="http://schemas.openxmlformats.org/officeDocument/2006/relationships/hyperlink" Target="https://www.kieurope.com/about-us/blog/the-next-evolution-of-sustainable-seating-postura-wood-mix-finish/" TargetMode="External"/><Relationship Id="rId2" Type="http://schemas.openxmlformats.org/officeDocument/2006/relationships/notesSlide" Target="../notesSlides/notesSlide29.xml"/><Relationship Id="rId1" Type="http://schemas.openxmlformats.org/officeDocument/2006/relationships/slideLayout" Target="../slideLayouts/slideLayout22.xml"/><Relationship Id="rId5" Type="http://schemas.openxmlformats.org/officeDocument/2006/relationships/image" Target="../media/image38.png"/><Relationship Id="rId4" Type="http://schemas.openxmlformats.org/officeDocument/2006/relationships/image" Target="../media/image37.png"/></Relationships>
</file>

<file path=ppt/slides/_rels/slide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8.png"/></Relationships>
</file>

<file path=ppt/slides/_rels/slide30.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0.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1.xml.rels><?xml version="1.0" encoding="UTF-8" standalone="yes"?>
<Relationships xmlns="http://schemas.openxmlformats.org/package/2006/relationships"><Relationship Id="rId3" Type="http://schemas.openxmlformats.org/officeDocument/2006/relationships/slide" Target="slide8.xml"/><Relationship Id="rId2" Type="http://schemas.openxmlformats.org/officeDocument/2006/relationships/notesSlide" Target="../notesSlides/notesSlide31.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66.jpeg"/><Relationship Id="rId3" Type="http://schemas.openxmlformats.org/officeDocument/2006/relationships/video" Target="https://www.youtube.com/embed/szrsfeyLzyg?feature=oembed" TargetMode="External"/><Relationship Id="rId7" Type="http://schemas.openxmlformats.org/officeDocument/2006/relationships/slide" Target="slide11.xml"/><Relationship Id="rId12" Type="http://schemas.openxmlformats.org/officeDocument/2006/relationships/image" Target="../media/image65.jpeg"/><Relationship Id="rId2" Type="http://schemas.openxmlformats.org/officeDocument/2006/relationships/video" Target="https://www.youtube.com/embed/ubxxk11Hx1U?feature=oembed" TargetMode="External"/><Relationship Id="rId1" Type="http://schemas.openxmlformats.org/officeDocument/2006/relationships/video" Target="https://www.youtube.com/embed/oRw_WjLDrNs?feature=oembed" TargetMode="External"/><Relationship Id="rId6" Type="http://schemas.openxmlformats.org/officeDocument/2006/relationships/notesSlide" Target="../notesSlides/notesSlide32.xml"/><Relationship Id="rId11" Type="http://schemas.openxmlformats.org/officeDocument/2006/relationships/image" Target="../media/image64.jpeg"/><Relationship Id="rId5" Type="http://schemas.openxmlformats.org/officeDocument/2006/relationships/slideLayout" Target="../slideLayouts/slideLayout23.xml"/><Relationship Id="rId10" Type="http://schemas.openxmlformats.org/officeDocument/2006/relationships/image" Target="../media/image63.jpeg"/><Relationship Id="rId4" Type="http://schemas.openxmlformats.org/officeDocument/2006/relationships/video" Target="https://www.youtube.com/embed/XHTrLYShBRQ?feature=oembed" TargetMode="External"/><Relationship Id="rId9" Type="http://schemas.openxmlformats.org/officeDocument/2006/relationships/image" Target="../media/image38.png"/></Relationships>
</file>

<file path=ppt/slides/_rels/slide3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notesSlide" Target="../notesSlides/notesSlide33.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5.xml"/><Relationship Id="rId1" Type="http://schemas.openxmlformats.org/officeDocument/2006/relationships/slideLayout" Target="../slideLayouts/slideLayout11.xml"/><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1.xml"/><Relationship Id="rId5" Type="http://schemas.openxmlformats.org/officeDocument/2006/relationships/image" Target="../media/image67.pn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70.png"/><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68.jpeg"/><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70.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69.png"/><Relationship Id="rId5" Type="http://schemas.openxmlformats.org/officeDocument/2006/relationships/image" Target="../media/image71.jpeg"/><Relationship Id="rId4" Type="http://schemas.openxmlformats.org/officeDocument/2006/relationships/image" Target="../media/image38.png"/></Relationships>
</file>

<file path=ppt/slides/_rels/slide39.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39.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slide" Target="slide7.xml"/><Relationship Id="rId7" Type="http://schemas.openxmlformats.org/officeDocument/2006/relationships/slide" Target="slide24.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slide" Target="slide20.xml"/><Relationship Id="rId5" Type="http://schemas.openxmlformats.org/officeDocument/2006/relationships/slide" Target="slide15.xml"/><Relationship Id="rId4" Type="http://schemas.openxmlformats.org/officeDocument/2006/relationships/slide" Target="slide10.xml"/><Relationship Id="rId9" Type="http://schemas.openxmlformats.org/officeDocument/2006/relationships/image" Target="../media/image38.png"/></Relationships>
</file>

<file path=ppt/slides/_rels/slide40.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72.png"/><Relationship Id="rId7" Type="http://schemas.openxmlformats.org/officeDocument/2006/relationships/image" Target="../media/image73.png"/><Relationship Id="rId2" Type="http://schemas.openxmlformats.org/officeDocument/2006/relationships/notesSlide" Target="../notesSlides/notesSlide40.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slide" Target="slide16.xml"/><Relationship Id="rId9" Type="http://schemas.microsoft.com/office/2007/relationships/hdphoto" Target="../media/hdphoto1.wdp"/></Relationships>
</file>

<file path=ppt/slides/_rels/slide41.xml.rels><?xml version="1.0" encoding="UTF-8" standalone="yes"?>
<Relationships xmlns="http://schemas.openxmlformats.org/package/2006/relationships"><Relationship Id="rId3" Type="http://schemas.openxmlformats.org/officeDocument/2006/relationships/slide" Target="slide16.xml"/><Relationship Id="rId2" Type="http://schemas.openxmlformats.org/officeDocument/2006/relationships/notesSlide" Target="../notesSlides/notesSlide41.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2.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slide" Target="slide16.xml"/><Relationship Id="rId7" Type="http://schemas.openxmlformats.org/officeDocument/2006/relationships/image" Target="../media/image76.png"/><Relationship Id="rId2" Type="http://schemas.openxmlformats.org/officeDocument/2006/relationships/notesSlide" Target="../notesSlides/notesSlide42.xml"/><Relationship Id="rId1" Type="http://schemas.openxmlformats.org/officeDocument/2006/relationships/slideLayout" Target="../slideLayouts/slideLayout23.xml"/><Relationship Id="rId6" Type="http://schemas.openxmlformats.org/officeDocument/2006/relationships/image" Target="../media/image75.png"/><Relationship Id="rId5" Type="http://schemas.openxmlformats.org/officeDocument/2006/relationships/image" Target="../media/image38.png"/><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78.png"/><Relationship Id="rId7" Type="http://schemas.openxmlformats.org/officeDocument/2006/relationships/image" Target="../media/image80.jpg"/><Relationship Id="rId2" Type="http://schemas.openxmlformats.org/officeDocument/2006/relationships/notesSlide" Target="../notesSlides/notesSlide43.xml"/><Relationship Id="rId1" Type="http://schemas.openxmlformats.org/officeDocument/2006/relationships/slideLayout" Target="../slideLayouts/slideLayout13.xml"/><Relationship Id="rId6" Type="http://schemas.openxmlformats.org/officeDocument/2006/relationships/image" Target="../media/image79.jpg"/><Relationship Id="rId5" Type="http://schemas.openxmlformats.org/officeDocument/2006/relationships/image" Target="../media/image38.png"/><Relationship Id="rId4" Type="http://schemas.openxmlformats.org/officeDocument/2006/relationships/image" Target="../media/image37.png"/><Relationship Id="rId9" Type="http://schemas.openxmlformats.org/officeDocument/2006/relationships/image" Target="../media/image82.jpg"/></Relationships>
</file>

<file path=ppt/slides/_rels/slide44.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84.png"/><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83.gif"/></Relationships>
</file>

<file path=ppt/slides/_rels/slide45.xml.rels><?xml version="1.0" encoding="UTF-8" standalone="yes"?>
<Relationships xmlns="http://schemas.openxmlformats.org/package/2006/relationships"><Relationship Id="rId3" Type="http://schemas.openxmlformats.org/officeDocument/2006/relationships/slide" Target="slide16.xml"/><Relationship Id="rId7" Type="http://schemas.openxmlformats.org/officeDocument/2006/relationships/image" Target="../media/image38.png"/><Relationship Id="rId2" Type="http://schemas.openxmlformats.org/officeDocument/2006/relationships/notesSlide" Target="../notesSlides/notesSlide45.xml"/><Relationship Id="rId1" Type="http://schemas.openxmlformats.org/officeDocument/2006/relationships/slideLayout" Target="../slideLayouts/slideLayout23.xml"/><Relationship Id="rId6" Type="http://schemas.openxmlformats.org/officeDocument/2006/relationships/image" Target="../media/image37.png"/><Relationship Id="rId5" Type="http://schemas.openxmlformats.org/officeDocument/2006/relationships/image" Target="../media/image86.jpeg"/><Relationship Id="rId4" Type="http://schemas.openxmlformats.org/officeDocument/2006/relationships/image" Target="../media/image85.png"/></Relationships>
</file>

<file path=ppt/slides/_rels/slide46.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notesSlide" Target="../notesSlides/notesSlide46.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7.xml.rels><?xml version="1.0" encoding="UTF-8" standalone="yes"?>
<Relationships xmlns="http://schemas.openxmlformats.org/package/2006/relationships"><Relationship Id="rId3" Type="http://schemas.openxmlformats.org/officeDocument/2006/relationships/slide" Target="slide25.xml"/><Relationship Id="rId2" Type="http://schemas.openxmlformats.org/officeDocument/2006/relationships/notesSlide" Target="../notesSlides/notesSlide47.xml"/><Relationship Id="rId1" Type="http://schemas.openxmlformats.org/officeDocument/2006/relationships/slideLayout" Target="../slideLayouts/slideLayout23.xml"/><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8.xml"/><Relationship Id="rId1" Type="http://schemas.openxmlformats.org/officeDocument/2006/relationships/slideLayout" Target="../slideLayouts/slideLayout4.xml"/><Relationship Id="rId5" Type="http://schemas.openxmlformats.org/officeDocument/2006/relationships/image" Target="../media/image38.png"/><Relationship Id="rId4" Type="http://schemas.openxmlformats.org/officeDocument/2006/relationships/image" Target="../media/image37.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7" Type="http://schemas.openxmlformats.org/officeDocument/2006/relationships/hyperlink" Target="https://www.furnituremakers.org.uk/young-furniture-makers-exhibition/" TargetMode="External"/><Relationship Id="rId2" Type="http://schemas.openxmlformats.org/officeDocument/2006/relationships/slideLayout" Target="../slideLayouts/slideLayout4.xml"/><Relationship Id="rId1" Type="http://schemas.openxmlformats.org/officeDocument/2006/relationships/video" Target="https://www.youtube.com/embed/qjVTHOyFCGc?feature=oembed" TargetMode="External"/><Relationship Id="rId6" Type="http://schemas.openxmlformats.org/officeDocument/2006/relationships/image" Target="../media/image87.jpeg"/><Relationship Id="rId5" Type="http://schemas.openxmlformats.org/officeDocument/2006/relationships/image" Target="../media/image38.png"/><Relationship Id="rId4" Type="http://schemas.openxmlformats.org/officeDocument/2006/relationships/image" Target="../media/image3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8.xml"/><Relationship Id="rId1" Type="http://schemas.openxmlformats.org/officeDocument/2006/relationships/video" Target="https://www.youtube.com/embed/buOowwhW7ag?feature=oembed" TargetMode="External"/><Relationship Id="rId5" Type="http://schemas.openxmlformats.org/officeDocument/2006/relationships/image" Target="../media/image40.pn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xml"/><Relationship Id="rId1" Type="http://schemas.openxmlformats.org/officeDocument/2006/relationships/video" Target="https://www.youtube.com/embed/DxefIZIOZVE?feature=oembed" TargetMode="External"/><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slide" Target="slide30.xml"/><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slide" Target="slide31.xml"/></Relationships>
</file>

<file path=ppt/slides/_rels/slide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9.xml"/><Relationship Id="rId1" Type="http://schemas.openxmlformats.org/officeDocument/2006/relationships/slideLayout" Target="../slideLayouts/slideLayout9.xml"/><Relationship Id="rId4" Type="http://schemas.openxmlformats.org/officeDocument/2006/relationships/image" Target="../media/image3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B1790-2CD4-5C49-0880-9A0F1CE57356}"/>
              </a:ext>
            </a:extLst>
          </p:cNvPr>
          <p:cNvSpPr>
            <a:spLocks noGrp="1"/>
          </p:cNvSpPr>
          <p:nvPr>
            <p:ph type="ctrTitle"/>
          </p:nvPr>
        </p:nvSpPr>
        <p:spPr>
          <a:xfrm>
            <a:off x="564874" y="2265953"/>
            <a:ext cx="5655295" cy="2870174"/>
          </a:xfrm>
        </p:spPr>
        <p:txBody>
          <a:bodyPr/>
          <a:lstStyle/>
          <a:p>
            <a:pPr>
              <a:lnSpc>
                <a:spcPct val="100000"/>
              </a:lnSpc>
            </a:pPr>
            <a:r>
              <a:rPr lang="en-GB">
                <a:solidFill>
                  <a:schemeClr val="tx2"/>
                </a:solidFill>
                <a:latin typeface="+mj-lt"/>
              </a:rPr>
              <a:t>KS3 d&amp;T contexts</a:t>
            </a:r>
            <a:br>
              <a:rPr lang="en-GB">
                <a:solidFill>
                  <a:schemeClr val="tx2"/>
                </a:solidFill>
                <a:latin typeface="+mj-lt"/>
              </a:rPr>
            </a:br>
            <a:br>
              <a:rPr lang="en-GB">
                <a:solidFill>
                  <a:schemeClr val="tx2"/>
                </a:solidFill>
                <a:latin typeface="+mj-lt"/>
              </a:rPr>
            </a:br>
            <a:r>
              <a:rPr lang="en-GB">
                <a:solidFill>
                  <a:schemeClr val="bg1"/>
                </a:solidFill>
                <a:latin typeface="+mj-lt"/>
              </a:rPr>
              <a:t>Minimising parts</a:t>
            </a:r>
          </a:p>
        </p:txBody>
      </p:sp>
      <p:pic>
        <p:nvPicPr>
          <p:cNvPr id="3" name="Picture 2" descr="Blue text on a black background&#10;&#10;Description automatically generated">
            <a:extLst>
              <a:ext uri="{FF2B5EF4-FFF2-40B4-BE49-F238E27FC236}">
                <a16:creationId xmlns:a16="http://schemas.microsoft.com/office/drawing/2014/main" id="{EDA7827B-E836-89BE-03AB-06A98721B9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75385" y="232269"/>
            <a:ext cx="3241229" cy="1295021"/>
          </a:xfrm>
          <a:prstGeom prst="rect">
            <a:avLst/>
          </a:prstGeom>
        </p:spPr>
      </p:pic>
      <p:sp>
        <p:nvSpPr>
          <p:cNvPr id="4" name="TextBox 3">
            <a:extLst>
              <a:ext uri="{FF2B5EF4-FFF2-40B4-BE49-F238E27FC236}">
                <a16:creationId xmlns:a16="http://schemas.microsoft.com/office/drawing/2014/main" id="{48F424A3-9A8D-883B-24D4-1F9A04528DEC}"/>
              </a:ext>
            </a:extLst>
          </p:cNvPr>
          <p:cNvSpPr txBox="1"/>
          <p:nvPr/>
        </p:nvSpPr>
        <p:spPr>
          <a:xfrm>
            <a:off x="3821976" y="6232104"/>
            <a:ext cx="3934037" cy="338554"/>
          </a:xfrm>
          <a:prstGeom prst="rect">
            <a:avLst/>
          </a:prstGeom>
          <a:noFill/>
        </p:spPr>
        <p:txBody>
          <a:bodyPr wrap="square" rtlCol="0">
            <a:spAutoFit/>
          </a:bodyPr>
          <a:lstStyle/>
          <a:p>
            <a:pPr algn="r"/>
            <a:r>
              <a:rPr lang="en-GB" sz="1600">
                <a:solidFill>
                  <a:schemeClr val="bg1"/>
                </a:solidFill>
                <a:latin typeface="+mj-lt"/>
              </a:rPr>
              <a:t>#InspiredbyKI</a:t>
            </a:r>
          </a:p>
        </p:txBody>
      </p:sp>
      <p:pic>
        <p:nvPicPr>
          <p:cNvPr id="8" name="Picture 7" descr="A stack of colorful plastic chairs&#10;&#10;Description automatically generated">
            <a:extLst>
              <a:ext uri="{FF2B5EF4-FFF2-40B4-BE49-F238E27FC236}">
                <a16:creationId xmlns:a16="http://schemas.microsoft.com/office/drawing/2014/main" id="{5D4B2408-13D2-C90B-520D-326B66937DE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11874"/>
          <a:stretch/>
        </p:blipFill>
        <p:spPr>
          <a:xfrm>
            <a:off x="8162498" y="0"/>
            <a:ext cx="4029502" cy="6858000"/>
          </a:xfrm>
          <a:prstGeom prst="rect">
            <a:avLst/>
          </a:prstGeom>
        </p:spPr>
      </p:pic>
      <p:grpSp>
        <p:nvGrpSpPr>
          <p:cNvPr id="10" name="Group 9">
            <a:extLst>
              <a:ext uri="{FF2B5EF4-FFF2-40B4-BE49-F238E27FC236}">
                <a16:creationId xmlns:a16="http://schemas.microsoft.com/office/drawing/2014/main" id="{F60FBD20-7DE7-431F-8942-DF5351932232}"/>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C50853DB-CFE0-433B-B11F-59D01D3A6A1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7ABB7027-ACC3-0833-F071-0BA32270018B}"/>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0256661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Define">
            <a:hlinkClick r:id="" action="ppaction://media"/>
            <a:extLst>
              <a:ext uri="{FF2B5EF4-FFF2-40B4-BE49-F238E27FC236}">
                <a16:creationId xmlns:a16="http://schemas.microsoft.com/office/drawing/2014/main" id="{E5D25E98-D2AD-27A9-0C7E-52959FB82FC9}"/>
              </a:ext>
            </a:extLst>
          </p:cNvPr>
          <p:cNvPicPr>
            <a:picLocks noRot="1" noChangeAspect="1"/>
          </p:cNvPicPr>
          <p:nvPr>
            <a:videoFile r:link="rId1"/>
          </p:nvPr>
        </p:nvPicPr>
        <p:blipFill>
          <a:blip r:embed="rId4"/>
          <a:stretch>
            <a:fillRect/>
          </a:stretch>
        </p:blipFill>
        <p:spPr>
          <a:xfrm>
            <a:off x="163286" y="91848"/>
            <a:ext cx="11843657" cy="6662058"/>
          </a:xfrm>
          <a:prstGeom prst="rect">
            <a:avLst/>
          </a:prstGeom>
        </p:spPr>
      </p:pic>
    </p:spTree>
    <p:extLst>
      <p:ext uri="{BB962C8B-B14F-4D97-AF65-F5344CB8AC3E}">
        <p14:creationId xmlns:p14="http://schemas.microsoft.com/office/powerpoint/2010/main" val="38286647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173836"/>
            <a:ext cx="9396136" cy="1614537"/>
          </a:xfrm>
          <a:prstGeom prst="rect">
            <a:avLst/>
          </a:prstGeom>
        </p:spPr>
        <p:txBody>
          <a:bodyPr vert="horz" lIns="0" tIns="0" rIns="0" bIns="0" rtlCol="0">
            <a:normAutofit fontScale="25000" lnSpcReduction="2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7200" b="0">
                <a:latin typeface="+mj-lt"/>
                <a:ea typeface="Roboto" panose="02000000000000000000" pitchFamily="2" charset="0"/>
                <a:cs typeface="Roboto" panose="02000000000000000000" pitchFamily="2" charset="0"/>
              </a:rPr>
              <a:t>You now need to define your focus. This means you need to state what it is you are trying to do. You need to be precise and clearly state your brief. Who is it for, what will it do, why is it important? To help you with the define stage, use one or more of these:</a:t>
            </a: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graphicFrame>
        <p:nvGraphicFramePr>
          <p:cNvPr id="6" name="Table 18">
            <a:extLst>
              <a:ext uri="{FF2B5EF4-FFF2-40B4-BE49-F238E27FC236}">
                <a16:creationId xmlns:a16="http://schemas.microsoft.com/office/drawing/2014/main" id="{FA1C8FB5-7BC3-6B6A-6CA2-D210E2DE9EA7}"/>
              </a:ext>
            </a:extLst>
          </p:cNvPr>
          <p:cNvGraphicFramePr>
            <a:graphicFrameLocks noGrp="1"/>
          </p:cNvGraphicFramePr>
          <p:nvPr>
            <p:extLst>
              <p:ext uri="{D42A27DB-BD31-4B8C-83A1-F6EECF244321}">
                <p14:modId xmlns:p14="http://schemas.microsoft.com/office/powerpoint/2010/main" val="645923585"/>
              </p:ext>
            </p:extLst>
          </p:nvPr>
        </p:nvGraphicFramePr>
        <p:xfrm>
          <a:off x="576000" y="2411156"/>
          <a:ext cx="9396136" cy="3382542"/>
        </p:xfrm>
        <a:graphic>
          <a:graphicData uri="http://schemas.openxmlformats.org/drawingml/2006/table">
            <a:tbl>
              <a:tblPr firstRow="1" bandRow="1">
                <a:tableStyleId>{5940675A-B579-460E-94D1-54222C63F5DA}</a:tableStyleId>
              </a:tblPr>
              <a:tblGrid>
                <a:gridCol w="2999222">
                  <a:extLst>
                    <a:ext uri="{9D8B030D-6E8A-4147-A177-3AD203B41FA5}">
                      <a16:colId xmlns:a16="http://schemas.microsoft.com/office/drawing/2014/main" val="336422520"/>
                    </a:ext>
                  </a:extLst>
                </a:gridCol>
                <a:gridCol w="2825578">
                  <a:extLst>
                    <a:ext uri="{9D8B030D-6E8A-4147-A177-3AD203B41FA5}">
                      <a16:colId xmlns:a16="http://schemas.microsoft.com/office/drawing/2014/main" val="1485661640"/>
                    </a:ext>
                  </a:extLst>
                </a:gridCol>
                <a:gridCol w="3571336">
                  <a:extLst>
                    <a:ext uri="{9D8B030D-6E8A-4147-A177-3AD203B41FA5}">
                      <a16:colId xmlns:a16="http://schemas.microsoft.com/office/drawing/2014/main" val="3248092375"/>
                    </a:ext>
                  </a:extLst>
                </a:gridCol>
              </a:tblGrid>
              <a:tr h="418012">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‘USP’</a:t>
                      </a:r>
                      <a:endParaRPr lang="en-GB" b="1">
                        <a:solidFill>
                          <a:srgbClr val="16F4D0"/>
                        </a:solidFill>
                      </a:endParaRPr>
                    </a:p>
                  </a:txBody>
                  <a:tcPr>
                    <a:solidFill>
                      <a:schemeClr val="bg1"/>
                    </a:solidFill>
                  </a:tcPr>
                </a:tc>
                <a:tc>
                  <a:txBody>
                    <a:bodyPr/>
                    <a:lstStyle/>
                    <a:p>
                      <a:pPr algn="ctr"/>
                      <a:r>
                        <a:rPr lang="en-GB" b="1">
                          <a:solidFill>
                            <a:srgbClr val="16F4D0"/>
                          </a:solidFill>
                          <a:hlinkClick r:id="rId3" action="ppaction://hlinksldjump">
                            <a:extLst>
                              <a:ext uri="{A12FA001-AC4F-418D-AE19-62706E023703}">
                                <ahyp:hlinkClr xmlns:ahyp="http://schemas.microsoft.com/office/drawing/2018/hyperlinkcolor" val="tx"/>
                              </a:ext>
                            </a:extLst>
                          </a:hlinkClick>
                        </a:rPr>
                        <a:t>‘Fashion’</a:t>
                      </a:r>
                      <a:endParaRPr lang="en-GB" b="1">
                        <a:solidFill>
                          <a:srgbClr val="16F4D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16F4D0"/>
                          </a:solidFill>
                          <a:hlinkClick r:id="rId3" action="ppaction://hlinksldjump">
                            <a:extLst>
                              <a:ext uri="{A12FA001-AC4F-418D-AE19-62706E023703}">
                                <ahyp:hlinkClr xmlns:ahyp="http://schemas.microsoft.com/office/drawing/2018/hyperlinkcolor" val="tx"/>
                              </a:ext>
                            </a:extLst>
                          </a:hlinkClick>
                        </a:rPr>
                        <a:t>‘What to minimise parts of?’</a:t>
                      </a:r>
                      <a:endParaRPr lang="en-GB" b="1">
                        <a:solidFill>
                          <a:srgbClr val="16F4D0"/>
                        </a:solidFill>
                      </a:endParaRPr>
                    </a:p>
                  </a:txBody>
                  <a:tcPr>
                    <a:solidFill>
                      <a:schemeClr val="bg1"/>
                    </a:solidFill>
                  </a:tcPr>
                </a:tc>
                <a:extLst>
                  <a:ext uri="{0D108BD9-81ED-4DB2-BD59-A6C34878D82A}">
                    <a16:rowId xmlns:a16="http://schemas.microsoft.com/office/drawing/2014/main" val="3391378453"/>
                  </a:ext>
                </a:extLst>
              </a:tr>
              <a:tr h="2964530">
                <a:tc>
                  <a:txBody>
                    <a:bodyPr/>
                    <a:lstStyle/>
                    <a:p>
                      <a:r>
                        <a:rPr lang="en-GB" sz="1400"/>
                        <a:t>For a product to be successful, it needs to have a ‘</a:t>
                      </a:r>
                      <a:r>
                        <a:rPr lang="en-GB" sz="1400" b="1"/>
                        <a:t>unique selling point</a:t>
                      </a:r>
                      <a:r>
                        <a:rPr lang="en-GB" sz="1400"/>
                        <a:t>’ (USP). Look at the existing products on the market and ask how you could make your design better, more cost efficient, sustainable or interesting. This could be a feature that makes it easier to manufacture, arrange or dispose of. Alternatively, it could be its appearance or functionality that makes it stand out.</a:t>
                      </a:r>
                    </a:p>
                  </a:txBody>
                  <a:tcPr/>
                </a:tc>
                <a:tc>
                  <a:txBody>
                    <a:bodyPr/>
                    <a:lstStyle/>
                    <a:p>
                      <a:r>
                        <a:rPr lang="en-GB" sz="1400"/>
                        <a:t>Fashions and trends define the way we dress and the décor in the environments where we live and work. Try </a:t>
                      </a:r>
                      <a:r>
                        <a:rPr lang="en-GB" sz="1400" b="1"/>
                        <a:t>and identify current trends</a:t>
                      </a:r>
                      <a:r>
                        <a:rPr lang="en-GB" sz="1400"/>
                        <a:t> in interiors and architecture. Do they use particular shapes, materials, colours etc. Can you use inspiration from design periods in history to ‘invent’ your own trend based on what elements are popular at the moment?</a:t>
                      </a:r>
                    </a:p>
                  </a:txBody>
                  <a:tcPr/>
                </a:tc>
                <a:tc>
                  <a:txBody>
                    <a:bodyPr/>
                    <a:lstStyle/>
                    <a:p>
                      <a:r>
                        <a:rPr lang="en-GB" sz="1400"/>
                        <a:t>Consider </a:t>
                      </a:r>
                      <a:r>
                        <a:rPr lang="en-GB" sz="1400" b="1"/>
                        <a:t>what aspects of furniture you can reduce or minimise</a:t>
                      </a:r>
                      <a:r>
                        <a:rPr lang="en-GB" sz="1400"/>
                        <a:t>. Will this make it lighter, more cost effective, easier to manufacture or recycle?</a:t>
                      </a:r>
                    </a:p>
                    <a:p>
                      <a:r>
                        <a:rPr lang="en-GB" sz="1400"/>
                        <a:t>It might be that you want to standardise the fittings to make it easier to assemble with minimal tools.</a:t>
                      </a:r>
                    </a:p>
                    <a:p>
                      <a:r>
                        <a:rPr lang="en-GB" sz="1400"/>
                        <a:t>You might wish to consider if parts of the furniture can serve more than one function, so you don’t need so many different parts.</a:t>
                      </a:r>
                    </a:p>
                  </a:txBody>
                  <a:tcPr/>
                </a:tc>
                <a:extLst>
                  <a:ext uri="{0D108BD9-81ED-4DB2-BD59-A6C34878D82A}">
                    <a16:rowId xmlns:a16="http://schemas.microsoft.com/office/drawing/2014/main" val="3966545421"/>
                  </a:ext>
                </a:extLst>
              </a:tr>
            </a:tbl>
          </a:graphicData>
        </a:graphic>
      </p:graphicFrame>
      <p:grpSp>
        <p:nvGrpSpPr>
          <p:cNvPr id="2" name="Group 1">
            <a:extLst>
              <a:ext uri="{FF2B5EF4-FFF2-40B4-BE49-F238E27FC236}">
                <a16:creationId xmlns:a16="http://schemas.microsoft.com/office/drawing/2014/main" id="{CFD6DF38-E6E8-0307-08ED-D3C13947CD27}"/>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FAF69F88-7572-E3B9-DA26-30BEABE368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506109AC-F8F8-C2AC-6581-5002C9B2EB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518650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338870"/>
            <a:ext cx="9371063"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Consider these aspects when defining and designing your product</a:t>
            </a:r>
            <a:r>
              <a:rPr kumimoji="0" lang="en-GB" sz="16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20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p:txBody>
      </p:sp>
      <p:grpSp>
        <p:nvGrpSpPr>
          <p:cNvPr id="6" name="Group 5">
            <a:extLst>
              <a:ext uri="{FF2B5EF4-FFF2-40B4-BE49-F238E27FC236}">
                <a16:creationId xmlns:a16="http://schemas.microsoft.com/office/drawing/2014/main" id="{FF21DCA6-2F02-D666-7A79-9B45654CC1CA}"/>
              </a:ext>
            </a:extLst>
          </p:cNvPr>
          <p:cNvGrpSpPr/>
          <p:nvPr/>
        </p:nvGrpSpPr>
        <p:grpSpPr>
          <a:xfrm>
            <a:off x="608084" y="2280758"/>
            <a:ext cx="9453872" cy="2875169"/>
            <a:chOff x="1054237" y="2286293"/>
            <a:chExt cx="9453872" cy="2875169"/>
          </a:xfrm>
        </p:grpSpPr>
        <p:sp>
          <p:nvSpPr>
            <p:cNvPr id="10" name="TextBox 9">
              <a:extLst>
                <a:ext uri="{FF2B5EF4-FFF2-40B4-BE49-F238E27FC236}">
                  <a16:creationId xmlns:a16="http://schemas.microsoft.com/office/drawing/2014/main" id="{BEB25AE2-F457-98B3-AEDD-B8BC81038A58}"/>
                </a:ext>
              </a:extLst>
            </p:cNvPr>
            <p:cNvSpPr txBox="1"/>
            <p:nvPr/>
          </p:nvSpPr>
          <p:spPr>
            <a:xfrm>
              <a:off x="1054237" y="3555029"/>
              <a:ext cx="2170444" cy="353943"/>
            </a:xfrm>
            <a:prstGeom prst="rect">
              <a:avLst/>
            </a:prstGeom>
            <a:solidFill>
              <a:schemeClr val="accent1"/>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Function</a:t>
              </a:r>
            </a:p>
          </p:txBody>
        </p:sp>
        <p:sp>
          <p:nvSpPr>
            <p:cNvPr id="11" name="TextBox 10">
              <a:extLst>
                <a:ext uri="{FF2B5EF4-FFF2-40B4-BE49-F238E27FC236}">
                  <a16:creationId xmlns:a16="http://schemas.microsoft.com/office/drawing/2014/main" id="{34F4F431-EDE2-AEE7-30E1-FB616D87A07E}"/>
                </a:ext>
              </a:extLst>
            </p:cNvPr>
            <p:cNvSpPr txBox="1"/>
            <p:nvPr/>
          </p:nvSpPr>
          <p:spPr>
            <a:xfrm>
              <a:off x="1054237" y="2286293"/>
              <a:ext cx="2170444" cy="353943"/>
            </a:xfrm>
            <a:prstGeom prst="rect">
              <a:avLst/>
            </a:prstGeom>
            <a:solidFill>
              <a:schemeClr val="accent2"/>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Purpose</a:t>
              </a:r>
            </a:p>
          </p:txBody>
        </p:sp>
        <p:sp>
          <p:nvSpPr>
            <p:cNvPr id="14" name="TextBox 13">
              <a:extLst>
                <a:ext uri="{FF2B5EF4-FFF2-40B4-BE49-F238E27FC236}">
                  <a16:creationId xmlns:a16="http://schemas.microsoft.com/office/drawing/2014/main" id="{2D224F67-22EC-50C1-3734-B3E2DFF65C12}"/>
                </a:ext>
              </a:extLst>
            </p:cNvPr>
            <p:cNvSpPr txBox="1"/>
            <p:nvPr/>
          </p:nvSpPr>
          <p:spPr>
            <a:xfrm>
              <a:off x="1054237" y="2893764"/>
              <a:ext cx="2170444" cy="353943"/>
            </a:xfrm>
            <a:prstGeom prst="rect">
              <a:avLst/>
            </a:prstGeom>
            <a:solidFill>
              <a:schemeClr val="accent3"/>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Arial" panose="020B0604020202020204" pitchFamily="34" charset="0"/>
                  <a:cs typeface="Arial" panose="020B0604020202020204" pitchFamily="34" charset="0"/>
                  <a:sym typeface="Helvetica Neue"/>
                </a:rPr>
                <a:t>User</a:t>
              </a:r>
            </a:p>
          </p:txBody>
        </p:sp>
        <p:sp>
          <p:nvSpPr>
            <p:cNvPr id="15" name="TextBox 14">
              <a:extLst>
                <a:ext uri="{FF2B5EF4-FFF2-40B4-BE49-F238E27FC236}">
                  <a16:creationId xmlns:a16="http://schemas.microsoft.com/office/drawing/2014/main" id="{F36910E8-8597-4161-6412-B92CB3E6DE17}"/>
                </a:ext>
              </a:extLst>
            </p:cNvPr>
            <p:cNvSpPr txBox="1"/>
            <p:nvPr/>
          </p:nvSpPr>
          <p:spPr>
            <a:xfrm>
              <a:off x="1054237" y="4181274"/>
              <a:ext cx="2170444" cy="353943"/>
            </a:xfrm>
            <a:prstGeom prst="rect">
              <a:avLst/>
            </a:prstGeom>
            <a:solidFill>
              <a:schemeClr val="accent4"/>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Authenticity</a:t>
              </a:r>
            </a:p>
          </p:txBody>
        </p:sp>
        <p:sp>
          <p:nvSpPr>
            <p:cNvPr id="16" name="TextBox 15">
              <a:extLst>
                <a:ext uri="{FF2B5EF4-FFF2-40B4-BE49-F238E27FC236}">
                  <a16:creationId xmlns:a16="http://schemas.microsoft.com/office/drawing/2014/main" id="{6139FAD6-44B2-C8E8-4A7A-E5E1A6C37A18}"/>
                </a:ext>
              </a:extLst>
            </p:cNvPr>
            <p:cNvSpPr txBox="1"/>
            <p:nvPr/>
          </p:nvSpPr>
          <p:spPr>
            <a:xfrm>
              <a:off x="1054237" y="4807519"/>
              <a:ext cx="2170444" cy="353943"/>
            </a:xfrm>
            <a:prstGeom prst="rect">
              <a:avLst/>
            </a:prstGeom>
            <a:solidFill>
              <a:schemeClr val="accent6"/>
            </a:solid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Innovation</a:t>
              </a:r>
            </a:p>
          </p:txBody>
        </p:sp>
        <p:sp>
          <p:nvSpPr>
            <p:cNvPr id="17" name="TextBox 16">
              <a:extLst>
                <a:ext uri="{FF2B5EF4-FFF2-40B4-BE49-F238E27FC236}">
                  <a16:creationId xmlns:a16="http://schemas.microsoft.com/office/drawing/2014/main" id="{20045309-D26A-DEC0-D143-FF754F984791}"/>
                </a:ext>
              </a:extLst>
            </p:cNvPr>
            <p:cNvSpPr txBox="1"/>
            <p:nvPr/>
          </p:nvSpPr>
          <p:spPr>
            <a:xfrm>
              <a:off x="4540102" y="2357233"/>
              <a:ext cx="5968007" cy="2627258"/>
            </a:xfrm>
            <a:prstGeom prst="rect">
              <a:avLst/>
            </a:prstGeom>
            <a:noFill/>
          </p:spPr>
          <p:txBody>
            <a:bodyPr wrap="square" rtlCol="0">
              <a:spAutoFit/>
            </a:bodyPr>
            <a:lstStyle/>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it is intended to do</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Who it’s intended for</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How it works</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Is it relevant, realistic and feasible?</a:t>
              </a:r>
            </a:p>
            <a:p>
              <a:pPr marL="0" marR="0" lvl="0" indent="0" algn="l" defTabSz="430318" rtl="0" eaLnBrk="1" fontAlgn="auto" latinLnBrk="0" hangingPunct="0">
                <a:lnSpc>
                  <a:spcPct val="200000"/>
                </a:lnSpc>
                <a:spcBef>
                  <a:spcPts val="0"/>
                </a:spcBef>
                <a:spcAft>
                  <a:spcPts val="0"/>
                </a:spcAft>
                <a:buClrTx/>
                <a:buSzTx/>
                <a:buFontTx/>
                <a:buNone/>
                <a:tabLst/>
                <a:defRPr/>
              </a:pPr>
              <a:r>
                <a:rPr kumimoji="0" lang="en-GB" sz="1700" b="1" i="0" u="none" strike="noStrike" kern="0" cap="none" spc="0" normalizeH="0" baseline="0" noProof="0">
                  <a:ln>
                    <a:noFill/>
                  </a:ln>
                  <a:solidFill>
                    <a:srgbClr val="000000"/>
                  </a:solidFill>
                  <a:effectLst/>
                  <a:uLnTx/>
                  <a:uFillTx/>
                  <a:latin typeface="Arial" panose="020B0604020202020204" pitchFamily="34" charset="0"/>
                  <a:cs typeface="Arial" panose="020B0604020202020204" pitchFamily="34" charset="0"/>
                  <a:sym typeface="Helvetica Neue"/>
                </a:rPr>
                <a:t>What unique features it has </a:t>
              </a:r>
            </a:p>
          </p:txBody>
        </p:sp>
        <p:cxnSp>
          <p:nvCxnSpPr>
            <p:cNvPr id="18" name="Straight Arrow Connector 17">
              <a:extLst>
                <a:ext uri="{FF2B5EF4-FFF2-40B4-BE49-F238E27FC236}">
                  <a16:creationId xmlns:a16="http://schemas.microsoft.com/office/drawing/2014/main" id="{E41E606C-8705-475D-8F4E-B152C965F1B6}"/>
                </a:ext>
              </a:extLst>
            </p:cNvPr>
            <p:cNvCxnSpPr/>
            <p:nvPr/>
          </p:nvCxnSpPr>
          <p:spPr>
            <a:xfrm flipH="1" flipV="1">
              <a:off x="3374654" y="2463265"/>
              <a:ext cx="1005960" cy="176972"/>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9E7C8363-DC4B-B50F-2FF7-85B7D9FD87AE}"/>
                </a:ext>
              </a:extLst>
            </p:cNvPr>
            <p:cNvCxnSpPr>
              <a:cxnSpLocks/>
            </p:cNvCxnSpPr>
            <p:nvPr/>
          </p:nvCxnSpPr>
          <p:spPr>
            <a:xfrm flipH="1">
              <a:off x="3384169" y="4788157"/>
              <a:ext cx="1005960" cy="196334"/>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4CD29567-2516-60E9-94D9-B73F6B82DDF4}"/>
                </a:ext>
              </a:extLst>
            </p:cNvPr>
            <p:cNvCxnSpPr>
              <a:cxnSpLocks/>
            </p:cNvCxnSpPr>
            <p:nvPr/>
          </p:nvCxnSpPr>
          <p:spPr>
            <a:xfrm flipH="1" flipV="1">
              <a:off x="3374654" y="3065605"/>
              <a:ext cx="1015475" cy="142696"/>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63D7444-1464-4CE9-D8AB-025FC43A3A4E}"/>
                </a:ext>
              </a:extLst>
            </p:cNvPr>
            <p:cNvCxnSpPr>
              <a:cxnSpLocks/>
            </p:cNvCxnSpPr>
            <p:nvPr/>
          </p:nvCxnSpPr>
          <p:spPr>
            <a:xfrm flipH="1">
              <a:off x="3352440" y="4266667"/>
              <a:ext cx="985283" cy="70630"/>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1F191DB2-706B-19C0-EA7E-0849947AFC79}"/>
                </a:ext>
              </a:extLst>
            </p:cNvPr>
            <p:cNvCxnSpPr>
              <a:cxnSpLocks/>
            </p:cNvCxnSpPr>
            <p:nvPr/>
          </p:nvCxnSpPr>
          <p:spPr>
            <a:xfrm flipH="1" flipV="1">
              <a:off x="3342017" y="3721288"/>
              <a:ext cx="1038597" cy="10713"/>
            </a:xfrm>
            <a:prstGeom prst="straightConnector1">
              <a:avLst/>
            </a:prstGeom>
            <a:ln w="285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grpSp>
      <p:grpSp>
        <p:nvGrpSpPr>
          <p:cNvPr id="3" name="Group 2">
            <a:extLst>
              <a:ext uri="{FF2B5EF4-FFF2-40B4-BE49-F238E27FC236}">
                <a16:creationId xmlns:a16="http://schemas.microsoft.com/office/drawing/2014/main" id="{E82A14FF-1C2A-B96F-121F-73F25512D648}"/>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B63EBF26-FEA5-60BA-7452-C66AF165384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5F502820-A4F7-3F82-08D8-9503C9BE14F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2" name="Picture 11" descr="A chair with a black background&#10;&#10;Description automatically generated">
            <a:extLst>
              <a:ext uri="{FF2B5EF4-FFF2-40B4-BE49-F238E27FC236}">
                <a16:creationId xmlns:a16="http://schemas.microsoft.com/office/drawing/2014/main" id="{D9E8CF56-50C2-F260-807E-AE54802CBCE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202148" y="1882478"/>
            <a:ext cx="1808806" cy="3636652"/>
          </a:xfrm>
          <a:prstGeom prst="rect">
            <a:avLst/>
          </a:prstGeom>
        </p:spPr>
      </p:pic>
    </p:spTree>
    <p:extLst>
      <p:ext uri="{BB962C8B-B14F-4D97-AF65-F5344CB8AC3E}">
        <p14:creationId xmlns:p14="http://schemas.microsoft.com/office/powerpoint/2010/main" val="161772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stage</a:t>
            </a:r>
            <a:endParaRPr lang="en-GB" sz="4400">
              <a:solidFill>
                <a:srgbClr val="0A303F"/>
              </a:solidFill>
            </a:endParaRPr>
          </a:p>
        </p:txBody>
      </p:sp>
      <p:sp>
        <p:nvSpPr>
          <p:cNvPr id="7" name="Content Placeholder 2">
            <a:extLst>
              <a:ext uri="{FF2B5EF4-FFF2-40B4-BE49-F238E27FC236}">
                <a16:creationId xmlns:a16="http://schemas.microsoft.com/office/drawing/2014/main" id="{E5F949BF-DEB6-602F-E30E-995BC385B501}"/>
              </a:ext>
            </a:extLst>
          </p:cNvPr>
          <p:cNvSpPr txBox="1">
            <a:spLocks/>
          </p:cNvSpPr>
          <p:nvPr/>
        </p:nvSpPr>
        <p:spPr>
          <a:xfrm>
            <a:off x="576000" y="1217763"/>
            <a:ext cx="9296342" cy="4070690"/>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The context </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b="1">
                <a:latin typeface="+mj-lt"/>
                <a:ea typeface="Roboto" panose="02000000000000000000" pitchFamily="2" charset="0"/>
                <a:cs typeface="Roboto" panose="02000000000000000000" pitchFamily="2" charset="0"/>
              </a:rPr>
              <a:t>minimising parts</a:t>
            </a:r>
            <a:r>
              <a:rPr kumimoji="0" lang="en-GB" sz="2000" b="1" i="0" u="none" strike="noStrike" kern="0" cap="none" spc="0" normalizeH="0" baseline="0" noProof="0">
                <a:ln>
                  <a:noFill/>
                </a:ln>
                <a:solidFill>
                  <a:srgbClr val="000000"/>
                </a:solidFill>
                <a:effectLst/>
                <a:uLnTx/>
                <a:uFillTx/>
                <a:latin typeface="Arial" panose="020B0604020202020204"/>
                <a:ea typeface="Calibri" panose="020F0502020204030204" pitchFamily="34" charset="0"/>
                <a:sym typeface="Helvetica Neue"/>
              </a:rPr>
              <a:t>’</a:t>
            </a:r>
            <a:r>
              <a:rPr lang="en-GB" sz="2000" kern="0">
                <a:solidFill>
                  <a:srgbClr val="000000"/>
                </a:solidFill>
                <a:latin typeface="Arial" panose="020B0604020202020204"/>
                <a:ea typeface="Roboto" panose="02000000000000000000" pitchFamily="2" charset="0"/>
                <a:cs typeface="Roboto" panose="02000000000000000000" pitchFamily="2" charset="0"/>
              </a:rPr>
              <a:t>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an overview of the design opportunity, but it may be useful to encourage students to create their own more focused design briefs, so they have some criteria to refer back to when investigating the context and developing their own solutions. It could be as simple as:</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2000" b="0" i="0" u="none" strike="noStrike" kern="0" cap="none" spc="0" normalizeH="0" baseline="0" noProof="0">
              <a:ln>
                <a:noFill/>
              </a:ln>
              <a:solidFill>
                <a:srgbClr val="0A303F"/>
              </a:solidFill>
              <a:effectLst/>
              <a:uLnTx/>
              <a:uFillTx/>
              <a:latin typeface="Arial" panose="020B0604020202020204"/>
              <a:sym typeface="Helvetica Neue"/>
            </a:endParaRP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i="0" u="none" strike="noStrike" kern="0" cap="none" spc="0" normalizeH="0" baseline="0" noProof="0">
                <a:ln>
                  <a:noFill/>
                </a:ln>
                <a:solidFill>
                  <a:srgbClr val="16F4D0"/>
                </a:solidFill>
                <a:effectLst/>
                <a:uLnTx/>
                <a:uFillTx/>
                <a:latin typeface="Arial" panose="020B0604020202020204"/>
                <a:sym typeface="Helvetica Neue"/>
              </a:rPr>
              <a:t>“Design easy-to-assemble seating for a school nursery”</a:t>
            </a: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a:p>
            <a:pPr>
              <a:lnSpc>
                <a:spcPct val="150000"/>
              </a:lnSpc>
            </a:pPr>
            <a:endParaRPr lang="en-GB" sz="2000" b="0">
              <a:highlight>
                <a:srgbClr val="FFFF00"/>
              </a:highlight>
              <a:latin typeface="+mj-lt"/>
              <a:ea typeface="Roboto" panose="02000000000000000000" pitchFamily="2" charset="0"/>
              <a:cs typeface="Roboto" panose="02000000000000000000" pitchFamily="2" charset="0"/>
            </a:endParaRPr>
          </a:p>
        </p:txBody>
      </p:sp>
      <p:sp>
        <p:nvSpPr>
          <p:cNvPr id="5" name="TextBox 4">
            <a:extLst>
              <a:ext uri="{FF2B5EF4-FFF2-40B4-BE49-F238E27FC236}">
                <a16:creationId xmlns:a16="http://schemas.microsoft.com/office/drawing/2014/main" id="{23E23C6B-8AF8-67D3-85E3-96D49FB5C05F}"/>
              </a:ext>
            </a:extLst>
          </p:cNvPr>
          <p:cNvSpPr txBox="1"/>
          <p:nvPr/>
        </p:nvSpPr>
        <p:spPr>
          <a:xfrm rot="21375870">
            <a:off x="4913493" y="5069437"/>
            <a:ext cx="4850510" cy="615553"/>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rPr>
              <a:t>A simple statement of the design problem to be solved </a:t>
            </a:r>
            <a:r>
              <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Wingdings" panose="05000000000000000000" pitchFamily="2" charset="2"/>
              </a:rPr>
              <a:t></a:t>
            </a:r>
            <a:endParaRPr kumimoji="0" lang="en-GB" sz="1700" b="1" i="0" u="none" strike="noStrike" kern="0" cap="none" spc="0" normalizeH="0" baseline="0" noProof="0">
              <a:ln>
                <a:noFill/>
              </a:ln>
              <a:solidFill>
                <a:srgbClr val="0A303F"/>
              </a:solidFill>
              <a:effectLst/>
              <a:uLnTx/>
              <a:uFillTx/>
              <a:latin typeface="Ink Free" panose="03080402000500000000" pitchFamily="66" charset="0"/>
              <a:cs typeface="Arial" panose="020B0604020202020204" pitchFamily="34" charset="0"/>
              <a:sym typeface="Helvetica Neue"/>
            </a:endParaRPr>
          </a:p>
        </p:txBody>
      </p:sp>
      <p:pic>
        <p:nvPicPr>
          <p:cNvPr id="8" name="Picture 7">
            <a:extLst>
              <a:ext uri="{FF2B5EF4-FFF2-40B4-BE49-F238E27FC236}">
                <a16:creationId xmlns:a16="http://schemas.microsoft.com/office/drawing/2014/main" id="{25F77D1B-5ED3-B3C8-932A-3BE11731C68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6349910" y="3923246"/>
            <a:ext cx="988838" cy="988838"/>
          </a:xfrm>
          <a:prstGeom prst="rect">
            <a:avLst/>
          </a:prstGeom>
        </p:spPr>
      </p:pic>
      <p:grpSp>
        <p:nvGrpSpPr>
          <p:cNvPr id="2" name="Group 1">
            <a:extLst>
              <a:ext uri="{FF2B5EF4-FFF2-40B4-BE49-F238E27FC236}">
                <a16:creationId xmlns:a16="http://schemas.microsoft.com/office/drawing/2014/main" id="{68B655C2-2EA3-5B47-ADA2-A7BE233AEA4A}"/>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6423536B-0767-F13F-BBCE-68D9FCC914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9" name="Picture 8" descr="A black background with red text&#10;&#10;Description automatically generated">
              <a:extLst>
                <a:ext uri="{FF2B5EF4-FFF2-40B4-BE49-F238E27FC236}">
                  <a16:creationId xmlns:a16="http://schemas.microsoft.com/office/drawing/2014/main" id="{AB3E72FF-4814-2F43-6607-A7A7695F628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313437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Specification</a:t>
            </a:r>
            <a:endParaRPr lang="en-GB" sz="4400">
              <a:solidFill>
                <a:srgbClr val="0A303F"/>
              </a:solidFill>
            </a:endParaRPr>
          </a:p>
        </p:txBody>
      </p:sp>
      <p:sp>
        <p:nvSpPr>
          <p:cNvPr id="3" name="TextBox 2">
            <a:extLst>
              <a:ext uri="{FF2B5EF4-FFF2-40B4-BE49-F238E27FC236}">
                <a16:creationId xmlns:a16="http://schemas.microsoft.com/office/drawing/2014/main" id="{A8044DD2-556D-ABD1-25BD-DA3DF9E2C663}"/>
              </a:ext>
            </a:extLst>
          </p:cNvPr>
          <p:cNvSpPr txBox="1"/>
          <p:nvPr/>
        </p:nvSpPr>
        <p:spPr>
          <a:xfrm>
            <a:off x="576000" y="1187271"/>
            <a:ext cx="9482400" cy="4611519"/>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Product Design Specification (PDS) </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provides more detailed criteria for the intended outcomes to ensure it meets the needs of the customer or the market.</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While the design brief is a starting point, the </a:t>
            </a:r>
            <a:r>
              <a:rPr kumimoji="0" lang="en-GB" sz="2000" b="1" i="0" u="none" strike="noStrike" kern="0" cap="none" spc="0" normalizeH="0" baseline="0" noProof="0">
                <a:ln>
                  <a:noFill/>
                </a:ln>
                <a:solidFill>
                  <a:srgbClr val="0A303F"/>
                </a:solidFill>
                <a:effectLst/>
                <a:uLnTx/>
                <a:uFillTx/>
                <a:latin typeface="Arial" panose="020B0604020202020204"/>
                <a:sym typeface="Helvetica Neue"/>
              </a:rPr>
              <a:t>PDS</a:t>
            </a: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 can be very specific in terms of size, materials, production, packaging, cost etc. </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production of a detailed </a:t>
            </a:r>
            <a:r>
              <a:rPr kumimoji="0" lang="en-GB" sz="2000" b="1"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PDS</a:t>
            </a:r>
            <a:r>
              <a:rPr kumimoji="0" lang="en-GB" sz="20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 is a requirement at GCSE so it is a good idea to incorporate them into your KS3 design work.</a:t>
            </a:r>
          </a:p>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2000" b="0" i="0" u="none" strike="noStrike" kern="0" cap="none" spc="0" normalizeH="0" baseline="0" noProof="0">
                <a:ln>
                  <a:noFill/>
                </a:ln>
                <a:solidFill>
                  <a:srgbClr val="0A303F"/>
                </a:solidFill>
                <a:effectLst/>
                <a:uLnTx/>
                <a:uFillTx/>
                <a:latin typeface="Arial" panose="020B0604020202020204"/>
                <a:sym typeface="Helvetica Neue"/>
              </a:rPr>
              <a:t>A common list of criteria might include: aesthetics, cost, dimensions, function, human factors, social, moral and environmental concerns, manufacture, materials, safety, target market etc. </a:t>
            </a:r>
          </a:p>
          <a:p>
            <a:pPr marL="0" marR="0" lvl="0" indent="0" algn="l" defTabSz="430318" rtl="0" eaLnBrk="1" fontAlgn="auto" latinLnBrk="0" hangingPunct="0">
              <a:lnSpc>
                <a:spcPct val="150000"/>
              </a:lnSpc>
              <a:spcBef>
                <a:spcPts val="0"/>
              </a:spcBef>
              <a:spcAft>
                <a:spcPts val="0"/>
              </a:spcAft>
              <a:buClrTx/>
              <a:buSzTx/>
              <a:buFontTx/>
              <a:buNone/>
              <a:tabLst/>
              <a:defRPr/>
            </a:pPr>
            <a:endParaRPr kumimoji="0" lang="en-GB" sz="1800" b="0" i="0" u="none" strike="noStrike" kern="0" cap="none" spc="0" normalizeH="0" baseline="0" noProof="0">
              <a:ln>
                <a:noFill/>
              </a:ln>
              <a:solidFill>
                <a:srgbClr val="0A303F"/>
              </a:solidFill>
              <a:effectLst/>
              <a:uLnTx/>
              <a:uFillTx/>
              <a:latin typeface="Arial" panose="020B0604020202020204"/>
              <a:sym typeface="Helvetica Neue"/>
            </a:endParaRPr>
          </a:p>
        </p:txBody>
      </p:sp>
      <p:grpSp>
        <p:nvGrpSpPr>
          <p:cNvPr id="2" name="Group 1">
            <a:extLst>
              <a:ext uri="{FF2B5EF4-FFF2-40B4-BE49-F238E27FC236}">
                <a16:creationId xmlns:a16="http://schemas.microsoft.com/office/drawing/2014/main" id="{2B9AE2D8-D941-FE49-806A-B248711A77DB}"/>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4E8522A1-6CA3-EE08-D972-8F27C40588A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63A80B1E-504F-AE30-B074-6402B8195DE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5548365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KI: Ideate">
            <a:hlinkClick r:id="" action="ppaction://media"/>
            <a:extLst>
              <a:ext uri="{FF2B5EF4-FFF2-40B4-BE49-F238E27FC236}">
                <a16:creationId xmlns:a16="http://schemas.microsoft.com/office/drawing/2014/main" id="{D48F9867-CFC2-67DA-D996-B2BCF42125FE}"/>
              </a:ext>
            </a:extLst>
          </p:cNvPr>
          <p:cNvPicPr>
            <a:picLocks noRot="1" noChangeAspect="1"/>
          </p:cNvPicPr>
          <p:nvPr>
            <a:videoFile r:link="rId1"/>
          </p:nvPr>
        </p:nvPicPr>
        <p:blipFill>
          <a:blip r:embed="rId4"/>
          <a:stretch>
            <a:fillRect/>
          </a:stretch>
        </p:blipFill>
        <p:spPr>
          <a:xfrm>
            <a:off x="180474" y="101517"/>
            <a:ext cx="11827042" cy="6652711"/>
          </a:xfrm>
          <a:prstGeom prst="rect">
            <a:avLst/>
          </a:prstGeom>
        </p:spPr>
      </p:pic>
    </p:spTree>
    <p:extLst>
      <p:ext uri="{BB962C8B-B14F-4D97-AF65-F5344CB8AC3E}">
        <p14:creationId xmlns:p14="http://schemas.microsoft.com/office/powerpoint/2010/main" val="2059523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070173"/>
            <a:ext cx="9420522" cy="1661876"/>
          </a:xfrm>
        </p:spPr>
        <p:txBody>
          <a:bodyPr>
            <a:normAutofit/>
          </a:bodyPr>
          <a:lstStyle/>
          <a:p>
            <a:pPr>
              <a:lnSpc>
                <a:spcPct val="150000"/>
              </a:lnSpc>
            </a:pPr>
            <a:r>
              <a:rPr lang="en-GB" sz="1700">
                <a:solidFill>
                  <a:schemeClr val="tx1"/>
                </a:solidFill>
                <a:latin typeface="+mj-lt"/>
              </a:rPr>
              <a:t>You are trying to consider lots of different ideas for your solution to this context, so you have lots of design choices. It is also a chance to eliminate as many potential problems as possible.</a:t>
            </a:r>
          </a:p>
          <a:p>
            <a:pPr>
              <a:lnSpc>
                <a:spcPct val="150000"/>
              </a:lnSpc>
            </a:pPr>
            <a:r>
              <a:rPr lang="en-GB" sz="1700">
                <a:solidFill>
                  <a:schemeClr val="tx1"/>
                </a:solidFill>
                <a:latin typeface="+mj-lt"/>
              </a:rPr>
              <a:t>These don’t need to be detailed and accurate at this stage. Try some of the approaches the designers recommend:</a:t>
            </a:r>
            <a:endParaRPr lang="en-GB" sz="2000">
              <a:solidFill>
                <a:schemeClr val="tx1"/>
              </a:solidFill>
              <a:latin typeface="+mj-lt"/>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sz="2000">
              <a:solidFill>
                <a:schemeClr val="bg1"/>
              </a:solidFill>
              <a:latin typeface="+mj-lt"/>
              <a:ea typeface="Roboto" panose="02000000000000000000" pitchFamily="2" charset="0"/>
              <a:cs typeface="Roboto" panose="02000000000000000000" pitchFamily="2" charset="0"/>
            </a:endParaRPr>
          </a:p>
          <a:p>
            <a:pPr>
              <a:lnSpc>
                <a:spcPct val="150000"/>
              </a:lnSpc>
            </a:pPr>
            <a:endParaRPr lang="en-GB" sz="2000">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D27CAA5A-14A0-8BEC-DD36-0DC54105F0F1}"/>
              </a:ext>
            </a:extLst>
          </p:cNvPr>
          <p:cNvGraphicFramePr>
            <a:graphicFrameLocks noGrp="1"/>
          </p:cNvGraphicFramePr>
          <p:nvPr>
            <p:extLst>
              <p:ext uri="{D42A27DB-BD31-4B8C-83A1-F6EECF244321}">
                <p14:modId xmlns:p14="http://schemas.microsoft.com/office/powerpoint/2010/main" val="3747335008"/>
              </p:ext>
            </p:extLst>
          </p:nvPr>
        </p:nvGraphicFramePr>
        <p:xfrm>
          <a:off x="576000" y="2751866"/>
          <a:ext cx="9420523" cy="3035961"/>
        </p:xfrm>
        <a:graphic>
          <a:graphicData uri="http://schemas.openxmlformats.org/drawingml/2006/table">
            <a:tbl>
              <a:tblPr firstRow="1" bandRow="1">
                <a:tableStyleId>{5940675A-B579-460E-94D1-54222C63F5DA}</a:tableStyleId>
              </a:tblPr>
              <a:tblGrid>
                <a:gridCol w="3092751">
                  <a:extLst>
                    <a:ext uri="{9D8B030D-6E8A-4147-A177-3AD203B41FA5}">
                      <a16:colId xmlns:a16="http://schemas.microsoft.com/office/drawing/2014/main" val="336422520"/>
                    </a:ext>
                  </a:extLst>
                </a:gridCol>
                <a:gridCol w="3534937">
                  <a:extLst>
                    <a:ext uri="{9D8B030D-6E8A-4147-A177-3AD203B41FA5}">
                      <a16:colId xmlns:a16="http://schemas.microsoft.com/office/drawing/2014/main" val="1485661640"/>
                    </a:ext>
                  </a:extLst>
                </a:gridCol>
                <a:gridCol w="2792835">
                  <a:extLst>
                    <a:ext uri="{9D8B030D-6E8A-4147-A177-3AD203B41FA5}">
                      <a16:colId xmlns:a16="http://schemas.microsoft.com/office/drawing/2014/main" val="1594591722"/>
                    </a:ext>
                  </a:extLst>
                </a:gridCol>
              </a:tblGrid>
              <a:tr h="384201">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‘Profile sketches’</a:t>
                      </a:r>
                      <a:endParaRPr lang="en-GB" sz="1600" b="1">
                        <a:solidFill>
                          <a:srgbClr val="F60493"/>
                        </a:solidFill>
                      </a:endParaRPr>
                    </a:p>
                  </a:txBody>
                  <a:tcPr>
                    <a:solidFill>
                      <a:schemeClr val="bg1"/>
                    </a:solidFill>
                  </a:tcPr>
                </a:tc>
                <a:tc>
                  <a:txBody>
                    <a:bodyPr/>
                    <a:lstStyle/>
                    <a:p>
                      <a:pPr algn="ct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‘Parametric models’</a:t>
                      </a:r>
                      <a:endParaRPr lang="en-GB" sz="1600" b="1">
                        <a:solidFill>
                          <a:srgbClr val="F60493"/>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600" b="1">
                          <a:solidFill>
                            <a:srgbClr val="F60493"/>
                          </a:solidFill>
                          <a:hlinkClick r:id="rId3" action="ppaction://hlinksldjump">
                            <a:extLst>
                              <a:ext uri="{A12FA001-AC4F-418D-AE19-62706E023703}">
                                <ahyp:hlinkClr xmlns:ahyp="http://schemas.microsoft.com/office/drawing/2018/hyperlinkcolor" val="tx"/>
                              </a:ext>
                            </a:extLst>
                          </a:hlinkClick>
                        </a:rPr>
                        <a:t>‘View it in different ways’</a:t>
                      </a:r>
                      <a:endParaRPr lang="en-GB" sz="1600" b="1">
                        <a:solidFill>
                          <a:srgbClr val="F60493"/>
                        </a:solidFill>
                      </a:endParaRPr>
                    </a:p>
                  </a:txBody>
                  <a:tcPr>
                    <a:solidFill>
                      <a:schemeClr val="bg1"/>
                    </a:solidFill>
                  </a:tcPr>
                </a:tc>
                <a:extLst>
                  <a:ext uri="{0D108BD9-81ED-4DB2-BD59-A6C34878D82A}">
                    <a16:rowId xmlns:a16="http://schemas.microsoft.com/office/drawing/2014/main" val="3391378453"/>
                  </a:ext>
                </a:extLst>
              </a:tr>
              <a:tr h="384201">
                <a:tc>
                  <a:txBody>
                    <a:bodyPr/>
                    <a:lstStyle/>
                    <a:p>
                      <a:pPr algn="l"/>
                      <a:r>
                        <a:rPr lang="en-GB" sz="1400" b="0">
                          <a:solidFill>
                            <a:schemeClr val="tx1"/>
                          </a:solidFill>
                        </a:rPr>
                        <a:t>A lot of furniture can be defined by its ‘profile’ such as a table or chair. If you </a:t>
                      </a:r>
                      <a:r>
                        <a:rPr lang="en-GB" sz="1400" b="1">
                          <a:solidFill>
                            <a:schemeClr val="tx1"/>
                          </a:solidFill>
                        </a:rPr>
                        <a:t>draw it from the side</a:t>
                      </a:r>
                      <a:r>
                        <a:rPr lang="en-GB" sz="1400" b="0">
                          <a:solidFill>
                            <a:schemeClr val="tx1"/>
                          </a:solidFill>
                        </a:rPr>
                        <a:t>, you can understand the general shape of the product without needing further views. At the early stage of designing, these quick profile sketches can be used to show scale, form and assembly ideas without spending too long on 3D sketches which may not be necessary.</a:t>
                      </a:r>
                    </a:p>
                  </a:txBody>
                  <a:tcPr>
                    <a:solidFill>
                      <a:schemeClr val="bg1"/>
                    </a:solidFill>
                  </a:tcPr>
                </a:tc>
                <a:tc>
                  <a:txBody>
                    <a:bodyPr/>
                    <a:lstStyle/>
                    <a:p>
                      <a:pPr algn="l"/>
                      <a:r>
                        <a:rPr lang="en-GB" sz="1400" b="0">
                          <a:solidFill>
                            <a:schemeClr val="tx1"/>
                          </a:solidFill>
                        </a:rPr>
                        <a:t>Using parametric CAD software to make models allows for </a:t>
                      </a:r>
                      <a:r>
                        <a:rPr lang="en-GB" sz="1400" b="1">
                          <a:solidFill>
                            <a:schemeClr val="tx1"/>
                          </a:solidFill>
                        </a:rPr>
                        <a:t>changes to be made to the model quite easily </a:t>
                      </a:r>
                      <a:r>
                        <a:rPr lang="en-GB" sz="1400" b="0">
                          <a:solidFill>
                            <a:schemeClr val="tx1"/>
                          </a:solidFill>
                        </a:rPr>
                        <a:t>with the results shown on screen instantly. This is useful of you want to change the angle of a leg, or the height of the back without drawing a new design or making a card or foam model. Using this approach, many different iterations of a design can be created in a short space of time and tested on screen or through 3D printed or laser cut outcomes.</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a:solidFill>
                            <a:schemeClr val="tx1"/>
                          </a:solidFill>
                        </a:rPr>
                        <a:t>We often use SCAMPER when developing ideas which suggest ways of changing the design. This might involve</a:t>
                      </a:r>
                      <a:r>
                        <a:rPr lang="en-GB" sz="1400" b="1">
                          <a:solidFill>
                            <a:schemeClr val="tx1"/>
                          </a:solidFill>
                        </a:rPr>
                        <a:t> flipping it over, removing or substituting a component, </a:t>
                      </a:r>
                      <a:r>
                        <a:rPr lang="en-GB" sz="1400" b="0">
                          <a:solidFill>
                            <a:schemeClr val="tx1"/>
                          </a:solidFill>
                        </a:rPr>
                        <a:t>or combining different elements. Try to think differently from what is ‘normal’ or expected and you might just come up with a really unique design!</a:t>
                      </a:r>
                    </a:p>
                    <a:p>
                      <a:pPr algn="l"/>
                      <a:endParaRPr lang="en-GB" sz="1400" b="0">
                        <a:solidFill>
                          <a:schemeClr val="tx1"/>
                        </a:solidFill>
                      </a:endParaRPr>
                    </a:p>
                  </a:txBody>
                  <a:tcPr>
                    <a:solidFill>
                      <a:schemeClr val="bg1"/>
                    </a:solidFill>
                  </a:tcPr>
                </a:tc>
                <a:extLst>
                  <a:ext uri="{0D108BD9-81ED-4DB2-BD59-A6C34878D82A}">
                    <a16:rowId xmlns:a16="http://schemas.microsoft.com/office/drawing/2014/main" val="2757533183"/>
                  </a:ext>
                </a:extLst>
              </a:tr>
            </a:tbl>
          </a:graphicData>
        </a:graphic>
      </p:graphicFrame>
      <p:grpSp>
        <p:nvGrpSpPr>
          <p:cNvPr id="2" name="Group 1">
            <a:extLst>
              <a:ext uri="{FF2B5EF4-FFF2-40B4-BE49-F238E27FC236}">
                <a16:creationId xmlns:a16="http://schemas.microsoft.com/office/drawing/2014/main" id="{09948950-C078-C6F4-F8F6-F9E1222D96C9}"/>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7357DDA9-8FFD-D18F-FE28-8378AA71BDB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896593C3-CB90-8B5C-B5E5-CC95DABC52D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36235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655175" cy="4403983"/>
          </a:xfrm>
        </p:spPr>
        <p:txBody>
          <a:bodyPr>
            <a:noAutofit/>
          </a:bodyPr>
          <a:lstStyle/>
          <a:p>
            <a:pPr>
              <a:lnSpc>
                <a:spcPct val="150000"/>
              </a:lnSpc>
            </a:pPr>
            <a:r>
              <a:rPr lang="en-GB"/>
              <a:t>Ideation is the process of realising our ideas then developing them towards a prototype. Try some of these in this context:</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Quick sketches: spend 5-10 minutes per sketch to avoid design fixation.</a:t>
            </a:r>
          </a:p>
          <a:p>
            <a:pPr marL="342900" indent="-342900">
              <a:lnSpc>
                <a:spcPct val="150000"/>
              </a:lnSpc>
              <a:buFont typeface="Arial" panose="020B0604020202020204" pitchFamily="34" charset="0"/>
              <a:buChar char="•"/>
            </a:pPr>
            <a:r>
              <a:rPr lang="en-GB">
                <a:ea typeface="Roboto" panose="02000000000000000000" pitchFamily="2" charset="0"/>
                <a:cs typeface="Roboto" panose="02000000000000000000" pitchFamily="2" charset="0"/>
              </a:rPr>
              <a:t>CAD ‘sketch models’: use a simple CAD package to generate quick and simple ideas.</a:t>
            </a:r>
          </a:p>
          <a:p>
            <a:pPr>
              <a:lnSpc>
                <a:spcPct val="150000"/>
              </a:lnSpc>
            </a:pPr>
            <a:r>
              <a:rPr lang="en-GB">
                <a:ea typeface="Roboto" panose="02000000000000000000" pitchFamily="2" charset="0"/>
                <a:cs typeface="Roboto" panose="02000000000000000000" pitchFamily="2" charset="0"/>
              </a:rPr>
              <a:t>With both of these methods it’s time to throw caution to the wind and just get some quick ideas down.</a:t>
            </a:r>
          </a:p>
          <a:p>
            <a:pPr>
              <a:lnSpc>
                <a:spcPct val="150000"/>
              </a:lnSpc>
            </a:pPr>
            <a:r>
              <a:rPr lang="en-GB">
                <a:ea typeface="Roboto" panose="02000000000000000000" pitchFamily="2" charset="0"/>
                <a:cs typeface="Roboto" panose="02000000000000000000" pitchFamily="2" charset="0"/>
              </a:rPr>
              <a:t>Getting stuck for ideas? </a:t>
            </a:r>
          </a:p>
          <a:p>
            <a:pPr>
              <a:lnSpc>
                <a:spcPct val="150000"/>
              </a:lnSpc>
            </a:pPr>
            <a:r>
              <a:rPr lang="en-GB">
                <a:ea typeface="Roboto" panose="02000000000000000000" pitchFamily="2" charset="0"/>
                <a:cs typeface="Roboto" panose="02000000000000000000" pitchFamily="2" charset="0"/>
              </a:rPr>
              <a:t>Try the </a:t>
            </a:r>
            <a:r>
              <a:rPr lang="en-GB" b="1">
                <a:ea typeface="Roboto" panose="02000000000000000000" pitchFamily="2" charset="0"/>
                <a:cs typeface="Roboto" panose="02000000000000000000" pitchFamily="2" charset="0"/>
              </a:rPr>
              <a:t>SCAMPER</a:t>
            </a:r>
            <a:r>
              <a:rPr lang="en-GB">
                <a:ea typeface="Roboto" panose="02000000000000000000" pitchFamily="2" charset="0"/>
                <a:cs typeface="Roboto" panose="02000000000000000000" pitchFamily="2" charset="0"/>
              </a:rPr>
              <a:t> approach to generating new ideas.</a:t>
            </a:r>
          </a:p>
          <a:p>
            <a:pPr>
              <a:lnSpc>
                <a:spcPct val="150000"/>
              </a:lnSpc>
            </a:pPr>
            <a:r>
              <a:rPr lang="en-GB">
                <a:ea typeface="Roboto" panose="02000000000000000000" pitchFamily="2" charset="0"/>
                <a:cs typeface="Roboto" panose="02000000000000000000" pitchFamily="2" charset="0"/>
              </a:rPr>
              <a:t>Think differently, ask yourself why furniture looks or works a certain way. Is it just because it’s always been like that, and does it need to stay the same?</a:t>
            </a:r>
          </a:p>
          <a:p>
            <a:pPr>
              <a:lnSpc>
                <a:spcPct val="150000"/>
              </a:lnSpc>
            </a:pPr>
            <a:endParaRPr lang="en-GB">
              <a:solidFill>
                <a:schemeClr val="tx1"/>
              </a:solidFill>
              <a:ea typeface="Roboto" panose="02000000000000000000" pitchFamily="2" charset="0"/>
              <a:cs typeface="Roboto" panose="02000000000000000000" pitchFamily="2" charset="0"/>
            </a:endParaRP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6C51FE4E-AA30-CCF9-477B-EAF652CDCC10}"/>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79162113-7DF4-275B-D35E-0A46B2F26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F0A18DA2-E170-11EC-F8D5-989AD60C552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351441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1" y="1263649"/>
            <a:ext cx="9414944" cy="4519313"/>
          </a:xfrm>
        </p:spPr>
        <p:txBody>
          <a:bodyPr>
            <a:noAutofit/>
          </a:bodyPr>
          <a:lstStyle/>
          <a:p>
            <a:pPr>
              <a:lnSpc>
                <a:spcPct val="150000"/>
              </a:lnSpc>
            </a:pPr>
            <a:r>
              <a:rPr lang="en-GB" sz="1900"/>
              <a:t>Different approaches to the design can be taken, but setting limits or restrictions can actually help to drive creative solutions.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redesign an existing solution to use less parts?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What ideas can you create that are made from a single part?</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How can your design be modular, so the customer only buys the parts they need?</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Could you make it multifunctional so that additional pieces are needed to provide more than one purpose?</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reduce materials in your designs?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design furniture that could be repurposed for different applications?</a:t>
            </a:r>
          </a:p>
          <a:p>
            <a:pPr marL="285750" indent="-285750">
              <a:lnSpc>
                <a:spcPct val="150000"/>
              </a:lnSpc>
              <a:buFont typeface="Arial" panose="020B0604020202020204" pitchFamily="34" charset="0"/>
              <a:buChar char="•"/>
            </a:pPr>
            <a:r>
              <a:rPr lang="en-GB" sz="1900">
                <a:ea typeface="Roboto" panose="02000000000000000000" pitchFamily="2" charset="0"/>
                <a:cs typeface="Roboto" panose="02000000000000000000" pitchFamily="2" charset="0"/>
              </a:rPr>
              <a:t>Can you standardise the fittings or reduce the need for tools?</a:t>
            </a: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F1713193-1D25-EB53-8413-CF18BF09E8D4}"/>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43AE5A2D-C3A8-DFB5-B617-1AE3DBA9C94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C26D991-4DE2-B646-E6D3-9E38F3057FD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484653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63649"/>
            <a:ext cx="9573015" cy="3870481"/>
          </a:xfrm>
        </p:spPr>
        <p:txBody>
          <a:bodyPr>
            <a:noAutofit/>
          </a:bodyPr>
          <a:lstStyle/>
          <a:p>
            <a:pPr>
              <a:lnSpc>
                <a:spcPct val="150000"/>
              </a:lnSpc>
            </a:pPr>
            <a:r>
              <a:rPr lang="en-GB"/>
              <a:t>You have access to two basic starting points of tables that require no / limited fixings. Laser cut these from 3mm manufactured board and assemble them. Consider how these can be improved to make them a worthwhile piece of furniture.</a:t>
            </a:r>
          </a:p>
          <a:p>
            <a:pPr marL="342900" indent="-342900">
              <a:lnSpc>
                <a:spcPct val="150000"/>
              </a:lnSpc>
              <a:buFont typeface="Arial" panose="020B0604020202020204" pitchFamily="34" charset="0"/>
              <a:buChar char="•"/>
            </a:pPr>
            <a:endParaRPr lang="en-GB">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a:solidFill>
                <a:schemeClr val="bg1"/>
              </a:solidFill>
              <a:highlight>
                <a:srgbClr val="FFFF00"/>
              </a:highligh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5A9F9E4A-5960-70D1-5155-33E0E2E02C03}"/>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1D4C341-7F9B-6F71-39B4-705E89CA874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705662E0-2EE3-2808-4A62-F52122D80EF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 name="Picture 9">
            <a:extLst>
              <a:ext uri="{FF2B5EF4-FFF2-40B4-BE49-F238E27FC236}">
                <a16:creationId xmlns:a16="http://schemas.microsoft.com/office/drawing/2014/main" id="{8A07DE49-43B5-CE9A-39AE-EA85EEDADBE4}"/>
              </a:ext>
            </a:extLst>
          </p:cNvPr>
          <p:cNvPicPr>
            <a:picLocks noChangeAspect="1"/>
          </p:cNvPicPr>
          <p:nvPr/>
        </p:nvPicPr>
        <p:blipFill rotWithShape="1">
          <a:blip r:embed="rId5"/>
          <a:srcRect l="72858" t="29683" r="7053" b="17618"/>
          <a:stretch/>
        </p:blipFill>
        <p:spPr>
          <a:xfrm>
            <a:off x="265424" y="2765195"/>
            <a:ext cx="3838958" cy="2832297"/>
          </a:xfrm>
          <a:prstGeom prst="rect">
            <a:avLst/>
          </a:prstGeom>
        </p:spPr>
      </p:pic>
      <p:pic>
        <p:nvPicPr>
          <p:cNvPr id="12" name="Picture 11" descr="A wooden table with a small table&#10;&#10;Description automatically generated with medium confidence">
            <a:extLst>
              <a:ext uri="{FF2B5EF4-FFF2-40B4-BE49-F238E27FC236}">
                <a16:creationId xmlns:a16="http://schemas.microsoft.com/office/drawing/2014/main" id="{29FA3F8F-D307-D446-C50D-B164AF4FB950}"/>
              </a:ext>
            </a:extLst>
          </p:cNvPr>
          <p:cNvPicPr>
            <a:picLocks noChangeAspect="1"/>
          </p:cNvPicPr>
          <p:nvPr/>
        </p:nvPicPr>
        <p:blipFill>
          <a:blip r:embed="rId6">
            <a:extLst>
              <a:ext uri="{28A0092B-C50C-407E-A947-70E740481C1C}">
                <a14:useLocalDpi xmlns:a14="http://schemas.microsoft.com/office/drawing/2010/main" val="0"/>
              </a:ext>
            </a:extLst>
          </a:blip>
          <a:srcRect l="8391" t="23245" r="15287" b="21993"/>
          <a:stretch/>
        </p:blipFill>
        <p:spPr>
          <a:xfrm>
            <a:off x="4877484" y="2855373"/>
            <a:ext cx="4498429" cy="2420801"/>
          </a:xfrm>
          <a:prstGeom prst="rect">
            <a:avLst/>
          </a:prstGeom>
        </p:spPr>
      </p:pic>
    </p:spTree>
    <p:extLst>
      <p:ext uri="{BB962C8B-B14F-4D97-AF65-F5344CB8AC3E}">
        <p14:creationId xmlns:p14="http://schemas.microsoft.com/office/powerpoint/2010/main" val="15199923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563121" y="1108296"/>
            <a:ext cx="11049634" cy="4392658"/>
          </a:xfrm>
        </p:spPr>
        <p:txBody>
          <a:bodyPr>
            <a:normAutofit/>
          </a:bodyPr>
          <a:lstStyle/>
          <a:p>
            <a:pPr>
              <a:lnSpc>
                <a:spcPct val="150000"/>
              </a:lnSpc>
            </a:pPr>
            <a:r>
              <a:rPr lang="en-GB" b="1">
                <a:latin typeface="+mj-lt"/>
                <a:ea typeface="Roboto" panose="02000000000000000000" pitchFamily="2" charset="0"/>
                <a:cs typeface="Roboto" panose="02000000000000000000" pitchFamily="2" charset="0"/>
              </a:rPr>
              <a:t>Overview</a:t>
            </a:r>
          </a:p>
          <a:p>
            <a:pPr>
              <a:lnSpc>
                <a:spcPct val="150000"/>
              </a:lnSpc>
            </a:pPr>
            <a:r>
              <a:rPr lang="en-GB" b="1">
                <a:effectLst/>
                <a:latin typeface="+mj-lt"/>
              </a:rPr>
              <a:t>KI </a:t>
            </a:r>
            <a:r>
              <a:rPr lang="en-GB" b="0" i="0">
                <a:effectLst/>
                <a:latin typeface="+mj-lt"/>
              </a:rPr>
              <a:t>is a</a:t>
            </a:r>
            <a:r>
              <a:rPr lang="en-GB">
                <a:latin typeface="+mj-lt"/>
              </a:rPr>
              <a:t>n innovator in the contract furnishing industry with offices across the UK and Europe</a:t>
            </a:r>
            <a:r>
              <a:rPr lang="en-GB">
                <a:latin typeface="+mj-lt"/>
                <a:ea typeface="Roboto" panose="02000000000000000000" pitchFamily="2" charset="0"/>
                <a:cs typeface="Roboto" panose="02000000000000000000" pitchFamily="2" charset="0"/>
              </a:rPr>
              <a:t>. This context asks you to consider ‘</a:t>
            </a:r>
            <a:r>
              <a:rPr lang="en-GB" b="1">
                <a:latin typeface="+mj-lt"/>
                <a:ea typeface="Roboto" panose="02000000000000000000" pitchFamily="2" charset="0"/>
                <a:cs typeface="Roboto" panose="02000000000000000000" pitchFamily="2" charset="0"/>
              </a:rPr>
              <a:t>minimising parts’</a:t>
            </a:r>
            <a:r>
              <a:rPr lang="en-GB">
                <a:latin typeface="+mj-lt"/>
                <a:ea typeface="Roboto" panose="02000000000000000000" pitchFamily="2" charset="0"/>
                <a:cs typeface="Roboto" panose="02000000000000000000" pitchFamily="2" charset="0"/>
              </a:rPr>
              <a:t>.</a:t>
            </a:r>
          </a:p>
          <a:p>
            <a:pPr>
              <a:lnSpc>
                <a:spcPct val="150000"/>
              </a:lnSpc>
            </a:pPr>
            <a:r>
              <a:rPr lang="en-GB" b="1">
                <a:latin typeface="+mj-lt"/>
                <a:ea typeface="Roboto" panose="02000000000000000000" pitchFamily="2" charset="0"/>
                <a:cs typeface="Roboto" panose="02000000000000000000" pitchFamily="2" charset="0"/>
              </a:rPr>
              <a:t>Area(s) of focus </a:t>
            </a:r>
          </a:p>
          <a:p>
            <a:pPr>
              <a:lnSpc>
                <a:spcPct val="150000"/>
              </a:lnSpc>
            </a:pPr>
            <a:r>
              <a:rPr lang="en-GB">
                <a:latin typeface="+mj-lt"/>
                <a:ea typeface="Roboto" panose="02000000000000000000" pitchFamily="2" charset="0"/>
                <a:cs typeface="Roboto" panose="02000000000000000000" pitchFamily="2" charset="0"/>
              </a:rPr>
              <a:t>Furniture design, ergonomics, manufacturing.</a:t>
            </a:r>
          </a:p>
          <a:p>
            <a:pPr>
              <a:lnSpc>
                <a:spcPct val="150000"/>
              </a:lnSpc>
            </a:pPr>
            <a:r>
              <a:rPr lang="en-GB" b="1">
                <a:latin typeface="+mj-lt"/>
                <a:ea typeface="Roboto" panose="02000000000000000000" pitchFamily="2" charset="0"/>
                <a:cs typeface="Roboto" panose="02000000000000000000" pitchFamily="2" charset="0"/>
              </a:rPr>
              <a:t>Links to the National Curriculum</a:t>
            </a:r>
          </a:p>
          <a:p>
            <a:pPr>
              <a:lnSpc>
                <a:spcPct val="150000"/>
              </a:lnSpc>
            </a:pPr>
            <a:r>
              <a:rPr lang="en-GB">
                <a:latin typeface="+mj-lt"/>
                <a:ea typeface="Roboto" panose="02000000000000000000" pitchFamily="2" charset="0"/>
                <a:cs typeface="Roboto" panose="02000000000000000000" pitchFamily="2" charset="0"/>
              </a:rPr>
              <a:t>The resource covers a full </a:t>
            </a:r>
            <a:r>
              <a:rPr lang="en-GB" b="1">
                <a:latin typeface="+mj-lt"/>
                <a:ea typeface="Roboto" panose="02000000000000000000" pitchFamily="2" charset="0"/>
                <a:cs typeface="Roboto" panose="02000000000000000000" pitchFamily="2" charset="0"/>
              </a:rPr>
              <a:t>design</a:t>
            </a:r>
            <a:r>
              <a:rPr lang="en-GB">
                <a:latin typeface="+mj-lt"/>
                <a:ea typeface="Roboto" panose="02000000000000000000" pitchFamily="2" charset="0"/>
                <a:cs typeface="Roboto" panose="02000000000000000000" pitchFamily="2" charset="0"/>
              </a:rPr>
              <a:t>, </a:t>
            </a:r>
            <a:r>
              <a:rPr lang="en-GB" b="1">
                <a:latin typeface="+mj-lt"/>
                <a:ea typeface="Roboto" panose="02000000000000000000" pitchFamily="2" charset="0"/>
                <a:cs typeface="Roboto" panose="02000000000000000000" pitchFamily="2" charset="0"/>
              </a:rPr>
              <a:t>make</a:t>
            </a:r>
            <a:r>
              <a:rPr lang="en-GB">
                <a:latin typeface="+mj-lt"/>
                <a:ea typeface="Roboto" panose="02000000000000000000" pitchFamily="2" charset="0"/>
                <a:cs typeface="Roboto" panose="02000000000000000000" pitchFamily="2" charset="0"/>
              </a:rPr>
              <a:t> and </a:t>
            </a:r>
            <a:r>
              <a:rPr lang="en-GB" b="1">
                <a:latin typeface="+mj-lt"/>
                <a:ea typeface="Roboto" panose="02000000000000000000" pitchFamily="2" charset="0"/>
                <a:cs typeface="Roboto" panose="02000000000000000000" pitchFamily="2" charset="0"/>
              </a:rPr>
              <a:t>evaluate</a:t>
            </a:r>
            <a:r>
              <a:rPr lang="en-GB">
                <a:latin typeface="+mj-lt"/>
                <a:ea typeface="Roboto" panose="02000000000000000000" pitchFamily="2" charset="0"/>
                <a:cs typeface="Roboto" panose="02000000000000000000" pitchFamily="2" charset="0"/>
              </a:rPr>
              <a:t> process, but also suggests investigative and evaluative activities, and relevant focused tasks. </a:t>
            </a:r>
          </a:p>
          <a:p>
            <a:pPr>
              <a:lnSpc>
                <a:spcPct val="150000"/>
              </a:lnSpc>
            </a:pPr>
            <a:r>
              <a:rPr lang="en-GB" b="1">
                <a:latin typeface="+mj-lt"/>
                <a:ea typeface="Roboto" panose="02000000000000000000" pitchFamily="2" charset="0"/>
                <a:cs typeface="Roboto" panose="02000000000000000000" pitchFamily="2" charset="0"/>
              </a:rPr>
              <a:t>Technical knowledge: </a:t>
            </a:r>
            <a:r>
              <a:rPr lang="en-GB">
                <a:latin typeface="+mj-lt"/>
                <a:ea typeface="Roboto" panose="02000000000000000000" pitchFamily="2" charset="0"/>
                <a:cs typeface="Roboto" panose="02000000000000000000" pitchFamily="2" charset="0"/>
              </a:rPr>
              <a:t>CAD, CAM, modelling, ergonomics, rapid prototyping, manufacturing processes, maths and science, visual and technical communication.</a:t>
            </a:r>
          </a:p>
        </p:txBody>
      </p:sp>
      <p:pic>
        <p:nvPicPr>
          <p:cNvPr id="6" name="Picture 5">
            <a:extLst>
              <a:ext uri="{FF2B5EF4-FFF2-40B4-BE49-F238E27FC236}">
                <a16:creationId xmlns:a16="http://schemas.microsoft.com/office/drawing/2014/main" id="{68056CCF-362A-D6A4-8B55-885981E3355E}"/>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p:blipFill>
        <p:spPr>
          <a:xfrm>
            <a:off x="10666982" y="5963093"/>
            <a:ext cx="1144314" cy="554494"/>
          </a:xfrm>
          <a:prstGeom prst="rect">
            <a:avLst/>
          </a:prstGeom>
        </p:spPr>
      </p:pic>
      <p:sp>
        <p:nvSpPr>
          <p:cNvPr id="9" name="Title 7">
            <a:extLst>
              <a:ext uri="{FF2B5EF4-FFF2-40B4-BE49-F238E27FC236}">
                <a16:creationId xmlns:a16="http://schemas.microsoft.com/office/drawing/2014/main" id="{75AA8855-B821-875A-9C17-0A57976D63A8}"/>
              </a:ext>
            </a:extLst>
          </p:cNvPr>
          <p:cNvSpPr>
            <a:spLocks noGrp="1"/>
          </p:cNvSpPr>
          <p:nvPr>
            <p:ph type="title"/>
          </p:nvPr>
        </p:nvSpPr>
        <p:spPr>
          <a:xfrm>
            <a:off x="563121" y="331162"/>
            <a:ext cx="9166811" cy="777134"/>
          </a:xfrm>
        </p:spPr>
        <p:txBody>
          <a:bodyPr/>
          <a:lstStyle/>
          <a:p>
            <a:r>
              <a:rPr lang="en-GB">
                <a:latin typeface="GriffithGothic Black" panose="02000603060000020004" pitchFamily="50" charset="0"/>
              </a:rPr>
              <a:t>About this resource</a:t>
            </a:r>
            <a:endParaRPr lang="en-GB" sz="4400">
              <a:latin typeface="GriffithGothic Black" panose="02000603060000020004" pitchFamily="50" charset="0"/>
            </a:endParaRPr>
          </a:p>
        </p:txBody>
      </p:sp>
      <p:sp>
        <p:nvSpPr>
          <p:cNvPr id="2" name="TextBox 1">
            <a:extLst>
              <a:ext uri="{FF2B5EF4-FFF2-40B4-BE49-F238E27FC236}">
                <a16:creationId xmlns:a16="http://schemas.microsoft.com/office/drawing/2014/main" id="{1FC06BE5-6CCA-6050-0409-9CEB29DC7C03}"/>
              </a:ext>
            </a:extLst>
          </p:cNvPr>
          <p:cNvSpPr txBox="1"/>
          <p:nvPr/>
        </p:nvSpPr>
        <p:spPr>
          <a:xfrm>
            <a:off x="4767944" y="6260346"/>
            <a:ext cx="5604600" cy="461665"/>
          </a:xfrm>
          <a:prstGeom prst="rect">
            <a:avLst/>
          </a:prstGeom>
          <a:noFill/>
        </p:spPr>
        <p:txBody>
          <a:bodyPr wrap="square">
            <a:spAutoFit/>
          </a:bodyPr>
          <a:lstStyle/>
          <a:p>
            <a:r>
              <a:rPr lang="en-GB" sz="800" b="0" i="1">
                <a:effectLst/>
                <a:latin typeface="+mj-lt"/>
                <a:ea typeface="Calibri" panose="020F0502020204030204" pitchFamily="34" charset="0"/>
              </a:rPr>
              <a:t>Included in this resource are a range of images, photographs and videos. Some of the </a:t>
            </a:r>
            <a:r>
              <a:rPr lang="en-GB" sz="800" b="0" i="1">
                <a:solidFill>
                  <a:schemeClr val="tx1"/>
                </a:solidFill>
                <a:effectLst/>
                <a:latin typeface="+mj-lt"/>
                <a:ea typeface="Calibri" panose="020F0502020204030204" pitchFamily="34" charset="0"/>
              </a:rPr>
              <a:t>materials in this resource have been created </a:t>
            </a:r>
            <a:r>
              <a:rPr lang="en-GB" sz="800" b="0" i="1">
                <a:effectLst/>
                <a:latin typeface="+mj-lt"/>
                <a:ea typeface="Calibri" panose="020F0502020204030204" pitchFamily="34" charset="0"/>
              </a:rPr>
              <a:t>by </a:t>
            </a:r>
            <a:r>
              <a:rPr lang="en-GB" sz="800" b="0" i="1">
                <a:latin typeface="+mj-lt"/>
                <a:ea typeface="Calibri" panose="020F0502020204030204" pitchFamily="34" charset="0"/>
              </a:rPr>
              <a:t>KI Europe</a:t>
            </a:r>
            <a:r>
              <a:rPr lang="en-GB" sz="800" b="0" i="1">
                <a:effectLst/>
                <a:latin typeface="+mj-lt"/>
                <a:ea typeface="Calibri" panose="020F0502020204030204" pitchFamily="34" charset="0"/>
              </a:rPr>
              <a:t>- the D&amp;T Association hereby acknowledges and thanks KI Europe for its contribution. Without this, it would not have been possible to produce this, which is freely available to all teachers.</a:t>
            </a:r>
            <a:endParaRPr lang="en-GB" sz="800" b="0">
              <a:effectLst/>
              <a:latin typeface="+mj-lt"/>
              <a:ea typeface="Calibri" panose="020F0502020204030204" pitchFamily="34" charset="0"/>
            </a:endParaRPr>
          </a:p>
        </p:txBody>
      </p:sp>
      <p:grpSp>
        <p:nvGrpSpPr>
          <p:cNvPr id="4" name="Group 3">
            <a:extLst>
              <a:ext uri="{FF2B5EF4-FFF2-40B4-BE49-F238E27FC236}">
                <a16:creationId xmlns:a16="http://schemas.microsoft.com/office/drawing/2014/main" id="{FE8AD227-9DC2-0C37-C1DA-A0046A05EE66}"/>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8BF34A7D-8E75-E49A-5AB2-C4DD706206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EF7C2CAC-05ED-81C4-E096-754486E0AEE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670914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Prototype">
            <a:hlinkClick r:id="" action="ppaction://media"/>
            <a:extLst>
              <a:ext uri="{FF2B5EF4-FFF2-40B4-BE49-F238E27FC236}">
                <a16:creationId xmlns:a16="http://schemas.microsoft.com/office/drawing/2014/main" id="{3B7D5F24-E651-241F-16CE-9C2ACAF356E7}"/>
              </a:ext>
            </a:extLst>
          </p:cNvPr>
          <p:cNvPicPr>
            <a:picLocks noRot="1" noChangeAspect="1"/>
          </p:cNvPicPr>
          <p:nvPr>
            <a:videoFile r:link="rId1"/>
          </p:nvPr>
        </p:nvPicPr>
        <p:blipFill>
          <a:blip r:embed="rId4"/>
          <a:stretch>
            <a:fillRect/>
          </a:stretch>
        </p:blipFill>
        <p:spPr>
          <a:xfrm>
            <a:off x="163286" y="91848"/>
            <a:ext cx="11876314" cy="6680427"/>
          </a:xfrm>
          <a:prstGeom prst="rect">
            <a:avLst/>
          </a:prstGeom>
        </p:spPr>
      </p:pic>
    </p:spTree>
    <p:extLst>
      <p:ext uri="{BB962C8B-B14F-4D97-AF65-F5344CB8AC3E}">
        <p14:creationId xmlns:p14="http://schemas.microsoft.com/office/powerpoint/2010/main" val="2757607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027668"/>
            <a:ext cx="9361630" cy="2165350"/>
          </a:xfrm>
        </p:spPr>
        <p:txBody>
          <a:bodyPr>
            <a:normAutofit/>
          </a:bodyPr>
          <a:lstStyle/>
          <a:p>
            <a:pPr marL="0" indent="0">
              <a:lnSpc>
                <a:spcPct val="150000"/>
              </a:lnSpc>
              <a:buNone/>
            </a:pPr>
            <a:r>
              <a:rPr lang="en-GB">
                <a:solidFill>
                  <a:schemeClr val="tx1"/>
                </a:solidFill>
                <a:latin typeface="+mj-lt"/>
                <a:ea typeface="Roboto" panose="02000000000000000000" pitchFamily="2" charset="0"/>
                <a:cs typeface="Roboto" panose="02000000000000000000" pitchFamily="2" charset="0"/>
              </a:rPr>
              <a:t>At some point you will need to prototype your idea. This is to see if what you are trying to do, will work or not. Your prototype may incorporate some sort of mechanical operation. How will people operate it? Will it be fixed onto something else or be place on the floor? What do you need to prototype to test it out?</a:t>
            </a:r>
          </a:p>
        </p:txBody>
      </p:sp>
      <p:graphicFrame>
        <p:nvGraphicFramePr>
          <p:cNvPr id="2" name="Table 18">
            <a:extLst>
              <a:ext uri="{FF2B5EF4-FFF2-40B4-BE49-F238E27FC236}">
                <a16:creationId xmlns:a16="http://schemas.microsoft.com/office/drawing/2014/main" id="{C35CA4CA-24C7-5839-A98F-6E72B8211817}"/>
              </a:ext>
            </a:extLst>
          </p:cNvPr>
          <p:cNvGraphicFramePr>
            <a:graphicFrameLocks noGrp="1"/>
          </p:cNvGraphicFramePr>
          <p:nvPr>
            <p:extLst>
              <p:ext uri="{D42A27DB-BD31-4B8C-83A1-F6EECF244321}">
                <p14:modId xmlns:p14="http://schemas.microsoft.com/office/powerpoint/2010/main" val="3256082339"/>
              </p:ext>
            </p:extLst>
          </p:nvPr>
        </p:nvGraphicFramePr>
        <p:xfrm>
          <a:off x="576000" y="2812812"/>
          <a:ext cx="9361630" cy="3017520"/>
        </p:xfrm>
        <a:graphic>
          <a:graphicData uri="http://schemas.openxmlformats.org/drawingml/2006/table">
            <a:tbl>
              <a:tblPr firstRow="1" bandRow="1">
                <a:tableStyleId>{5940675A-B579-460E-94D1-54222C63F5DA}</a:tableStyleId>
              </a:tblPr>
              <a:tblGrid>
                <a:gridCol w="3081600">
                  <a:extLst>
                    <a:ext uri="{9D8B030D-6E8A-4147-A177-3AD203B41FA5}">
                      <a16:colId xmlns:a16="http://schemas.microsoft.com/office/drawing/2014/main" val="336422520"/>
                    </a:ext>
                  </a:extLst>
                </a:gridCol>
                <a:gridCol w="2833816">
                  <a:extLst>
                    <a:ext uri="{9D8B030D-6E8A-4147-A177-3AD203B41FA5}">
                      <a16:colId xmlns:a16="http://schemas.microsoft.com/office/drawing/2014/main" val="753423073"/>
                    </a:ext>
                  </a:extLst>
                </a:gridCol>
                <a:gridCol w="3446214">
                  <a:extLst>
                    <a:ext uri="{9D8B030D-6E8A-4147-A177-3AD203B41FA5}">
                      <a16:colId xmlns:a16="http://schemas.microsoft.com/office/drawing/2014/main" val="929398648"/>
                    </a:ext>
                  </a:extLst>
                </a:gridCol>
              </a:tblGrid>
              <a:tr h="189039">
                <a:tc>
                  <a:txBody>
                    <a:bodyPr/>
                    <a:lstStyle/>
                    <a:p>
                      <a:pPr algn="ctr"/>
                      <a:r>
                        <a:rPr lang="en-GB" b="1">
                          <a:solidFill>
                            <a:srgbClr val="FE4E00"/>
                          </a:solidFill>
                          <a:hlinkClick r:id="rId3" action="ppaction://hlinksldjump">
                            <a:extLst>
                              <a:ext uri="{A12FA001-AC4F-418D-AE19-62706E023703}">
                                <ahyp:hlinkClr xmlns:ahyp="http://schemas.microsoft.com/office/drawing/2018/hyperlinkcolor" val="tx"/>
                              </a:ext>
                            </a:extLst>
                          </a:hlinkClick>
                        </a:rPr>
                        <a:t>‘Prototype in CAD’</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‘3D printing’</a:t>
                      </a:r>
                      <a:endParaRPr lang="en-GB" b="1">
                        <a:solidFill>
                          <a:srgbClr val="FE4E00"/>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rgbClr val="FE4E00"/>
                          </a:solidFill>
                          <a:hlinkClick r:id="rId3" action="ppaction://hlinksldjump">
                            <a:extLst>
                              <a:ext uri="{A12FA001-AC4F-418D-AE19-62706E023703}">
                                <ahyp:hlinkClr xmlns:ahyp="http://schemas.microsoft.com/office/drawing/2018/hyperlinkcolor" val="tx"/>
                              </a:ext>
                            </a:extLst>
                          </a:hlinkClick>
                        </a:rPr>
                        <a:t>‘Remote manufacturing’</a:t>
                      </a:r>
                      <a:endParaRPr lang="en-GB" b="1">
                        <a:solidFill>
                          <a:srgbClr val="FE4E00"/>
                        </a:solidFill>
                      </a:endParaRPr>
                    </a:p>
                  </a:txBody>
                  <a:tcPr>
                    <a:solidFill>
                      <a:schemeClr val="bg1"/>
                    </a:solidFill>
                  </a:tcPr>
                </a:tc>
                <a:extLst>
                  <a:ext uri="{0D108BD9-81ED-4DB2-BD59-A6C34878D82A}">
                    <a16:rowId xmlns:a16="http://schemas.microsoft.com/office/drawing/2014/main" val="3391378453"/>
                  </a:ext>
                </a:extLst>
              </a:tr>
              <a:tr h="1454233">
                <a:tc>
                  <a:txBody>
                    <a:bodyPr/>
                    <a:lstStyle/>
                    <a:p>
                      <a:r>
                        <a:rPr lang="en-GB" sz="1400"/>
                        <a:t>Today’s CAD software is so advanced that you can create an </a:t>
                      </a:r>
                      <a:r>
                        <a:rPr lang="en-GB" sz="1400" b="1"/>
                        <a:t>accurate 3D model on screen </a:t>
                      </a:r>
                      <a:r>
                        <a:rPr lang="en-GB" sz="1400"/>
                        <a:t>that looks and behave like the real thing. This includes the material properties, how parts assemble/fit together and even how it will perform in use. With the ability to place it in an environment and render a photo-realistic image, there is less need to make a physical prototype when developing the design.</a:t>
                      </a:r>
                    </a:p>
                  </a:txBody>
                  <a:tcPr/>
                </a:tc>
                <a:tc>
                  <a:txBody>
                    <a:bodyPr/>
                    <a:lstStyle/>
                    <a:p>
                      <a:r>
                        <a:rPr lang="en-GB" sz="1400"/>
                        <a:t>The low cost of rapid prototyping technology such as 3D printing means schools can now have access to rapid prototyping technologies allowing you to hold a physical version of your CAD model in a relatively short space of time. You may not be able to print a full-size piece of furniture, but you can make a </a:t>
                      </a:r>
                      <a:r>
                        <a:rPr lang="en-GB" sz="1400" b="1"/>
                        <a:t>scale model </a:t>
                      </a:r>
                      <a:r>
                        <a:rPr lang="en-GB" sz="1400"/>
                        <a:t>or even full-size components to test!</a:t>
                      </a:r>
                    </a:p>
                  </a:txBody>
                  <a:tcPr/>
                </a:tc>
                <a:tc>
                  <a:txBody>
                    <a:bodyPr/>
                    <a:lstStyle/>
                    <a:p>
                      <a:r>
                        <a:rPr lang="en-GB" sz="1400"/>
                        <a:t>Few companies make the products they design and develop. They send them out to manufacturing companies who will often want the 3D CAD data in model or drawing form in order to manufacture them. Understanding this process is a good way to reinforce the need for accurate modelling of objects and components. Try doing this with your designs and </a:t>
                      </a:r>
                      <a:r>
                        <a:rPr lang="en-GB" sz="1400" b="1"/>
                        <a:t>see if another student could proceed with manufacturing with the information you give them!</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FE5C87F9-B226-140A-90C0-690B052F9915}"/>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0F930783-7587-FD3E-CA63-148BE6CFB51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267B4004-7378-75B5-14A0-0730EE3BAA7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190641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224951"/>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This context lends itself </a:t>
            </a:r>
            <a:r>
              <a:rPr lang="en-GB">
                <a:latin typeface="+mj-lt"/>
                <a:ea typeface="Roboto" panose="02000000000000000000" pitchFamily="2" charset="0"/>
                <a:cs typeface="Roboto" panose="02000000000000000000" pitchFamily="2" charset="0"/>
              </a:rPr>
              <a:t>well</a:t>
            </a:r>
            <a:r>
              <a:rPr lang="en-GB" sz="1800">
                <a:latin typeface="+mj-lt"/>
                <a:ea typeface="Roboto" panose="02000000000000000000" pitchFamily="2" charset="0"/>
                <a:cs typeface="Roboto" panose="02000000000000000000" pitchFamily="2" charset="0"/>
              </a:rPr>
              <a:t> to both physical </a:t>
            </a:r>
            <a:r>
              <a:rPr lang="en-GB">
                <a:latin typeface="+mj-lt"/>
                <a:ea typeface="Roboto" panose="02000000000000000000" pitchFamily="2" charset="0"/>
                <a:cs typeface="Roboto" panose="02000000000000000000" pitchFamily="2" charset="0"/>
              </a:rPr>
              <a:t>and </a:t>
            </a:r>
            <a:r>
              <a:rPr lang="en-GB" b="1">
                <a:latin typeface="+mj-lt"/>
                <a:ea typeface="Roboto" panose="02000000000000000000" pitchFamily="2" charset="0"/>
                <a:cs typeface="Roboto" panose="02000000000000000000" pitchFamily="2" charset="0"/>
              </a:rPr>
              <a:t>CAD</a:t>
            </a:r>
            <a:r>
              <a:rPr lang="en-GB">
                <a:latin typeface="+mj-lt"/>
                <a:ea typeface="Roboto" panose="02000000000000000000" pitchFamily="2" charset="0"/>
                <a:cs typeface="Roboto" panose="02000000000000000000" pitchFamily="2" charset="0"/>
              </a:rPr>
              <a:t> </a:t>
            </a:r>
            <a:r>
              <a:rPr lang="en-GB" sz="1800">
                <a:latin typeface="+mj-lt"/>
                <a:ea typeface="Roboto" panose="02000000000000000000" pitchFamily="2" charset="0"/>
                <a:cs typeface="Roboto" panose="02000000000000000000" pitchFamily="2" charset="0"/>
              </a:rPr>
              <a:t>modelling as a means of developing a working prototype. </a:t>
            </a:r>
          </a:p>
          <a:p>
            <a:pPr marL="0" indent="0">
              <a:lnSpc>
                <a:spcPct val="150000"/>
              </a:lnSpc>
              <a:buNone/>
            </a:pPr>
            <a:r>
              <a:rPr lang="en-GB">
                <a:latin typeface="+mj-lt"/>
                <a:ea typeface="Roboto" panose="02000000000000000000" pitchFamily="2" charset="0"/>
                <a:cs typeface="Roboto" panose="02000000000000000000" pitchFamily="2" charset="0"/>
              </a:rPr>
              <a:t>P</a:t>
            </a:r>
            <a:r>
              <a:rPr lang="en-GB" sz="1800">
                <a:latin typeface="+mj-lt"/>
                <a:ea typeface="Roboto" panose="02000000000000000000" pitchFamily="2" charset="0"/>
                <a:cs typeface="Roboto" panose="02000000000000000000" pitchFamily="2" charset="0"/>
              </a:rPr>
              <a:t>olymorph, plasticine, and foam are all great materials for realising organic </a:t>
            </a:r>
            <a:r>
              <a:rPr lang="en-GB">
                <a:latin typeface="+mj-lt"/>
                <a:ea typeface="Roboto" panose="02000000000000000000" pitchFamily="2" charset="0"/>
                <a:cs typeface="Roboto" panose="02000000000000000000" pitchFamily="2" charset="0"/>
              </a:rPr>
              <a:t>or curved forms effectively. Card can be used for more box-like shapes.</a:t>
            </a:r>
          </a:p>
          <a:p>
            <a:pPr marL="0" indent="0">
              <a:lnSpc>
                <a:spcPct val="150000"/>
              </a:lnSpc>
              <a:buNone/>
            </a:pPr>
            <a:r>
              <a:rPr lang="en-GB" sz="1800">
                <a:latin typeface="+mj-lt"/>
                <a:ea typeface="Roboto" panose="02000000000000000000" pitchFamily="2" charset="0"/>
                <a:cs typeface="Roboto" panose="02000000000000000000" pitchFamily="2" charset="0"/>
              </a:rPr>
              <a:t>You could also use </a:t>
            </a:r>
            <a:r>
              <a:rPr lang="en-GB" sz="1800" b="1">
                <a:latin typeface="+mj-lt"/>
                <a:ea typeface="Roboto" panose="02000000000000000000" pitchFamily="2" charset="0"/>
                <a:cs typeface="Roboto" panose="02000000000000000000" pitchFamily="2" charset="0"/>
              </a:rPr>
              <a:t>laser cutting </a:t>
            </a:r>
            <a:r>
              <a:rPr lang="en-GB" sz="1800">
                <a:latin typeface="+mj-lt"/>
                <a:ea typeface="Roboto" panose="02000000000000000000" pitchFamily="2" charset="0"/>
                <a:cs typeface="Roboto" panose="02000000000000000000" pitchFamily="2" charset="0"/>
              </a:rPr>
              <a:t>or </a:t>
            </a:r>
            <a:r>
              <a:rPr lang="en-GB" sz="1800" b="1">
                <a:latin typeface="+mj-lt"/>
                <a:ea typeface="Roboto" panose="02000000000000000000" pitchFamily="2" charset="0"/>
                <a:cs typeface="Roboto" panose="02000000000000000000" pitchFamily="2" charset="0"/>
              </a:rPr>
              <a:t>3D printing </a:t>
            </a:r>
            <a:r>
              <a:rPr lang="en-GB" sz="1800">
                <a:latin typeface="+mj-lt"/>
                <a:ea typeface="Roboto" panose="02000000000000000000" pitchFamily="2" charset="0"/>
                <a:cs typeface="Roboto" panose="02000000000000000000" pitchFamily="2" charset="0"/>
              </a:rPr>
              <a:t>in the development and prototyping </a:t>
            </a:r>
            <a:r>
              <a:rPr lang="en-GB">
                <a:latin typeface="+mj-lt"/>
                <a:ea typeface="Roboto" panose="02000000000000000000" pitchFamily="2" charset="0"/>
                <a:cs typeface="Roboto" panose="02000000000000000000" pitchFamily="2" charset="0"/>
              </a:rPr>
              <a:t>stages so quick results can be achieved. </a:t>
            </a:r>
          </a:p>
          <a:p>
            <a:pPr marL="0" indent="0">
              <a:lnSpc>
                <a:spcPct val="150000"/>
              </a:lnSpc>
              <a:buNone/>
            </a:pPr>
            <a:r>
              <a:rPr lang="en-GB" sz="1800">
                <a:latin typeface="+mj-lt"/>
                <a:ea typeface="Roboto" panose="02000000000000000000" pitchFamily="2" charset="0"/>
                <a:cs typeface="Roboto" panose="02000000000000000000" pitchFamily="2" charset="0"/>
              </a:rPr>
              <a:t>The final prototype could be created with greater accuracy</a:t>
            </a:r>
            <a:r>
              <a:rPr lang="en-GB">
                <a:latin typeface="+mj-lt"/>
                <a:ea typeface="Roboto" panose="02000000000000000000" pitchFamily="2" charset="0"/>
                <a:cs typeface="Roboto" panose="02000000000000000000" pitchFamily="2" charset="0"/>
              </a:rPr>
              <a:t> by </a:t>
            </a:r>
            <a:r>
              <a:rPr lang="en-GB" sz="1800">
                <a:latin typeface="+mj-lt"/>
                <a:ea typeface="Roboto" panose="02000000000000000000" pitchFamily="2" charset="0"/>
                <a:cs typeface="Roboto" panose="02000000000000000000" pitchFamily="2" charset="0"/>
              </a:rPr>
              <a:t>making use of </a:t>
            </a:r>
            <a:r>
              <a:rPr lang="en-GB" sz="1800" b="1">
                <a:latin typeface="+mj-lt"/>
                <a:ea typeface="Roboto" panose="02000000000000000000" pitchFamily="2" charset="0"/>
                <a:cs typeface="Roboto" panose="02000000000000000000" pitchFamily="2" charset="0"/>
              </a:rPr>
              <a:t>CNC</a:t>
            </a:r>
            <a:r>
              <a:rPr lang="en-GB" sz="1800">
                <a:latin typeface="+mj-lt"/>
                <a:ea typeface="Roboto" panose="02000000000000000000" pitchFamily="2" charset="0"/>
                <a:cs typeface="Roboto" panose="02000000000000000000" pitchFamily="2" charset="0"/>
              </a:rPr>
              <a:t> machinery.</a:t>
            </a:r>
          </a:p>
          <a:p>
            <a:pPr marL="0" indent="0">
              <a:lnSpc>
                <a:spcPct val="150000"/>
              </a:lnSpc>
              <a:buNone/>
            </a:pPr>
            <a:r>
              <a:rPr lang="en-GB" sz="1800">
                <a:latin typeface="+mj-lt"/>
                <a:ea typeface="Roboto" panose="02000000000000000000" pitchFamily="2" charset="0"/>
                <a:cs typeface="Roboto" panose="02000000000000000000" pitchFamily="2" charset="0"/>
              </a:rPr>
              <a:t>For making skills that this resource could address, refer to the </a:t>
            </a:r>
            <a:r>
              <a:rPr lang="en-GB" sz="1800" b="1">
                <a:latin typeface="+mj-lt"/>
                <a:ea typeface="Roboto" panose="02000000000000000000" pitchFamily="2" charset="0"/>
                <a:cs typeface="Roboto" panose="02000000000000000000" pitchFamily="2" charset="0"/>
              </a:rPr>
              <a:t>curriculum units </a:t>
            </a:r>
            <a:r>
              <a:rPr lang="en-GB" sz="1800">
                <a:latin typeface="+mj-lt"/>
                <a:ea typeface="Roboto" panose="02000000000000000000" pitchFamily="2" charset="0"/>
                <a:cs typeface="Roboto" panose="02000000000000000000" pitchFamily="2" charset="0"/>
              </a:rPr>
              <a:t>relevant to the materials or processes you wish to cover in your teaching.</a:t>
            </a:r>
          </a:p>
        </p:txBody>
      </p:sp>
      <p:grpSp>
        <p:nvGrpSpPr>
          <p:cNvPr id="2" name="Group 1">
            <a:extLst>
              <a:ext uri="{FF2B5EF4-FFF2-40B4-BE49-F238E27FC236}">
                <a16:creationId xmlns:a16="http://schemas.microsoft.com/office/drawing/2014/main" id="{77200344-0505-0ED4-308F-F8BD233B5298}"/>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7957631B-6852-F0C1-E583-1CB211BF3E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21BE792A-8843-038E-DDCF-B0FD46914A4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5005045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0101CD3-9AC5-5F90-C492-DC94C499C416}"/>
              </a:ext>
            </a:extLst>
          </p:cNvPr>
          <p:cNvSpPr>
            <a:spLocks noGrp="1"/>
          </p:cNvSpPr>
          <p:nvPr>
            <p:ph type="title"/>
          </p:nvPr>
        </p:nvSpPr>
        <p:spPr/>
        <p:txBody>
          <a:bodyPr/>
          <a:lstStyle/>
          <a:p>
            <a:r>
              <a:rPr lang="en-GB" sz="4400">
                <a:solidFill>
                  <a:schemeClr val="tx1"/>
                </a:solidFill>
              </a:rPr>
              <a:t>Prototype stage</a:t>
            </a:r>
            <a:br>
              <a:rPr lang="en-GB" sz="4400">
                <a:solidFill>
                  <a:schemeClr val="bg1"/>
                </a:solidFill>
              </a:rPr>
            </a:br>
            <a:endParaRPr lang="en-GB" sz="4400">
              <a:solidFill>
                <a:schemeClr val="bg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263" y="1164566"/>
            <a:ext cx="9309609" cy="4408098"/>
          </a:xfrm>
        </p:spPr>
        <p:txBody>
          <a:bodyPr>
            <a:normAutofit/>
          </a:bodyPr>
          <a:lstStyle/>
          <a:p>
            <a:pPr marL="0" indent="0">
              <a:lnSpc>
                <a:spcPct val="150000"/>
              </a:lnSpc>
              <a:buNone/>
            </a:pPr>
            <a:r>
              <a:rPr lang="en-GB" sz="1800">
                <a:latin typeface="+mj-lt"/>
                <a:ea typeface="Roboto" panose="02000000000000000000" pitchFamily="2" charset="0"/>
                <a:cs typeface="Roboto" panose="02000000000000000000" pitchFamily="2" charset="0"/>
              </a:rPr>
              <a:t>CAD can be used to create a 3D model which can be viewed on screen but also 3D printed at scale to see how it will look. It can also be tested with a mannequin or other scale figure.</a:t>
            </a:r>
          </a:p>
          <a:p>
            <a:pPr marL="0" indent="0">
              <a:lnSpc>
                <a:spcPct val="150000"/>
              </a:lnSpc>
              <a:buNone/>
            </a:pPr>
            <a:r>
              <a:rPr lang="en-GB">
                <a:latin typeface="+mj-lt"/>
                <a:ea typeface="Roboto" panose="02000000000000000000" pitchFamily="2" charset="0"/>
                <a:cs typeface="Roboto" panose="02000000000000000000" pitchFamily="2" charset="0"/>
              </a:rPr>
              <a:t>We can also use FEA (Finite Element Analysis) to test how the structure will perform before we make a model or prototype of it. See the supporting unit linked to this context for more details.</a:t>
            </a:r>
            <a:endParaRPr lang="en-GB" sz="1800">
              <a:latin typeface="+mj-lt"/>
              <a:ea typeface="Roboto" panose="02000000000000000000" pitchFamily="2" charset="0"/>
              <a:cs typeface="Roboto" panose="02000000000000000000" pitchFamily="2" charset="0"/>
            </a:endParaRPr>
          </a:p>
        </p:txBody>
      </p:sp>
      <p:pic>
        <p:nvPicPr>
          <p:cNvPr id="2050" name="Picture 2" descr="image-center">
            <a:extLst>
              <a:ext uri="{FF2B5EF4-FFF2-40B4-BE49-F238E27FC236}">
                <a16:creationId xmlns:a16="http://schemas.microsoft.com/office/drawing/2014/main" id="{20C77759-066C-E459-B68A-3895818F29C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a:stretch/>
        </p:blipFill>
        <p:spPr bwMode="auto">
          <a:xfrm>
            <a:off x="2910654" y="2946994"/>
            <a:ext cx="4632477" cy="3113861"/>
          </a:xfrm>
          <a:prstGeom prst="rect">
            <a:avLst/>
          </a:prstGeom>
          <a:noFill/>
          <a:extLst>
            <a:ext uri="{909E8E84-426E-40DD-AFC4-6F175D3DCCD1}">
              <a14:hiddenFill xmlns:a14="http://schemas.microsoft.com/office/drawing/2010/main">
                <a:solidFill>
                  <a:srgbClr val="FFFFFF"/>
                </a:solidFill>
              </a14:hiddenFill>
            </a:ext>
          </a:extLst>
        </p:spPr>
      </p:pic>
      <p:grpSp>
        <p:nvGrpSpPr>
          <p:cNvPr id="2" name="Group 1">
            <a:extLst>
              <a:ext uri="{FF2B5EF4-FFF2-40B4-BE49-F238E27FC236}">
                <a16:creationId xmlns:a16="http://schemas.microsoft.com/office/drawing/2014/main" id="{C51AAD70-A2A6-C3A7-CACD-24794FC06BE1}"/>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2AEA6845-DC63-A549-7FBF-1BF3500D23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3F1BB51-09BD-9C1E-9710-68640122747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640892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Test">
            <a:hlinkClick r:id="" action="ppaction://media"/>
            <a:extLst>
              <a:ext uri="{FF2B5EF4-FFF2-40B4-BE49-F238E27FC236}">
                <a16:creationId xmlns:a16="http://schemas.microsoft.com/office/drawing/2014/main" id="{B14EAD88-F57E-D2B6-7617-4A4B8FF2E9C4}"/>
              </a:ext>
            </a:extLst>
          </p:cNvPr>
          <p:cNvPicPr>
            <a:picLocks noRot="1" noChangeAspect="1"/>
          </p:cNvPicPr>
          <p:nvPr>
            <a:videoFile r:link="rId1"/>
          </p:nvPr>
        </p:nvPicPr>
        <p:blipFill>
          <a:blip r:embed="rId4"/>
          <a:stretch>
            <a:fillRect/>
          </a:stretch>
        </p:blipFill>
        <p:spPr>
          <a:xfrm>
            <a:off x="215043" y="108857"/>
            <a:ext cx="11737471" cy="6626487"/>
          </a:xfrm>
          <a:prstGeom prst="rect">
            <a:avLst/>
          </a:prstGeom>
        </p:spPr>
      </p:pic>
    </p:spTree>
    <p:extLst>
      <p:ext uri="{BB962C8B-B14F-4D97-AF65-F5344CB8AC3E}">
        <p14:creationId xmlns:p14="http://schemas.microsoft.com/office/powerpoint/2010/main" val="4235034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54A1150-C4ED-A65F-0F53-378698CA2200}"/>
              </a:ext>
            </a:extLst>
          </p:cNvPr>
          <p:cNvSpPr>
            <a:spLocks noGrp="1"/>
          </p:cNvSpPr>
          <p:nvPr>
            <p:ph type="title"/>
          </p:nvPr>
        </p:nvSpPr>
        <p:spPr/>
        <p:txBody>
          <a:bodyPr/>
          <a:lstStyle/>
          <a:p>
            <a:r>
              <a:rPr lang="en-GB">
                <a:solidFill>
                  <a:schemeClr val="tx1"/>
                </a:solidFill>
              </a:rPr>
              <a:t>Test stage</a:t>
            </a:r>
            <a:endParaRPr lang="en-GB" sz="4400">
              <a:solidFill>
                <a:schemeClr val="tx1"/>
              </a:solidFill>
            </a:endParaRP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p:txBody>
          <a:bodyPr>
            <a:normAutofit/>
          </a:bodyPr>
          <a:lstStyle/>
          <a:p>
            <a:pPr marL="0" indent="0">
              <a:lnSpc>
                <a:spcPct val="150000"/>
              </a:lnSpc>
              <a:buNone/>
            </a:pPr>
            <a:endParaRPr lang="en-GB">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lnSpc>
                <a:spcPct val="150000"/>
              </a:lnSpc>
              <a:buNone/>
            </a:pPr>
            <a:endParaRPr lang="en-GB" sz="2200">
              <a:solidFill>
                <a:schemeClr val="bg1"/>
              </a:solidFill>
              <a:latin typeface="+mj-lt"/>
              <a:ea typeface="Roboto" panose="02000000000000000000" pitchFamily="2" charset="0"/>
              <a:cs typeface="Roboto" panose="02000000000000000000" pitchFamily="2" charset="0"/>
            </a:endParaRPr>
          </a:p>
          <a:p>
            <a:pPr marL="0" indent="0">
              <a:buNone/>
            </a:pPr>
            <a:endParaRPr lang="en-GB" sz="2400" b="1">
              <a:solidFill>
                <a:schemeClr val="bg1"/>
              </a:solidFill>
              <a:latin typeface="+mj-lt"/>
              <a:ea typeface="Roboto" panose="02000000000000000000" pitchFamily="2" charset="0"/>
              <a:cs typeface="Roboto" panose="02000000000000000000" pitchFamily="2" charset="0"/>
            </a:endParaRPr>
          </a:p>
        </p:txBody>
      </p:sp>
      <p:graphicFrame>
        <p:nvGraphicFramePr>
          <p:cNvPr id="4" name="Table 18">
            <a:extLst>
              <a:ext uri="{FF2B5EF4-FFF2-40B4-BE49-F238E27FC236}">
                <a16:creationId xmlns:a16="http://schemas.microsoft.com/office/drawing/2014/main" id="{6A900EBF-4C67-AD3E-42C8-7EF0E7931D2A}"/>
              </a:ext>
            </a:extLst>
          </p:cNvPr>
          <p:cNvGraphicFramePr>
            <a:graphicFrameLocks noGrp="1"/>
          </p:cNvGraphicFramePr>
          <p:nvPr>
            <p:extLst>
              <p:ext uri="{D42A27DB-BD31-4B8C-83A1-F6EECF244321}">
                <p14:modId xmlns:p14="http://schemas.microsoft.com/office/powerpoint/2010/main" val="807255328"/>
              </p:ext>
            </p:extLst>
          </p:nvPr>
        </p:nvGraphicFramePr>
        <p:xfrm>
          <a:off x="560110" y="3020853"/>
          <a:ext cx="9465528" cy="2598950"/>
        </p:xfrm>
        <a:graphic>
          <a:graphicData uri="http://schemas.openxmlformats.org/drawingml/2006/table">
            <a:tbl>
              <a:tblPr firstRow="1" bandRow="1">
                <a:tableStyleId>{5940675A-B579-460E-94D1-54222C63F5DA}</a:tableStyleId>
              </a:tblPr>
              <a:tblGrid>
                <a:gridCol w="4940040">
                  <a:extLst>
                    <a:ext uri="{9D8B030D-6E8A-4147-A177-3AD203B41FA5}">
                      <a16:colId xmlns:a16="http://schemas.microsoft.com/office/drawing/2014/main" val="336422520"/>
                    </a:ext>
                  </a:extLst>
                </a:gridCol>
                <a:gridCol w="4525488">
                  <a:extLst>
                    <a:ext uri="{9D8B030D-6E8A-4147-A177-3AD203B41FA5}">
                      <a16:colId xmlns:a16="http://schemas.microsoft.com/office/drawing/2014/main" val="1485661640"/>
                    </a:ext>
                  </a:extLst>
                </a:gridCol>
              </a:tblGrid>
              <a:tr h="373910">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‘CAD testing’</a:t>
                      </a:r>
                      <a:endParaRPr lang="en-GB" sz="1700" b="1">
                        <a:solidFill>
                          <a:srgbClr val="429EA6"/>
                        </a:solidFill>
                      </a:endParaRPr>
                    </a:p>
                  </a:txBody>
                  <a:tcPr>
                    <a:solidFill>
                      <a:schemeClr val="bg1"/>
                    </a:solidFill>
                  </a:tcPr>
                </a:tc>
                <a:tc>
                  <a:txBody>
                    <a:bodyPr/>
                    <a:lstStyle/>
                    <a:p>
                      <a:pPr algn="ctr"/>
                      <a:r>
                        <a:rPr lang="en-GB" sz="1700" b="1">
                          <a:solidFill>
                            <a:srgbClr val="429EA6"/>
                          </a:solidFill>
                          <a:hlinkClick r:id="rId3" action="ppaction://hlinksldjump">
                            <a:extLst>
                              <a:ext uri="{A12FA001-AC4F-418D-AE19-62706E023703}">
                                <ahyp:hlinkClr xmlns:ahyp="http://schemas.microsoft.com/office/drawing/2018/hyperlinkcolor" val="tx"/>
                              </a:ext>
                            </a:extLst>
                          </a:hlinkClick>
                        </a:rPr>
                        <a:t>‘Testing all parts’</a:t>
                      </a:r>
                      <a:endParaRPr lang="en-GB" sz="1700" b="1">
                        <a:solidFill>
                          <a:srgbClr val="429EA6"/>
                        </a:solidFill>
                      </a:endParaRPr>
                    </a:p>
                  </a:txBody>
                  <a:tcPr>
                    <a:solidFill>
                      <a:schemeClr val="bg1"/>
                    </a:solidFill>
                  </a:tcPr>
                </a:tc>
                <a:extLst>
                  <a:ext uri="{0D108BD9-81ED-4DB2-BD59-A6C34878D82A}">
                    <a16:rowId xmlns:a16="http://schemas.microsoft.com/office/drawing/2014/main" val="3391378453"/>
                  </a:ext>
                </a:extLst>
              </a:tr>
              <a:tr h="370840">
                <a:tc>
                  <a:txBody>
                    <a:bodyPr/>
                    <a:lstStyle/>
                    <a:p>
                      <a:r>
                        <a:rPr lang="en-GB" sz="1400"/>
                        <a:t>The manufacture of products is a very expensive process, so we don’t want the products to fail. Virtual testing is now built-in to most CAD packages and lets you evaluate the look and form of a product, but also how it performs in use and under load or stress. This is called </a:t>
                      </a:r>
                      <a:r>
                        <a:rPr lang="en-GB" sz="1400" b="1"/>
                        <a:t>Finite Element Analysis (FEA)</a:t>
                      </a:r>
                      <a:r>
                        <a:rPr lang="en-GB" sz="1400"/>
                        <a:t>. Look for this feature in your CAD software and try it out on your designs. Remember that you can still make a prototype to test yourself, but this process could save you a lot of time making an outcome that might not work!</a:t>
                      </a:r>
                    </a:p>
                  </a:txBody>
                  <a:tcPr/>
                </a:tc>
                <a:tc>
                  <a:txBody>
                    <a:bodyPr/>
                    <a:lstStyle/>
                    <a:p>
                      <a:r>
                        <a:rPr lang="en-GB" sz="1400"/>
                        <a:t>It is important to consider the life cycle of a product from obtaining materials, to manufacture, use, and eventual disposal.</a:t>
                      </a:r>
                    </a:p>
                    <a:p>
                      <a:r>
                        <a:rPr lang="en-GB" sz="1400"/>
                        <a:t>Concentrate on the use of the product and how it is assembled. </a:t>
                      </a:r>
                      <a:r>
                        <a:rPr lang="en-GB" sz="1400" b="1"/>
                        <a:t>Is it easy to build or adjust? </a:t>
                      </a:r>
                      <a:r>
                        <a:rPr lang="en-GB" sz="1400"/>
                        <a:t>Does it work as intended? Can it operate under more extreme conditions of moisture, heat, weight, abrasion etc.</a:t>
                      </a:r>
                    </a:p>
                    <a:p>
                      <a:r>
                        <a:rPr lang="en-GB" sz="1400"/>
                        <a:t>Don’t restrict testing to how you think it will be used and be sure to test all components or elements, not just one part!</a:t>
                      </a:r>
                    </a:p>
                  </a:txBody>
                  <a:tcPr/>
                </a:tc>
                <a:extLst>
                  <a:ext uri="{0D108BD9-81ED-4DB2-BD59-A6C34878D82A}">
                    <a16:rowId xmlns:a16="http://schemas.microsoft.com/office/drawing/2014/main" val="3966545421"/>
                  </a:ext>
                </a:extLst>
              </a:tr>
            </a:tbl>
          </a:graphicData>
        </a:graphic>
      </p:graphicFrame>
      <p:sp>
        <p:nvSpPr>
          <p:cNvPr id="3" name="TextBox 2">
            <a:extLst>
              <a:ext uri="{FF2B5EF4-FFF2-40B4-BE49-F238E27FC236}">
                <a16:creationId xmlns:a16="http://schemas.microsoft.com/office/drawing/2014/main" id="{2E5DEA60-013A-65CB-8DDA-016B2753C4E5}"/>
              </a:ext>
            </a:extLst>
          </p:cNvPr>
          <p:cNvSpPr txBox="1"/>
          <p:nvPr/>
        </p:nvSpPr>
        <p:spPr>
          <a:xfrm>
            <a:off x="511590" y="1070173"/>
            <a:ext cx="9465527" cy="1703030"/>
          </a:xfrm>
          <a:prstGeom prst="rect">
            <a:avLst/>
          </a:prstGeom>
          <a:noFill/>
        </p:spPr>
        <p:txBody>
          <a:bodyPr wrap="square">
            <a:sp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800" b="0" i="0" u="none" strike="noStrike" kern="0" cap="none" spc="0" normalizeH="0" baseline="0" noProof="0">
                <a:ln>
                  <a:noFill/>
                </a:ln>
                <a:solidFill>
                  <a:srgbClr val="000000"/>
                </a:solidFill>
                <a:effectLst/>
                <a:uLnTx/>
                <a:uFillTx/>
                <a:latin typeface="Arial" panose="020B0604020202020204"/>
                <a:ea typeface="Roboto" panose="02000000000000000000" pitchFamily="2" charset="0"/>
                <a:cs typeface="Roboto" panose="02000000000000000000" pitchFamily="2" charset="0"/>
                <a:sym typeface="Helvetica Neue"/>
              </a:rPr>
              <a:t>The iterative design process will require the outcomes to be tested against the original intentions so you can see how well your design would meet the needs of the user. This could involve testing the outcome yourself or giving the prototype to others to use and evaluate. The following are methods discussed in the video: </a:t>
            </a:r>
          </a:p>
        </p:txBody>
      </p:sp>
      <p:grpSp>
        <p:nvGrpSpPr>
          <p:cNvPr id="2" name="Group 1">
            <a:extLst>
              <a:ext uri="{FF2B5EF4-FFF2-40B4-BE49-F238E27FC236}">
                <a16:creationId xmlns:a16="http://schemas.microsoft.com/office/drawing/2014/main" id="{F710D981-DE90-4ECC-8A0F-E8BCDE29E5EF}"/>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DBA9A589-FF9A-BC71-AE84-7F0D36BD4C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27E20032-986F-0D84-E0C9-531E839DE5F4}"/>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024290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Image bank</a:t>
            </a:r>
          </a:p>
        </p:txBody>
      </p:sp>
      <p:grpSp>
        <p:nvGrpSpPr>
          <p:cNvPr id="2" name="Group 1">
            <a:extLst>
              <a:ext uri="{FF2B5EF4-FFF2-40B4-BE49-F238E27FC236}">
                <a16:creationId xmlns:a16="http://schemas.microsoft.com/office/drawing/2014/main" id="{4451ED0E-6FF7-A121-2850-DAE58E696530}"/>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2ECE3F4D-4C6E-FCC1-5675-E1A838403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55F22A8C-F99D-7450-2EAC-ECBE480D9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8" name="Picture 7" descr="A group of chairs in a row&#10;&#10;Description automatically generated">
            <a:extLst>
              <a:ext uri="{FF2B5EF4-FFF2-40B4-BE49-F238E27FC236}">
                <a16:creationId xmlns:a16="http://schemas.microsoft.com/office/drawing/2014/main" id="{0178C6E4-6F6D-1DC2-0540-C1C853F2FAA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6143" y="1100952"/>
            <a:ext cx="3211286" cy="2408465"/>
          </a:xfrm>
          <a:prstGeom prst="rect">
            <a:avLst/>
          </a:prstGeom>
        </p:spPr>
      </p:pic>
      <p:pic>
        <p:nvPicPr>
          <p:cNvPr id="10" name="Picture 9" descr="A person holding a stack of colorful chairs&#10;&#10;Description automatically generated">
            <a:extLst>
              <a:ext uri="{FF2B5EF4-FFF2-40B4-BE49-F238E27FC236}">
                <a16:creationId xmlns:a16="http://schemas.microsoft.com/office/drawing/2014/main" id="{F9963622-9D74-58AC-732E-701DDB083D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867887" y="446314"/>
            <a:ext cx="2053371" cy="3080056"/>
          </a:xfrm>
          <a:prstGeom prst="rect">
            <a:avLst/>
          </a:prstGeom>
        </p:spPr>
      </p:pic>
      <p:pic>
        <p:nvPicPr>
          <p:cNvPr id="12" name="Picture 11" descr="Close-up of a green chair&#10;&#10;Description automatically generated">
            <a:extLst>
              <a:ext uri="{FF2B5EF4-FFF2-40B4-BE49-F238E27FC236}">
                <a16:creationId xmlns:a16="http://schemas.microsoft.com/office/drawing/2014/main" id="{CB61C7EC-502F-64C4-29FB-BB8673597A76}"/>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996848" y="446314"/>
            <a:ext cx="2053371" cy="3080056"/>
          </a:xfrm>
          <a:prstGeom prst="rect">
            <a:avLst/>
          </a:prstGeom>
        </p:spPr>
      </p:pic>
      <p:pic>
        <p:nvPicPr>
          <p:cNvPr id="14" name="Picture 13" descr="A stack of colorful chairs&#10;&#10;Description automatically generated">
            <a:extLst>
              <a:ext uri="{FF2B5EF4-FFF2-40B4-BE49-F238E27FC236}">
                <a16:creationId xmlns:a16="http://schemas.microsoft.com/office/drawing/2014/main" id="{3FDAB80C-5477-0A77-A920-89263795F634}"/>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747080" y="429361"/>
            <a:ext cx="2053201" cy="3080056"/>
          </a:xfrm>
          <a:prstGeom prst="rect">
            <a:avLst/>
          </a:prstGeom>
        </p:spPr>
      </p:pic>
      <p:pic>
        <p:nvPicPr>
          <p:cNvPr id="16" name="Picture 15" descr="A stack of colorful plastic chairs&#10;&#10;Description automatically generated">
            <a:extLst>
              <a:ext uri="{FF2B5EF4-FFF2-40B4-BE49-F238E27FC236}">
                <a16:creationId xmlns:a16="http://schemas.microsoft.com/office/drawing/2014/main" id="{6440E5F9-252D-74F4-3207-079D1D179FA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3617768" y="429361"/>
            <a:ext cx="2053552" cy="3080056"/>
          </a:xfrm>
          <a:prstGeom prst="rect">
            <a:avLst/>
          </a:prstGeom>
        </p:spPr>
      </p:pic>
      <p:pic>
        <p:nvPicPr>
          <p:cNvPr id="18" name="Picture 17" descr="A group of people sitting in chairs&#10;&#10;Description automatically generated">
            <a:extLst>
              <a:ext uri="{FF2B5EF4-FFF2-40B4-BE49-F238E27FC236}">
                <a16:creationId xmlns:a16="http://schemas.microsoft.com/office/drawing/2014/main" id="{21D02D0C-0936-9CDC-C0FD-4F1B01E594F2}"/>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3749" y="3581546"/>
            <a:ext cx="3214620" cy="2143571"/>
          </a:xfrm>
          <a:prstGeom prst="rect">
            <a:avLst/>
          </a:prstGeom>
        </p:spPr>
      </p:pic>
      <p:pic>
        <p:nvPicPr>
          <p:cNvPr id="20" name="Picture 19" descr="A table with chairs in a room&#10;&#10;Description automatically generated">
            <a:extLst>
              <a:ext uri="{FF2B5EF4-FFF2-40B4-BE49-F238E27FC236}">
                <a16:creationId xmlns:a16="http://schemas.microsoft.com/office/drawing/2014/main" id="{303C4EB0-B34A-6D8F-BC84-C0566451DC0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608322" y="3579511"/>
            <a:ext cx="2052887" cy="3079800"/>
          </a:xfrm>
          <a:prstGeom prst="rect">
            <a:avLst/>
          </a:prstGeom>
        </p:spPr>
      </p:pic>
      <p:pic>
        <p:nvPicPr>
          <p:cNvPr id="22" name="Picture 21" descr="A desk with a computer on it&#10;&#10;Description automatically generated">
            <a:extLst>
              <a:ext uri="{FF2B5EF4-FFF2-40B4-BE49-F238E27FC236}">
                <a16:creationId xmlns:a16="http://schemas.microsoft.com/office/drawing/2014/main" id="{FD627D71-8A3D-0941-B7AA-35C2BF61FCA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5747080" y="3579512"/>
            <a:ext cx="2053369" cy="3079799"/>
          </a:xfrm>
          <a:prstGeom prst="rect">
            <a:avLst/>
          </a:prstGeom>
        </p:spPr>
      </p:pic>
      <p:pic>
        <p:nvPicPr>
          <p:cNvPr id="24" name="Picture 23" descr="A desk with a pink lamp&#10;&#10;Description automatically generated">
            <a:extLst>
              <a:ext uri="{FF2B5EF4-FFF2-40B4-BE49-F238E27FC236}">
                <a16:creationId xmlns:a16="http://schemas.microsoft.com/office/drawing/2014/main" id="{3ED6C438-213E-CE47-A5AF-AC6D476B38C1}"/>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867887" y="3579511"/>
            <a:ext cx="2053200" cy="3079800"/>
          </a:xfrm>
          <a:prstGeom prst="rect">
            <a:avLst/>
          </a:prstGeom>
        </p:spPr>
      </p:pic>
      <p:pic>
        <p:nvPicPr>
          <p:cNvPr id="26" name="Picture 25" descr="A close-up of a chair legs&#10;&#10;Description automatically generated">
            <a:extLst>
              <a:ext uri="{FF2B5EF4-FFF2-40B4-BE49-F238E27FC236}">
                <a16:creationId xmlns:a16="http://schemas.microsoft.com/office/drawing/2014/main" id="{3DB3075A-2045-9B4C-ED60-007BB4EEA64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9996848" y="3579512"/>
            <a:ext cx="2053200" cy="3079800"/>
          </a:xfrm>
          <a:prstGeom prst="rect">
            <a:avLst/>
          </a:prstGeom>
        </p:spPr>
      </p:pic>
    </p:spTree>
    <p:extLst>
      <p:ext uri="{BB962C8B-B14F-4D97-AF65-F5344CB8AC3E}">
        <p14:creationId xmlns:p14="http://schemas.microsoft.com/office/powerpoint/2010/main" val="27217592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451ED0E-6FF7-A121-2850-DAE58E696530}"/>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2ECE3F4D-4C6E-FCC1-5675-E1A8384036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55F22A8C-F99D-7450-2EAC-ECBE480D9B1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4" name="Title 3">
            <a:extLst>
              <a:ext uri="{FF2B5EF4-FFF2-40B4-BE49-F238E27FC236}">
                <a16:creationId xmlns:a16="http://schemas.microsoft.com/office/drawing/2014/main" id="{C248F663-CBBB-B897-74B1-6FC5681EEAB8}"/>
              </a:ext>
            </a:extLst>
          </p:cNvPr>
          <p:cNvSpPr>
            <a:spLocks noGrp="1"/>
          </p:cNvSpPr>
          <p:nvPr>
            <p:ph type="title"/>
          </p:nvPr>
        </p:nvSpPr>
        <p:spPr/>
        <p:txBody>
          <a:bodyPr/>
          <a:lstStyle/>
          <a:p>
            <a:r>
              <a:rPr lang="en-GB" sz="4400"/>
              <a:t>Image bank</a:t>
            </a:r>
          </a:p>
        </p:txBody>
      </p:sp>
      <p:pic>
        <p:nvPicPr>
          <p:cNvPr id="11" name="Picture 10" descr="A living room with a couch and a coffee table&#10;&#10;Description automatically generated">
            <a:extLst>
              <a:ext uri="{FF2B5EF4-FFF2-40B4-BE49-F238E27FC236}">
                <a16:creationId xmlns:a16="http://schemas.microsoft.com/office/drawing/2014/main" id="{5D3A2C66-EACE-7434-E56F-5EB20CC678C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754260" y="3811260"/>
            <a:ext cx="3934580" cy="2622845"/>
          </a:xfrm>
          <a:prstGeom prst="rect">
            <a:avLst/>
          </a:prstGeom>
        </p:spPr>
      </p:pic>
      <p:pic>
        <p:nvPicPr>
          <p:cNvPr id="15" name="Picture 14" descr="A room with a table and chair&#10;&#10;Description automatically generated">
            <a:extLst>
              <a:ext uri="{FF2B5EF4-FFF2-40B4-BE49-F238E27FC236}">
                <a16:creationId xmlns:a16="http://schemas.microsoft.com/office/drawing/2014/main" id="{AFF3159C-07EB-AD3C-04B7-309040D934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9385" y="1188414"/>
            <a:ext cx="3934875" cy="2622846"/>
          </a:xfrm>
          <a:prstGeom prst="rect">
            <a:avLst/>
          </a:prstGeom>
        </p:spPr>
      </p:pic>
      <p:pic>
        <p:nvPicPr>
          <p:cNvPr id="19" name="Picture 18" descr="A blue vase on a shelf&#10;&#10;Description automatically generated">
            <a:extLst>
              <a:ext uri="{FF2B5EF4-FFF2-40B4-BE49-F238E27FC236}">
                <a16:creationId xmlns:a16="http://schemas.microsoft.com/office/drawing/2014/main" id="{A980631C-26A8-579F-7A7B-E3AD4FE40CAF}"/>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9881699" y="3054081"/>
            <a:ext cx="1880830" cy="2821717"/>
          </a:xfrm>
          <a:prstGeom prst="rect">
            <a:avLst/>
          </a:prstGeom>
        </p:spPr>
      </p:pic>
      <p:pic>
        <p:nvPicPr>
          <p:cNvPr id="23" name="Picture 22" descr="A light fixture on a shelf&#10;&#10;Description automatically generated">
            <a:extLst>
              <a:ext uri="{FF2B5EF4-FFF2-40B4-BE49-F238E27FC236}">
                <a16:creationId xmlns:a16="http://schemas.microsoft.com/office/drawing/2014/main" id="{940D5C4E-ED54-7CB8-4309-AAA1F20274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841447" y="131216"/>
            <a:ext cx="1881314" cy="2821717"/>
          </a:xfrm>
          <a:prstGeom prst="rect">
            <a:avLst/>
          </a:prstGeom>
        </p:spPr>
      </p:pic>
      <p:pic>
        <p:nvPicPr>
          <p:cNvPr id="27" name="Picture 26" descr="A desk with a screen on it&#10;&#10;Description automatically generated">
            <a:extLst>
              <a:ext uri="{FF2B5EF4-FFF2-40B4-BE49-F238E27FC236}">
                <a16:creationId xmlns:a16="http://schemas.microsoft.com/office/drawing/2014/main" id="{E90E98C6-BFF1-D5A0-F20B-56444FE1127F}"/>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7861490" y="131216"/>
            <a:ext cx="1881321" cy="2821717"/>
          </a:xfrm>
          <a:prstGeom prst="rect">
            <a:avLst/>
          </a:prstGeom>
        </p:spPr>
      </p:pic>
      <p:pic>
        <p:nvPicPr>
          <p:cNvPr id="29" name="Picture 28" descr="A desk with a computer and a plant in the back&#10;&#10;Description automatically generated">
            <a:extLst>
              <a:ext uri="{FF2B5EF4-FFF2-40B4-BE49-F238E27FC236}">
                <a16:creationId xmlns:a16="http://schemas.microsoft.com/office/drawing/2014/main" id="{1647C4B1-4585-F69A-4106-B7E32AEDFF3E}"/>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9881540" y="131216"/>
            <a:ext cx="1880989" cy="2821717"/>
          </a:xfrm>
          <a:prstGeom prst="rect">
            <a:avLst/>
          </a:prstGeom>
        </p:spPr>
      </p:pic>
    </p:spTree>
    <p:extLst>
      <p:ext uri="{BB962C8B-B14F-4D97-AF65-F5344CB8AC3E}">
        <p14:creationId xmlns:p14="http://schemas.microsoft.com/office/powerpoint/2010/main" val="298553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Focused Tasks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6000" y="1112669"/>
            <a:ext cx="11040000" cy="1585561"/>
          </a:xfrm>
        </p:spPr>
        <p:txBody>
          <a:bodyPr>
            <a:normAutofit/>
          </a:bodyPr>
          <a:lstStyle/>
          <a:p>
            <a:pPr marL="0" indent="0">
              <a:lnSpc>
                <a:spcPct val="150000"/>
              </a:lnSpc>
              <a:buNone/>
            </a:pPr>
            <a:r>
              <a:rPr lang="en-GB" sz="2000">
                <a:solidFill>
                  <a:schemeClr val="tx1"/>
                </a:solidFill>
                <a:latin typeface="+mj-lt"/>
                <a:ea typeface="Roboto" panose="02000000000000000000" pitchFamily="2" charset="0"/>
                <a:cs typeface="Roboto" panose="02000000000000000000" pitchFamily="2" charset="0"/>
              </a:rPr>
              <a:t>During the exploration and development of ‘</a:t>
            </a:r>
            <a:r>
              <a:rPr lang="en-GB" sz="2000" b="1">
                <a:solidFill>
                  <a:schemeClr val="tx1"/>
                </a:solidFill>
                <a:latin typeface="+mj-lt"/>
                <a:ea typeface="Roboto" panose="02000000000000000000" pitchFamily="2" charset="0"/>
                <a:cs typeface="Roboto" panose="02000000000000000000" pitchFamily="2" charset="0"/>
              </a:rPr>
              <a:t>minimising parts</a:t>
            </a:r>
            <a:r>
              <a:rPr lang="en-GB" sz="2000">
                <a:solidFill>
                  <a:schemeClr val="tx1"/>
                </a:solidFill>
                <a:latin typeface="+mj-lt"/>
                <a:ea typeface="Roboto" panose="02000000000000000000" pitchFamily="2" charset="0"/>
                <a:cs typeface="Roboto" panose="02000000000000000000" pitchFamily="2" charset="0"/>
              </a:rPr>
              <a:t>’, there are a number of focused tasks you could use in this unit of work to support the design process or simply use the context as a vehicle to deliver these particular skills. The following are just some it lends itself well to:</a:t>
            </a:r>
          </a:p>
        </p:txBody>
      </p:sp>
      <p:graphicFrame>
        <p:nvGraphicFramePr>
          <p:cNvPr id="4" name="Table 18">
            <a:extLst>
              <a:ext uri="{FF2B5EF4-FFF2-40B4-BE49-F238E27FC236}">
                <a16:creationId xmlns:a16="http://schemas.microsoft.com/office/drawing/2014/main" id="{AE51A1E7-7A59-ADC1-C2E3-DF99CBB036A3}"/>
              </a:ext>
            </a:extLst>
          </p:cNvPr>
          <p:cNvGraphicFramePr>
            <a:graphicFrameLocks noGrp="1"/>
          </p:cNvGraphicFramePr>
          <p:nvPr>
            <p:extLst>
              <p:ext uri="{D42A27DB-BD31-4B8C-83A1-F6EECF244321}">
                <p14:modId xmlns:p14="http://schemas.microsoft.com/office/powerpoint/2010/main" val="897398696"/>
              </p:ext>
            </p:extLst>
          </p:nvPr>
        </p:nvGraphicFramePr>
        <p:xfrm>
          <a:off x="576000" y="2757286"/>
          <a:ext cx="10971988" cy="3169920"/>
        </p:xfrm>
        <a:graphic>
          <a:graphicData uri="http://schemas.openxmlformats.org/drawingml/2006/table">
            <a:tbl>
              <a:tblPr firstRow="1" bandRow="1">
                <a:tableStyleId>{5940675A-B579-460E-94D1-54222C63F5DA}</a:tableStyleId>
              </a:tblPr>
              <a:tblGrid>
                <a:gridCol w="2742997">
                  <a:extLst>
                    <a:ext uri="{9D8B030D-6E8A-4147-A177-3AD203B41FA5}">
                      <a16:colId xmlns:a16="http://schemas.microsoft.com/office/drawing/2014/main" val="336422520"/>
                    </a:ext>
                  </a:extLst>
                </a:gridCol>
                <a:gridCol w="2742997">
                  <a:extLst>
                    <a:ext uri="{9D8B030D-6E8A-4147-A177-3AD203B41FA5}">
                      <a16:colId xmlns:a16="http://schemas.microsoft.com/office/drawing/2014/main" val="1485661640"/>
                    </a:ext>
                  </a:extLst>
                </a:gridCol>
                <a:gridCol w="2742997">
                  <a:extLst>
                    <a:ext uri="{9D8B030D-6E8A-4147-A177-3AD203B41FA5}">
                      <a16:colId xmlns:a16="http://schemas.microsoft.com/office/drawing/2014/main" val="3804150009"/>
                    </a:ext>
                  </a:extLst>
                </a:gridCol>
                <a:gridCol w="2742997">
                  <a:extLst>
                    <a:ext uri="{9D8B030D-6E8A-4147-A177-3AD203B41FA5}">
                      <a16:colId xmlns:a16="http://schemas.microsoft.com/office/drawing/2014/main" val="1728666539"/>
                    </a:ext>
                  </a:extLst>
                </a:gridCol>
              </a:tblGrid>
              <a:tr h="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‘CAD modelling’</a:t>
                      </a:r>
                    </a:p>
                  </a:txBody>
                  <a:tcPr>
                    <a:solidFill>
                      <a:schemeClr val="bg1"/>
                    </a:solidFill>
                  </a:tcPr>
                </a:tc>
                <a:tc>
                  <a:txBody>
                    <a:bodyPr/>
                    <a:lstStyle/>
                    <a:p>
                      <a:pPr algn="ctr"/>
                      <a:r>
                        <a:rPr lang="en-GB" b="1">
                          <a:solidFill>
                            <a:schemeClr val="tx1"/>
                          </a:solidFill>
                        </a:rPr>
                        <a:t>‘3D printing’</a:t>
                      </a:r>
                    </a:p>
                  </a:txBody>
                  <a:tcPr>
                    <a:solidFill>
                      <a:schemeClr val="bg1"/>
                    </a:solidFill>
                  </a:tcPr>
                </a:tc>
                <a:tc>
                  <a:txBody>
                    <a:bodyPr/>
                    <a:lstStyle/>
                    <a:p>
                      <a:pPr algn="ctr"/>
                      <a:r>
                        <a:rPr lang="en-GB" b="1">
                          <a:solidFill>
                            <a:schemeClr val="tx1"/>
                          </a:solidFill>
                        </a:rPr>
                        <a:t>‘Stackable stools’</a:t>
                      </a: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tx1"/>
                          </a:solidFill>
                        </a:rPr>
                        <a:t>‘In-situ’</a:t>
                      </a:r>
                    </a:p>
                  </a:txBody>
                  <a:tcPr>
                    <a:solidFill>
                      <a:schemeClr val="bg1"/>
                    </a:solidFill>
                  </a:tcPr>
                </a:tc>
                <a:extLst>
                  <a:ext uri="{0D108BD9-81ED-4DB2-BD59-A6C34878D82A}">
                    <a16:rowId xmlns:a16="http://schemas.microsoft.com/office/drawing/2014/main" val="3391378453"/>
                  </a:ext>
                </a:extLst>
              </a:tr>
              <a:tr h="21088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Use CAD to create early idea concepts as well as more detailed components for working assemblies and for rapid prototyping. Encourage the idea of ‘sketch modelling’ using CAD.</a:t>
                      </a:r>
                    </a:p>
                    <a:p>
                      <a:endParaRPr lang="en-GB" sz="120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Investigate how CAD models can be converted for 3D printing. Get students to understand the different orientation, speed of print, and other settings can affect the quality of outcome.</a:t>
                      </a:r>
                    </a:p>
                  </a:txBody>
                  <a:tcPr/>
                </a:tc>
                <a:tc>
                  <a:txBody>
                    <a:bodyPr/>
                    <a:lstStyle/>
                    <a:p>
                      <a:r>
                        <a:rPr lang="en-GB" sz="1200">
                          <a:solidFill>
                            <a:schemeClr val="tx1"/>
                          </a:solidFill>
                        </a:rPr>
                        <a:t>Students are to design a small (scale), stacking stool that can be used in school or offices. These should then be printed out and tested to see if they are able to stack safely, and easy to remove.</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Using a program such as Sketchup, design a room plan for a client of your choice. This may be an IT firm, a playcentre, restaurant, or something completely different. It helps for clients to see their furniture where it’s intended, or ‘in-situ’.</a:t>
                      </a:r>
                    </a:p>
                  </a:txBody>
                  <a:tcPr/>
                </a:tc>
                <a:extLst>
                  <a:ext uri="{0D108BD9-81ED-4DB2-BD59-A6C34878D82A}">
                    <a16:rowId xmlns:a16="http://schemas.microsoft.com/office/drawing/2014/main" val="3966545421"/>
                  </a:ext>
                </a:extLst>
              </a:tr>
              <a:tr h="370840">
                <a:tc gridSpan="2">
                  <a:txBody>
                    <a:bodyPr/>
                    <a:lstStyle/>
                    <a:p>
                      <a:pPr algn="ctr"/>
                      <a:r>
                        <a:rPr lang="en-GB" sz="1800" b="1">
                          <a:solidFill>
                            <a:schemeClr val="tx1"/>
                          </a:solidFill>
                        </a:rPr>
                        <a:t>‘Laminating’</a:t>
                      </a:r>
                    </a:p>
                  </a:txBody>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GB" sz="1800" b="1">
                        <a:solidFill>
                          <a:schemeClr val="tx1"/>
                        </a:solidFill>
                      </a:endParaRPr>
                    </a:p>
                  </a:txBody>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a:solidFill>
                            <a:schemeClr val="tx1"/>
                          </a:solidFill>
                        </a:rPr>
                        <a:t>‘Physical testing’</a:t>
                      </a:r>
                    </a:p>
                    <a:p>
                      <a:endParaRPr lang="en-GB" sz="1400">
                        <a:solidFill>
                          <a:schemeClr val="tx1"/>
                        </a:solidFill>
                      </a:endParaRPr>
                    </a:p>
                  </a:txBody>
                  <a:tcPr/>
                </a:tc>
                <a:tc hMerge="1">
                  <a:txBody>
                    <a:bodyPr/>
                    <a:lstStyle/>
                    <a:p>
                      <a:endParaRPr/>
                    </a:p>
                  </a:txBody>
                  <a:tcPr/>
                </a:tc>
                <a:extLst>
                  <a:ext uri="{0D108BD9-81ED-4DB2-BD59-A6C34878D82A}">
                    <a16:rowId xmlns:a16="http://schemas.microsoft.com/office/drawing/2014/main" val="1296747115"/>
                  </a:ext>
                </a:extLst>
              </a:tr>
              <a:tr h="370840">
                <a:tc gridSpan="2">
                  <a:txBody>
                    <a:bodyPr/>
                    <a:lstStyle/>
                    <a:p>
                      <a:r>
                        <a:rPr lang="en-GB" sz="1200">
                          <a:solidFill>
                            <a:schemeClr val="tx1"/>
                          </a:solidFill>
                        </a:rPr>
                        <a:t>Laminating wood has been used since the 1800’s, but became popular for furniture in the 1930’s. Using card or wooden veneers, create some simple, curved shapes by gluing strips in a former.</a:t>
                      </a:r>
                    </a:p>
                  </a:txBody>
                  <a:tcPr/>
                </a:tc>
                <a:tc hMerge="1">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a:solidFill>
                          <a:schemeClr val="tx1"/>
                        </a:solidFill>
                      </a:endParaRPr>
                    </a:p>
                  </a:txBody>
                  <a:tcPr/>
                </a:tc>
                <a:tc grid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a:solidFill>
                            <a:schemeClr val="tx1"/>
                          </a:solidFill>
                        </a:rPr>
                        <a:t>Provide students with a 3D CAD design that they can edit to make lighter / smaller and still withstand set structural requirements. Test with weights and see the points that it bends / deforms. Plot the results in a graph.</a:t>
                      </a:r>
                    </a:p>
                    <a:p>
                      <a:endParaRPr lang="en-GB" sz="1400">
                        <a:solidFill>
                          <a:schemeClr val="tx1"/>
                        </a:solidFill>
                      </a:endParaRPr>
                    </a:p>
                  </a:txBody>
                  <a:tcPr/>
                </a:tc>
                <a:tc hMerge="1">
                  <a:txBody>
                    <a:bodyPr/>
                    <a:lstStyle/>
                    <a:p>
                      <a:endParaRPr/>
                    </a:p>
                  </a:txBody>
                  <a:tcPr/>
                </a:tc>
                <a:extLst>
                  <a:ext uri="{0D108BD9-81ED-4DB2-BD59-A6C34878D82A}">
                    <a16:rowId xmlns:a16="http://schemas.microsoft.com/office/drawing/2014/main" val="1026230195"/>
                  </a:ext>
                </a:extLst>
              </a:tr>
            </a:tbl>
          </a:graphicData>
        </a:graphic>
      </p:graphicFrame>
      <p:grpSp>
        <p:nvGrpSpPr>
          <p:cNvPr id="6" name="Group 5">
            <a:extLst>
              <a:ext uri="{FF2B5EF4-FFF2-40B4-BE49-F238E27FC236}">
                <a16:creationId xmlns:a16="http://schemas.microsoft.com/office/drawing/2014/main" id="{576E6CEC-D049-9CAB-A4A3-CF1DAA9B5879}"/>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8AB2B000-FC8F-0027-7B53-7C1EF56290B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A84B0AE8-1674-0FDB-5B40-DCD4031624C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382001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674EE74-F7A1-0262-0ABC-4C6C68516B4B}"/>
              </a:ext>
            </a:extLst>
          </p:cNvPr>
          <p:cNvSpPr>
            <a:spLocks noGrp="1"/>
          </p:cNvSpPr>
          <p:nvPr>
            <p:ph type="title"/>
          </p:nvPr>
        </p:nvSpPr>
        <p:spPr/>
        <p:txBody>
          <a:bodyPr/>
          <a:lstStyle/>
          <a:p>
            <a:r>
              <a:rPr lang="en-GB" sz="4400">
                <a:solidFill>
                  <a:schemeClr val="tx1"/>
                </a:solidFill>
              </a:rPr>
              <a:t>Investigative &amp; Evaluative Activities</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The investigate, or research, element of this project should be relatively easy to carry out as furniture and furnishings are all around us. However, consider looking at a wide range of furniture in a wide range of different environments. See if you can spot opportunities for minimising parts in the construction or use of your designs. Think about how you can create something unique from what you discover in your research.</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C7E00AA4-81A7-57AD-DD50-D5D50E19C4CE}"/>
              </a:ext>
            </a:extLst>
          </p:cNvPr>
          <p:cNvGraphicFramePr>
            <a:graphicFrameLocks noGrp="1"/>
          </p:cNvGraphicFramePr>
          <p:nvPr>
            <p:extLst>
              <p:ext uri="{D42A27DB-BD31-4B8C-83A1-F6EECF244321}">
                <p14:modId xmlns:p14="http://schemas.microsoft.com/office/powerpoint/2010/main" val="4000950493"/>
              </p:ext>
            </p:extLst>
          </p:nvPr>
        </p:nvGraphicFramePr>
        <p:xfrm>
          <a:off x="576001" y="2832511"/>
          <a:ext cx="11267656" cy="2858755"/>
        </p:xfrm>
        <a:graphic>
          <a:graphicData uri="http://schemas.openxmlformats.org/drawingml/2006/table">
            <a:tbl>
              <a:tblPr firstRow="1" bandRow="1">
                <a:tableStyleId>{5940675A-B579-460E-94D1-54222C63F5DA}</a:tableStyleId>
              </a:tblPr>
              <a:tblGrid>
                <a:gridCol w="3022933">
                  <a:extLst>
                    <a:ext uri="{9D8B030D-6E8A-4147-A177-3AD203B41FA5}">
                      <a16:colId xmlns:a16="http://schemas.microsoft.com/office/drawing/2014/main" val="336422520"/>
                    </a:ext>
                  </a:extLst>
                </a:gridCol>
                <a:gridCol w="2061637">
                  <a:extLst>
                    <a:ext uri="{9D8B030D-6E8A-4147-A177-3AD203B41FA5}">
                      <a16:colId xmlns:a16="http://schemas.microsoft.com/office/drawing/2014/main" val="1485661640"/>
                    </a:ext>
                  </a:extLst>
                </a:gridCol>
                <a:gridCol w="3493458">
                  <a:extLst>
                    <a:ext uri="{9D8B030D-6E8A-4147-A177-3AD203B41FA5}">
                      <a16:colId xmlns:a16="http://schemas.microsoft.com/office/drawing/2014/main" val="3804150009"/>
                    </a:ext>
                  </a:extLst>
                </a:gridCol>
                <a:gridCol w="2689628">
                  <a:extLst>
                    <a:ext uri="{9D8B030D-6E8A-4147-A177-3AD203B41FA5}">
                      <a16:colId xmlns:a16="http://schemas.microsoft.com/office/drawing/2014/main" val="116267547"/>
                    </a:ext>
                  </a:extLst>
                </a:gridCol>
              </a:tblGrid>
              <a:tr h="420355">
                <a:tc>
                  <a:txBody>
                    <a:bodyPr/>
                    <a:lstStyle/>
                    <a:p>
                      <a:pPr algn="ctr"/>
                      <a:r>
                        <a:rPr lang="en-GB" b="1">
                          <a:solidFill>
                            <a:schemeClr val="tx1"/>
                          </a:solidFill>
                        </a:rPr>
                        <a:t>‘Evolution of the chair’</a:t>
                      </a:r>
                    </a:p>
                  </a:txBody>
                  <a:tcPr>
                    <a:solidFill>
                      <a:schemeClr val="bg1"/>
                    </a:solidFill>
                  </a:tcPr>
                </a:tc>
                <a:tc>
                  <a:txBody>
                    <a:bodyPr/>
                    <a:lstStyle/>
                    <a:p>
                      <a:pPr algn="ctr"/>
                      <a:r>
                        <a:rPr lang="en-GB" b="1">
                          <a:solidFill>
                            <a:schemeClr val="tx1"/>
                          </a:solidFill>
                        </a:rPr>
                        <a:t>‘CAD testing’</a:t>
                      </a:r>
                    </a:p>
                  </a:txBody>
                  <a:tcPr>
                    <a:solidFill>
                      <a:schemeClr val="bg1"/>
                    </a:solidFill>
                  </a:tcPr>
                </a:tc>
                <a:tc>
                  <a:txBody>
                    <a:bodyPr/>
                    <a:lstStyle/>
                    <a:p>
                      <a:pPr algn="ctr"/>
                      <a:r>
                        <a:rPr lang="en-GB" b="1">
                          <a:solidFill>
                            <a:schemeClr val="tx1"/>
                          </a:solidFill>
                        </a:rPr>
                        <a:t>‘Making materials’</a:t>
                      </a:r>
                    </a:p>
                  </a:txBody>
                  <a:tcPr>
                    <a:solidFill>
                      <a:schemeClr val="bg1"/>
                    </a:solidFill>
                  </a:tcPr>
                </a:tc>
                <a:tc>
                  <a:txBody>
                    <a:bodyPr/>
                    <a:lstStyle/>
                    <a:p>
                      <a:pPr algn="ctr"/>
                      <a:r>
                        <a:rPr lang="en-GB" b="1">
                          <a:solidFill>
                            <a:schemeClr val="tx1"/>
                          </a:solidFill>
                        </a:rPr>
                        <a:t>‘Sustainable redesign’</a:t>
                      </a:r>
                    </a:p>
                  </a:txBody>
                  <a:tcPr>
                    <a:solidFill>
                      <a:schemeClr val="bg1"/>
                    </a:solidFill>
                  </a:tcPr>
                </a:tc>
                <a:extLst>
                  <a:ext uri="{0D108BD9-81ED-4DB2-BD59-A6C34878D82A}">
                    <a16:rowId xmlns:a16="http://schemas.microsoft.com/office/drawing/2014/main" val="3391378453"/>
                  </a:ext>
                </a:extLst>
              </a:tr>
              <a:tr h="2184190">
                <a:tc>
                  <a:txBody>
                    <a:bodyPr/>
                    <a:lstStyle/>
                    <a:p>
                      <a:r>
                        <a:rPr lang="en-GB" sz="1400">
                          <a:solidFill>
                            <a:schemeClr val="tx1"/>
                          </a:solidFill>
                        </a:rPr>
                        <a:t>Furniture and furnishings, like clothing, are subject to fashion and trends. Since the first records of furniture being used, chairs have evolved to take advantage of new materials and technologies as well as fashion. Investigate the history of the chair and how it evolved through the 20</a:t>
                      </a:r>
                      <a:r>
                        <a:rPr lang="en-GB" sz="1400" baseline="30000">
                          <a:solidFill>
                            <a:schemeClr val="tx1"/>
                          </a:solidFill>
                        </a:rPr>
                        <a:t>th</a:t>
                      </a:r>
                      <a:r>
                        <a:rPr lang="en-GB" sz="1400">
                          <a:solidFill>
                            <a:schemeClr val="tx1"/>
                          </a:solidFill>
                        </a:rPr>
                        <a:t> Century. Where are we now in terms of design trends and technologies?</a:t>
                      </a:r>
                    </a:p>
                  </a:txBody>
                  <a:tcPr/>
                </a:tc>
                <a:tc>
                  <a:txBody>
                    <a:bodyPr/>
                    <a:lstStyle/>
                    <a:p>
                      <a:r>
                        <a:rPr lang="en-GB" sz="1400">
                          <a:solidFill>
                            <a:schemeClr val="tx1"/>
                          </a:solidFill>
                        </a:rPr>
                        <a:t>FEA (Finite Element Analysis) is a form of virtual stress testing built into many CAD packages. Using the 3D CAD model from the focused tasks, use the FEA in your CAD package to test the model by applying forces to it.</a:t>
                      </a:r>
                    </a:p>
                  </a:txBody>
                  <a:tcPr/>
                </a:tc>
                <a:tc>
                  <a:txBody>
                    <a:bodyPr/>
                    <a:lstStyle/>
                    <a:p>
                      <a:r>
                        <a:rPr lang="en-GB" sz="1400">
                          <a:solidFill>
                            <a:schemeClr val="tx1"/>
                          </a:solidFill>
                        </a:rPr>
                        <a:t>Furniture can be made from a variety of materials, but why are certain materials used? </a:t>
                      </a:r>
                    </a:p>
                    <a:p>
                      <a:r>
                        <a:rPr lang="en-GB" sz="1400">
                          <a:solidFill>
                            <a:schemeClr val="tx1"/>
                          </a:solidFill>
                        </a:rPr>
                        <a:t>Experiment with making your own materials such as paper pulp for casting, recycled plastic bottle tops or recycled filament for 3D printers. There are some interesting case studies online such as: </a:t>
                      </a:r>
                      <a:r>
                        <a:rPr lang="en-GB" sz="1400">
                          <a:hlinkClick r:id="rId3"/>
                        </a:rPr>
                        <a:t>https://www.kieurope.com/about-us/blog/the-next-evolution-of-sustainable-seating-postura-wood-mix-finish/</a:t>
                      </a:r>
                      <a:endParaRPr lang="en-GB" sz="1400">
                        <a:solidFill>
                          <a:schemeClr val="tx1"/>
                        </a:solidFill>
                      </a:endParaRPr>
                    </a:p>
                  </a:txBody>
                  <a:tcPr/>
                </a:tc>
                <a:tc>
                  <a:txBody>
                    <a:bodyPr/>
                    <a:lstStyle/>
                    <a:p>
                      <a:r>
                        <a:rPr lang="en-GB" sz="1400">
                          <a:solidFill>
                            <a:schemeClr val="tx1"/>
                          </a:solidFill>
                        </a:rPr>
                        <a:t>Provide a design for a piece of furniture, how can this be made more sustainable? Are students able to remove unnecessary parts, use alternative materials? They should present their design and benefits (such as costings) to an audience.</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BC8FBB26-B89A-EA9C-74D3-FC9C1CE187DC}"/>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9A162010-644A-8FD9-7318-AFEA105295C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32399F4E-5DA7-BF30-27A8-D1F097B481C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022021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7E9A45DC-E889-D65C-6D23-6FF5A301633F}"/>
              </a:ext>
            </a:extLst>
          </p:cNvPr>
          <p:cNvSpPr txBox="1">
            <a:spLocks/>
          </p:cNvSpPr>
          <p:nvPr/>
        </p:nvSpPr>
        <p:spPr>
          <a:xfrm>
            <a:off x="601279" y="1259995"/>
            <a:ext cx="10839112" cy="4649207"/>
          </a:xfrm>
          <a:prstGeom prst="rect">
            <a:avLst/>
          </a:prstGeom>
          <a:noFill/>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Suggested level: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Mid/late key stage 3*</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Duration: </a:t>
            </a:r>
            <a:r>
              <a:rPr lang="en-GB" sz="2200" b="0">
                <a:solidFill>
                  <a:srgbClr val="0A303F"/>
                </a:solidFill>
                <a:latin typeface="Arial" panose="020B0604020202020204"/>
                <a:ea typeface="Roboto" panose="02000000000000000000" pitchFamily="2" charset="0"/>
                <a:cs typeface="Roboto" panose="02000000000000000000" pitchFamily="2" charset="0"/>
              </a:rPr>
              <a:t>A</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pprox. </a:t>
            </a:r>
            <a:r>
              <a:rPr lang="en-GB" sz="2200" b="0">
                <a:solidFill>
                  <a:srgbClr val="0A303F"/>
                </a:solidFill>
                <a:latin typeface="Arial" panose="020B0604020202020204"/>
                <a:ea typeface="Roboto" panose="02000000000000000000" pitchFamily="2" charset="0"/>
                <a:cs typeface="Roboto" panose="02000000000000000000" pitchFamily="2" charset="0"/>
              </a:rPr>
              <a:t>10-12</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weeks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Focus: </a:t>
            </a:r>
            <a:r>
              <a:rPr lang="en-GB" sz="2200" b="0">
                <a:solidFill>
                  <a:srgbClr val="0A303F"/>
                </a:solidFill>
                <a:latin typeface="Arial" panose="020B0604020202020204"/>
                <a:ea typeface="Roboto" panose="02000000000000000000" pitchFamily="2" charset="0"/>
                <a:cs typeface="Roboto" panose="02000000000000000000" pitchFamily="2" charset="0"/>
              </a:rPr>
              <a:t>I</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nnovation, UCD, ergonomics, anthropometrics, sustainability, innovation</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Materials: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ulti-materials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Processes: </a:t>
            </a:r>
            <a:r>
              <a:rPr lang="en-GB" sz="2200" b="0">
                <a:solidFill>
                  <a:srgbClr val="0A303F"/>
                </a:solidFill>
                <a:latin typeface="Arial" panose="020B0604020202020204"/>
                <a:ea typeface="Roboto" panose="02000000000000000000" pitchFamily="2" charset="0"/>
                <a:cs typeface="Roboto" panose="02000000000000000000" pitchFamily="2" charset="0"/>
              </a:rPr>
              <a:t>D</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esigning, shaping and forming, manufacturing, science, engineering</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Systems:</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lang="en-GB" sz="2200" b="0">
                <a:solidFill>
                  <a:srgbClr val="0A303F"/>
                </a:solidFill>
                <a:latin typeface="Arial" panose="020B0604020202020204"/>
                <a:ea typeface="Roboto" panose="02000000000000000000" pitchFamily="2" charset="0"/>
                <a:cs typeface="Roboto" panose="02000000000000000000" pitchFamily="2" charset="0"/>
              </a:rPr>
              <a:t>M</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echanical, structural, CAD, CAM</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Responsibilities: </a:t>
            </a:r>
            <a:r>
              <a:rPr lang="en-GB" sz="2200" b="0">
                <a:solidFill>
                  <a:srgbClr val="0A303F"/>
                </a:solidFill>
                <a:latin typeface="Arial" panose="020B0604020202020204"/>
                <a:ea typeface="Roboto" panose="02000000000000000000" pitchFamily="2" charset="0"/>
                <a:cs typeface="Roboto" panose="02000000000000000000" pitchFamily="2" charset="0"/>
              </a:rPr>
              <a:t>H</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ealth and safety, sustainability, ethics, six R’s</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en-GB" sz="14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4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*you can use the resource at whichever level you feel it is appropriate.</a:t>
            </a:r>
          </a:p>
        </p:txBody>
      </p:sp>
      <p:grpSp>
        <p:nvGrpSpPr>
          <p:cNvPr id="3" name="Group 2">
            <a:extLst>
              <a:ext uri="{FF2B5EF4-FFF2-40B4-BE49-F238E27FC236}">
                <a16:creationId xmlns:a16="http://schemas.microsoft.com/office/drawing/2014/main" id="{FC84D685-544B-0490-2819-90618E29FDDF}"/>
              </a:ext>
            </a:extLst>
          </p:cNvPr>
          <p:cNvGrpSpPr/>
          <p:nvPr/>
        </p:nvGrpSpPr>
        <p:grpSpPr>
          <a:xfrm>
            <a:off x="432943" y="5998158"/>
            <a:ext cx="4003046" cy="723853"/>
            <a:chOff x="432943" y="5998158"/>
            <a:chExt cx="4003046" cy="723853"/>
          </a:xfrm>
        </p:grpSpPr>
        <p:pic>
          <p:nvPicPr>
            <p:cNvPr id="4" name="Picture 3" descr="A red letter k on a black background&#10;&#10;Description automatically generated">
              <a:extLst>
                <a:ext uri="{FF2B5EF4-FFF2-40B4-BE49-F238E27FC236}">
                  <a16:creationId xmlns:a16="http://schemas.microsoft.com/office/drawing/2014/main" id="{C9A4E757-4879-72C3-EDBE-C6EC1A2F1E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7A1A0035-CEED-9DC5-7BAD-ED2976C24D5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958895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3240545572"/>
              </p:ext>
            </p:extLst>
          </p:nvPr>
        </p:nvGraphicFramePr>
        <p:xfrm>
          <a:off x="293915" y="1157277"/>
          <a:ext cx="11625942" cy="4687832"/>
        </p:xfrm>
        <a:graphic>
          <a:graphicData uri="http://schemas.openxmlformats.org/drawingml/2006/table">
            <a:tbl>
              <a:tblPr firstRow="1" bandRow="1">
                <a:tableStyleId>{5940675A-B579-460E-94D1-54222C63F5DA}</a:tableStyleId>
              </a:tblPr>
              <a:tblGrid>
                <a:gridCol w="7875487">
                  <a:extLst>
                    <a:ext uri="{9D8B030D-6E8A-4147-A177-3AD203B41FA5}">
                      <a16:colId xmlns:a16="http://schemas.microsoft.com/office/drawing/2014/main" val="1485661640"/>
                    </a:ext>
                  </a:extLst>
                </a:gridCol>
                <a:gridCol w="3750455">
                  <a:extLst>
                    <a:ext uri="{9D8B030D-6E8A-4147-A177-3AD203B41FA5}">
                      <a16:colId xmlns:a16="http://schemas.microsoft.com/office/drawing/2014/main" val="3214014057"/>
                    </a:ext>
                  </a:extLst>
                </a:gridCol>
              </a:tblGrid>
              <a:tr h="405392">
                <a:tc>
                  <a:txBody>
                    <a:bodyPr/>
                    <a:lstStyle/>
                    <a:p>
                      <a:pPr algn="ctr"/>
                      <a:r>
                        <a:rPr lang="en-GB" b="1">
                          <a:solidFill>
                            <a:schemeClr val="bg1"/>
                          </a:solidFill>
                        </a:rPr>
                        <a:t>‘What does a customer want?’</a:t>
                      </a:r>
                    </a:p>
                  </a:txBody>
                  <a:tcPr>
                    <a:solidFill>
                      <a:srgbClr val="ACACDE"/>
                    </a:solidFill>
                  </a:tcPr>
                </a:tc>
                <a:tc>
                  <a:txBody>
                    <a:bodyPr/>
                    <a:lstStyle/>
                    <a:p>
                      <a:pPr algn="ctr"/>
                      <a:r>
                        <a:rPr lang="en-GB" b="1">
                          <a:solidFill>
                            <a:schemeClr val="bg1"/>
                          </a:solidFill>
                        </a:rPr>
                        <a:t>‘Environment’</a:t>
                      </a:r>
                    </a:p>
                  </a:txBody>
                  <a:tcPr>
                    <a:solidFill>
                      <a:srgbClr val="ACACDE"/>
                    </a:solidFill>
                  </a:tcPr>
                </a:tc>
                <a:extLst>
                  <a:ext uri="{0D108BD9-81ED-4DB2-BD59-A6C34878D82A}">
                    <a16:rowId xmlns:a16="http://schemas.microsoft.com/office/drawing/2014/main" val="3391378453"/>
                  </a:ext>
                </a:extLst>
              </a:tr>
              <a:tr h="4139739">
                <a:tc>
                  <a:txBody>
                    <a:bodyPr/>
                    <a:lstStyle/>
                    <a:p>
                      <a:r>
                        <a:rPr lang="en-GB" sz="1000"/>
                        <a:t>Consider holistic design where you consider all aspects of the problem. This will often require focusing on the bigger picture, not just the design itself. Ask what, why, who, where questions form a picture of the individual’s needs.</a:t>
                      </a:r>
                    </a:p>
                    <a:p>
                      <a:r>
                        <a:rPr lang="en-GB" sz="1000" b="1"/>
                        <a:t>Consider as many users as you can </a:t>
                      </a:r>
                      <a:r>
                        <a:rPr lang="en-GB" sz="1000"/>
                        <a:t>(Who). What are their particular needs. Remember also that design such be sustainable and inclusive so should focus on being accessible for all users. What furniture is already available and what is its main function?</a:t>
                      </a:r>
                      <a:endParaRPr lang="en-GB" sz="1000" b="1"/>
                    </a:p>
                    <a:p>
                      <a:r>
                        <a:rPr lang="en-GB" sz="1000"/>
                        <a:t>You may want to focus on one environment or activity and look at it like a </a:t>
                      </a:r>
                      <a:r>
                        <a:rPr lang="en-GB" sz="1000" b="1"/>
                        <a:t>ripple diagram </a:t>
                      </a:r>
                      <a:r>
                        <a:rPr lang="en-GB" sz="1000" b="0"/>
                        <a:t>(below), </a:t>
                      </a:r>
                      <a:r>
                        <a:rPr lang="en-GB" sz="1000"/>
                        <a:t>each ripple being a different category – who, where, what, why, when etc. This may help spark further areas to consider:</a:t>
                      </a:r>
                    </a:p>
                  </a:txBody>
                  <a:tcPr/>
                </a:tc>
                <a:tc>
                  <a:txBody>
                    <a:bodyPr/>
                    <a:lstStyle/>
                    <a:p>
                      <a:r>
                        <a:rPr lang="en-GB" sz="1100"/>
                        <a:t>No product exists in isolation. Consider the different environments where we use furniture. Make a list of all features that may be useful e.g. the flooring type, if it’s a bright / dull room, where plug sockets are etc. Students should explain why they feel it is important (e.g. carpet – so castors won’t work well, things may mark the carpet…)</a:t>
                      </a:r>
                    </a:p>
                    <a:p>
                      <a:r>
                        <a:rPr lang="en-GB" sz="1100"/>
                        <a:t>Consider the mood of rooms also e.g.</a:t>
                      </a:r>
                    </a:p>
                    <a:p>
                      <a:r>
                        <a:rPr lang="en-GB" sz="1100" b="1"/>
                        <a:t>Home -  </a:t>
                      </a:r>
                      <a:r>
                        <a:rPr lang="en-GB" sz="1100"/>
                        <a:t>think of where you sleep, study, rest, eat etc. How is the furniture different, does it match the environment?</a:t>
                      </a:r>
                    </a:p>
                    <a:p>
                      <a:r>
                        <a:rPr lang="en-GB" sz="1100" b="1"/>
                        <a:t>Work – </a:t>
                      </a:r>
                      <a:r>
                        <a:rPr lang="en-GB" sz="1100"/>
                        <a:t>this could be a place of work, your school or a college//university. How is the furniture there different from home?</a:t>
                      </a:r>
                    </a:p>
                    <a:p>
                      <a:r>
                        <a:rPr lang="en-GB" sz="1100" b="1"/>
                        <a:t>Rest and play – </a:t>
                      </a:r>
                      <a:r>
                        <a:rPr lang="en-GB" sz="1100"/>
                        <a:t>when you are relaxing do you need a different type of furniture? What about hobbies and pastimes, gaming and use of social media. Is the function different or how you interact with it? Does your posture change when doing this sort of activity?</a:t>
                      </a:r>
                    </a:p>
                    <a:p>
                      <a:r>
                        <a:rPr lang="en-GB" sz="1100" b="1"/>
                        <a:t>Well-being – </a:t>
                      </a:r>
                      <a:r>
                        <a:rPr lang="en-GB" sz="1100"/>
                        <a:t>how is the furniture different in a gym, spa or hotel. </a:t>
                      </a:r>
                    </a:p>
                    <a:p>
                      <a:r>
                        <a:rPr lang="en-GB" sz="1100"/>
                        <a:t>How is the furniture in a hospital or clinic? Are a lot of people using it for different purposes? Does it need to be more durable, adaptable etc? </a:t>
                      </a:r>
                    </a:p>
                    <a:p>
                      <a:r>
                        <a:rPr lang="en-GB" sz="1100" b="1"/>
                        <a:t>Get photos </a:t>
                      </a:r>
                      <a:r>
                        <a:rPr lang="en-GB" sz="1100"/>
                        <a:t>of the area you are focusing on, measure it and annotate with dimensions and observations.</a:t>
                      </a:r>
                    </a:p>
                  </a:txBody>
                  <a:tcPr/>
                </a:tc>
                <a:extLst>
                  <a:ext uri="{0D108BD9-81ED-4DB2-BD59-A6C34878D82A}">
                    <a16:rowId xmlns:a16="http://schemas.microsoft.com/office/drawing/2014/main" val="3966545421"/>
                  </a:ext>
                </a:extLst>
              </a:tr>
            </a:tbl>
          </a:graphicData>
        </a:graphic>
      </p:graphicFrame>
      <p:grpSp>
        <p:nvGrpSpPr>
          <p:cNvPr id="6" name="Group 5">
            <a:extLst>
              <a:ext uri="{FF2B5EF4-FFF2-40B4-BE49-F238E27FC236}">
                <a16:creationId xmlns:a16="http://schemas.microsoft.com/office/drawing/2014/main" id="{410BB8A5-5C71-AEE2-692A-65BBC5C8D506}"/>
              </a:ext>
            </a:extLst>
          </p:cNvPr>
          <p:cNvGrpSpPr/>
          <p:nvPr/>
        </p:nvGrpSpPr>
        <p:grpSpPr>
          <a:xfrm>
            <a:off x="499773" y="2750768"/>
            <a:ext cx="7482010" cy="2851746"/>
            <a:chOff x="3505611" y="2936082"/>
            <a:chExt cx="7482010" cy="2851746"/>
          </a:xfrm>
        </p:grpSpPr>
        <p:sp>
          <p:nvSpPr>
            <p:cNvPr id="8" name="Oval 7">
              <a:extLst>
                <a:ext uri="{FF2B5EF4-FFF2-40B4-BE49-F238E27FC236}">
                  <a16:creationId xmlns:a16="http://schemas.microsoft.com/office/drawing/2014/main" id="{954D29A9-4F4A-F0E0-038D-F1AB233EB894}"/>
                </a:ext>
              </a:extLst>
            </p:cNvPr>
            <p:cNvSpPr/>
            <p:nvPr/>
          </p:nvSpPr>
          <p:spPr>
            <a:xfrm>
              <a:off x="6188923" y="4608464"/>
              <a:ext cx="2190696" cy="117936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21" name="Oval 20">
              <a:extLst>
                <a:ext uri="{FF2B5EF4-FFF2-40B4-BE49-F238E27FC236}">
                  <a16:creationId xmlns:a16="http://schemas.microsoft.com/office/drawing/2014/main" id="{50F92827-F443-44F2-748C-CE8C7870966E}"/>
                </a:ext>
              </a:extLst>
            </p:cNvPr>
            <p:cNvSpPr/>
            <p:nvPr/>
          </p:nvSpPr>
          <p:spPr>
            <a:xfrm>
              <a:off x="6687880" y="5245385"/>
              <a:ext cx="1074713" cy="542442"/>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4" name="Group 3">
              <a:extLst>
                <a:ext uri="{FF2B5EF4-FFF2-40B4-BE49-F238E27FC236}">
                  <a16:creationId xmlns:a16="http://schemas.microsoft.com/office/drawing/2014/main" id="{2D972EE7-2334-FA41-40AC-AECD1CF504CA}"/>
                </a:ext>
              </a:extLst>
            </p:cNvPr>
            <p:cNvGrpSpPr/>
            <p:nvPr/>
          </p:nvGrpSpPr>
          <p:grpSpPr>
            <a:xfrm>
              <a:off x="3505611" y="2936082"/>
              <a:ext cx="7482010" cy="2851746"/>
              <a:chOff x="3505611" y="2936082"/>
              <a:chExt cx="7482010" cy="2851746"/>
            </a:xfrm>
          </p:grpSpPr>
          <p:sp>
            <p:nvSpPr>
              <p:cNvPr id="12" name="Oval 11">
                <a:extLst>
                  <a:ext uri="{FF2B5EF4-FFF2-40B4-BE49-F238E27FC236}">
                    <a16:creationId xmlns:a16="http://schemas.microsoft.com/office/drawing/2014/main" id="{7DDE49FF-2B1D-BBC0-A001-51F28536EB20}"/>
                  </a:ext>
                </a:extLst>
              </p:cNvPr>
              <p:cNvSpPr/>
              <p:nvPr/>
            </p:nvSpPr>
            <p:spPr>
              <a:xfrm>
                <a:off x="3521476" y="2936082"/>
                <a:ext cx="7466145" cy="2851746"/>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3" name="Group 2">
                <a:extLst>
                  <a:ext uri="{FF2B5EF4-FFF2-40B4-BE49-F238E27FC236}">
                    <a16:creationId xmlns:a16="http://schemas.microsoft.com/office/drawing/2014/main" id="{336D367A-AC2D-4163-665C-350369496C2B}"/>
                  </a:ext>
                </a:extLst>
              </p:cNvPr>
              <p:cNvGrpSpPr/>
              <p:nvPr/>
            </p:nvGrpSpPr>
            <p:grpSpPr>
              <a:xfrm>
                <a:off x="3505611" y="3160367"/>
                <a:ext cx="7417160" cy="2611910"/>
                <a:chOff x="3505611" y="3160367"/>
                <a:chExt cx="7417160" cy="2611910"/>
              </a:xfrm>
            </p:grpSpPr>
            <p:sp>
              <p:nvSpPr>
                <p:cNvPr id="9" name="TextBox 8">
                  <a:extLst>
                    <a:ext uri="{FF2B5EF4-FFF2-40B4-BE49-F238E27FC236}">
                      <a16:creationId xmlns:a16="http://schemas.microsoft.com/office/drawing/2014/main" id="{05B878AF-2D53-F07A-810A-F06F29B52105}"/>
                    </a:ext>
                  </a:extLst>
                </p:cNvPr>
                <p:cNvSpPr txBox="1"/>
                <p:nvPr/>
              </p:nvSpPr>
              <p:spPr>
                <a:xfrm>
                  <a:off x="6256176" y="5356485"/>
                  <a:ext cx="1968760" cy="307777"/>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400" b="1" i="0" u="none" strike="noStrike" kern="0" cap="none" spc="0" normalizeH="0" baseline="0" noProof="0">
                      <a:ln>
                        <a:noFill/>
                      </a:ln>
                      <a:solidFill>
                        <a:srgbClr val="000000"/>
                      </a:solidFill>
                      <a:effectLst/>
                      <a:uLnTx/>
                      <a:uFillTx/>
                      <a:latin typeface="Arial" panose="020B0604020202020204"/>
                      <a:sym typeface="Helvetica Neue"/>
                    </a:rPr>
                    <a:t>Student</a:t>
                  </a:r>
                </a:p>
              </p:txBody>
            </p:sp>
            <p:sp>
              <p:nvSpPr>
                <p:cNvPr id="10" name="Oval 9">
                  <a:extLst>
                    <a:ext uri="{FF2B5EF4-FFF2-40B4-BE49-F238E27FC236}">
                      <a16:creationId xmlns:a16="http://schemas.microsoft.com/office/drawing/2014/main" id="{4F4F662E-24E4-C97D-18D9-188979ED2CA6}"/>
                    </a:ext>
                  </a:extLst>
                </p:cNvPr>
                <p:cNvSpPr/>
                <p:nvPr/>
              </p:nvSpPr>
              <p:spPr>
                <a:xfrm>
                  <a:off x="5340380" y="4107656"/>
                  <a:ext cx="3889345" cy="1664473"/>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1" name="Oval 10">
                  <a:extLst>
                    <a:ext uri="{FF2B5EF4-FFF2-40B4-BE49-F238E27FC236}">
                      <a16:creationId xmlns:a16="http://schemas.microsoft.com/office/drawing/2014/main" id="{D715FA2D-BCEA-EFDC-6583-4EFD63557605}"/>
                    </a:ext>
                  </a:extLst>
                </p:cNvPr>
                <p:cNvSpPr/>
                <p:nvPr/>
              </p:nvSpPr>
              <p:spPr>
                <a:xfrm>
                  <a:off x="4385388" y="3614738"/>
                  <a:ext cx="5756987" cy="2157539"/>
                </a:xfrm>
                <a:prstGeom prst="ellipse">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17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3" name="TextBox 12">
                  <a:extLst>
                    <a:ext uri="{FF2B5EF4-FFF2-40B4-BE49-F238E27FC236}">
                      <a16:creationId xmlns:a16="http://schemas.microsoft.com/office/drawing/2014/main" id="{26ED9D1E-DBF9-9DD0-4243-0AF6281357EB}"/>
                    </a:ext>
                  </a:extLst>
                </p:cNvPr>
                <p:cNvSpPr txBox="1"/>
                <p:nvPr/>
              </p:nvSpPr>
              <p:spPr>
                <a:xfrm>
                  <a:off x="6056894" y="52085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Home</a:t>
                  </a:r>
                </a:p>
              </p:txBody>
            </p:sp>
            <p:sp>
              <p:nvSpPr>
                <p:cNvPr id="14" name="TextBox 13">
                  <a:extLst>
                    <a:ext uri="{FF2B5EF4-FFF2-40B4-BE49-F238E27FC236}">
                      <a16:creationId xmlns:a16="http://schemas.microsoft.com/office/drawing/2014/main" id="{F5868EB4-03A8-36F2-9351-ED1FBCCB4A54}"/>
                    </a:ext>
                  </a:extLst>
                </p:cNvPr>
                <p:cNvSpPr txBox="1"/>
                <p:nvPr/>
              </p:nvSpPr>
              <p:spPr>
                <a:xfrm>
                  <a:off x="6186935" y="4942524"/>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School</a:t>
                  </a:r>
                </a:p>
              </p:txBody>
            </p:sp>
            <p:sp>
              <p:nvSpPr>
                <p:cNvPr id="15" name="TextBox 14">
                  <a:extLst>
                    <a:ext uri="{FF2B5EF4-FFF2-40B4-BE49-F238E27FC236}">
                      <a16:creationId xmlns:a16="http://schemas.microsoft.com/office/drawing/2014/main" id="{418DA087-552E-FD40-815B-BBB21C995875}"/>
                    </a:ext>
                  </a:extLst>
                </p:cNvPr>
                <p:cNvSpPr txBox="1"/>
                <p:nvPr/>
              </p:nvSpPr>
              <p:spPr>
                <a:xfrm>
                  <a:off x="6802734" y="470902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Restaurant</a:t>
                  </a:r>
                </a:p>
              </p:txBody>
            </p:sp>
            <p:sp>
              <p:nvSpPr>
                <p:cNvPr id="16" name="TextBox 15">
                  <a:extLst>
                    <a:ext uri="{FF2B5EF4-FFF2-40B4-BE49-F238E27FC236}">
                      <a16:creationId xmlns:a16="http://schemas.microsoft.com/office/drawing/2014/main" id="{19773ECA-4FD1-5F97-DED7-3A91FB9B38C8}"/>
                    </a:ext>
                  </a:extLst>
                </p:cNvPr>
                <p:cNvSpPr txBox="1"/>
                <p:nvPr/>
              </p:nvSpPr>
              <p:spPr>
                <a:xfrm>
                  <a:off x="7372489" y="4917718"/>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Office</a:t>
                  </a:r>
                </a:p>
              </p:txBody>
            </p:sp>
            <p:sp>
              <p:nvSpPr>
                <p:cNvPr id="17" name="TextBox 16">
                  <a:extLst>
                    <a:ext uri="{FF2B5EF4-FFF2-40B4-BE49-F238E27FC236}">
                      <a16:creationId xmlns:a16="http://schemas.microsoft.com/office/drawing/2014/main" id="{588B34AA-B1F0-C884-550C-B9F49A269172}"/>
                    </a:ext>
                  </a:extLst>
                </p:cNvPr>
                <p:cNvSpPr txBox="1"/>
                <p:nvPr/>
              </p:nvSpPr>
              <p:spPr>
                <a:xfrm>
                  <a:off x="7540126" y="5259676"/>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Lounge</a:t>
                  </a:r>
                </a:p>
              </p:txBody>
            </p:sp>
            <p:sp>
              <p:nvSpPr>
                <p:cNvPr id="18" name="TextBox 17">
                  <a:extLst>
                    <a:ext uri="{FF2B5EF4-FFF2-40B4-BE49-F238E27FC236}">
                      <a16:creationId xmlns:a16="http://schemas.microsoft.com/office/drawing/2014/main" id="{C89936D0-B3E6-6656-D7C3-B5A3AF4D94AC}"/>
                    </a:ext>
                  </a:extLst>
                </p:cNvPr>
                <p:cNvSpPr txBox="1"/>
                <p:nvPr/>
              </p:nvSpPr>
              <p:spPr>
                <a:xfrm>
                  <a:off x="5440351" y="510941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Watching</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TV</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19" name="TextBox 18">
                  <a:extLst>
                    <a:ext uri="{FF2B5EF4-FFF2-40B4-BE49-F238E27FC236}">
                      <a16:creationId xmlns:a16="http://schemas.microsoft.com/office/drawing/2014/main" id="{93C4562E-03D2-9F56-FE7F-007A0E7AE38B}"/>
                    </a:ext>
                  </a:extLst>
                </p:cNvPr>
                <p:cNvSpPr txBox="1"/>
                <p:nvPr/>
              </p:nvSpPr>
              <p:spPr>
                <a:xfrm>
                  <a:off x="5269088" y="472060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Studying</a:t>
                  </a:r>
                </a:p>
              </p:txBody>
            </p:sp>
            <p:sp>
              <p:nvSpPr>
                <p:cNvPr id="22" name="TextBox 21">
                  <a:extLst>
                    <a:ext uri="{FF2B5EF4-FFF2-40B4-BE49-F238E27FC236}">
                      <a16:creationId xmlns:a16="http://schemas.microsoft.com/office/drawing/2014/main" id="{617E2765-95B7-B1A4-77D4-7A86AF9803FF}"/>
                    </a:ext>
                  </a:extLst>
                </p:cNvPr>
                <p:cNvSpPr txBox="1"/>
                <p:nvPr/>
              </p:nvSpPr>
              <p:spPr>
                <a:xfrm>
                  <a:off x="6355234" y="422436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Gaming</a:t>
                  </a:r>
                </a:p>
              </p:txBody>
            </p:sp>
            <p:sp>
              <p:nvSpPr>
                <p:cNvPr id="23" name="TextBox 22">
                  <a:extLst>
                    <a:ext uri="{FF2B5EF4-FFF2-40B4-BE49-F238E27FC236}">
                      <a16:creationId xmlns:a16="http://schemas.microsoft.com/office/drawing/2014/main" id="{A57EAC7B-FAD7-510B-CDC5-84E5EFAFB0F5}"/>
                    </a:ext>
                  </a:extLst>
                </p:cNvPr>
                <p:cNvSpPr txBox="1"/>
                <p:nvPr/>
              </p:nvSpPr>
              <p:spPr>
                <a:xfrm>
                  <a:off x="8319435" y="497772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Working</a:t>
                  </a:r>
                </a:p>
              </p:txBody>
            </p:sp>
            <p:sp>
              <p:nvSpPr>
                <p:cNvPr id="24" name="TextBox 23">
                  <a:extLst>
                    <a:ext uri="{FF2B5EF4-FFF2-40B4-BE49-F238E27FC236}">
                      <a16:creationId xmlns:a16="http://schemas.microsoft.com/office/drawing/2014/main" id="{44B8A114-A787-970D-48D5-A22EF923E939}"/>
                    </a:ext>
                  </a:extLst>
                </p:cNvPr>
                <p:cNvSpPr txBox="1"/>
                <p:nvPr/>
              </p:nvSpPr>
              <p:spPr>
                <a:xfrm>
                  <a:off x="7915936" y="445007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Chilling</a:t>
                  </a:r>
                </a:p>
              </p:txBody>
            </p:sp>
            <p:sp>
              <p:nvSpPr>
                <p:cNvPr id="25" name="TextBox 24">
                  <a:extLst>
                    <a:ext uri="{FF2B5EF4-FFF2-40B4-BE49-F238E27FC236}">
                      <a16:creationId xmlns:a16="http://schemas.microsoft.com/office/drawing/2014/main" id="{FA33CB4E-E1D3-E964-D994-D1F7D6D476EB}"/>
                    </a:ext>
                  </a:extLst>
                </p:cNvPr>
                <p:cNvSpPr txBox="1"/>
                <p:nvPr/>
              </p:nvSpPr>
              <p:spPr>
                <a:xfrm>
                  <a:off x="4562453" y="487590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Difficulty</a:t>
                  </a:r>
                </a:p>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interacting</a:t>
                  </a:r>
                </a:p>
              </p:txBody>
            </p:sp>
            <p:sp>
              <p:nvSpPr>
                <p:cNvPr id="26" name="TextBox 25">
                  <a:extLst>
                    <a:ext uri="{FF2B5EF4-FFF2-40B4-BE49-F238E27FC236}">
                      <a16:creationId xmlns:a16="http://schemas.microsoft.com/office/drawing/2014/main" id="{AD56AC97-E174-499A-24C7-412735950CA2}"/>
                    </a:ext>
                  </a:extLst>
                </p:cNvPr>
                <p:cNvSpPr txBox="1"/>
                <p:nvPr/>
              </p:nvSpPr>
              <p:spPr>
                <a:xfrm>
                  <a:off x="4552490" y="4335718"/>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Frustrating</a:t>
                  </a:r>
                </a:p>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to use</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27" name="TextBox 26">
                  <a:extLst>
                    <a:ext uri="{FF2B5EF4-FFF2-40B4-BE49-F238E27FC236}">
                      <a16:creationId xmlns:a16="http://schemas.microsoft.com/office/drawing/2014/main" id="{4F5B9867-D62D-6FC6-2934-9D6F74366E8E}"/>
                    </a:ext>
                  </a:extLst>
                </p:cNvPr>
                <p:cNvSpPr txBox="1"/>
                <p:nvPr/>
              </p:nvSpPr>
              <p:spPr>
                <a:xfrm>
                  <a:off x="5191710" y="3864575"/>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Need tools</a:t>
                  </a:r>
                </a:p>
              </p:txBody>
            </p:sp>
            <p:sp>
              <p:nvSpPr>
                <p:cNvPr id="28" name="TextBox 27">
                  <a:extLst>
                    <a:ext uri="{FF2B5EF4-FFF2-40B4-BE49-F238E27FC236}">
                      <a16:creationId xmlns:a16="http://schemas.microsoft.com/office/drawing/2014/main" id="{D15428AF-9ACA-9D82-3A14-8B050D64CF8E}"/>
                    </a:ext>
                  </a:extLst>
                </p:cNvPr>
                <p:cNvSpPr txBox="1"/>
                <p:nvPr/>
              </p:nvSpPr>
              <p:spPr>
                <a:xfrm>
                  <a:off x="6739634" y="3681505"/>
                  <a:ext cx="1089274"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Limited functions</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29" name="TextBox 28">
                  <a:extLst>
                    <a:ext uri="{FF2B5EF4-FFF2-40B4-BE49-F238E27FC236}">
                      <a16:creationId xmlns:a16="http://schemas.microsoft.com/office/drawing/2014/main" id="{79270CC2-9BAC-92DC-CC52-D837FC866C5D}"/>
                    </a:ext>
                  </a:extLst>
                </p:cNvPr>
                <p:cNvSpPr txBox="1"/>
                <p:nvPr/>
              </p:nvSpPr>
              <p:spPr>
                <a:xfrm>
                  <a:off x="7861773" y="3834918"/>
                  <a:ext cx="106841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0" name="TextBox 29">
                  <a:extLst>
                    <a:ext uri="{FF2B5EF4-FFF2-40B4-BE49-F238E27FC236}">
                      <a16:creationId xmlns:a16="http://schemas.microsoft.com/office/drawing/2014/main" id="{E8784102-EADE-BA7E-0D5E-4CB49882E207}"/>
                    </a:ext>
                  </a:extLst>
                </p:cNvPr>
                <p:cNvSpPr txBox="1"/>
                <p:nvPr/>
              </p:nvSpPr>
              <p:spPr>
                <a:xfrm>
                  <a:off x="8950991" y="4173361"/>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Not big enough</a:t>
                  </a:r>
                </a:p>
              </p:txBody>
            </p:sp>
            <p:sp>
              <p:nvSpPr>
                <p:cNvPr id="31" name="TextBox 30">
                  <a:extLst>
                    <a:ext uri="{FF2B5EF4-FFF2-40B4-BE49-F238E27FC236}">
                      <a16:creationId xmlns:a16="http://schemas.microsoft.com/office/drawing/2014/main" id="{40594BFA-3280-1C27-BC58-4E7764103D43}"/>
                    </a:ext>
                  </a:extLst>
                </p:cNvPr>
                <p:cNvSpPr txBox="1"/>
                <p:nvPr/>
              </p:nvSpPr>
              <p:spPr>
                <a:xfrm>
                  <a:off x="3505611" y="4210634"/>
                  <a:ext cx="1011233"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Customisable</a:t>
                  </a:r>
                </a:p>
              </p:txBody>
            </p:sp>
            <p:sp>
              <p:nvSpPr>
                <p:cNvPr id="34" name="TextBox 33">
                  <a:extLst>
                    <a:ext uri="{FF2B5EF4-FFF2-40B4-BE49-F238E27FC236}">
                      <a16:creationId xmlns:a16="http://schemas.microsoft.com/office/drawing/2014/main" id="{2D26FDE1-C437-CCB8-5722-47438FC097AF}"/>
                    </a:ext>
                  </a:extLst>
                </p:cNvPr>
                <p:cNvSpPr txBox="1"/>
                <p:nvPr/>
              </p:nvSpPr>
              <p:spPr>
                <a:xfrm>
                  <a:off x="4011227" y="371816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Expandable</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6" name="TextBox 35">
                  <a:extLst>
                    <a:ext uri="{FF2B5EF4-FFF2-40B4-BE49-F238E27FC236}">
                      <a16:creationId xmlns:a16="http://schemas.microsoft.com/office/drawing/2014/main" id="{E3E1D1C3-2D8F-62B8-90D5-05A8DD44302E}"/>
                    </a:ext>
                  </a:extLst>
                </p:cNvPr>
                <p:cNvSpPr txBox="1"/>
                <p:nvPr/>
              </p:nvSpPr>
              <p:spPr>
                <a:xfrm>
                  <a:off x="8257910" y="5125653"/>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7" name="TextBox 36">
                  <a:extLst>
                    <a:ext uri="{FF2B5EF4-FFF2-40B4-BE49-F238E27FC236}">
                      <a16:creationId xmlns:a16="http://schemas.microsoft.com/office/drawing/2014/main" id="{F8BF2CA1-A10A-FFA2-32E2-1CFB509A3EF8}"/>
                    </a:ext>
                  </a:extLst>
                </p:cNvPr>
                <p:cNvSpPr txBox="1"/>
                <p:nvPr/>
              </p:nvSpPr>
              <p:spPr>
                <a:xfrm>
                  <a:off x="7180149" y="420082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Eating</a:t>
                  </a:r>
                </a:p>
              </p:txBody>
            </p:sp>
            <p:sp>
              <p:nvSpPr>
                <p:cNvPr id="38" name="TextBox 37">
                  <a:extLst>
                    <a:ext uri="{FF2B5EF4-FFF2-40B4-BE49-F238E27FC236}">
                      <a16:creationId xmlns:a16="http://schemas.microsoft.com/office/drawing/2014/main" id="{7827351D-2247-6206-F75B-4DF4EBA4D546}"/>
                    </a:ext>
                  </a:extLst>
                </p:cNvPr>
                <p:cNvSpPr txBox="1"/>
                <p:nvPr/>
              </p:nvSpPr>
              <p:spPr>
                <a:xfrm>
                  <a:off x="9181586" y="4717896"/>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900">
                      <a:latin typeface="Arial" panose="020B0604020202020204"/>
                    </a:rPr>
                    <a:t>Too complicated</a:t>
                  </a:r>
                  <a:endParaRPr kumimoji="0" lang="en-GB" sz="900" b="1" i="0" u="none" strike="noStrike" kern="0" cap="none" spc="0" normalizeH="0" baseline="0" noProof="0">
                    <a:ln>
                      <a:noFill/>
                    </a:ln>
                    <a:solidFill>
                      <a:srgbClr val="000000"/>
                    </a:solidFill>
                    <a:effectLst/>
                    <a:uLnTx/>
                    <a:uFillTx/>
                    <a:latin typeface="Arial" panose="020B0604020202020204"/>
                    <a:sym typeface="Helvetica Neue"/>
                  </a:endParaRPr>
                </a:p>
              </p:txBody>
            </p:sp>
            <p:sp>
              <p:nvSpPr>
                <p:cNvPr id="39" name="TextBox 38">
                  <a:extLst>
                    <a:ext uri="{FF2B5EF4-FFF2-40B4-BE49-F238E27FC236}">
                      <a16:creationId xmlns:a16="http://schemas.microsoft.com/office/drawing/2014/main" id="{CD6773C7-55AD-7CD8-DECD-465A25C16479}"/>
                    </a:ext>
                  </a:extLst>
                </p:cNvPr>
                <p:cNvSpPr txBox="1"/>
                <p:nvPr/>
              </p:nvSpPr>
              <p:spPr>
                <a:xfrm>
                  <a:off x="5915906" y="316036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Portable</a:t>
                  </a:r>
                </a:p>
              </p:txBody>
            </p:sp>
            <p:sp>
              <p:nvSpPr>
                <p:cNvPr id="40" name="TextBox 39">
                  <a:extLst>
                    <a:ext uri="{FF2B5EF4-FFF2-40B4-BE49-F238E27FC236}">
                      <a16:creationId xmlns:a16="http://schemas.microsoft.com/office/drawing/2014/main" id="{805DA68E-CDEC-7C06-5AED-A1CC7BF902D2}"/>
                    </a:ext>
                  </a:extLst>
                </p:cNvPr>
                <p:cNvSpPr txBox="1"/>
                <p:nvPr/>
              </p:nvSpPr>
              <p:spPr>
                <a:xfrm>
                  <a:off x="8217360" y="3186275"/>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Multi- function</a:t>
                  </a:r>
                </a:p>
              </p:txBody>
            </p:sp>
            <p:sp>
              <p:nvSpPr>
                <p:cNvPr id="41" name="TextBox 40">
                  <a:extLst>
                    <a:ext uri="{FF2B5EF4-FFF2-40B4-BE49-F238E27FC236}">
                      <a16:creationId xmlns:a16="http://schemas.microsoft.com/office/drawing/2014/main" id="{E4027BA3-6C36-F356-2D87-02970B998DA5}"/>
                    </a:ext>
                  </a:extLst>
                </p:cNvPr>
                <p:cNvSpPr txBox="1"/>
                <p:nvPr/>
              </p:nvSpPr>
              <p:spPr>
                <a:xfrm>
                  <a:off x="9318394" y="3548614"/>
                  <a:ext cx="906930" cy="3693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Reduce weight</a:t>
                  </a:r>
                </a:p>
              </p:txBody>
            </p:sp>
            <p:sp>
              <p:nvSpPr>
                <p:cNvPr id="42" name="TextBox 41">
                  <a:extLst>
                    <a:ext uri="{FF2B5EF4-FFF2-40B4-BE49-F238E27FC236}">
                      <a16:creationId xmlns:a16="http://schemas.microsoft.com/office/drawing/2014/main" id="{5B700157-7457-5FB1-CF7F-A138F8F959AE}"/>
                    </a:ext>
                  </a:extLst>
                </p:cNvPr>
                <p:cNvSpPr txBox="1"/>
                <p:nvPr/>
              </p:nvSpPr>
              <p:spPr>
                <a:xfrm>
                  <a:off x="10015841" y="4189507"/>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Modular</a:t>
                  </a:r>
                </a:p>
              </p:txBody>
            </p:sp>
          </p:grpSp>
        </p:grpSp>
      </p:grpSp>
      <p:sp>
        <p:nvSpPr>
          <p:cNvPr id="7" name="TextBox 6">
            <a:extLst>
              <a:ext uri="{FF2B5EF4-FFF2-40B4-BE49-F238E27FC236}">
                <a16:creationId xmlns:a16="http://schemas.microsoft.com/office/drawing/2014/main" id="{939B6C6C-A5BE-C1C0-406D-757DB4B3EF07}"/>
              </a:ext>
            </a:extLst>
          </p:cNvPr>
          <p:cNvSpPr txBox="1"/>
          <p:nvPr/>
        </p:nvSpPr>
        <p:spPr>
          <a:xfrm>
            <a:off x="2889966" y="4295619"/>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Sleeping</a:t>
            </a:r>
          </a:p>
        </p:txBody>
      </p:sp>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TextBox 32">
            <a:extLst>
              <a:ext uri="{FF2B5EF4-FFF2-40B4-BE49-F238E27FC236}">
                <a16:creationId xmlns:a16="http://schemas.microsoft.com/office/drawing/2014/main" id="{2993B296-5E0E-ADCF-505D-ADBF6BBCB018}"/>
              </a:ext>
            </a:extLst>
          </p:cNvPr>
          <p:cNvSpPr txBox="1"/>
          <p:nvPr/>
        </p:nvSpPr>
        <p:spPr>
          <a:xfrm>
            <a:off x="5013845" y="3685350"/>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Not on trend</a:t>
            </a:r>
          </a:p>
        </p:txBody>
      </p:sp>
      <p:sp>
        <p:nvSpPr>
          <p:cNvPr id="35" name="TextBox 34">
            <a:extLst>
              <a:ext uri="{FF2B5EF4-FFF2-40B4-BE49-F238E27FC236}">
                <a16:creationId xmlns:a16="http://schemas.microsoft.com/office/drawing/2014/main" id="{D47A4092-F39D-CC11-4DB3-7C53177835D8}"/>
              </a:ext>
            </a:extLst>
          </p:cNvPr>
          <p:cNvSpPr txBox="1"/>
          <p:nvPr/>
        </p:nvSpPr>
        <p:spPr>
          <a:xfrm>
            <a:off x="1948755" y="314216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Sustainable</a:t>
            </a:r>
          </a:p>
        </p:txBody>
      </p:sp>
      <p:sp>
        <p:nvSpPr>
          <p:cNvPr id="43" name="TextBox 42">
            <a:extLst>
              <a:ext uri="{FF2B5EF4-FFF2-40B4-BE49-F238E27FC236}">
                <a16:creationId xmlns:a16="http://schemas.microsoft.com/office/drawing/2014/main" id="{C0430F43-A251-8930-5921-30FD6879446B}"/>
              </a:ext>
            </a:extLst>
          </p:cNvPr>
          <p:cNvSpPr txBox="1"/>
          <p:nvPr/>
        </p:nvSpPr>
        <p:spPr>
          <a:xfrm>
            <a:off x="4080823" y="2896311"/>
            <a:ext cx="906930" cy="230832"/>
          </a:xfrm>
          <a:prstGeom prst="rect">
            <a:avLst/>
          </a:prstGeom>
          <a:noFill/>
        </p:spPr>
        <p:txBody>
          <a:bodyPr wrap="square" rtlCol="0">
            <a:spAutoFit/>
          </a:bodyP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900" b="1" i="0" u="none" strike="noStrike" kern="0" cap="none" spc="0" normalizeH="0" baseline="0" noProof="0">
                <a:ln>
                  <a:noFill/>
                </a:ln>
                <a:solidFill>
                  <a:srgbClr val="000000"/>
                </a:solidFill>
                <a:effectLst/>
                <a:uLnTx/>
                <a:uFillTx/>
                <a:latin typeface="Arial" panose="020B0604020202020204"/>
                <a:sym typeface="Helvetica Neue"/>
              </a:rPr>
              <a:t>Repurposed</a:t>
            </a:r>
          </a:p>
        </p:txBody>
      </p:sp>
      <p:grpSp>
        <p:nvGrpSpPr>
          <p:cNvPr id="44" name="Group 43">
            <a:extLst>
              <a:ext uri="{FF2B5EF4-FFF2-40B4-BE49-F238E27FC236}">
                <a16:creationId xmlns:a16="http://schemas.microsoft.com/office/drawing/2014/main" id="{90BACEB6-01EE-3B50-2B49-05793E961138}"/>
              </a:ext>
            </a:extLst>
          </p:cNvPr>
          <p:cNvGrpSpPr/>
          <p:nvPr/>
        </p:nvGrpSpPr>
        <p:grpSpPr>
          <a:xfrm>
            <a:off x="432943" y="5998158"/>
            <a:ext cx="4003046" cy="723853"/>
            <a:chOff x="432943" y="5998158"/>
            <a:chExt cx="4003046" cy="723853"/>
          </a:xfrm>
        </p:grpSpPr>
        <p:pic>
          <p:nvPicPr>
            <p:cNvPr id="46" name="Picture 45" descr="A red letter k on a black background&#10;&#10;Description automatically generated">
              <a:extLst>
                <a:ext uri="{FF2B5EF4-FFF2-40B4-BE49-F238E27FC236}">
                  <a16:creationId xmlns:a16="http://schemas.microsoft.com/office/drawing/2014/main" id="{40FACA5C-6DB9-E3EE-A2E4-EF7B5FD31D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47" name="Picture 46" descr="A black background with red text&#10;&#10;Description automatically generated">
              <a:extLst>
                <a:ext uri="{FF2B5EF4-FFF2-40B4-BE49-F238E27FC236}">
                  <a16:creationId xmlns:a16="http://schemas.microsoft.com/office/drawing/2014/main" id="{90CB1C23-B43D-7BC3-4EC6-888F4E88C8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413311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a:xfrm>
            <a:off x="373654" y="546213"/>
            <a:ext cx="11040000" cy="1047918"/>
          </a:xfrm>
        </p:spPr>
        <p:txBody>
          <a:bodyPr/>
          <a:lstStyle/>
          <a:p>
            <a:r>
              <a:rPr lang="en-GB" sz="4400"/>
              <a:t>Empathize tasks</a:t>
            </a:r>
          </a:p>
        </p:txBody>
      </p:sp>
      <p:graphicFrame>
        <p:nvGraphicFramePr>
          <p:cNvPr id="5" name="Table 18">
            <a:extLst>
              <a:ext uri="{FF2B5EF4-FFF2-40B4-BE49-F238E27FC236}">
                <a16:creationId xmlns:a16="http://schemas.microsoft.com/office/drawing/2014/main" id="{17F61404-E3F0-435D-D898-702A4D559718}"/>
              </a:ext>
            </a:extLst>
          </p:cNvPr>
          <p:cNvGraphicFramePr>
            <a:graphicFrameLocks noGrp="1"/>
          </p:cNvGraphicFramePr>
          <p:nvPr>
            <p:extLst>
              <p:ext uri="{D42A27DB-BD31-4B8C-83A1-F6EECF244321}">
                <p14:modId xmlns:p14="http://schemas.microsoft.com/office/powerpoint/2010/main" val="4134647068"/>
              </p:ext>
            </p:extLst>
          </p:nvPr>
        </p:nvGraphicFramePr>
        <p:xfrm>
          <a:off x="1012283" y="1594131"/>
          <a:ext cx="10163717" cy="2881028"/>
        </p:xfrm>
        <a:graphic>
          <a:graphicData uri="http://schemas.openxmlformats.org/drawingml/2006/table">
            <a:tbl>
              <a:tblPr firstRow="1" bandRow="1">
                <a:tableStyleId>{5940675A-B579-460E-94D1-54222C63F5DA}</a:tableStyleId>
              </a:tblPr>
              <a:tblGrid>
                <a:gridCol w="10163717">
                  <a:extLst>
                    <a:ext uri="{9D8B030D-6E8A-4147-A177-3AD203B41FA5}">
                      <a16:colId xmlns:a16="http://schemas.microsoft.com/office/drawing/2014/main" val="1485661640"/>
                    </a:ext>
                  </a:extLst>
                </a:gridCol>
              </a:tblGrid>
              <a:tr h="246312">
                <a:tc>
                  <a:txBody>
                    <a:bodyPr/>
                    <a:lstStyle/>
                    <a:p>
                      <a:pPr algn="ctr"/>
                      <a:r>
                        <a:rPr lang="en-GB" b="1">
                          <a:solidFill>
                            <a:schemeClr val="bg1"/>
                          </a:solidFill>
                        </a:rPr>
                        <a:t>‘Get involved’</a:t>
                      </a:r>
                    </a:p>
                  </a:txBody>
                  <a:tcPr>
                    <a:solidFill>
                      <a:srgbClr val="ACACDE"/>
                    </a:solidFill>
                  </a:tcPr>
                </a:tc>
                <a:extLst>
                  <a:ext uri="{0D108BD9-81ED-4DB2-BD59-A6C34878D82A}">
                    <a16:rowId xmlns:a16="http://schemas.microsoft.com/office/drawing/2014/main" val="3391378453"/>
                  </a:ext>
                </a:extLst>
              </a:tr>
              <a:tr h="2515268">
                <a:tc>
                  <a:txBody>
                    <a:bodyPr/>
                    <a:lstStyle/>
                    <a:p>
                      <a:r>
                        <a:rPr lang="en-GB" sz="1400"/>
                        <a:t>Try to get hold of some flat-pack furniture that you can make in a group. You may be able to find these second-hand on a local online marketplace, or within the school community. Most of the time you will be able to disassemble them (if they haven’t been glued). The process of disassembling and assembling furniture can help students highlight issues.</a:t>
                      </a:r>
                    </a:p>
                    <a:p>
                      <a:r>
                        <a:rPr lang="en-GB" sz="1400"/>
                        <a:t>What do they find hard? For example, some companies discovered people struggling to put in panel pins to the back of their cabinets to hold the hardboard sheet in place, putting them in inaccurately and so splitting the wood. As a result, many now include a pin guide to hold the panel pin and keep it a set distance from the edge.</a:t>
                      </a:r>
                    </a:p>
                    <a:p>
                      <a:r>
                        <a:rPr lang="en-GB" sz="1400"/>
                        <a:t>Students can list the things they found hard, but also bits that were helpful in the process (i.e. numbering bags, only requiring one tool). </a:t>
                      </a:r>
                    </a:p>
                  </a:txBody>
                  <a:tcPr/>
                </a:tc>
                <a:extLst>
                  <a:ext uri="{0D108BD9-81ED-4DB2-BD59-A6C34878D82A}">
                    <a16:rowId xmlns:a16="http://schemas.microsoft.com/office/drawing/2014/main" val="3966545421"/>
                  </a:ext>
                </a:extLst>
              </a:tr>
            </a:tbl>
          </a:graphicData>
        </a:graphic>
      </p:graphicFrame>
      <p:sp>
        <p:nvSpPr>
          <p:cNvPr id="32" name="Arrow: Left 31">
            <a:hlinkClick r:id="rId3" action="ppaction://hlinksldjump"/>
            <a:extLst>
              <a:ext uri="{FF2B5EF4-FFF2-40B4-BE49-F238E27FC236}">
                <a16:creationId xmlns:a16="http://schemas.microsoft.com/office/drawing/2014/main" id="{34A2D3CA-B05B-E788-0714-A4D0E3445480}"/>
              </a:ext>
            </a:extLst>
          </p:cNvPr>
          <p:cNvSpPr/>
          <p:nvPr/>
        </p:nvSpPr>
        <p:spPr>
          <a:xfrm>
            <a:off x="10871200" y="521533"/>
            <a:ext cx="609600" cy="548640"/>
          </a:xfrm>
          <a:prstGeom prst="leftArrow">
            <a:avLst/>
          </a:prstGeom>
          <a:noFill/>
          <a:ln>
            <a:solidFill>
              <a:srgbClr val="ACACD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4" name="Group 43">
            <a:extLst>
              <a:ext uri="{FF2B5EF4-FFF2-40B4-BE49-F238E27FC236}">
                <a16:creationId xmlns:a16="http://schemas.microsoft.com/office/drawing/2014/main" id="{90BACEB6-01EE-3B50-2B49-05793E961138}"/>
              </a:ext>
            </a:extLst>
          </p:cNvPr>
          <p:cNvGrpSpPr/>
          <p:nvPr/>
        </p:nvGrpSpPr>
        <p:grpSpPr>
          <a:xfrm>
            <a:off x="432943" y="5998158"/>
            <a:ext cx="4003046" cy="723853"/>
            <a:chOff x="432943" y="5998158"/>
            <a:chExt cx="4003046" cy="723853"/>
          </a:xfrm>
        </p:grpSpPr>
        <p:pic>
          <p:nvPicPr>
            <p:cNvPr id="46" name="Picture 45" descr="A red letter k on a black background&#10;&#10;Description automatically generated">
              <a:extLst>
                <a:ext uri="{FF2B5EF4-FFF2-40B4-BE49-F238E27FC236}">
                  <a16:creationId xmlns:a16="http://schemas.microsoft.com/office/drawing/2014/main" id="{40FACA5C-6DB9-E3EE-A2E4-EF7B5FD31D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47" name="Picture 46" descr="A black background with red text&#10;&#10;Description automatically generated">
              <a:extLst>
                <a:ext uri="{FF2B5EF4-FFF2-40B4-BE49-F238E27FC236}">
                  <a16:creationId xmlns:a16="http://schemas.microsoft.com/office/drawing/2014/main" id="{90CB1C23-B43D-7BC3-4EC6-888F4E88C85B}"/>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142006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372119375"/>
              </p:ext>
            </p:extLst>
          </p:nvPr>
        </p:nvGraphicFramePr>
        <p:xfrm>
          <a:off x="576000" y="1214380"/>
          <a:ext cx="7120200" cy="4489764"/>
        </p:xfrm>
        <a:graphic>
          <a:graphicData uri="http://schemas.openxmlformats.org/drawingml/2006/table">
            <a:tbl>
              <a:tblPr firstRow="1" bandRow="1">
                <a:tableStyleId>{5940675A-B579-460E-94D1-54222C63F5DA}</a:tableStyleId>
              </a:tblPr>
              <a:tblGrid>
                <a:gridCol w="7120200">
                  <a:extLst>
                    <a:ext uri="{9D8B030D-6E8A-4147-A177-3AD203B41FA5}">
                      <a16:colId xmlns:a16="http://schemas.microsoft.com/office/drawing/2014/main" val="336422520"/>
                    </a:ext>
                  </a:extLst>
                </a:gridCol>
              </a:tblGrid>
              <a:tr h="435924">
                <a:tc>
                  <a:txBody>
                    <a:bodyPr/>
                    <a:lstStyle/>
                    <a:p>
                      <a:pPr algn="ctr"/>
                      <a:r>
                        <a:rPr lang="en-GB" b="1">
                          <a:solidFill>
                            <a:schemeClr val="bg1"/>
                          </a:solidFill>
                        </a:rPr>
                        <a:t>‘USP’</a:t>
                      </a:r>
                    </a:p>
                  </a:txBody>
                  <a:tcPr>
                    <a:solidFill>
                      <a:srgbClr val="16F4D0"/>
                    </a:solidFill>
                  </a:tcPr>
                </a:tc>
                <a:extLst>
                  <a:ext uri="{0D108BD9-81ED-4DB2-BD59-A6C34878D82A}">
                    <a16:rowId xmlns:a16="http://schemas.microsoft.com/office/drawing/2014/main" val="3391378453"/>
                  </a:ext>
                </a:extLst>
              </a:tr>
              <a:tr h="3401873">
                <a:tc>
                  <a:txBody>
                    <a:bodyPr/>
                    <a:lstStyle/>
                    <a:p>
                      <a:r>
                        <a:rPr lang="en-GB" sz="1300" b="0"/>
                        <a:t>There are so many products on the market nowadays. What makes one stand out from another?</a:t>
                      </a:r>
                    </a:p>
                    <a:p>
                      <a:r>
                        <a:rPr lang="en-GB" sz="1300" b="1"/>
                        <a:t>Look at existing products </a:t>
                      </a:r>
                      <a:r>
                        <a:rPr lang="en-GB" sz="1300" b="0"/>
                        <a:t>that are instantly recognisable and ‘desirable’.</a:t>
                      </a:r>
                    </a:p>
                    <a:p>
                      <a:r>
                        <a:rPr lang="en-GB" sz="1300" b="0" i="0"/>
                        <a:t>Ask your students to name the product that comes to mind for these categories:</a:t>
                      </a:r>
                    </a:p>
                    <a:p>
                      <a:pPr marL="171450" indent="-171450">
                        <a:buFont typeface="Arial" panose="020B0604020202020204" pitchFamily="34" charset="0"/>
                        <a:buChar char="•"/>
                      </a:pPr>
                      <a:r>
                        <a:rPr lang="en-GB" sz="1300" b="0" i="0"/>
                        <a:t>Smartphones</a:t>
                      </a:r>
                    </a:p>
                    <a:p>
                      <a:pPr marL="171450" indent="-171450">
                        <a:buFont typeface="Arial" panose="020B0604020202020204" pitchFamily="34" charset="0"/>
                        <a:buChar char="•"/>
                      </a:pPr>
                      <a:r>
                        <a:rPr lang="en-GB" sz="1300" b="0" i="0"/>
                        <a:t>Tablets</a:t>
                      </a:r>
                    </a:p>
                    <a:p>
                      <a:pPr marL="171450" indent="-171450">
                        <a:buFont typeface="Arial" panose="020B0604020202020204" pitchFamily="34" charset="0"/>
                        <a:buChar char="•"/>
                      </a:pPr>
                      <a:r>
                        <a:rPr lang="en-GB" sz="1300" b="0" i="0"/>
                        <a:t>Cars</a:t>
                      </a:r>
                    </a:p>
                    <a:p>
                      <a:pPr marL="171450" indent="-171450">
                        <a:buFont typeface="Arial" panose="020B0604020202020204" pitchFamily="34" charset="0"/>
                        <a:buChar char="•"/>
                      </a:pPr>
                      <a:r>
                        <a:rPr lang="en-GB" sz="1300" b="0" i="0"/>
                        <a:t>Gaming consoles</a:t>
                      </a:r>
                    </a:p>
                    <a:p>
                      <a:pPr marL="171450" indent="-171450">
                        <a:buFont typeface="Arial" panose="020B0604020202020204" pitchFamily="34" charset="0"/>
                        <a:buChar char="•"/>
                      </a:pPr>
                      <a:r>
                        <a:rPr lang="en-GB" sz="1300" b="0" i="0"/>
                        <a:t>Toys</a:t>
                      </a:r>
                    </a:p>
                    <a:p>
                      <a:pPr marL="171450" indent="-171450">
                        <a:buFont typeface="Arial" panose="020B0604020202020204" pitchFamily="34" charset="0"/>
                        <a:buChar char="•"/>
                      </a:pPr>
                      <a:r>
                        <a:rPr lang="en-GB" sz="1300" b="0" i="0"/>
                        <a:t>Trainers</a:t>
                      </a:r>
                    </a:p>
                    <a:p>
                      <a:endParaRPr lang="en-GB" sz="1300" i="0"/>
                    </a:p>
                    <a:p>
                      <a:r>
                        <a:rPr lang="en-GB" sz="1300" b="1" i="0"/>
                        <a:t>What is their USP? </a:t>
                      </a:r>
                      <a:r>
                        <a:rPr lang="en-GB" sz="1300" b="0" i="0"/>
                        <a:t>Discuss what makes that product unique or stand out in the market?</a:t>
                      </a:r>
                    </a:p>
                    <a:p>
                      <a:r>
                        <a:rPr lang="en-GB" sz="1300" b="1" i="0"/>
                        <a:t>Relate this to the context</a:t>
                      </a:r>
                      <a:r>
                        <a:rPr lang="en-GB" sz="1300" b="1" i="1"/>
                        <a:t>. </a:t>
                      </a:r>
                      <a:r>
                        <a:rPr lang="en-GB" sz="1300" i="0"/>
                        <a:t>What item of furniture from experience or their research stood out as being different or ‘unique’? What was its USP?</a:t>
                      </a:r>
                      <a:br>
                        <a:rPr lang="en-GB" sz="1300" i="1"/>
                      </a:br>
                      <a:r>
                        <a:rPr lang="en-GB" sz="1300" b="1" i="0"/>
                        <a:t>Make a list of these USP features </a:t>
                      </a:r>
                      <a:r>
                        <a:rPr lang="en-GB" sz="1300" b="0" i="0"/>
                        <a:t>and use them to define the criteria the student will want to try and incorporate in their designs.</a:t>
                      </a:r>
                    </a:p>
                    <a:p>
                      <a:r>
                        <a:rPr lang="en-GB" sz="1300" b="1" i="0"/>
                        <a:t>Consider marketing early on</a:t>
                      </a:r>
                      <a:r>
                        <a:rPr lang="en-GB" sz="1300" b="0" i="0"/>
                        <a:t> What will you use in your marketing?</a:t>
                      </a:r>
                      <a:r>
                        <a:rPr lang="en-GB" sz="1300" b="1" i="0"/>
                        <a:t> </a:t>
                      </a:r>
                      <a:r>
                        <a:rPr lang="en-GB" sz="1300" b="0" i="0"/>
                        <a:t>Consider showing </a:t>
                      </a:r>
                      <a:r>
                        <a:rPr lang="en-GB" sz="1300" b="0" i="0" err="1"/>
                        <a:t>iphone</a:t>
                      </a:r>
                      <a:r>
                        <a:rPr lang="en-GB" sz="1300" b="0" i="0"/>
                        <a:t> adverts through the years (copied on the right) where they alter the main selling point of the phone. In recent years, the benefit of the camera seems to be the main element they are focussing on. What will be the students’ ‘best in </a:t>
                      </a:r>
                      <a:r>
                        <a:rPr lang="en-GB" sz="1300" b="0" i="0" err="1"/>
                        <a:t>class’</a:t>
                      </a:r>
                      <a:r>
                        <a:rPr lang="en-GB" sz="1300" b="0" i="0"/>
                        <a:t> part about their furniture?</a:t>
                      </a:r>
                    </a:p>
                  </a:txBody>
                  <a:tcPr/>
                </a:tc>
                <a:extLst>
                  <a:ext uri="{0D108BD9-81ED-4DB2-BD59-A6C34878D82A}">
                    <a16:rowId xmlns:a16="http://schemas.microsoft.com/office/drawing/2014/main" val="3966545421"/>
                  </a:ext>
                </a:extLst>
              </a:tr>
            </a:tbl>
          </a:graphicData>
        </a:graphic>
      </p:graphicFrame>
      <p:sp>
        <p:nvSpPr>
          <p:cNvPr id="4" name="Arrow: Left 3">
            <a:hlinkClick r:id="rId7"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D805882E-F85F-7300-5F1E-3F41A99ABE27}"/>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1B005FA3-DF50-1BC1-43A1-45A553AA13F5}"/>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4169CEC1-16CE-419B-EA08-7AEE0691884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6" name="Online Media 5" title="Apple targets Android users to switch to iPhone for Smoother experience">
            <a:hlinkClick r:id="" action="ppaction://media"/>
            <a:extLst>
              <a:ext uri="{FF2B5EF4-FFF2-40B4-BE49-F238E27FC236}">
                <a16:creationId xmlns:a16="http://schemas.microsoft.com/office/drawing/2014/main" id="{4131DA06-2242-9CE8-18AF-E0495B1D2FB0}"/>
              </a:ext>
            </a:extLst>
          </p:cNvPr>
          <p:cNvPicPr>
            <a:picLocks noRot="1" noChangeAspect="1"/>
          </p:cNvPicPr>
          <p:nvPr>
            <a:videoFile r:link="rId1"/>
          </p:nvPr>
        </p:nvPicPr>
        <p:blipFill>
          <a:blip r:embed="rId10"/>
          <a:stretch>
            <a:fillRect/>
          </a:stretch>
        </p:blipFill>
        <p:spPr>
          <a:xfrm>
            <a:off x="9269765" y="1833538"/>
            <a:ext cx="2776583" cy="1567543"/>
          </a:xfrm>
          <a:prstGeom prst="rect">
            <a:avLst/>
          </a:prstGeom>
        </p:spPr>
      </p:pic>
      <p:pic>
        <p:nvPicPr>
          <p:cNvPr id="11" name="Online Media 10" title="Original (First) iPhone 1 Commercial &quot;Hello&quot;">
            <a:hlinkClick r:id="" action="ppaction://media"/>
            <a:extLst>
              <a:ext uri="{FF2B5EF4-FFF2-40B4-BE49-F238E27FC236}">
                <a16:creationId xmlns:a16="http://schemas.microsoft.com/office/drawing/2014/main" id="{1C25CC7E-F71F-9EDF-DB87-FB4418207B1A}"/>
              </a:ext>
            </a:extLst>
          </p:cNvPr>
          <p:cNvPicPr>
            <a:picLocks noRot="1" noChangeAspect="1"/>
          </p:cNvPicPr>
          <p:nvPr>
            <a:videoFile r:link="rId2"/>
          </p:nvPr>
        </p:nvPicPr>
        <p:blipFill>
          <a:blip r:embed="rId11"/>
          <a:stretch>
            <a:fillRect/>
          </a:stretch>
        </p:blipFill>
        <p:spPr>
          <a:xfrm>
            <a:off x="7959417" y="141514"/>
            <a:ext cx="2776583" cy="1567543"/>
          </a:xfrm>
          <a:prstGeom prst="rect">
            <a:avLst/>
          </a:prstGeom>
        </p:spPr>
      </p:pic>
      <p:pic>
        <p:nvPicPr>
          <p:cNvPr id="12" name="Online Media 11" title="iPhone 3g Commercial &quot;There's An App For That&quot; 2009">
            <a:hlinkClick r:id="" action="ppaction://media"/>
            <a:extLst>
              <a:ext uri="{FF2B5EF4-FFF2-40B4-BE49-F238E27FC236}">
                <a16:creationId xmlns:a16="http://schemas.microsoft.com/office/drawing/2014/main" id="{33AE56CF-44DE-5381-6C3C-89C71B0D26C4}"/>
              </a:ext>
            </a:extLst>
          </p:cNvPr>
          <p:cNvPicPr>
            <a:picLocks noRot="1" noChangeAspect="1"/>
          </p:cNvPicPr>
          <p:nvPr>
            <a:videoFile r:link="rId3"/>
          </p:nvPr>
        </p:nvPicPr>
        <p:blipFill>
          <a:blip r:embed="rId12"/>
          <a:stretch>
            <a:fillRect/>
          </a:stretch>
        </p:blipFill>
        <p:spPr>
          <a:xfrm>
            <a:off x="7959416" y="3525562"/>
            <a:ext cx="2776583" cy="1567543"/>
          </a:xfrm>
          <a:prstGeom prst="rect">
            <a:avLst/>
          </a:prstGeom>
        </p:spPr>
      </p:pic>
      <p:pic>
        <p:nvPicPr>
          <p:cNvPr id="15" name="Online Media 14" title="Introducing iPhone 15 | WOW | Apple">
            <a:hlinkClick r:id="" action="ppaction://media"/>
            <a:extLst>
              <a:ext uri="{FF2B5EF4-FFF2-40B4-BE49-F238E27FC236}">
                <a16:creationId xmlns:a16="http://schemas.microsoft.com/office/drawing/2014/main" id="{94162931-18E3-E84B-78D2-978DBDBCD9A9}"/>
              </a:ext>
            </a:extLst>
          </p:cNvPr>
          <p:cNvPicPr>
            <a:picLocks noRot="1" noChangeAspect="1"/>
          </p:cNvPicPr>
          <p:nvPr>
            <a:videoFile r:link="rId4"/>
          </p:nvPr>
        </p:nvPicPr>
        <p:blipFill>
          <a:blip r:embed="rId13"/>
          <a:stretch>
            <a:fillRect/>
          </a:stretch>
        </p:blipFill>
        <p:spPr>
          <a:xfrm>
            <a:off x="9347707" y="5180191"/>
            <a:ext cx="2776583" cy="1567543"/>
          </a:xfrm>
          <a:prstGeom prst="rect">
            <a:avLst/>
          </a:prstGeom>
        </p:spPr>
      </p:pic>
    </p:spTree>
    <p:extLst>
      <p:ext uri="{BB962C8B-B14F-4D97-AF65-F5344CB8AC3E}">
        <p14:creationId xmlns:p14="http://schemas.microsoft.com/office/powerpoint/2010/main" val="1662155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6"/>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 fill="hold"/>
                                        <p:tgtEl>
                                          <p:spTgt spid="11"/>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p:cTn id="14" dur="1" fill="hold"/>
                                        <p:tgtEl>
                                          <p:spTgt spid="12"/>
                                        </p:tgtEl>
                                      </p:cBhvr>
                                    </p:cmd>
                                  </p:childTnLst>
                                </p:cTn>
                              </p:par>
                            </p:childTnLst>
                          </p:cTn>
                        </p:par>
                      </p:childTnLst>
                    </p:cTn>
                  </p:par>
                  <p:par>
                    <p:cTn id="15" fill="hold">
                      <p:stCondLst>
                        <p:cond delay="indefinite"/>
                      </p:stCondLst>
                      <p:childTnLst>
                        <p:par>
                          <p:cTn id="16" fill="hold">
                            <p:stCondLst>
                              <p:cond delay="0"/>
                            </p:stCondLst>
                            <p:childTnLst>
                              <p:par>
                                <p:cTn id="17" presetID="1" presetClass="mediacall" presetSubtype="0" fill="hold" nodeType="clickEffect">
                                  <p:stCondLst>
                                    <p:cond delay="0"/>
                                  </p:stCondLst>
                                  <p:childTnLst>
                                    <p:cmd type="call" cmd="playFrom(0.0)">
                                      <p:cBhvr>
                                        <p:cTn id="18"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9" fill="hold" display="0">
                  <p:stCondLst>
                    <p:cond delay="indefinite"/>
                  </p:stCondLst>
                </p:cTn>
                <p:tgtEl>
                  <p:spTgt spid="6"/>
                </p:tgtEl>
              </p:cMediaNode>
            </p:video>
            <p:seq concurrent="1" nextAc="seek">
              <p:cTn id="20" restart="whenNotActive" fill="hold" evtFilter="cancelBubble" nodeType="interactiveSeq">
                <p:stCondLst>
                  <p:cond evt="onClick" delay="0">
                    <p:tgtEl>
                      <p:spTgt spid="6"/>
                    </p:tgtEl>
                  </p:cond>
                </p:stCondLst>
                <p:endSync evt="end" delay="0">
                  <p:rtn val="all"/>
                </p:endSync>
                <p:childTnLst>
                  <p:par>
                    <p:cTn id="21" fill="hold">
                      <p:stCondLst>
                        <p:cond delay="0"/>
                      </p:stCondLst>
                      <p:childTnLst>
                        <p:par>
                          <p:cTn id="22" fill="hold">
                            <p:stCondLst>
                              <p:cond delay="0"/>
                            </p:stCondLst>
                            <p:childTnLst>
                              <p:par>
                                <p:cTn id="23" presetID="2" presetClass="mediacall" presetSubtype="0" fill="hold" nodeType="clickEffect">
                                  <p:stCondLst>
                                    <p:cond delay="0"/>
                                  </p:stCondLst>
                                  <p:childTnLst>
                                    <p:cmd type="call" cmd="togglePause">
                                      <p:cBhvr>
                                        <p:cTn id="24" dur="1" fill="hold"/>
                                        <p:tgtEl>
                                          <p:spTgt spid="6"/>
                                        </p:tgtEl>
                                      </p:cBhvr>
                                    </p:cmd>
                                  </p:childTnLst>
                                </p:cTn>
                              </p:par>
                            </p:childTnLst>
                          </p:cTn>
                        </p:par>
                      </p:childTnLst>
                    </p:cTn>
                  </p:par>
                </p:childTnLst>
              </p:cTn>
              <p:nextCondLst>
                <p:cond evt="onClick" delay="0">
                  <p:tgtEl>
                    <p:spTgt spid="6"/>
                  </p:tgtEl>
                </p:cond>
              </p:nextCondLst>
            </p:seq>
            <p:video>
              <p:cMediaNode vol="80000">
                <p:cTn id="25" fill="hold" display="0">
                  <p:stCondLst>
                    <p:cond delay="indefinite"/>
                  </p:stCondLst>
                </p:cTn>
                <p:tgtEl>
                  <p:spTgt spid="11"/>
                </p:tgtEl>
              </p:cMediaNode>
            </p:video>
            <p:seq concurrent="1" nextAc="seek">
              <p:cTn id="26" restart="whenNotActive" fill="hold" evtFilter="cancelBubble" nodeType="interactiveSeq">
                <p:stCondLst>
                  <p:cond evt="onClick" delay="0">
                    <p:tgtEl>
                      <p:spTgt spid="11"/>
                    </p:tgtEl>
                  </p:cond>
                </p:stCondLst>
                <p:endSync evt="end" delay="0">
                  <p:rtn val="all"/>
                </p:endSync>
                <p:childTnLst>
                  <p:par>
                    <p:cTn id="27" fill="hold">
                      <p:stCondLst>
                        <p:cond delay="0"/>
                      </p:stCondLst>
                      <p:childTnLst>
                        <p:par>
                          <p:cTn id="28" fill="hold">
                            <p:stCondLst>
                              <p:cond delay="0"/>
                            </p:stCondLst>
                            <p:childTnLst>
                              <p:par>
                                <p:cTn id="29" presetID="2" presetClass="mediacall" presetSubtype="0" fill="hold" nodeType="clickEffect">
                                  <p:stCondLst>
                                    <p:cond delay="0"/>
                                  </p:stCondLst>
                                  <p:childTnLst>
                                    <p:cmd type="call" cmd="togglePause">
                                      <p:cBhvr>
                                        <p:cTn id="30" dur="1" fill="hold"/>
                                        <p:tgtEl>
                                          <p:spTgt spid="11"/>
                                        </p:tgtEl>
                                      </p:cBhvr>
                                    </p:cmd>
                                  </p:childTnLst>
                                </p:cTn>
                              </p:par>
                            </p:childTnLst>
                          </p:cTn>
                        </p:par>
                      </p:childTnLst>
                    </p:cTn>
                  </p:par>
                </p:childTnLst>
              </p:cTn>
              <p:nextCondLst>
                <p:cond evt="onClick" delay="0">
                  <p:tgtEl>
                    <p:spTgt spid="11"/>
                  </p:tgtEl>
                </p:cond>
              </p:nextCondLst>
            </p:seq>
            <p:video>
              <p:cMediaNode vol="80000">
                <p:cTn id="31" fill="hold" display="0">
                  <p:stCondLst>
                    <p:cond delay="indefinite"/>
                  </p:stCondLst>
                </p:cTn>
                <p:tgtEl>
                  <p:spTgt spid="12"/>
                </p:tgtEl>
              </p:cMediaNode>
            </p:video>
            <p:seq concurrent="1" nextAc="seek">
              <p:cTn id="32" restart="whenNotActive" fill="hold" evtFilter="cancelBubble" nodeType="interactiveSeq">
                <p:stCondLst>
                  <p:cond evt="onClick" delay="0">
                    <p:tgtEl>
                      <p:spTgt spid="12"/>
                    </p:tgtEl>
                  </p:cond>
                </p:stCondLst>
                <p:endSync evt="end" delay="0">
                  <p:rtn val="all"/>
                </p:endSync>
                <p:childTnLst>
                  <p:par>
                    <p:cTn id="33" fill="hold">
                      <p:stCondLst>
                        <p:cond delay="0"/>
                      </p:stCondLst>
                      <p:childTnLst>
                        <p:par>
                          <p:cTn id="34" fill="hold">
                            <p:stCondLst>
                              <p:cond delay="0"/>
                            </p:stCondLst>
                            <p:childTnLst>
                              <p:par>
                                <p:cTn id="35" presetID="2" presetClass="mediacall" presetSubtype="0" fill="hold" nodeType="clickEffect">
                                  <p:stCondLst>
                                    <p:cond delay="0"/>
                                  </p:stCondLst>
                                  <p:childTnLst>
                                    <p:cmd type="call" cmd="togglePause">
                                      <p:cBhvr>
                                        <p:cTn id="36" dur="1" fill="hold"/>
                                        <p:tgtEl>
                                          <p:spTgt spid="12"/>
                                        </p:tgtEl>
                                      </p:cBhvr>
                                    </p:cmd>
                                  </p:childTnLst>
                                </p:cTn>
                              </p:par>
                            </p:childTnLst>
                          </p:cTn>
                        </p:par>
                      </p:childTnLst>
                    </p:cTn>
                  </p:par>
                </p:childTnLst>
              </p:cTn>
              <p:nextCondLst>
                <p:cond evt="onClick" delay="0">
                  <p:tgtEl>
                    <p:spTgt spid="12"/>
                  </p:tgtEl>
                </p:cond>
              </p:nextCondLst>
            </p:seq>
            <p:video>
              <p:cMediaNode vol="80000">
                <p:cTn id="37" fill="hold" display="0">
                  <p:stCondLst>
                    <p:cond delay="indefinite"/>
                  </p:stCondLst>
                </p:cTn>
                <p:tgtEl>
                  <p:spTgt spid="15"/>
                </p:tgtEl>
              </p:cMediaNode>
            </p:video>
            <p:seq concurrent="1" nextAc="seek">
              <p:cTn id="38" restart="whenNotActive" fill="hold" evtFilter="cancelBubble" nodeType="interactiveSeq">
                <p:stCondLst>
                  <p:cond evt="onClick" delay="0">
                    <p:tgtEl>
                      <p:spTgt spid="15"/>
                    </p:tgtEl>
                  </p:cond>
                </p:stCondLst>
                <p:endSync evt="end" delay="0">
                  <p:rtn val="all"/>
                </p:endSync>
                <p:childTnLst>
                  <p:par>
                    <p:cTn id="39" fill="hold">
                      <p:stCondLst>
                        <p:cond delay="0"/>
                      </p:stCondLst>
                      <p:childTnLst>
                        <p:par>
                          <p:cTn id="40" fill="hold">
                            <p:stCondLst>
                              <p:cond delay="0"/>
                            </p:stCondLst>
                            <p:childTnLst>
                              <p:par>
                                <p:cTn id="41" presetID="2" presetClass="mediacall" presetSubtype="0" fill="hold" nodeType="clickEffect">
                                  <p:stCondLst>
                                    <p:cond delay="0"/>
                                  </p:stCondLst>
                                  <p:childTnLst>
                                    <p:cmd type="call" cmd="togglePause">
                                      <p:cBhvr>
                                        <p:cTn id="42" dur="1" fill="hold"/>
                                        <p:tgtEl>
                                          <p:spTgt spid="15"/>
                                        </p:tgtEl>
                                      </p:cBhvr>
                                    </p:cmd>
                                  </p:childTnLst>
                                </p:cTn>
                              </p:par>
                            </p:childTnLst>
                          </p:cTn>
                        </p:par>
                      </p:childTnLst>
                    </p:cTn>
                  </p:par>
                </p:childTnLst>
              </p:cTn>
              <p:nextCondLst>
                <p:cond evt="onClick" delay="0">
                  <p:tgtEl>
                    <p:spTgt spid="15"/>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Define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25580356"/>
              </p:ext>
            </p:extLst>
          </p:nvPr>
        </p:nvGraphicFramePr>
        <p:xfrm>
          <a:off x="575999" y="1214380"/>
          <a:ext cx="10295201" cy="4152277"/>
        </p:xfrm>
        <a:graphic>
          <a:graphicData uri="http://schemas.openxmlformats.org/drawingml/2006/table">
            <a:tbl>
              <a:tblPr firstRow="1" bandRow="1">
                <a:tableStyleId>{5940675A-B579-460E-94D1-54222C63F5DA}</a:tableStyleId>
              </a:tblPr>
              <a:tblGrid>
                <a:gridCol w="3184633">
                  <a:extLst>
                    <a:ext uri="{9D8B030D-6E8A-4147-A177-3AD203B41FA5}">
                      <a16:colId xmlns:a16="http://schemas.microsoft.com/office/drawing/2014/main" val="3147116104"/>
                    </a:ext>
                  </a:extLst>
                </a:gridCol>
                <a:gridCol w="7110568">
                  <a:extLst>
                    <a:ext uri="{9D8B030D-6E8A-4147-A177-3AD203B41FA5}">
                      <a16:colId xmlns:a16="http://schemas.microsoft.com/office/drawing/2014/main" val="1485661640"/>
                    </a:ext>
                  </a:extLst>
                </a:gridCol>
              </a:tblGrid>
              <a:tr h="401879">
                <a:tc>
                  <a:txBody>
                    <a:bodyPr/>
                    <a:lstStyle/>
                    <a:p>
                      <a:pPr algn="ctr"/>
                      <a:r>
                        <a:rPr lang="en-GB" b="1">
                          <a:solidFill>
                            <a:schemeClr val="bg1"/>
                          </a:solidFill>
                        </a:rPr>
                        <a:t>‘Fashion’</a:t>
                      </a:r>
                    </a:p>
                  </a:txBody>
                  <a:tcPr>
                    <a:solidFill>
                      <a:srgbClr val="16F4D0"/>
                    </a:solidFill>
                  </a:tcPr>
                </a:tc>
                <a:tc>
                  <a:txBody>
                    <a:bodyPr/>
                    <a:lstStyle/>
                    <a:p>
                      <a:pPr algn="ctr"/>
                      <a:r>
                        <a:rPr lang="en-GB" b="1">
                          <a:solidFill>
                            <a:schemeClr val="bg1"/>
                          </a:solidFill>
                        </a:rPr>
                        <a:t>‘What to minimise parts of?’</a:t>
                      </a:r>
                    </a:p>
                  </a:txBody>
                  <a:tcPr>
                    <a:solidFill>
                      <a:srgbClr val="16F4D0"/>
                    </a:solidFill>
                  </a:tcPr>
                </a:tc>
                <a:extLst>
                  <a:ext uri="{0D108BD9-81ED-4DB2-BD59-A6C34878D82A}">
                    <a16:rowId xmlns:a16="http://schemas.microsoft.com/office/drawing/2014/main" val="3391378453"/>
                  </a:ext>
                </a:extLst>
              </a:tr>
              <a:tr h="3750398">
                <a:tc>
                  <a:txBody>
                    <a:bodyPr/>
                    <a:lstStyle/>
                    <a:p>
                      <a:r>
                        <a:rPr lang="en-GB" sz="1300"/>
                        <a:t>Produce an annotated moodboard using magazines, the internet, fabric samples and other sources if appropriate. They should focus on things other than furniture, for example, maybe concentrate on sportswear trends – look at any materials, shapes, patterns and textures that companies are using in football boots. Consider architecture, packaging, vehicles… are there bits that students can pull out to influence their design. Try to aim for keywords that summarise current looks.</a:t>
                      </a:r>
                    </a:p>
                    <a:p>
                      <a:endParaRPr lang="en-GB" sz="1200"/>
                    </a:p>
                    <a:p>
                      <a:endParaRPr lang="en-GB" sz="1200"/>
                    </a:p>
                  </a:txBody>
                  <a:tcPr/>
                </a:tc>
                <a:tc>
                  <a:txBody>
                    <a:bodyPr/>
                    <a:lstStyle/>
                    <a:p>
                      <a:r>
                        <a:rPr lang="en-GB" sz="1300"/>
                        <a:t>The context is focused on minimising parts which links naturally to sustainability but remember to focus on how and why we are minimising part while still maintaining things like functionality, ergonomics and aesthetics. Here are a few things to consider ‘minimising’: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Aesthetics</a:t>
                      </a:r>
                      <a:r>
                        <a:rPr kumimoji="0" lang="en-GB" sz="1300" b="0" i="0" u="none" strike="noStrike" kern="0" cap="none" spc="0" normalizeH="0" baseline="0" noProof="0">
                          <a:ln>
                            <a:noFill/>
                          </a:ln>
                          <a:solidFill>
                            <a:srgbClr val="0A303F"/>
                          </a:solidFill>
                          <a:effectLst/>
                          <a:uLnTx/>
                          <a:uFillTx/>
                          <a:latin typeface="+mn-lt"/>
                          <a:sym typeface="Helvetica Neue"/>
                        </a:rPr>
                        <a:t> -  does it look considerably smaller, thinner or lighter. Consider the Apple iPad and how they are always trying to reduce its thickness or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Cost</a:t>
                      </a:r>
                      <a:r>
                        <a:rPr kumimoji="0" lang="en-GB" sz="1300" b="0" i="0" u="none" strike="noStrike" kern="0" cap="none" spc="0" normalizeH="0" baseline="0" noProof="0">
                          <a:ln>
                            <a:noFill/>
                          </a:ln>
                          <a:solidFill>
                            <a:srgbClr val="0A303F"/>
                          </a:solidFill>
                          <a:effectLst/>
                          <a:uLnTx/>
                          <a:uFillTx/>
                          <a:latin typeface="+mn-lt"/>
                          <a:sym typeface="Helvetica Neue"/>
                        </a:rPr>
                        <a:t> – is the reduction in materials or components saving on production costs and being passed on to the customer?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Dimensions</a:t>
                      </a:r>
                      <a:r>
                        <a:rPr kumimoji="0" lang="en-GB" sz="1300" b="0" i="0" u="none" strike="noStrike" kern="0" cap="none" spc="0" normalizeH="0" baseline="0" noProof="0">
                          <a:ln>
                            <a:noFill/>
                          </a:ln>
                          <a:solidFill>
                            <a:srgbClr val="0A303F"/>
                          </a:solidFill>
                          <a:effectLst/>
                          <a:uLnTx/>
                          <a:uFillTx/>
                          <a:latin typeface="+mn-lt"/>
                          <a:sym typeface="Helvetica Neue"/>
                        </a:rPr>
                        <a:t>- are we noticeably reducing size and/or weight?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Durability</a:t>
                      </a:r>
                      <a:r>
                        <a:rPr kumimoji="0" lang="en-GB" sz="1300" b="0" i="0" u="none" strike="noStrike" kern="0" cap="none" spc="0" normalizeH="0" baseline="0" noProof="0">
                          <a:ln>
                            <a:noFill/>
                          </a:ln>
                          <a:solidFill>
                            <a:srgbClr val="0A303F"/>
                          </a:solidFill>
                          <a:effectLst/>
                          <a:uLnTx/>
                          <a:uFillTx/>
                          <a:latin typeface="+mn-lt"/>
                          <a:sym typeface="Helvetica Neue"/>
                        </a:rPr>
                        <a:t> – is minimising parts affecting its durability?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Function</a:t>
                      </a:r>
                      <a:r>
                        <a:rPr kumimoji="0" lang="en-GB" sz="1300" b="0" i="0" u="none" strike="noStrike" kern="0" cap="none" spc="0" normalizeH="0" baseline="0" noProof="0">
                          <a:ln>
                            <a:noFill/>
                          </a:ln>
                          <a:solidFill>
                            <a:srgbClr val="0A303F"/>
                          </a:solidFill>
                          <a:effectLst/>
                          <a:uLnTx/>
                          <a:uFillTx/>
                          <a:latin typeface="+mn-lt"/>
                          <a:sym typeface="Helvetica Neue"/>
                        </a:rPr>
                        <a:t>- can it still function as intended with less parts?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Sustainability </a:t>
                      </a:r>
                      <a:r>
                        <a:rPr kumimoji="0" lang="en-GB" sz="1300" b="0" i="0" u="none" strike="noStrike" kern="0" cap="none" spc="0" normalizeH="0" baseline="0" noProof="0">
                          <a:ln>
                            <a:noFill/>
                          </a:ln>
                          <a:solidFill>
                            <a:srgbClr val="0A303F"/>
                          </a:solidFill>
                          <a:effectLst/>
                          <a:uLnTx/>
                          <a:uFillTx/>
                          <a:latin typeface="+mn-lt"/>
                          <a:sym typeface="Helvetica Neue"/>
                        </a:rPr>
                        <a:t>– are we making a more sustainable product that is less harmful to the environment in terms of material extraction and processing?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Manufacture</a:t>
                      </a:r>
                      <a:r>
                        <a:rPr kumimoji="0" lang="en-GB" sz="1300" b="0" i="0" u="none" strike="noStrike" kern="0" cap="none" spc="0" normalizeH="0" baseline="0" noProof="0">
                          <a:ln>
                            <a:noFill/>
                          </a:ln>
                          <a:solidFill>
                            <a:srgbClr val="0A303F"/>
                          </a:solidFill>
                          <a:effectLst/>
                          <a:uLnTx/>
                          <a:uFillTx/>
                          <a:latin typeface="+mn-lt"/>
                          <a:sym typeface="Helvetica Neue"/>
                        </a:rPr>
                        <a:t> – is this new design easier to manufacture?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Safety</a:t>
                      </a:r>
                      <a:r>
                        <a:rPr kumimoji="0" lang="en-GB" sz="1300" b="0" i="0" u="none" strike="noStrike" kern="0" cap="none" spc="0" normalizeH="0" baseline="0" noProof="0">
                          <a:ln>
                            <a:noFill/>
                          </a:ln>
                          <a:solidFill>
                            <a:srgbClr val="0A303F"/>
                          </a:solidFill>
                          <a:effectLst/>
                          <a:uLnTx/>
                          <a:uFillTx/>
                          <a:latin typeface="+mn-lt"/>
                          <a:sym typeface="Helvetica Neue"/>
                        </a:rPr>
                        <a:t> – is it still safe to use?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300" b="1" i="0" u="none" strike="noStrike" kern="0" cap="none" spc="0" normalizeH="0" baseline="0" noProof="0">
                          <a:ln>
                            <a:noFill/>
                          </a:ln>
                          <a:solidFill>
                            <a:srgbClr val="0A303F"/>
                          </a:solidFill>
                          <a:effectLst/>
                          <a:uLnTx/>
                          <a:uFillTx/>
                          <a:latin typeface="+mn-lt"/>
                          <a:sym typeface="Helvetica Neue"/>
                        </a:rPr>
                        <a:t>Life cycle</a:t>
                      </a:r>
                      <a:r>
                        <a:rPr kumimoji="0" lang="en-GB" sz="1300" b="0" i="0" u="none" strike="noStrike" kern="0" cap="none" spc="0" normalizeH="0" baseline="0" noProof="0">
                          <a:ln>
                            <a:noFill/>
                          </a:ln>
                          <a:solidFill>
                            <a:srgbClr val="0A303F"/>
                          </a:solidFill>
                          <a:effectLst/>
                          <a:uLnTx/>
                          <a:uFillTx/>
                          <a:latin typeface="+mn-lt"/>
                          <a:sym typeface="Helvetica Neue"/>
                        </a:rPr>
                        <a:t>– Have we made it easier to add to, adapt or repurpose so it doesn’t need to be replaced as often (or at all)?</a:t>
                      </a:r>
                      <a:endParaRPr lang="en-GB" sz="1300"/>
                    </a:p>
                    <a:p>
                      <a:endParaRPr lang="en-GB" sz="1200">
                        <a:highlight>
                          <a:srgbClr val="FFFF00"/>
                        </a:highlight>
                      </a:endParaRP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1DE3049B-BC9D-BA8A-7D73-EB3D370DA122}"/>
              </a:ext>
            </a:extLst>
          </p:cNvPr>
          <p:cNvSpPr/>
          <p:nvPr/>
        </p:nvSpPr>
        <p:spPr>
          <a:xfrm>
            <a:off x="10871200" y="521533"/>
            <a:ext cx="609600" cy="548640"/>
          </a:xfrm>
          <a:prstGeom prst="leftArrow">
            <a:avLst/>
          </a:prstGeom>
          <a:noFill/>
          <a:ln>
            <a:solidFill>
              <a:srgbClr val="16F4D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Group 7">
            <a:extLst>
              <a:ext uri="{FF2B5EF4-FFF2-40B4-BE49-F238E27FC236}">
                <a16:creationId xmlns:a16="http://schemas.microsoft.com/office/drawing/2014/main" id="{D805882E-F85F-7300-5F1E-3F41A99ABE27}"/>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1B005FA3-DF50-1BC1-43A1-45A553AA13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0" name="Picture 9" descr="A black background with red text&#10;&#10;Description automatically generated">
              <a:extLst>
                <a:ext uri="{FF2B5EF4-FFF2-40B4-BE49-F238E27FC236}">
                  <a16:creationId xmlns:a16="http://schemas.microsoft.com/office/drawing/2014/main" id="{4169CEC1-16CE-419B-EA08-7AEE0691884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2679188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5"/>
            <a:ext cx="9329998" cy="1617284"/>
          </a:xfrm>
        </p:spPr>
        <p:txBody>
          <a:bodyPr>
            <a:normAutofit/>
          </a:bodyPr>
          <a:lstStyle/>
          <a:p>
            <a:pPr marL="0" marR="0" lvl="0" indent="0" algn="l" defTabSz="430318" rtl="0" eaLnBrk="1" fontAlgn="auto" latinLnBrk="0" hangingPunct="0">
              <a:lnSpc>
                <a:spcPct val="150000"/>
              </a:lnSpc>
              <a:spcBef>
                <a:spcPts val="0"/>
              </a:spcBef>
              <a:spcAft>
                <a:spcPts val="0"/>
              </a:spcAft>
              <a:buClrTx/>
              <a:buSzTx/>
              <a:buFontTx/>
              <a:buNone/>
              <a:tabLst/>
              <a:defRPr/>
            </a:pPr>
            <a:r>
              <a:rPr kumimoji="0" lang="en-GB" sz="1600" b="0" i="0" u="none" strike="noStrike" kern="0" cap="none" spc="0" normalizeH="0" baseline="0" noProof="0">
                <a:ln>
                  <a:noFill/>
                </a:ln>
                <a:solidFill>
                  <a:srgbClr val="0A303F"/>
                </a:solidFill>
                <a:effectLst/>
                <a:uLnTx/>
                <a:uFillTx/>
                <a:latin typeface="Arial" panose="020B0604020202020204"/>
                <a:sym typeface="Helvetica Neue"/>
              </a:rPr>
              <a:t>What do we mean by ‘</a:t>
            </a:r>
            <a:r>
              <a:rPr kumimoji="0" lang="en-GB" sz="1600" b="1" i="0" u="none" strike="noStrike" kern="0" cap="none" spc="0" normalizeH="0" baseline="0" noProof="0">
                <a:ln>
                  <a:noFill/>
                </a:ln>
                <a:solidFill>
                  <a:srgbClr val="0A303F"/>
                </a:solidFill>
                <a:effectLst/>
                <a:uLnTx/>
                <a:uFillTx/>
                <a:latin typeface="Arial" panose="020B0604020202020204"/>
                <a:sym typeface="Helvetica Neue"/>
              </a:rPr>
              <a:t>minimising parts’ </a:t>
            </a:r>
            <a:r>
              <a:rPr kumimoji="0" lang="en-GB" sz="1600" i="0" u="none" strike="noStrike" kern="0" cap="none" spc="0" normalizeH="0" baseline="0" noProof="0">
                <a:ln>
                  <a:noFill/>
                </a:ln>
                <a:solidFill>
                  <a:srgbClr val="0A303F"/>
                </a:solidFill>
                <a:effectLst/>
                <a:uLnTx/>
                <a:uFillTx/>
                <a:latin typeface="Arial" panose="020B0604020202020204"/>
                <a:sym typeface="Helvetica Neue"/>
              </a:rPr>
              <a:t>and what is the benefit</a:t>
            </a:r>
            <a:r>
              <a:rPr kumimoji="0" lang="en-GB" sz="1600" b="0" i="0" u="none" strike="noStrike" kern="0" cap="none" spc="0" normalizeH="0" baseline="0" noProof="0">
                <a:ln>
                  <a:noFill/>
                </a:ln>
                <a:solidFill>
                  <a:srgbClr val="0A303F"/>
                </a:solidFill>
                <a:effectLst/>
                <a:uLnTx/>
                <a:uFillTx/>
                <a:latin typeface="Arial" panose="020B0604020202020204"/>
                <a:sym typeface="Helvetica Neue"/>
              </a:rPr>
              <a:t>? </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sz="1600" b="0" kern="0">
                <a:solidFill>
                  <a:srgbClr val="0A303F"/>
                </a:solidFill>
                <a:latin typeface="Arial" panose="020B0604020202020204"/>
              </a:rPr>
              <a:t>This could mean minimising the number of </a:t>
            </a:r>
            <a:r>
              <a:rPr lang="en-GB" sz="1600" b="1" kern="0">
                <a:solidFill>
                  <a:srgbClr val="0A303F"/>
                </a:solidFill>
                <a:latin typeface="Arial" panose="020B0604020202020204"/>
              </a:rPr>
              <a:t>elements or components </a:t>
            </a:r>
            <a:r>
              <a:rPr lang="en-GB" sz="1600" b="0" kern="0">
                <a:solidFill>
                  <a:srgbClr val="0A303F"/>
                </a:solidFill>
                <a:latin typeface="Arial" panose="020B0604020202020204"/>
              </a:rPr>
              <a:t>in a piece of furniture.</a:t>
            </a:r>
          </a:p>
          <a:p>
            <a:pPr marL="342900" marR="0" lvl="0" indent="-342900" algn="l" defTabSz="430318" rtl="0" eaLnBrk="1" fontAlgn="auto" latinLnBrk="0" hangingPunct="0">
              <a:lnSpc>
                <a:spcPct val="150000"/>
              </a:lnSpc>
              <a:spcBef>
                <a:spcPts val="0"/>
              </a:spcBef>
              <a:spcAft>
                <a:spcPts val="0"/>
              </a:spcAft>
              <a:buClrTx/>
              <a:buSzTx/>
              <a:buFont typeface="Arial" panose="020B0604020202020204" pitchFamily="34" charset="0"/>
              <a:buChar char="•"/>
              <a:tabLst/>
              <a:defRPr/>
            </a:pPr>
            <a:r>
              <a:rPr lang="en-GB" sz="1600" b="0" kern="0">
                <a:solidFill>
                  <a:srgbClr val="0A303F"/>
                </a:solidFill>
                <a:latin typeface="Arial" panose="020B0604020202020204"/>
              </a:rPr>
              <a:t>It could be about </a:t>
            </a:r>
            <a:r>
              <a:rPr lang="en-GB" sz="1600" b="1" kern="0">
                <a:solidFill>
                  <a:srgbClr val="0A303F"/>
                </a:solidFill>
                <a:latin typeface="Arial" panose="020B0604020202020204"/>
              </a:rPr>
              <a:t>reducing the material </a:t>
            </a:r>
            <a:r>
              <a:rPr lang="en-GB" sz="1600" b="0" kern="0">
                <a:solidFill>
                  <a:srgbClr val="0A303F"/>
                </a:solidFill>
                <a:latin typeface="Arial" panose="020B0604020202020204"/>
              </a:rPr>
              <a:t>needed.</a:t>
            </a: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17" name="TextBox 16">
            <a:extLst>
              <a:ext uri="{FF2B5EF4-FFF2-40B4-BE49-F238E27FC236}">
                <a16:creationId xmlns:a16="http://schemas.microsoft.com/office/drawing/2014/main" id="{B934A133-A5BA-A7E9-4E73-FB23A2E5B5F8}"/>
              </a:ext>
            </a:extLst>
          </p:cNvPr>
          <p:cNvSpPr txBox="1"/>
          <p:nvPr/>
        </p:nvSpPr>
        <p:spPr>
          <a:xfrm>
            <a:off x="2340428" y="3463423"/>
            <a:ext cx="6096000" cy="1287532"/>
          </a:xfrm>
          <a:prstGeom prst="rect">
            <a:avLst/>
          </a:prstGeom>
          <a:noFill/>
          <a:ln w="38100">
            <a:solidFill>
              <a:srgbClr val="16F4D0"/>
            </a:solidFill>
          </a:ln>
        </p:spPr>
        <p:txBody>
          <a:bodyPr wrap="square">
            <a:spAutoFit/>
          </a:bodyPr>
          <a:lstStyle/>
          <a:p>
            <a:pPr marR="0" lvl="0" defTabSz="430318" rtl="0" eaLnBrk="1" fontAlgn="auto" latinLnBrk="0" hangingPunct="0">
              <a:lnSpc>
                <a:spcPct val="150000"/>
              </a:lnSpc>
              <a:spcBef>
                <a:spcPts val="0"/>
              </a:spcBef>
              <a:spcAft>
                <a:spcPts val="0"/>
              </a:spcAft>
              <a:buClrTx/>
              <a:buSzTx/>
              <a:tabLst/>
              <a:defRPr/>
            </a:pPr>
            <a:r>
              <a:rPr lang="en-GB" sz="1800" b="1" kern="0">
                <a:solidFill>
                  <a:srgbClr val="0A303F"/>
                </a:solidFill>
                <a:latin typeface="Arial" panose="020B0604020202020204"/>
              </a:rPr>
              <a:t>Consider all the different things that could be minimised with a piece of furniture and consider the benefits and possible problems with it.</a:t>
            </a:r>
          </a:p>
        </p:txBody>
      </p:sp>
    </p:spTree>
    <p:extLst>
      <p:ext uri="{BB962C8B-B14F-4D97-AF65-F5344CB8AC3E}">
        <p14:creationId xmlns:p14="http://schemas.microsoft.com/office/powerpoint/2010/main" val="19364157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sp>
        <p:nvSpPr>
          <p:cNvPr id="5" name="Content Placeholder 2">
            <a:extLst>
              <a:ext uri="{FF2B5EF4-FFF2-40B4-BE49-F238E27FC236}">
                <a16:creationId xmlns:a16="http://schemas.microsoft.com/office/drawing/2014/main" id="{71DED428-CF15-B1FB-B4AB-725429586958}"/>
              </a:ext>
            </a:extLst>
          </p:cNvPr>
          <p:cNvSpPr>
            <a:spLocks noGrp="1"/>
          </p:cNvSpPr>
          <p:nvPr>
            <p:ph type="body" sz="quarter" idx="11"/>
          </p:nvPr>
        </p:nvSpPr>
        <p:spPr>
          <a:xfrm>
            <a:off x="576000" y="1104145"/>
            <a:ext cx="9329998" cy="2165350"/>
          </a:xfrm>
        </p:spPr>
        <p:txBody>
          <a:bodyPr>
            <a:normAutofit/>
          </a:bodyPr>
          <a:lstStyle/>
          <a:p>
            <a:pPr marR="0" lvl="0" algn="ctr" defTabSz="430318" rtl="0" eaLnBrk="1" fontAlgn="auto" latinLnBrk="0" hangingPunct="0">
              <a:lnSpc>
                <a:spcPct val="150000"/>
              </a:lnSpc>
              <a:spcBef>
                <a:spcPts val="0"/>
              </a:spcBef>
              <a:spcAft>
                <a:spcPts val="0"/>
              </a:spcAft>
              <a:buClrTx/>
              <a:buSzTx/>
              <a:tabLst/>
              <a:defRPr/>
            </a:pPr>
            <a:r>
              <a:rPr lang="en-GB" sz="1600" b="1" kern="0">
                <a:solidFill>
                  <a:srgbClr val="0A303F"/>
                </a:solidFill>
                <a:latin typeface="Arial" panose="020B0604020202020204"/>
              </a:rPr>
              <a:t>Consider all the different things that could be minimised with a piece of furniture and consider the benefits and possible problems with it.</a:t>
            </a: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graphicFrame>
        <p:nvGraphicFramePr>
          <p:cNvPr id="2" name="Table 1">
            <a:extLst>
              <a:ext uri="{FF2B5EF4-FFF2-40B4-BE49-F238E27FC236}">
                <a16:creationId xmlns:a16="http://schemas.microsoft.com/office/drawing/2014/main" id="{C8620977-AE63-17A2-FC06-9B3F44956487}"/>
              </a:ext>
            </a:extLst>
          </p:cNvPr>
          <p:cNvGraphicFramePr>
            <a:graphicFrameLocks noGrp="1"/>
          </p:cNvGraphicFramePr>
          <p:nvPr/>
        </p:nvGraphicFramePr>
        <p:xfrm>
          <a:off x="809743" y="2070855"/>
          <a:ext cx="8443685" cy="3489960"/>
        </p:xfrm>
        <a:graphic>
          <a:graphicData uri="http://schemas.openxmlformats.org/drawingml/2006/table">
            <a:tbl>
              <a:tblPr firstRow="1" bandRow="1">
                <a:tableStyleId>{5940675A-B579-460E-94D1-54222C63F5DA}</a:tableStyleId>
              </a:tblPr>
              <a:tblGrid>
                <a:gridCol w="1945568">
                  <a:extLst>
                    <a:ext uri="{9D8B030D-6E8A-4147-A177-3AD203B41FA5}">
                      <a16:colId xmlns:a16="http://schemas.microsoft.com/office/drawing/2014/main" val="2611454677"/>
                    </a:ext>
                  </a:extLst>
                </a:gridCol>
                <a:gridCol w="2166039">
                  <a:extLst>
                    <a:ext uri="{9D8B030D-6E8A-4147-A177-3AD203B41FA5}">
                      <a16:colId xmlns:a16="http://schemas.microsoft.com/office/drawing/2014/main" val="960866842"/>
                    </a:ext>
                  </a:extLst>
                </a:gridCol>
                <a:gridCol w="2166039">
                  <a:extLst>
                    <a:ext uri="{9D8B030D-6E8A-4147-A177-3AD203B41FA5}">
                      <a16:colId xmlns:a16="http://schemas.microsoft.com/office/drawing/2014/main" val="299747027"/>
                    </a:ext>
                  </a:extLst>
                </a:gridCol>
                <a:gridCol w="2166039">
                  <a:extLst>
                    <a:ext uri="{9D8B030D-6E8A-4147-A177-3AD203B41FA5}">
                      <a16:colId xmlns:a16="http://schemas.microsoft.com/office/drawing/2014/main" val="2935097389"/>
                    </a:ext>
                  </a:extLst>
                </a:gridCol>
              </a:tblGrid>
              <a:tr h="370840">
                <a:tc>
                  <a:txBody>
                    <a:bodyPr/>
                    <a:lstStyle/>
                    <a:p>
                      <a:r>
                        <a:rPr lang="en-GB" b="1"/>
                        <a:t>What to minimise?</a:t>
                      </a:r>
                    </a:p>
                  </a:txBody>
                  <a:tcPr>
                    <a:solidFill>
                      <a:srgbClr val="16F4D0"/>
                    </a:solidFill>
                  </a:tcPr>
                </a:tc>
                <a:tc>
                  <a:txBody>
                    <a:bodyPr/>
                    <a:lstStyle/>
                    <a:p>
                      <a:r>
                        <a:rPr lang="en-GB" b="1"/>
                        <a:t>Why?</a:t>
                      </a:r>
                    </a:p>
                  </a:txBody>
                  <a:tcPr>
                    <a:solidFill>
                      <a:srgbClr val="16F4D0"/>
                    </a:solidFill>
                  </a:tcPr>
                </a:tc>
                <a:tc>
                  <a:txBody>
                    <a:bodyPr/>
                    <a:lstStyle/>
                    <a:p>
                      <a:r>
                        <a:rPr lang="en-GB" b="1"/>
                        <a:t>Who wins?</a:t>
                      </a:r>
                    </a:p>
                  </a:txBody>
                  <a:tcPr>
                    <a:solidFill>
                      <a:srgbClr val="16F4D0"/>
                    </a:solidFill>
                  </a:tcPr>
                </a:tc>
                <a:tc>
                  <a:txBody>
                    <a:bodyPr/>
                    <a:lstStyle/>
                    <a:p>
                      <a:r>
                        <a:rPr lang="en-GB" b="1"/>
                        <a:t>Who loses?</a:t>
                      </a:r>
                    </a:p>
                  </a:txBody>
                  <a:tcPr>
                    <a:solidFill>
                      <a:srgbClr val="16F4D0"/>
                    </a:solidFill>
                  </a:tcPr>
                </a:tc>
                <a:extLst>
                  <a:ext uri="{0D108BD9-81ED-4DB2-BD59-A6C34878D82A}">
                    <a16:rowId xmlns:a16="http://schemas.microsoft.com/office/drawing/2014/main" val="2687064807"/>
                  </a:ext>
                </a:extLst>
              </a:tr>
              <a:tr h="370840">
                <a:tc>
                  <a:txBody>
                    <a:bodyPr/>
                    <a:lstStyle/>
                    <a:p>
                      <a:r>
                        <a:rPr lang="en-GB" sz="1200"/>
                        <a:t>Number of components (e.g. mechanical fixings)</a:t>
                      </a:r>
                    </a:p>
                  </a:txBody>
                  <a:tcPr/>
                </a:tc>
                <a:tc>
                  <a:txBody>
                    <a:bodyPr/>
                    <a:lstStyle/>
                    <a:p>
                      <a:r>
                        <a:rPr lang="en-GB" sz="1200"/>
                        <a:t>To save cost, save time to make, may be simpler</a:t>
                      </a:r>
                    </a:p>
                  </a:txBody>
                  <a:tcPr/>
                </a:tc>
                <a:tc>
                  <a:txBody>
                    <a:bodyPr/>
                    <a:lstStyle/>
                    <a:p>
                      <a:r>
                        <a:rPr lang="en-GB" sz="1200"/>
                        <a:t>User = cheaper to buy</a:t>
                      </a:r>
                    </a:p>
                    <a:p>
                      <a:r>
                        <a:rPr lang="en-GB" sz="1200"/>
                        <a:t>Manufacturer = less parts to organise</a:t>
                      </a:r>
                    </a:p>
                  </a:txBody>
                  <a:tcPr/>
                </a:tc>
                <a:tc>
                  <a:txBody>
                    <a:bodyPr/>
                    <a:lstStyle/>
                    <a:p>
                      <a:r>
                        <a:rPr lang="en-GB" sz="1200"/>
                        <a:t>Company that supplies them. May not be cheaper as it will need redesigning</a:t>
                      </a:r>
                    </a:p>
                  </a:txBody>
                  <a:tcPr/>
                </a:tc>
                <a:extLst>
                  <a:ext uri="{0D108BD9-81ED-4DB2-BD59-A6C34878D82A}">
                    <a16:rowId xmlns:a16="http://schemas.microsoft.com/office/drawing/2014/main" val="3708832701"/>
                  </a:ext>
                </a:extLst>
              </a:tr>
              <a:tr h="370840">
                <a:tc>
                  <a:txBody>
                    <a:bodyPr/>
                    <a:lstStyle/>
                    <a:p>
                      <a:r>
                        <a:rPr lang="en-GB" sz="1200"/>
                        <a:t>Weight</a:t>
                      </a:r>
                    </a:p>
                  </a:txBody>
                  <a:tcPr/>
                </a:tc>
                <a:tc>
                  <a:txBody>
                    <a:bodyPr/>
                    <a:lstStyle/>
                    <a:p>
                      <a:r>
                        <a:rPr lang="en-GB" sz="1200"/>
                        <a:t>Save on fuel, easier to move around</a:t>
                      </a:r>
                    </a:p>
                  </a:txBody>
                  <a:tcPr/>
                </a:tc>
                <a:tc>
                  <a:txBody>
                    <a:bodyPr/>
                    <a:lstStyle/>
                    <a:p>
                      <a:r>
                        <a:rPr lang="en-GB" sz="1200"/>
                        <a:t>Less fuel for lorries, cheaper material, better for the planet</a:t>
                      </a:r>
                    </a:p>
                  </a:txBody>
                  <a:tcPr/>
                </a:tc>
                <a:tc>
                  <a:txBody>
                    <a:bodyPr/>
                    <a:lstStyle/>
                    <a:p>
                      <a:r>
                        <a:rPr lang="en-GB" sz="1200"/>
                        <a:t>May not be as sturdy? Feels cheap?</a:t>
                      </a:r>
                    </a:p>
                  </a:txBody>
                  <a:tcPr/>
                </a:tc>
                <a:extLst>
                  <a:ext uri="{0D108BD9-81ED-4DB2-BD59-A6C34878D82A}">
                    <a16:rowId xmlns:a16="http://schemas.microsoft.com/office/drawing/2014/main" val="284917168"/>
                  </a:ext>
                </a:extLst>
              </a:tr>
              <a:tr h="370840">
                <a:tc>
                  <a:txBody>
                    <a:bodyPr/>
                    <a:lstStyle/>
                    <a:p>
                      <a:r>
                        <a:rPr lang="en-GB" sz="1200"/>
                        <a:t>No padded seat</a:t>
                      </a:r>
                    </a:p>
                  </a:txBody>
                  <a:tcPr/>
                </a:tc>
                <a:tc>
                  <a:txBody>
                    <a:bodyPr/>
                    <a:lstStyle/>
                    <a:p>
                      <a:r>
                        <a:rPr lang="en-GB" sz="1200"/>
                        <a:t>Could create a moulded texture to prevent slipping, more ergonomic shape </a:t>
                      </a:r>
                    </a:p>
                  </a:txBody>
                  <a:tcPr/>
                </a:tc>
                <a:tc>
                  <a:txBody>
                    <a:bodyPr/>
                    <a:lstStyle/>
                    <a:p>
                      <a:r>
                        <a:rPr lang="en-GB" sz="1200"/>
                        <a:t>Easier to clean / maintain</a:t>
                      </a:r>
                    </a:p>
                  </a:txBody>
                  <a:tcPr/>
                </a:tc>
                <a:tc>
                  <a:txBody>
                    <a:bodyPr/>
                    <a:lstStyle/>
                    <a:p>
                      <a:r>
                        <a:rPr lang="en-GB" sz="1200"/>
                        <a:t>?</a:t>
                      </a:r>
                    </a:p>
                  </a:txBody>
                  <a:tcPr/>
                </a:tc>
                <a:extLst>
                  <a:ext uri="{0D108BD9-81ED-4DB2-BD59-A6C34878D82A}">
                    <a16:rowId xmlns:a16="http://schemas.microsoft.com/office/drawing/2014/main" val="3085174349"/>
                  </a:ext>
                </a:extLst>
              </a:tr>
              <a:tr h="370840">
                <a:tc>
                  <a:txBody>
                    <a:bodyPr/>
                    <a:lstStyle/>
                    <a:p>
                      <a:r>
                        <a:rPr lang="en-GB" sz="1200"/>
                        <a:t>Size</a:t>
                      </a:r>
                    </a:p>
                  </a:txBody>
                  <a:tcPr/>
                </a:tc>
                <a:tc>
                  <a:txBody>
                    <a:bodyPr/>
                    <a:lstStyle/>
                    <a:p>
                      <a:r>
                        <a:rPr lang="en-GB" sz="1200"/>
                        <a:t>Smaller living spaces</a:t>
                      </a:r>
                    </a:p>
                  </a:txBody>
                  <a:tcPr/>
                </a:tc>
                <a:tc>
                  <a:txBody>
                    <a:bodyPr/>
                    <a:lstStyle/>
                    <a:p>
                      <a:r>
                        <a:rPr lang="en-GB" sz="1200"/>
                        <a:t>?</a:t>
                      </a:r>
                    </a:p>
                  </a:txBody>
                  <a:tcPr/>
                </a:tc>
                <a:tc>
                  <a:txBody>
                    <a:bodyPr/>
                    <a:lstStyle/>
                    <a:p>
                      <a:r>
                        <a:rPr lang="en-GB" sz="1200"/>
                        <a:t>?</a:t>
                      </a:r>
                    </a:p>
                  </a:txBody>
                  <a:tcPr/>
                </a:tc>
                <a:extLst>
                  <a:ext uri="{0D108BD9-81ED-4DB2-BD59-A6C34878D82A}">
                    <a16:rowId xmlns:a16="http://schemas.microsoft.com/office/drawing/2014/main" val="1718683603"/>
                  </a:ext>
                </a:extLst>
              </a:tr>
              <a:tr h="370840">
                <a:tc>
                  <a:txBody>
                    <a:bodyPr/>
                    <a:lstStyle/>
                    <a:p>
                      <a:r>
                        <a:rPr lang="en-GB" sz="1200"/>
                        <a:t>?</a:t>
                      </a:r>
                    </a:p>
                  </a:txBody>
                  <a:tcPr/>
                </a:tc>
                <a:tc>
                  <a:txBody>
                    <a:bodyPr/>
                    <a:lstStyle/>
                    <a:p>
                      <a:r>
                        <a:rPr lang="en-GB" sz="1200"/>
                        <a:t>?</a:t>
                      </a:r>
                    </a:p>
                  </a:txBody>
                  <a:tcPr/>
                </a:tc>
                <a:tc>
                  <a:txBody>
                    <a:bodyPr/>
                    <a:lstStyle/>
                    <a:p>
                      <a:r>
                        <a:rPr lang="en-GB" sz="1200"/>
                        <a:t>?</a:t>
                      </a:r>
                    </a:p>
                  </a:txBody>
                  <a:tcPr/>
                </a:tc>
                <a:tc>
                  <a:txBody>
                    <a:bodyPr/>
                    <a:lstStyle/>
                    <a:p>
                      <a:r>
                        <a:rPr lang="en-GB" sz="1200"/>
                        <a:t>?</a:t>
                      </a:r>
                    </a:p>
                  </a:txBody>
                  <a:tcPr/>
                </a:tc>
                <a:extLst>
                  <a:ext uri="{0D108BD9-81ED-4DB2-BD59-A6C34878D82A}">
                    <a16:rowId xmlns:a16="http://schemas.microsoft.com/office/drawing/2014/main" val="3682769553"/>
                  </a:ext>
                </a:extLst>
              </a:tr>
              <a:tr h="370840">
                <a:tc>
                  <a:txBody>
                    <a:bodyPr/>
                    <a:lstStyle/>
                    <a:p>
                      <a:endParaRPr lang="en-GB" sz="1200"/>
                    </a:p>
                  </a:txBody>
                  <a:tcPr/>
                </a:tc>
                <a:tc>
                  <a:txBody>
                    <a:bodyPr/>
                    <a:lstStyle/>
                    <a:p>
                      <a:endParaRPr lang="en-GB" sz="1200"/>
                    </a:p>
                  </a:txBody>
                  <a:tcPr/>
                </a:tc>
                <a:tc>
                  <a:txBody>
                    <a:bodyPr/>
                    <a:lstStyle/>
                    <a:p>
                      <a:endParaRPr lang="en-GB" sz="1200"/>
                    </a:p>
                  </a:txBody>
                  <a:tcPr/>
                </a:tc>
                <a:tc>
                  <a:txBody>
                    <a:bodyPr/>
                    <a:lstStyle/>
                    <a:p>
                      <a:endParaRPr lang="en-GB" sz="1200"/>
                    </a:p>
                  </a:txBody>
                  <a:tcPr/>
                </a:tc>
                <a:extLst>
                  <a:ext uri="{0D108BD9-81ED-4DB2-BD59-A6C34878D82A}">
                    <a16:rowId xmlns:a16="http://schemas.microsoft.com/office/drawing/2014/main" val="1613018483"/>
                  </a:ext>
                </a:extLst>
              </a:tr>
            </a:tbl>
          </a:graphicData>
        </a:graphic>
      </p:graphicFrame>
    </p:spTree>
    <p:extLst>
      <p:ext uri="{BB962C8B-B14F-4D97-AF65-F5344CB8AC3E}">
        <p14:creationId xmlns:p14="http://schemas.microsoft.com/office/powerpoint/2010/main" val="5593959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321950-D0B7-D39B-DD2C-2977C5A064A7}"/>
              </a:ext>
            </a:extLst>
          </p:cNvPr>
          <p:cNvSpPr>
            <a:spLocks noGrp="1"/>
          </p:cNvSpPr>
          <p:nvPr>
            <p:ph type="title"/>
          </p:nvPr>
        </p:nvSpPr>
        <p:spPr/>
        <p:txBody>
          <a:bodyPr/>
          <a:lstStyle/>
          <a:p>
            <a:r>
              <a:rPr lang="en-GB"/>
              <a:t>Define tasks</a:t>
            </a:r>
            <a:br>
              <a:rPr lang="en-GB"/>
            </a:br>
            <a:endParaRPr lang="en-GB"/>
          </a:p>
        </p:txBody>
      </p:sp>
      <p:grpSp>
        <p:nvGrpSpPr>
          <p:cNvPr id="5" name="Group 4">
            <a:extLst>
              <a:ext uri="{FF2B5EF4-FFF2-40B4-BE49-F238E27FC236}">
                <a16:creationId xmlns:a16="http://schemas.microsoft.com/office/drawing/2014/main" id="{988663B2-CAEE-97D4-CC57-05B2D7D50634}"/>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DD1EB963-C654-0D08-0EC2-04B523C43D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DA643BEB-E014-8DC3-B1F9-935088B8059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2050" name="Picture 2" descr="Ikea Discontinues Expedit Shelves and Replaces with Kallax">
            <a:extLst>
              <a:ext uri="{FF2B5EF4-FFF2-40B4-BE49-F238E27FC236}">
                <a16:creationId xmlns:a16="http://schemas.microsoft.com/office/drawing/2014/main" id="{51036312-93DE-02DA-87AB-BD424250B51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58726" y="1283480"/>
            <a:ext cx="8113755" cy="4462565"/>
          </a:xfrm>
          <a:prstGeom prst="rect">
            <a:avLst/>
          </a:prstGeom>
          <a:noFill/>
          <a:ln>
            <a:solidFill>
              <a:srgbClr val="16F4D0"/>
            </a:solidFill>
          </a:ln>
          <a:extLst>
            <a:ext uri="{909E8E84-426E-40DD-AFC4-6F175D3DCCD1}">
              <a14:hiddenFill xmlns:a14="http://schemas.microsoft.com/office/drawing/2010/main">
                <a:solidFill>
                  <a:srgbClr val="FFFFFF"/>
                </a:solidFill>
              </a14:hiddenFill>
            </a:ext>
          </a:extLst>
        </p:spPr>
      </p:pic>
      <p:sp>
        <p:nvSpPr>
          <p:cNvPr id="14" name="TextBox 13">
            <a:extLst>
              <a:ext uri="{FF2B5EF4-FFF2-40B4-BE49-F238E27FC236}">
                <a16:creationId xmlns:a16="http://schemas.microsoft.com/office/drawing/2014/main" id="{842CA8A4-3FBD-7183-793D-AC164B8F9A40}"/>
              </a:ext>
            </a:extLst>
          </p:cNvPr>
          <p:cNvSpPr txBox="1"/>
          <p:nvPr/>
        </p:nvSpPr>
        <p:spPr>
          <a:xfrm rot="612166">
            <a:off x="6788020" y="1106508"/>
            <a:ext cx="3559207" cy="353943"/>
          </a:xfrm>
          <a:prstGeom prst="rect">
            <a:avLst/>
          </a:prstGeom>
          <a:solidFill>
            <a:srgbClr val="16F4D0"/>
          </a:solidFill>
        </p:spPr>
        <p:txBody>
          <a:bodyPr wrap="square" rtlCol="0">
            <a:spAutoFit/>
          </a:bodyPr>
          <a:lstStyle/>
          <a:p>
            <a:r>
              <a:rPr lang="en-GB">
                <a:latin typeface="+mj-lt"/>
              </a:rPr>
              <a:t>Spot the difference!</a:t>
            </a:r>
          </a:p>
        </p:txBody>
      </p:sp>
      <p:sp>
        <p:nvSpPr>
          <p:cNvPr id="15" name="TextBox 14">
            <a:extLst>
              <a:ext uri="{FF2B5EF4-FFF2-40B4-BE49-F238E27FC236}">
                <a16:creationId xmlns:a16="http://schemas.microsoft.com/office/drawing/2014/main" id="{BA426364-EA01-D34E-C7B6-897D85BAC1A6}"/>
              </a:ext>
            </a:extLst>
          </p:cNvPr>
          <p:cNvSpPr txBox="1"/>
          <p:nvPr/>
        </p:nvSpPr>
        <p:spPr>
          <a:xfrm>
            <a:off x="8544212" y="2834228"/>
            <a:ext cx="1806222" cy="3231654"/>
          </a:xfrm>
          <a:prstGeom prst="rect">
            <a:avLst/>
          </a:prstGeom>
          <a:solidFill>
            <a:schemeClr val="bg1"/>
          </a:solidFill>
          <a:ln>
            <a:solidFill>
              <a:srgbClr val="16F4D0"/>
            </a:solidFill>
          </a:ln>
        </p:spPr>
        <p:txBody>
          <a:bodyPr wrap="square" rtlCol="0">
            <a:spAutoFit/>
          </a:bodyPr>
          <a:lstStyle/>
          <a:p>
            <a:r>
              <a:rPr lang="en-GB" b="0">
                <a:latin typeface="+mj-lt"/>
              </a:rPr>
              <a:t>The ‘</a:t>
            </a:r>
            <a:r>
              <a:rPr lang="en-GB" b="0" err="1">
                <a:latin typeface="+mj-lt"/>
              </a:rPr>
              <a:t>Kallax</a:t>
            </a:r>
            <a:r>
              <a:rPr lang="en-GB" b="0">
                <a:latin typeface="+mj-lt"/>
              </a:rPr>
              <a:t>’ is nearly identical to the ‘</a:t>
            </a:r>
            <a:r>
              <a:rPr lang="en-GB" b="0" err="1">
                <a:latin typeface="+mj-lt"/>
              </a:rPr>
              <a:t>Expedit</a:t>
            </a:r>
            <a:r>
              <a:rPr lang="en-GB" b="0">
                <a:latin typeface="+mj-lt"/>
              </a:rPr>
              <a:t>’, with the same internal sizes and fittings. The major difference is the thickness of the wood that makes the outer edge is slimmed down.</a:t>
            </a:r>
          </a:p>
        </p:txBody>
      </p:sp>
      <p:sp>
        <p:nvSpPr>
          <p:cNvPr id="16" name="TextBox 15">
            <a:extLst>
              <a:ext uri="{FF2B5EF4-FFF2-40B4-BE49-F238E27FC236}">
                <a16:creationId xmlns:a16="http://schemas.microsoft.com/office/drawing/2014/main" id="{3D1AFAA7-79C7-309C-DEEA-D0376F1C729C}"/>
              </a:ext>
            </a:extLst>
          </p:cNvPr>
          <p:cNvSpPr txBox="1"/>
          <p:nvPr/>
        </p:nvSpPr>
        <p:spPr>
          <a:xfrm>
            <a:off x="2063078" y="5466798"/>
            <a:ext cx="5604600" cy="215444"/>
          </a:xfrm>
          <a:prstGeom prst="rect">
            <a:avLst/>
          </a:prstGeom>
          <a:noFill/>
        </p:spPr>
        <p:txBody>
          <a:bodyPr wrap="square">
            <a:spAutoFit/>
          </a:bodyPr>
          <a:lstStyle/>
          <a:p>
            <a:r>
              <a:rPr lang="en-GB" sz="800" b="0" i="1">
                <a:effectLst/>
                <a:latin typeface="+mj-lt"/>
                <a:ea typeface="Calibri" panose="020F0502020204030204" pitchFamily="34" charset="0"/>
              </a:rPr>
              <a:t>Images © IKEA</a:t>
            </a:r>
            <a:endParaRPr lang="en-GB" sz="800" b="0">
              <a:effectLst/>
              <a:latin typeface="+mj-lt"/>
              <a:ea typeface="Calibri" panose="020F0502020204030204" pitchFamily="34" charset="0"/>
            </a:endParaRPr>
          </a:p>
        </p:txBody>
      </p:sp>
    </p:spTree>
    <p:extLst>
      <p:ext uri="{BB962C8B-B14F-4D97-AF65-F5344CB8AC3E}">
        <p14:creationId xmlns:p14="http://schemas.microsoft.com/office/powerpoint/2010/main" val="82840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7AD1ACD-FBF4-9EF1-C48C-0A0CB918A375}"/>
              </a:ext>
            </a:extLst>
          </p:cNvPr>
          <p:cNvSpPr>
            <a:spLocks noGrp="1"/>
          </p:cNvSpPr>
          <p:nvPr>
            <p:ph type="title"/>
          </p:nvPr>
        </p:nvSpPr>
        <p:spPr/>
        <p:txBody>
          <a:bodyPr/>
          <a:lstStyle/>
          <a:p>
            <a:r>
              <a:rPr lang="en-GB">
                <a:solidFill>
                  <a:srgbClr val="0A303F"/>
                </a:solidFill>
              </a:rPr>
              <a:t>Define tasks</a:t>
            </a:r>
            <a:endParaRPr lang="en-GB" sz="4400">
              <a:solidFill>
                <a:srgbClr val="0A303F"/>
              </a:solidFill>
            </a:endParaRPr>
          </a:p>
        </p:txBody>
      </p:sp>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3" name="Google Shape;76;p11">
            <a:extLst>
              <a:ext uri="{FF2B5EF4-FFF2-40B4-BE49-F238E27FC236}">
                <a16:creationId xmlns:a16="http://schemas.microsoft.com/office/drawing/2014/main" id="{0AF7B348-5E07-4A45-974B-4BBA783CC8E7}"/>
              </a:ext>
            </a:extLst>
          </p:cNvPr>
          <p:cNvSpPr txBox="1"/>
          <p:nvPr/>
        </p:nvSpPr>
        <p:spPr>
          <a:xfrm>
            <a:off x="4659085" y="416598"/>
            <a:ext cx="5529944" cy="1445872"/>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000" b="0">
                <a:latin typeface="+mj-lt"/>
              </a:rPr>
              <a:t>Using the cards available, rank the chairs from </a:t>
            </a:r>
            <a:r>
              <a:rPr lang="en-GB" sz="2000">
                <a:latin typeface="+mj-lt"/>
              </a:rPr>
              <a:t>Best to Worst</a:t>
            </a:r>
          </a:p>
          <a:p>
            <a:pPr marL="0" lvl="0" indent="0" algn="l" rtl="0">
              <a:spcBef>
                <a:spcPts val="0"/>
              </a:spcBef>
              <a:spcAft>
                <a:spcPts val="0"/>
              </a:spcAft>
              <a:buNone/>
            </a:pPr>
            <a:endParaRPr lang="en-GB" sz="2000" b="0">
              <a:latin typeface="+mj-lt"/>
            </a:endParaRPr>
          </a:p>
          <a:p>
            <a:pPr marL="0" lvl="0" indent="0" algn="l" rtl="0">
              <a:spcBef>
                <a:spcPts val="0"/>
              </a:spcBef>
              <a:spcAft>
                <a:spcPts val="0"/>
              </a:spcAft>
              <a:buNone/>
            </a:pPr>
            <a:endParaRPr lang="en-GB" sz="2000" b="0">
              <a:latin typeface="+mj-lt"/>
            </a:endParaRPr>
          </a:p>
          <a:p>
            <a:pPr marL="0" lvl="0" indent="0" algn="l" rtl="0">
              <a:spcBef>
                <a:spcPts val="0"/>
              </a:spcBef>
              <a:spcAft>
                <a:spcPts val="0"/>
              </a:spcAft>
              <a:buNone/>
            </a:pPr>
            <a:r>
              <a:rPr lang="en-GB" sz="2000" b="0">
                <a:latin typeface="+mj-lt"/>
              </a:rPr>
              <a:t>Some prompts may change your mind...</a:t>
            </a: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a:p>
            <a:pPr marL="0" lvl="0" indent="0" algn="l" rtl="0">
              <a:spcBef>
                <a:spcPts val="0"/>
              </a:spcBef>
              <a:spcAft>
                <a:spcPts val="0"/>
              </a:spcAft>
              <a:buNone/>
            </a:pPr>
            <a:endParaRPr sz="2000" b="0">
              <a:latin typeface="+mj-lt"/>
            </a:endParaRPr>
          </a:p>
        </p:txBody>
      </p:sp>
      <p:pic>
        <p:nvPicPr>
          <p:cNvPr id="13" name="Picture 2" descr="Free Brown Carving photo and picture">
            <a:extLst>
              <a:ext uri="{FF2B5EF4-FFF2-40B4-BE49-F238E27FC236}">
                <a16:creationId xmlns:a16="http://schemas.microsoft.com/office/drawing/2014/main" id="{47455A79-F229-8DAA-283A-9BE25D61740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3179" y="3570931"/>
            <a:ext cx="1736104" cy="260506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3" descr="A black office chair with wheels&#10;&#10;Description automatically generated">
            <a:extLst>
              <a:ext uri="{FF2B5EF4-FFF2-40B4-BE49-F238E27FC236}">
                <a16:creationId xmlns:a16="http://schemas.microsoft.com/office/drawing/2014/main" id="{B31EF734-9ED3-C20E-ECF9-EC4AC5323050}"/>
              </a:ext>
            </a:extLst>
          </p:cNvPr>
          <p:cNvPicPr>
            <a:picLocks noChangeAspect="1"/>
          </p:cNvPicPr>
          <p:nvPr/>
        </p:nvPicPr>
        <p:blipFill>
          <a:blip r:embed="rId6"/>
          <a:stretch>
            <a:fillRect/>
          </a:stretch>
        </p:blipFill>
        <p:spPr>
          <a:xfrm>
            <a:off x="824205" y="3499773"/>
            <a:ext cx="1784145" cy="2676218"/>
          </a:xfrm>
          <a:prstGeom prst="rect">
            <a:avLst/>
          </a:prstGeom>
        </p:spPr>
      </p:pic>
      <p:pic>
        <p:nvPicPr>
          <p:cNvPr id="15" name="Picture 14" descr="A white plastic chair with black background&#10;&#10;Description automatically generated">
            <a:extLst>
              <a:ext uri="{FF2B5EF4-FFF2-40B4-BE49-F238E27FC236}">
                <a16:creationId xmlns:a16="http://schemas.microsoft.com/office/drawing/2014/main" id="{4E479545-CEB9-D63B-D2CA-616628AAD593}"/>
              </a:ext>
            </a:extLst>
          </p:cNvPr>
          <p:cNvPicPr>
            <a:picLocks noChangeAspect="1"/>
          </p:cNvPicPr>
          <p:nvPr/>
        </p:nvPicPr>
        <p:blipFill>
          <a:blip r:embed="rId7">
            <a:duotone>
              <a:prstClr val="black"/>
              <a:schemeClr val="accent3">
                <a:tint val="45000"/>
                <a:satMod val="400000"/>
              </a:schemeClr>
            </a:duotone>
          </a:blip>
          <a:stretch>
            <a:fillRect/>
          </a:stretch>
        </p:blipFill>
        <p:spPr>
          <a:xfrm>
            <a:off x="717035" y="1258880"/>
            <a:ext cx="1998484" cy="2099347"/>
          </a:xfrm>
          <a:prstGeom prst="rect">
            <a:avLst/>
          </a:prstGeom>
        </p:spPr>
      </p:pic>
      <p:sp>
        <p:nvSpPr>
          <p:cNvPr id="16" name="TextBox 15">
            <a:extLst>
              <a:ext uri="{FF2B5EF4-FFF2-40B4-BE49-F238E27FC236}">
                <a16:creationId xmlns:a16="http://schemas.microsoft.com/office/drawing/2014/main" id="{8DB7F4C6-AF3E-7EAE-44C3-A00C236F30EC}"/>
              </a:ext>
            </a:extLst>
          </p:cNvPr>
          <p:cNvSpPr txBox="1"/>
          <p:nvPr/>
        </p:nvSpPr>
        <p:spPr>
          <a:xfrm>
            <a:off x="5595257" y="2426637"/>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Best for the environment</a:t>
            </a:r>
          </a:p>
        </p:txBody>
      </p:sp>
      <p:sp>
        <p:nvSpPr>
          <p:cNvPr id="18" name="TextBox 17">
            <a:extLst>
              <a:ext uri="{FF2B5EF4-FFF2-40B4-BE49-F238E27FC236}">
                <a16:creationId xmlns:a16="http://schemas.microsoft.com/office/drawing/2014/main" id="{BF692A47-5C6A-2FF0-9EB7-B2E05D696F82}"/>
              </a:ext>
            </a:extLst>
          </p:cNvPr>
          <p:cNvSpPr txBox="1"/>
          <p:nvPr/>
        </p:nvSpPr>
        <p:spPr>
          <a:xfrm>
            <a:off x="5595257" y="2949858"/>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Transporting</a:t>
            </a:r>
          </a:p>
        </p:txBody>
      </p:sp>
      <p:sp>
        <p:nvSpPr>
          <p:cNvPr id="20" name="TextBox 19">
            <a:extLst>
              <a:ext uri="{FF2B5EF4-FFF2-40B4-BE49-F238E27FC236}">
                <a16:creationId xmlns:a16="http://schemas.microsoft.com/office/drawing/2014/main" id="{E4994AE9-57AB-10D9-FA28-E16DAFAAABFE}"/>
              </a:ext>
            </a:extLst>
          </p:cNvPr>
          <p:cNvSpPr txBox="1"/>
          <p:nvPr/>
        </p:nvSpPr>
        <p:spPr>
          <a:xfrm>
            <a:off x="5595257" y="3512757"/>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Recycling</a:t>
            </a:r>
          </a:p>
        </p:txBody>
      </p:sp>
      <p:sp>
        <p:nvSpPr>
          <p:cNvPr id="22" name="TextBox 21">
            <a:extLst>
              <a:ext uri="{FF2B5EF4-FFF2-40B4-BE49-F238E27FC236}">
                <a16:creationId xmlns:a16="http://schemas.microsoft.com/office/drawing/2014/main" id="{05CC5A77-BA9B-2AFE-4831-1E61D3ACFCFC}"/>
              </a:ext>
            </a:extLst>
          </p:cNvPr>
          <p:cNvSpPr txBox="1"/>
          <p:nvPr/>
        </p:nvSpPr>
        <p:spPr>
          <a:xfrm>
            <a:off x="5595257" y="4099380"/>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How it’s manufactured</a:t>
            </a:r>
          </a:p>
        </p:txBody>
      </p:sp>
      <p:sp>
        <p:nvSpPr>
          <p:cNvPr id="24" name="TextBox 23">
            <a:extLst>
              <a:ext uri="{FF2B5EF4-FFF2-40B4-BE49-F238E27FC236}">
                <a16:creationId xmlns:a16="http://schemas.microsoft.com/office/drawing/2014/main" id="{117FE540-0524-CD27-2642-D814096DFB4B}"/>
              </a:ext>
            </a:extLst>
          </p:cNvPr>
          <p:cNvSpPr txBox="1"/>
          <p:nvPr/>
        </p:nvSpPr>
        <p:spPr>
          <a:xfrm>
            <a:off x="5595256" y="4660910"/>
            <a:ext cx="3929743" cy="353943"/>
          </a:xfrm>
          <a:prstGeom prst="rect">
            <a:avLst/>
          </a:prstGeom>
          <a:solidFill>
            <a:srgbClr val="16F4D0"/>
          </a:solidFill>
        </p:spPr>
        <p:txBody>
          <a:bodyPr wrap="square">
            <a:spAutoFit/>
          </a:bodyPr>
          <a:lstStyle/>
          <a:p>
            <a:pPr marL="0" lvl="0" indent="0" algn="l" rtl="0">
              <a:spcBef>
                <a:spcPts val="0"/>
              </a:spcBef>
              <a:spcAft>
                <a:spcPts val="0"/>
              </a:spcAft>
              <a:buNone/>
            </a:pPr>
            <a:r>
              <a:rPr lang="en-GB" b="0">
                <a:latin typeface="+mj-lt"/>
              </a:rPr>
              <a:t>Overall</a:t>
            </a:r>
          </a:p>
        </p:txBody>
      </p:sp>
    </p:spTree>
    <p:extLst>
      <p:ext uri="{BB962C8B-B14F-4D97-AF65-F5344CB8AC3E}">
        <p14:creationId xmlns:p14="http://schemas.microsoft.com/office/powerpoint/2010/main" val="145787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animBg="1"/>
      <p:bldP spid="20" grpId="0" animBg="1"/>
      <p:bldP spid="22" grpId="0" animBg="1"/>
      <p:bldP spid="24" grpId="0" animBg="1"/>
    </p:bld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915170B6-1029-37DA-B2C0-9CE070723A4A}"/>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88893B74-68DF-40AA-83E5-19BB7DDD9D2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B4E6D995-8906-03DA-CC14-D044F6C4E44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26" name="Picture 2" descr="Free Brown Carving photo and picture">
            <a:extLst>
              <a:ext uri="{FF2B5EF4-FFF2-40B4-BE49-F238E27FC236}">
                <a16:creationId xmlns:a16="http://schemas.microsoft.com/office/drawing/2014/main" id="{B5047CBE-8778-76B1-DCB3-5E95465973BC}"/>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209246" y="552374"/>
            <a:ext cx="3050668" cy="4577591"/>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6" descr="A black office chair with wheels&#10;&#10;Description automatically generated">
            <a:extLst>
              <a:ext uri="{FF2B5EF4-FFF2-40B4-BE49-F238E27FC236}">
                <a16:creationId xmlns:a16="http://schemas.microsoft.com/office/drawing/2014/main" id="{6551468C-2AF3-82AA-FC09-D8AE72749830}"/>
              </a:ext>
            </a:extLst>
          </p:cNvPr>
          <p:cNvPicPr>
            <a:picLocks noChangeAspect="1"/>
          </p:cNvPicPr>
          <p:nvPr/>
        </p:nvPicPr>
        <p:blipFill>
          <a:blip r:embed="rId6"/>
          <a:stretch>
            <a:fillRect/>
          </a:stretch>
        </p:blipFill>
        <p:spPr>
          <a:xfrm>
            <a:off x="92781" y="625846"/>
            <a:ext cx="3135086" cy="4702629"/>
          </a:xfrm>
          <a:prstGeom prst="rect">
            <a:avLst/>
          </a:prstGeom>
        </p:spPr>
      </p:pic>
      <p:pic>
        <p:nvPicPr>
          <p:cNvPr id="19" name="Picture 18" descr="A white plastic chair with black background&#10;&#10;Description automatically generated">
            <a:extLst>
              <a:ext uri="{FF2B5EF4-FFF2-40B4-BE49-F238E27FC236}">
                <a16:creationId xmlns:a16="http://schemas.microsoft.com/office/drawing/2014/main" id="{D62265CA-1E2F-8C94-B7F2-E2AFCF31BF7A}"/>
              </a:ext>
            </a:extLst>
          </p:cNvPr>
          <p:cNvPicPr>
            <a:picLocks noChangeAspect="1"/>
          </p:cNvPicPr>
          <p:nvPr/>
        </p:nvPicPr>
        <p:blipFill>
          <a:blip r:embed="rId7">
            <a:duotone>
              <a:prstClr val="black"/>
              <a:schemeClr val="accent3">
                <a:tint val="45000"/>
                <a:satMod val="400000"/>
              </a:schemeClr>
            </a:duotone>
          </a:blip>
          <a:stretch>
            <a:fillRect/>
          </a:stretch>
        </p:blipFill>
        <p:spPr>
          <a:xfrm>
            <a:off x="3537902" y="1132681"/>
            <a:ext cx="3511721" cy="3688957"/>
          </a:xfrm>
          <a:prstGeom prst="rect">
            <a:avLst/>
          </a:prstGeom>
        </p:spPr>
      </p:pic>
      <p:sp>
        <p:nvSpPr>
          <p:cNvPr id="20" name="Rectangle 19">
            <a:extLst>
              <a:ext uri="{FF2B5EF4-FFF2-40B4-BE49-F238E27FC236}">
                <a16:creationId xmlns:a16="http://schemas.microsoft.com/office/drawing/2014/main" id="{8D05341B-A4FA-7733-2EFA-B81CE1828371}"/>
              </a:ext>
            </a:extLst>
          </p:cNvPr>
          <p:cNvSpPr/>
          <p:nvPr/>
        </p:nvSpPr>
        <p:spPr>
          <a:xfrm>
            <a:off x="3608804" y="520857"/>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Rectangle 20">
            <a:extLst>
              <a:ext uri="{FF2B5EF4-FFF2-40B4-BE49-F238E27FC236}">
                <a16:creationId xmlns:a16="http://schemas.microsoft.com/office/drawing/2014/main" id="{07B85A98-D7EC-E020-961B-97FA21B9C892}"/>
              </a:ext>
            </a:extLst>
          </p:cNvPr>
          <p:cNvSpPr/>
          <p:nvPr/>
        </p:nvSpPr>
        <p:spPr>
          <a:xfrm>
            <a:off x="7049621" y="519200"/>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Rectangle 21">
            <a:extLst>
              <a:ext uri="{FF2B5EF4-FFF2-40B4-BE49-F238E27FC236}">
                <a16:creationId xmlns:a16="http://schemas.microsoft.com/office/drawing/2014/main" id="{DA21E63A-AFDB-70C8-C32B-B92C061A41FA}"/>
              </a:ext>
            </a:extLst>
          </p:cNvPr>
          <p:cNvSpPr/>
          <p:nvPr/>
        </p:nvSpPr>
        <p:spPr>
          <a:xfrm>
            <a:off x="150029" y="520857"/>
            <a:ext cx="3369915" cy="4702629"/>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344577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54015394"/>
              </p:ext>
            </p:extLst>
          </p:nvPr>
        </p:nvGraphicFramePr>
        <p:xfrm>
          <a:off x="576000" y="1136541"/>
          <a:ext cx="11040000" cy="4687982"/>
        </p:xfrm>
        <a:graphic>
          <a:graphicData uri="http://schemas.openxmlformats.org/drawingml/2006/table">
            <a:tbl>
              <a:tblPr firstRow="1" bandRow="1">
                <a:tableStyleId>{5940675A-B579-460E-94D1-54222C63F5DA}</a:tableStyleId>
              </a:tblPr>
              <a:tblGrid>
                <a:gridCol w="5959972">
                  <a:extLst>
                    <a:ext uri="{9D8B030D-6E8A-4147-A177-3AD203B41FA5}">
                      <a16:colId xmlns:a16="http://schemas.microsoft.com/office/drawing/2014/main" val="336422520"/>
                    </a:ext>
                  </a:extLst>
                </a:gridCol>
                <a:gridCol w="5080028">
                  <a:extLst>
                    <a:ext uri="{9D8B030D-6E8A-4147-A177-3AD203B41FA5}">
                      <a16:colId xmlns:a16="http://schemas.microsoft.com/office/drawing/2014/main" val="1485661640"/>
                    </a:ext>
                  </a:extLst>
                </a:gridCol>
              </a:tblGrid>
              <a:tr h="390302">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‘Profile sketches’</a:t>
                      </a:r>
                    </a:p>
                  </a:txBody>
                  <a:tcPr>
                    <a:solidFill>
                      <a:srgbClr val="F60493"/>
                    </a:solidFill>
                  </a:tcPr>
                </a:tc>
                <a:tc>
                  <a:txBody>
                    <a:bodyPr/>
                    <a:lstStyle/>
                    <a:p>
                      <a:pPr algn="ctr"/>
                      <a:r>
                        <a:rPr lang="en-GB" b="1">
                          <a:solidFill>
                            <a:schemeClr val="bg1"/>
                          </a:solidFill>
                        </a:rPr>
                        <a:t>‘Parametric models’</a:t>
                      </a:r>
                    </a:p>
                  </a:txBody>
                  <a:tcPr>
                    <a:solidFill>
                      <a:srgbClr val="F60493"/>
                    </a:solidFill>
                  </a:tcPr>
                </a:tc>
                <a:extLst>
                  <a:ext uri="{0D108BD9-81ED-4DB2-BD59-A6C34878D82A}">
                    <a16:rowId xmlns:a16="http://schemas.microsoft.com/office/drawing/2014/main" val="3391378453"/>
                  </a:ext>
                </a:extLst>
              </a:tr>
              <a:tr h="2535869">
                <a:tc>
                  <a:txBody>
                    <a:bodyPr/>
                    <a:lstStyle/>
                    <a:p>
                      <a:r>
                        <a:rPr lang="en-GB" sz="1200"/>
                        <a:t>Many items of furniture are recognisable by their profile. Think of orthographic views where you are looking at the front, side etc.</a:t>
                      </a:r>
                    </a:p>
                    <a:p>
                      <a:r>
                        <a:rPr lang="en-GB" sz="1200"/>
                        <a:t>Your students can save time drawing in 3D in the early stages of ideation by just sketching out the profiles. These could be used to:</a:t>
                      </a:r>
                    </a:p>
                    <a:p>
                      <a:pPr marL="171450" indent="-171450">
                        <a:buFont typeface="Arial" panose="020B0604020202020204" pitchFamily="34" charset="0"/>
                        <a:buChar char="•"/>
                      </a:pPr>
                      <a:r>
                        <a:rPr lang="en-GB" sz="1200" b="1"/>
                        <a:t>Scale and proportion</a:t>
                      </a:r>
                      <a:r>
                        <a:rPr lang="en-GB" sz="1200"/>
                        <a:t>. Drawing just the profile we can get a feel for the thickness of materials, the proportion etc. It’s also much easier to change or redraw a profile sketch.</a:t>
                      </a:r>
                    </a:p>
                    <a:p>
                      <a:pPr marL="171450" indent="-171450">
                        <a:buFont typeface="Arial" panose="020B0604020202020204" pitchFamily="34" charset="0"/>
                        <a:buChar char="•"/>
                      </a:pPr>
                      <a:r>
                        <a:rPr lang="en-GB" sz="1200" b="1"/>
                        <a:t>Ergonomics</a:t>
                      </a:r>
                      <a:r>
                        <a:rPr lang="en-GB" sz="1200"/>
                        <a:t>. Using readily available ergonomes that can be printed off. You could use these to sketch the profiles to match the scale and proportion of the human form (see next slide).</a:t>
                      </a:r>
                    </a:p>
                    <a:p>
                      <a:pPr marL="171450" indent="-171450">
                        <a:buFont typeface="Arial" panose="020B0604020202020204" pitchFamily="34" charset="0"/>
                        <a:buChar char="•"/>
                      </a:pPr>
                      <a:r>
                        <a:rPr lang="en-GB" sz="1200" b="1"/>
                        <a:t>Assembly and fittings</a:t>
                      </a:r>
                      <a:r>
                        <a:rPr lang="en-GB" sz="1200"/>
                        <a:t>. It is easier to show where parts fit together or how they move or operate from a ‘flat’ profile view</a:t>
                      </a:r>
                    </a:p>
                    <a:p>
                      <a:pPr marL="171450" indent="-171450">
                        <a:buFont typeface="Arial" panose="020B0604020202020204" pitchFamily="34" charset="0"/>
                        <a:buChar char="•"/>
                      </a:pPr>
                      <a:r>
                        <a:rPr lang="en-GB" sz="1200" b="1"/>
                        <a:t>Interaction with other furniture</a:t>
                      </a:r>
                      <a:r>
                        <a:rPr lang="en-GB" sz="1200"/>
                        <a:t>. Student will often draw one element of a set of furniture, such as a chair, without considering how it interacts with a desk or how a wheelchair might need to access furniture. Trying to draw all these elements in 3D can get very complicated so stick to simple profile sketches.</a:t>
                      </a:r>
                    </a:p>
                    <a:p>
                      <a:pPr marL="171450" indent="-171450">
                        <a:buFont typeface="Arial" panose="020B0604020202020204" pitchFamily="34" charset="0"/>
                        <a:buChar char="•"/>
                      </a:pPr>
                      <a:r>
                        <a:rPr lang="en-GB" sz="1200" b="1"/>
                        <a:t>Aesthetics</a:t>
                      </a:r>
                      <a:r>
                        <a:rPr lang="en-GB" sz="1200"/>
                        <a:t>. You can tell a lot from the profile of a piece of furniture in terms of form, proportion, curvature etc. These can help to define the object in the early stage of ideation so they can be developed further as it develops.</a:t>
                      </a:r>
                    </a:p>
                    <a:p>
                      <a:pPr marL="171450" indent="-171450">
                        <a:buFont typeface="Arial" panose="020B0604020202020204" pitchFamily="34" charset="0"/>
                        <a:buChar char="•"/>
                      </a:pPr>
                      <a:endParaRPr lang="en-GB" sz="1200"/>
                    </a:p>
                    <a:p>
                      <a:pPr marL="0" indent="0">
                        <a:buFont typeface="Arial" panose="020B0604020202020204" pitchFamily="34" charset="0"/>
                        <a:buNone/>
                      </a:pPr>
                      <a:r>
                        <a:rPr lang="en-GB" sz="1200"/>
                        <a:t>As ideas progress, the drawing / render / sketch will likely increase in complexity, but keeping the initial ideas simpler will help to develop the important fundamental aspects of the design.</a:t>
                      </a:r>
                      <a:endParaRPr lang="en-GB" sz="1200">
                        <a:highlight>
                          <a:srgbClr val="FFFF00"/>
                        </a:highlight>
                      </a:endParaRPr>
                    </a:p>
                  </a:txBody>
                  <a:tcPr/>
                </a:tc>
                <a:tc>
                  <a:txBody>
                    <a:bodyPr/>
                    <a:lstStyle/>
                    <a:p>
                      <a:r>
                        <a:rPr lang="en-GB" sz="1200"/>
                        <a:t>Not all software is parametric. Can your students define/understand what parametric modelling is and use the most suitable software when developing their designs?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1"/>
                        <a:t>SketchUp and Tinkercad</a:t>
                      </a:r>
                      <a:r>
                        <a:rPr lang="en-GB" sz="1200"/>
                        <a:t>. Often used by younger learners due to the simple interface and access to modelling tools. Neither is parametric, there is no feature or history tree that can be edited. While you can edit dimensions at any time in Tinkercad making it more useful, SketchUp is difficult to work with when you want to change dimensions later.</a:t>
                      </a:r>
                    </a:p>
                    <a:p>
                      <a:pPr marL="171450" indent="-171450">
                        <a:buFont typeface="Arial" panose="020B0604020202020204" pitchFamily="34" charset="0"/>
                        <a:buChar char="•"/>
                      </a:pPr>
                      <a:r>
                        <a:rPr lang="en-GB" sz="1200" b="1"/>
                        <a:t>Onshape</a:t>
                      </a:r>
                      <a:r>
                        <a:rPr lang="en-GB" sz="1200"/>
                        <a:t>. One of the best packages to use as its cloud based and intuitive to use. It has a full set of parametric modelling tools and is very accurate.</a:t>
                      </a:r>
                    </a:p>
                    <a:p>
                      <a:pPr marL="171450" indent="-171450">
                        <a:buFont typeface="Arial" panose="020B0604020202020204" pitchFamily="34" charset="0"/>
                        <a:buChar char="•"/>
                      </a:pPr>
                      <a:r>
                        <a:rPr lang="en-GB" sz="1200" b="1"/>
                        <a:t>Fusion and Solidedge</a:t>
                      </a:r>
                      <a:r>
                        <a:rPr lang="en-GB" sz="1200"/>
                        <a:t>. These are industry standard packages that have all the main features you would need but also the ability to render out images. Solidedge has generative design included as standard </a:t>
                      </a:r>
                    </a:p>
                    <a:p>
                      <a:pPr marL="171450" indent="-171450">
                        <a:buFont typeface="Arial" panose="020B0604020202020204" pitchFamily="34" charset="0"/>
                        <a:buChar char="•"/>
                      </a:pPr>
                      <a:r>
                        <a:rPr lang="en-GB" sz="1200" b="1"/>
                        <a:t>Solidworks</a:t>
                      </a:r>
                      <a:r>
                        <a:rPr lang="en-GB" sz="1200"/>
                        <a:t>. Has all the features of the software listed above, but is not free. It is. however, the most widely used software in industry so well worth learning and using if you have it.</a:t>
                      </a:r>
                    </a:p>
                    <a:p>
                      <a:pPr marL="171450" indent="-171450">
                        <a:buFont typeface="Arial" panose="020B0604020202020204" pitchFamily="34" charset="0"/>
                        <a:buChar char="•"/>
                      </a:pPr>
                      <a:endParaRPr lang="en-GB" sz="1200"/>
                    </a:p>
                    <a:p>
                      <a:r>
                        <a:rPr lang="en-GB" sz="1200"/>
                        <a:t>Choose from the software above based on your needs and resources and follow the tutorials in the curriculum units to use parametric modelling in your D&amp;T lessons.</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8741487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FC42C60-B951-E049-D5C4-FE7B287E34C8}"/>
              </a:ext>
            </a:extLst>
          </p:cNvPr>
          <p:cNvSpPr>
            <a:spLocks noGrp="1"/>
          </p:cNvSpPr>
          <p:nvPr>
            <p:ph idx="4294967295"/>
          </p:nvPr>
        </p:nvSpPr>
        <p:spPr>
          <a:xfrm>
            <a:off x="667314" y="1070173"/>
            <a:ext cx="8593309" cy="4475402"/>
          </a:xfrm>
        </p:spPr>
        <p:txBody>
          <a:bodyPr>
            <a:normAutofit fontScale="92500" lnSpcReduction="10000"/>
          </a:bodyPr>
          <a:lstStyle/>
          <a:p>
            <a:pPr marL="447675" indent="-447675">
              <a:lnSpc>
                <a:spcPct val="150000"/>
              </a:lnSpc>
              <a:buFont typeface="+mj-lt"/>
              <a:buAutoNum type="arabicPeriod"/>
            </a:pPr>
            <a:r>
              <a:rPr lang="en-GB" sz="2400" b="1">
                <a:latin typeface="+mj-lt"/>
                <a:ea typeface="Roboto" panose="02000000000000000000" pitchFamily="2" charset="0"/>
                <a:cs typeface="Roboto" panose="02000000000000000000" pitchFamily="2" charset="0"/>
              </a:rPr>
              <a:t>Design Context</a:t>
            </a:r>
          </a:p>
          <a:p>
            <a:pPr marL="447675" indent="-447675">
              <a:lnSpc>
                <a:spcPct val="150000"/>
              </a:lnSpc>
              <a:buFont typeface="+mj-lt"/>
              <a:buAutoNum type="arabicPeriod"/>
            </a:pPr>
            <a:r>
              <a:rPr lang="en-GB" sz="2400" b="1">
                <a:solidFill>
                  <a:srgbClr val="ACACDE"/>
                </a:solidFill>
                <a:latin typeface="+mj-lt"/>
                <a:ea typeface="Roboto" panose="02000000000000000000" pitchFamily="2" charset="0"/>
                <a:cs typeface="Roboto" panose="02000000000000000000" pitchFamily="2" charset="0"/>
              </a:rPr>
              <a:t>Empathize</a:t>
            </a:r>
          </a:p>
          <a:p>
            <a:pPr marL="457200" indent="-457200">
              <a:lnSpc>
                <a:spcPct val="150000"/>
              </a:lnSpc>
              <a:buAutoNum type="arabicPeriod"/>
            </a:pPr>
            <a:r>
              <a:rPr lang="en-GB" sz="2400" b="1">
                <a:solidFill>
                  <a:srgbClr val="16F4D0"/>
                </a:solidFill>
                <a:latin typeface="+mj-lt"/>
                <a:ea typeface="Roboto" panose="02000000000000000000" pitchFamily="2" charset="0"/>
                <a:cs typeface="Roboto" panose="02000000000000000000" pitchFamily="2" charset="0"/>
              </a:rPr>
              <a:t>Define</a:t>
            </a:r>
          </a:p>
          <a:p>
            <a:pPr marL="457200" indent="-457200">
              <a:lnSpc>
                <a:spcPct val="150000"/>
              </a:lnSpc>
              <a:buFont typeface="Arial"/>
              <a:buAutoNum type="arabicPeriod"/>
            </a:pPr>
            <a:r>
              <a:rPr lang="en-GB" sz="2400" b="1">
                <a:solidFill>
                  <a:srgbClr val="F60493"/>
                </a:solidFill>
                <a:latin typeface="+mj-lt"/>
                <a:ea typeface="Roboto" panose="02000000000000000000" pitchFamily="2" charset="0"/>
                <a:cs typeface="Roboto" panose="02000000000000000000" pitchFamily="2" charset="0"/>
              </a:rPr>
              <a:t>Ideate</a:t>
            </a:r>
          </a:p>
          <a:p>
            <a:pPr marL="457200" indent="-457200">
              <a:lnSpc>
                <a:spcPct val="150000"/>
              </a:lnSpc>
              <a:buFont typeface="Arial"/>
              <a:buAutoNum type="arabicPeriod"/>
            </a:pPr>
            <a:r>
              <a:rPr lang="en-GB" sz="2400" b="1">
                <a:solidFill>
                  <a:srgbClr val="FE4C00"/>
                </a:solidFill>
                <a:latin typeface="+mj-lt"/>
                <a:ea typeface="Roboto" panose="02000000000000000000" pitchFamily="2" charset="0"/>
                <a:cs typeface="Roboto" panose="02000000000000000000" pitchFamily="2" charset="0"/>
              </a:rPr>
              <a:t>Prototype</a:t>
            </a:r>
          </a:p>
          <a:p>
            <a:pPr marL="457200" indent="-457200">
              <a:lnSpc>
                <a:spcPct val="150000"/>
              </a:lnSpc>
              <a:buFont typeface="Arial"/>
              <a:buAutoNum type="arabicPeriod"/>
            </a:pPr>
            <a:r>
              <a:rPr lang="en-GB" sz="2400" b="1">
                <a:solidFill>
                  <a:srgbClr val="429EA6"/>
                </a:solidFill>
                <a:latin typeface="+mj-lt"/>
                <a:ea typeface="Roboto" panose="02000000000000000000" pitchFamily="2" charset="0"/>
                <a:cs typeface="Roboto" panose="02000000000000000000" pitchFamily="2" charset="0"/>
              </a:rPr>
              <a:t>Test</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Focused Tasks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Investigative and Evaluative Activities</a:t>
            </a:r>
          </a:p>
          <a:p>
            <a:pPr marL="457200" indent="-457200">
              <a:lnSpc>
                <a:spcPct val="150000"/>
              </a:lnSpc>
              <a:buFont typeface="Arial"/>
              <a:buAutoNum type="arabicPeriod"/>
            </a:pPr>
            <a:r>
              <a:rPr lang="en-GB" sz="2400" b="1">
                <a:latin typeface="+mj-lt"/>
                <a:ea typeface="Roboto" panose="02000000000000000000" pitchFamily="2" charset="0"/>
                <a:cs typeface="Roboto" panose="02000000000000000000" pitchFamily="2" charset="0"/>
              </a:rPr>
              <a:t>Supporting units</a:t>
            </a:r>
          </a:p>
          <a:p>
            <a:pPr>
              <a:lnSpc>
                <a:spcPct val="150000"/>
              </a:lnSpc>
            </a:pPr>
            <a:endParaRPr lang="en-GB" sz="2400">
              <a:solidFill>
                <a:srgbClr val="0A303F"/>
              </a:solidFill>
              <a:latin typeface="+mj-lt"/>
              <a:ea typeface="Roboto" panose="02000000000000000000" pitchFamily="2" charset="0"/>
              <a:cs typeface="Roboto" panose="02000000000000000000" pitchFamily="2" charset="0"/>
            </a:endParaRPr>
          </a:p>
        </p:txBody>
      </p:sp>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Contents</a:t>
            </a:r>
            <a:endParaRPr lang="en-GB" sz="4400"/>
          </a:p>
        </p:txBody>
      </p:sp>
      <p:sp>
        <p:nvSpPr>
          <p:cNvPr id="2" name="Hexagon 1">
            <a:hlinkClick r:id="rId3" action="ppaction://hlinksldjump"/>
            <a:extLst>
              <a:ext uri="{FF2B5EF4-FFF2-40B4-BE49-F238E27FC236}">
                <a16:creationId xmlns:a16="http://schemas.microsoft.com/office/drawing/2014/main" id="{59D69DE5-60E5-2909-0953-C34B830937B8}"/>
              </a:ext>
            </a:extLst>
          </p:cNvPr>
          <p:cNvSpPr/>
          <p:nvPr/>
        </p:nvSpPr>
        <p:spPr>
          <a:xfrm>
            <a:off x="10535920" y="325120"/>
            <a:ext cx="1215585" cy="1047918"/>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Hexagon 3">
            <a:hlinkClick r:id="rId4" action="ppaction://hlinksldjump"/>
            <a:extLst>
              <a:ext uri="{FF2B5EF4-FFF2-40B4-BE49-F238E27FC236}">
                <a16:creationId xmlns:a16="http://schemas.microsoft.com/office/drawing/2014/main" id="{5F2A5701-DD13-F9AE-01F4-ABF466D0CECB}"/>
              </a:ext>
            </a:extLst>
          </p:cNvPr>
          <p:cNvSpPr/>
          <p:nvPr/>
        </p:nvSpPr>
        <p:spPr>
          <a:xfrm>
            <a:off x="10535920" y="1483359"/>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Hexagon 5">
            <a:hlinkClick r:id="rId5" action="ppaction://hlinksldjump"/>
            <a:extLst>
              <a:ext uri="{FF2B5EF4-FFF2-40B4-BE49-F238E27FC236}">
                <a16:creationId xmlns:a16="http://schemas.microsoft.com/office/drawing/2014/main" id="{1C3BDB0F-7B24-8A42-4A07-58D9AFE3DD23}"/>
              </a:ext>
            </a:extLst>
          </p:cNvPr>
          <p:cNvSpPr/>
          <p:nvPr/>
        </p:nvSpPr>
        <p:spPr>
          <a:xfrm>
            <a:off x="10581021" y="2563837"/>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Hexagon 6">
            <a:hlinkClick r:id="rId6" action="ppaction://hlinksldjump"/>
            <a:extLst>
              <a:ext uri="{FF2B5EF4-FFF2-40B4-BE49-F238E27FC236}">
                <a16:creationId xmlns:a16="http://schemas.microsoft.com/office/drawing/2014/main" id="{286E6EE8-CDA4-5835-9D20-9B6153BA914A}"/>
              </a:ext>
            </a:extLst>
          </p:cNvPr>
          <p:cNvSpPr/>
          <p:nvPr/>
        </p:nvSpPr>
        <p:spPr>
          <a:xfrm>
            <a:off x="10581021" y="3684955"/>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Hexagon 8">
            <a:hlinkClick r:id="rId7" action="ppaction://hlinksldjump"/>
            <a:extLst>
              <a:ext uri="{FF2B5EF4-FFF2-40B4-BE49-F238E27FC236}">
                <a16:creationId xmlns:a16="http://schemas.microsoft.com/office/drawing/2014/main" id="{20C236CB-05C3-D195-519C-40832CF16A8B}"/>
              </a:ext>
            </a:extLst>
          </p:cNvPr>
          <p:cNvSpPr/>
          <p:nvPr/>
        </p:nvSpPr>
        <p:spPr>
          <a:xfrm>
            <a:off x="10581021" y="4853991"/>
            <a:ext cx="1125382" cy="970157"/>
          </a:xfrm>
          <a:prstGeom prst="hexagon">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3B5602A3-6F7F-942B-902E-1704E8AE3F80}"/>
              </a:ext>
            </a:extLst>
          </p:cNvPr>
          <p:cNvGrpSpPr/>
          <p:nvPr/>
        </p:nvGrpSpPr>
        <p:grpSpPr>
          <a:xfrm>
            <a:off x="432943" y="5998158"/>
            <a:ext cx="4003046" cy="723853"/>
            <a:chOff x="432943" y="5998158"/>
            <a:chExt cx="4003046" cy="723853"/>
          </a:xfrm>
        </p:grpSpPr>
        <p:pic>
          <p:nvPicPr>
            <p:cNvPr id="11" name="Picture 10" descr="A red letter k on a black background&#10;&#10;Description automatically generated">
              <a:extLst>
                <a:ext uri="{FF2B5EF4-FFF2-40B4-BE49-F238E27FC236}">
                  <a16:creationId xmlns:a16="http://schemas.microsoft.com/office/drawing/2014/main" id="{9B825462-A0A6-A724-78C9-39D6B89A0C88}"/>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131BBF36-D2B6-9840-6967-3000CEA5B029}"/>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131051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3080" name="Picture 8" descr="Isamu Noguchi – Store norske leksikon">
            <a:extLst>
              <a:ext uri="{FF2B5EF4-FFF2-40B4-BE49-F238E27FC236}">
                <a16:creationId xmlns:a16="http://schemas.microsoft.com/office/drawing/2014/main" id="{91EF9DC4-1E53-B895-980A-786E6B2D94A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606693" y="3753083"/>
            <a:ext cx="3727651" cy="2699657"/>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1565760512"/>
              </p:ext>
            </p:extLst>
          </p:nvPr>
        </p:nvGraphicFramePr>
        <p:xfrm>
          <a:off x="576000" y="1136542"/>
          <a:ext cx="4507629" cy="4545801"/>
        </p:xfrm>
        <a:graphic>
          <a:graphicData uri="http://schemas.openxmlformats.org/drawingml/2006/table">
            <a:tbl>
              <a:tblPr firstRow="1" bandRow="1">
                <a:tableStyleId>{5940675A-B579-460E-94D1-54222C63F5DA}</a:tableStyleId>
              </a:tblPr>
              <a:tblGrid>
                <a:gridCol w="4507629">
                  <a:extLst>
                    <a:ext uri="{9D8B030D-6E8A-4147-A177-3AD203B41FA5}">
                      <a16:colId xmlns:a16="http://schemas.microsoft.com/office/drawing/2014/main" val="336422520"/>
                    </a:ext>
                  </a:extLst>
                </a:gridCol>
              </a:tblGrid>
              <a:tr h="51690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b="1">
                          <a:solidFill>
                            <a:schemeClr val="bg1"/>
                          </a:solidFill>
                        </a:rPr>
                        <a:t>‘View it in different ways’</a:t>
                      </a:r>
                    </a:p>
                  </a:txBody>
                  <a:tcPr>
                    <a:solidFill>
                      <a:srgbClr val="F60493"/>
                    </a:solidFill>
                  </a:tcPr>
                </a:tc>
                <a:extLst>
                  <a:ext uri="{0D108BD9-81ED-4DB2-BD59-A6C34878D82A}">
                    <a16:rowId xmlns:a16="http://schemas.microsoft.com/office/drawing/2014/main" val="3391378453"/>
                  </a:ext>
                </a:extLst>
              </a:tr>
              <a:tr h="4028895">
                <a:tc>
                  <a:txBody>
                    <a:bodyPr/>
                    <a:lstStyle/>
                    <a:p>
                      <a:r>
                        <a:rPr lang="en-GB" sz="1200"/>
                        <a:t>The 800 series is one example of where things were viewed in a different way to come up with an alternative solution. One famous example is the designer of the mini, Alec Issigonis.</a:t>
                      </a:r>
                    </a:p>
                    <a:p>
                      <a:r>
                        <a:rPr lang="en-GB" sz="1200"/>
                        <a:t>Issigonis took a car engine and turned it 90 degrees, creating what is known as a transverse engine which left a lot more space in the car. He also put the gearbox in the bottom of the engine, saving yet more space. </a:t>
                      </a:r>
                    </a:p>
                    <a:p>
                      <a:r>
                        <a:rPr lang="en-GB" sz="1200"/>
                        <a:t>By asking the question “Why not turn the engine around and put the gearbox underneath?” he managed to create a revolutionary design.</a:t>
                      </a:r>
                    </a:p>
                    <a:p>
                      <a:endParaRPr lang="en-GB" sz="1200">
                        <a:highlight>
                          <a:srgbClr val="FFFF00"/>
                        </a:highlight>
                      </a:endParaRPr>
                    </a:p>
                    <a:p>
                      <a:r>
                        <a:rPr lang="en-GB" sz="1200"/>
                        <a:t>Try getting students to design a table and they are likely to draw a rectangle with 4 legs. Get them to consider what a table must do, and design for that, and it may alter. For example, it may be initially as simple as ‘hold something up off the floor’. Outcomes may be chains from the ceiling, a central pillar, a series of upright dowels… This alternative starting point may prove useful in creating original designs.</a:t>
                      </a:r>
                    </a:p>
                    <a:p>
                      <a:r>
                        <a:rPr lang="en-GB" sz="1200"/>
                        <a:t>You may also want to share famous furniture designs for discussion.</a:t>
                      </a:r>
                    </a:p>
                  </a:txBody>
                  <a:tcPr/>
                </a:tc>
                <a:extLst>
                  <a:ext uri="{0D108BD9-81ED-4DB2-BD59-A6C34878D82A}">
                    <a16:rowId xmlns:a16="http://schemas.microsoft.com/office/drawing/2014/main" val="3966545421"/>
                  </a:ext>
                </a:extLst>
              </a:tr>
            </a:tbl>
          </a:graphicData>
        </a:graphic>
      </p:graphicFrame>
      <p:sp>
        <p:nvSpPr>
          <p:cNvPr id="4" name="Arrow: Left 3">
            <a:hlinkClick r:id="rId4"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3076" name="Picture 4">
            <a:extLst>
              <a:ext uri="{FF2B5EF4-FFF2-40B4-BE49-F238E27FC236}">
                <a16:creationId xmlns:a16="http://schemas.microsoft.com/office/drawing/2014/main" id="{619AEBA0-4BA5-F840-634C-39CA5C63F503}"/>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358371" y="851449"/>
            <a:ext cx="2377629" cy="322217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415A0261-69EC-DF35-62DE-1EC70D42E12F}"/>
              </a:ext>
            </a:extLst>
          </p:cNvPr>
          <p:cNvSpPr txBox="1"/>
          <p:nvPr/>
        </p:nvSpPr>
        <p:spPr>
          <a:xfrm>
            <a:off x="10389870" y="2487356"/>
            <a:ext cx="1589314" cy="523220"/>
          </a:xfrm>
          <a:prstGeom prst="rect">
            <a:avLst/>
          </a:prstGeom>
          <a:noFill/>
        </p:spPr>
        <p:txBody>
          <a:bodyPr wrap="square" rtlCol="0">
            <a:spAutoFit/>
          </a:bodyPr>
          <a:lstStyle/>
          <a:p>
            <a:r>
              <a:rPr lang="en-GB" sz="1400" b="0">
                <a:latin typeface="+mj-lt"/>
              </a:rPr>
              <a:t>The wiggle chair: Frank Gehry</a:t>
            </a:r>
          </a:p>
        </p:txBody>
      </p:sp>
      <p:pic>
        <p:nvPicPr>
          <p:cNvPr id="3078" name="Picture 6">
            <a:extLst>
              <a:ext uri="{FF2B5EF4-FFF2-40B4-BE49-F238E27FC236}">
                <a16:creationId xmlns:a16="http://schemas.microsoft.com/office/drawing/2014/main" id="{CBDF028D-7D24-165B-DF99-466808C48A4B}"/>
              </a:ext>
            </a:extLst>
          </p:cNvPr>
          <p:cNvPicPr>
            <a:picLocks noChangeAspect="1" noChangeArrowheads="1"/>
          </p:cNvPicPr>
          <p:nvPr/>
        </p:nvPicPr>
        <p:blipFill>
          <a:blip r:embed="rId8" cstate="print">
            <a:extLst>
              <a:ext uri="{BEBA8EAE-BF5A-486C-A8C5-ECC9F3942E4B}">
                <a14:imgProps xmlns:a14="http://schemas.microsoft.com/office/drawing/2010/main">
                  <a14:imgLayer r:embed="rId9">
                    <a14:imgEffect>
                      <a14:backgroundRemoval t="5175" b="91987" l="5663" r="96926">
                        <a14:foregroundMark x1="88188" y1="31219" x2="89968" y2="48414"/>
                        <a14:foregroundMark x1="92071" y1="31553" x2="97087" y2="52588"/>
                        <a14:foregroundMark x1="97087" y1="52588" x2="95146" y2="59265"/>
                        <a14:foregroundMark x1="55987" y1="4341" x2="34951" y2="5509"/>
                        <a14:foregroundMark x1="34951" y1="5509" x2="16181" y2="23372"/>
                        <a14:foregroundMark x1="16181" y1="23372" x2="10841" y2="52588"/>
                        <a14:foregroundMark x1="10841" y1="52588" x2="11650" y2="57930"/>
                        <a14:foregroundMark x1="5825" y1="58932" x2="8576" y2="30718"/>
                        <a14:foregroundMark x1="37540" y1="91987" x2="62136" y2="91152"/>
                        <a14:backgroundMark x1="75890" y1="10684" x2="75890" y2="10684"/>
                        <a14:backgroundMark x1="75890" y1="10684" x2="84142" y2="10684"/>
                      </a14:backgroundRemoval>
                    </a14:imgEffect>
                  </a14:imgLayer>
                </a14:imgProps>
              </a:ext>
              <a:ext uri="{28A0092B-C50C-407E-A947-70E740481C1C}">
                <a14:useLocalDpi xmlns:a14="http://schemas.microsoft.com/office/drawing/2010/main" val="0"/>
              </a:ext>
            </a:extLst>
          </a:blip>
          <a:srcRect/>
          <a:stretch>
            <a:fillRect/>
          </a:stretch>
        </p:blipFill>
        <p:spPr bwMode="auto">
          <a:xfrm>
            <a:off x="5534752" y="1343927"/>
            <a:ext cx="2050037" cy="198701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81DAF742-7E4F-464C-0229-781A2EFE6986}"/>
              </a:ext>
            </a:extLst>
          </p:cNvPr>
          <p:cNvSpPr txBox="1"/>
          <p:nvPr/>
        </p:nvSpPr>
        <p:spPr>
          <a:xfrm>
            <a:off x="5642562" y="613322"/>
            <a:ext cx="1589314" cy="523220"/>
          </a:xfrm>
          <a:prstGeom prst="rect">
            <a:avLst/>
          </a:prstGeom>
          <a:noFill/>
        </p:spPr>
        <p:txBody>
          <a:bodyPr wrap="square" rtlCol="0">
            <a:spAutoFit/>
          </a:bodyPr>
          <a:lstStyle/>
          <a:p>
            <a:r>
              <a:rPr lang="en-GB" sz="1400" b="0">
                <a:latin typeface="+mj-lt"/>
              </a:rPr>
              <a:t>Up armchair: Gaetano </a:t>
            </a:r>
            <a:r>
              <a:rPr lang="en-GB" sz="1400" b="0" err="1">
                <a:latin typeface="+mj-lt"/>
              </a:rPr>
              <a:t>Pesce</a:t>
            </a:r>
            <a:endParaRPr lang="en-GB" sz="1400" b="0">
              <a:latin typeface="+mj-lt"/>
            </a:endParaRPr>
          </a:p>
        </p:txBody>
      </p:sp>
      <p:sp>
        <p:nvSpPr>
          <p:cNvPr id="14" name="TextBox 13">
            <a:extLst>
              <a:ext uri="{FF2B5EF4-FFF2-40B4-BE49-F238E27FC236}">
                <a16:creationId xmlns:a16="http://schemas.microsoft.com/office/drawing/2014/main" id="{3CBAAABD-2B55-8728-F1D6-F24CC466AAD3}"/>
              </a:ext>
            </a:extLst>
          </p:cNvPr>
          <p:cNvSpPr txBox="1"/>
          <p:nvPr/>
        </p:nvSpPr>
        <p:spPr>
          <a:xfrm>
            <a:off x="9281886" y="5140107"/>
            <a:ext cx="1589314" cy="738664"/>
          </a:xfrm>
          <a:prstGeom prst="rect">
            <a:avLst/>
          </a:prstGeom>
          <a:noFill/>
        </p:spPr>
        <p:txBody>
          <a:bodyPr wrap="square" rtlCol="0">
            <a:spAutoFit/>
          </a:bodyPr>
          <a:lstStyle/>
          <a:p>
            <a:r>
              <a:rPr lang="en-GB" sz="1400" b="0" err="1">
                <a:latin typeface="+mj-lt"/>
              </a:rPr>
              <a:t>Nooguchi</a:t>
            </a:r>
            <a:r>
              <a:rPr lang="en-GB" sz="1400" b="0">
                <a:latin typeface="+mj-lt"/>
              </a:rPr>
              <a:t> coffee table: Isamu Noguchi</a:t>
            </a:r>
          </a:p>
        </p:txBody>
      </p:sp>
    </p:spTree>
    <p:extLst>
      <p:ext uri="{BB962C8B-B14F-4D97-AF65-F5344CB8AC3E}">
        <p14:creationId xmlns:p14="http://schemas.microsoft.com/office/powerpoint/2010/main" val="27077641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
        <p:nvSpPr>
          <p:cNvPr id="6" name="TextBox 5">
            <a:extLst>
              <a:ext uri="{FF2B5EF4-FFF2-40B4-BE49-F238E27FC236}">
                <a16:creationId xmlns:a16="http://schemas.microsoft.com/office/drawing/2014/main" id="{3C1D5548-DEBA-81C6-2F11-F21CF1583DEE}"/>
              </a:ext>
            </a:extLst>
          </p:cNvPr>
          <p:cNvSpPr txBox="1"/>
          <p:nvPr/>
        </p:nvSpPr>
        <p:spPr>
          <a:xfrm>
            <a:off x="432943" y="113980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S</a:t>
            </a:r>
          </a:p>
        </p:txBody>
      </p:sp>
      <p:sp>
        <p:nvSpPr>
          <p:cNvPr id="9" name="TextBox 8">
            <a:extLst>
              <a:ext uri="{FF2B5EF4-FFF2-40B4-BE49-F238E27FC236}">
                <a16:creationId xmlns:a16="http://schemas.microsoft.com/office/drawing/2014/main" id="{8556D3A9-73D2-F6E8-42C7-59D4BBB8CB72}"/>
              </a:ext>
            </a:extLst>
          </p:cNvPr>
          <p:cNvSpPr txBox="1"/>
          <p:nvPr/>
        </p:nvSpPr>
        <p:spPr>
          <a:xfrm>
            <a:off x="432942" y="1833784"/>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C</a:t>
            </a:r>
          </a:p>
        </p:txBody>
      </p:sp>
      <p:sp>
        <p:nvSpPr>
          <p:cNvPr id="10" name="TextBox 9">
            <a:extLst>
              <a:ext uri="{FF2B5EF4-FFF2-40B4-BE49-F238E27FC236}">
                <a16:creationId xmlns:a16="http://schemas.microsoft.com/office/drawing/2014/main" id="{C0BF11D1-2E25-1D4E-716F-CF69541B30BC}"/>
              </a:ext>
            </a:extLst>
          </p:cNvPr>
          <p:cNvSpPr txBox="1"/>
          <p:nvPr/>
        </p:nvSpPr>
        <p:spPr>
          <a:xfrm>
            <a:off x="432942" y="252775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A</a:t>
            </a:r>
          </a:p>
        </p:txBody>
      </p:sp>
      <p:sp>
        <p:nvSpPr>
          <p:cNvPr id="11" name="TextBox 10">
            <a:extLst>
              <a:ext uri="{FF2B5EF4-FFF2-40B4-BE49-F238E27FC236}">
                <a16:creationId xmlns:a16="http://schemas.microsoft.com/office/drawing/2014/main" id="{E87447BA-CF9A-0D8F-664D-947A43AD1E45}"/>
              </a:ext>
            </a:extLst>
          </p:cNvPr>
          <p:cNvSpPr txBox="1"/>
          <p:nvPr/>
        </p:nvSpPr>
        <p:spPr>
          <a:xfrm>
            <a:off x="432942" y="3221734"/>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M</a:t>
            </a:r>
          </a:p>
        </p:txBody>
      </p:sp>
      <p:sp>
        <p:nvSpPr>
          <p:cNvPr id="12" name="TextBox 11">
            <a:extLst>
              <a:ext uri="{FF2B5EF4-FFF2-40B4-BE49-F238E27FC236}">
                <a16:creationId xmlns:a16="http://schemas.microsoft.com/office/drawing/2014/main" id="{6EEFD861-9B4A-919B-0B13-BE675C28912F}"/>
              </a:ext>
            </a:extLst>
          </p:cNvPr>
          <p:cNvSpPr txBox="1"/>
          <p:nvPr/>
        </p:nvSpPr>
        <p:spPr>
          <a:xfrm>
            <a:off x="432942" y="391570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P</a:t>
            </a:r>
          </a:p>
        </p:txBody>
      </p:sp>
      <p:sp>
        <p:nvSpPr>
          <p:cNvPr id="13" name="TextBox 12">
            <a:extLst>
              <a:ext uri="{FF2B5EF4-FFF2-40B4-BE49-F238E27FC236}">
                <a16:creationId xmlns:a16="http://schemas.microsoft.com/office/drawing/2014/main" id="{78B3F917-5C4B-795F-2B24-BE22C9980613}"/>
              </a:ext>
            </a:extLst>
          </p:cNvPr>
          <p:cNvSpPr txBox="1"/>
          <p:nvPr/>
        </p:nvSpPr>
        <p:spPr>
          <a:xfrm>
            <a:off x="432942" y="460241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E</a:t>
            </a:r>
          </a:p>
        </p:txBody>
      </p:sp>
      <p:sp>
        <p:nvSpPr>
          <p:cNvPr id="14" name="TextBox 13">
            <a:extLst>
              <a:ext uri="{FF2B5EF4-FFF2-40B4-BE49-F238E27FC236}">
                <a16:creationId xmlns:a16="http://schemas.microsoft.com/office/drawing/2014/main" id="{1F10B109-69ED-A72F-B109-C6FE3044F558}"/>
              </a:ext>
            </a:extLst>
          </p:cNvPr>
          <p:cNvSpPr txBox="1"/>
          <p:nvPr/>
        </p:nvSpPr>
        <p:spPr>
          <a:xfrm>
            <a:off x="432942" y="5289129"/>
            <a:ext cx="952377" cy="646331"/>
          </a:xfrm>
          <a:prstGeom prst="rect">
            <a:avLst/>
          </a:prstGeom>
          <a:solidFill>
            <a:srgbClr val="F60493"/>
          </a:solidFill>
        </p:spPr>
        <p:txBody>
          <a:bodyPr wrap="square" rtlCol="0">
            <a:spAutoFit/>
          </a:bodyPr>
          <a:lstStyle/>
          <a:p>
            <a:r>
              <a:rPr lang="en-GB" sz="3600">
                <a:solidFill>
                  <a:srgbClr val="FFFFFF"/>
                </a:solidFill>
                <a:latin typeface="GriffithGothic Black" panose="02000603060000020004" pitchFamily="50" charset="0"/>
              </a:rPr>
              <a:t>R</a:t>
            </a:r>
          </a:p>
        </p:txBody>
      </p:sp>
      <p:sp>
        <p:nvSpPr>
          <p:cNvPr id="15" name="TextBox 14">
            <a:extLst>
              <a:ext uri="{FF2B5EF4-FFF2-40B4-BE49-F238E27FC236}">
                <a16:creationId xmlns:a16="http://schemas.microsoft.com/office/drawing/2014/main" id="{3E539028-9328-0F80-402A-C060629CB866}"/>
              </a:ext>
            </a:extLst>
          </p:cNvPr>
          <p:cNvSpPr txBox="1"/>
          <p:nvPr/>
        </p:nvSpPr>
        <p:spPr>
          <a:xfrm>
            <a:off x="1480458" y="1240971"/>
            <a:ext cx="2307772" cy="353943"/>
          </a:xfrm>
          <a:prstGeom prst="rect">
            <a:avLst/>
          </a:prstGeom>
          <a:noFill/>
        </p:spPr>
        <p:txBody>
          <a:bodyPr wrap="square" rtlCol="0">
            <a:spAutoFit/>
          </a:bodyPr>
          <a:lstStyle/>
          <a:p>
            <a:pPr algn="l"/>
            <a:r>
              <a:rPr lang="en-GB">
                <a:latin typeface="+mj-lt"/>
              </a:rPr>
              <a:t>SUBSTITUTE</a:t>
            </a:r>
            <a:r>
              <a:rPr lang="en-GB" b="0">
                <a:latin typeface="+mj-lt"/>
              </a:rPr>
              <a:t> </a:t>
            </a:r>
            <a:endParaRPr lang="en-GB">
              <a:latin typeface="+mj-lt"/>
            </a:endParaRPr>
          </a:p>
        </p:txBody>
      </p:sp>
      <p:sp>
        <p:nvSpPr>
          <p:cNvPr id="16" name="TextBox 15">
            <a:extLst>
              <a:ext uri="{FF2B5EF4-FFF2-40B4-BE49-F238E27FC236}">
                <a16:creationId xmlns:a16="http://schemas.microsoft.com/office/drawing/2014/main" id="{E4C6E421-9AD4-7967-A35D-DDDA191B8C9C}"/>
              </a:ext>
            </a:extLst>
          </p:cNvPr>
          <p:cNvSpPr txBox="1"/>
          <p:nvPr/>
        </p:nvSpPr>
        <p:spPr>
          <a:xfrm>
            <a:off x="1480458" y="1979977"/>
            <a:ext cx="1306286" cy="353943"/>
          </a:xfrm>
          <a:prstGeom prst="rect">
            <a:avLst/>
          </a:prstGeom>
          <a:noFill/>
        </p:spPr>
        <p:txBody>
          <a:bodyPr wrap="square" rtlCol="0">
            <a:spAutoFit/>
          </a:bodyPr>
          <a:lstStyle/>
          <a:p>
            <a:pPr algn="l"/>
            <a:r>
              <a:rPr lang="en-GB">
                <a:latin typeface="+mj-lt"/>
              </a:rPr>
              <a:t>COMBINE</a:t>
            </a:r>
            <a:r>
              <a:rPr lang="en-GB" b="0">
                <a:latin typeface="+mj-lt"/>
              </a:rPr>
              <a:t> </a:t>
            </a:r>
            <a:endParaRPr lang="en-GB">
              <a:latin typeface="+mj-lt"/>
            </a:endParaRPr>
          </a:p>
        </p:txBody>
      </p:sp>
      <p:sp>
        <p:nvSpPr>
          <p:cNvPr id="17" name="TextBox 16">
            <a:extLst>
              <a:ext uri="{FF2B5EF4-FFF2-40B4-BE49-F238E27FC236}">
                <a16:creationId xmlns:a16="http://schemas.microsoft.com/office/drawing/2014/main" id="{334FC593-2E29-CBF2-3F15-5F1A99F25262}"/>
              </a:ext>
            </a:extLst>
          </p:cNvPr>
          <p:cNvSpPr txBox="1"/>
          <p:nvPr/>
        </p:nvSpPr>
        <p:spPr>
          <a:xfrm>
            <a:off x="1480457" y="2673952"/>
            <a:ext cx="9035143" cy="353943"/>
          </a:xfrm>
          <a:prstGeom prst="rect">
            <a:avLst/>
          </a:prstGeom>
          <a:noFill/>
        </p:spPr>
        <p:txBody>
          <a:bodyPr wrap="square" rtlCol="0">
            <a:spAutoFit/>
          </a:bodyPr>
          <a:lstStyle/>
          <a:p>
            <a:pPr algn="l"/>
            <a:r>
              <a:rPr lang="en-GB">
                <a:latin typeface="+mj-lt"/>
              </a:rPr>
              <a:t>ADAPT</a:t>
            </a:r>
            <a:r>
              <a:rPr lang="en-GB" b="0">
                <a:latin typeface="+mj-lt"/>
              </a:rPr>
              <a:t> </a:t>
            </a:r>
            <a:endParaRPr lang="en-GB">
              <a:latin typeface="+mj-lt"/>
            </a:endParaRPr>
          </a:p>
        </p:txBody>
      </p:sp>
      <p:sp>
        <p:nvSpPr>
          <p:cNvPr id="18" name="TextBox 17">
            <a:extLst>
              <a:ext uri="{FF2B5EF4-FFF2-40B4-BE49-F238E27FC236}">
                <a16:creationId xmlns:a16="http://schemas.microsoft.com/office/drawing/2014/main" id="{EF10B780-3F48-CBD7-D3F4-027BEAB8B145}"/>
              </a:ext>
            </a:extLst>
          </p:cNvPr>
          <p:cNvSpPr txBox="1"/>
          <p:nvPr/>
        </p:nvSpPr>
        <p:spPr>
          <a:xfrm>
            <a:off x="1480456" y="3367927"/>
            <a:ext cx="9035143" cy="353943"/>
          </a:xfrm>
          <a:prstGeom prst="rect">
            <a:avLst/>
          </a:prstGeom>
          <a:noFill/>
        </p:spPr>
        <p:txBody>
          <a:bodyPr wrap="square" rtlCol="0">
            <a:spAutoFit/>
          </a:bodyPr>
          <a:lstStyle/>
          <a:p>
            <a:pPr algn="l"/>
            <a:r>
              <a:rPr lang="en-GB">
                <a:latin typeface="+mj-lt"/>
              </a:rPr>
              <a:t>MODIFY</a:t>
            </a:r>
            <a:r>
              <a:rPr lang="en-GB" b="0">
                <a:latin typeface="+mj-lt"/>
              </a:rPr>
              <a:t> </a:t>
            </a:r>
            <a:endParaRPr lang="en-GB">
              <a:latin typeface="+mj-lt"/>
            </a:endParaRPr>
          </a:p>
        </p:txBody>
      </p:sp>
      <p:sp>
        <p:nvSpPr>
          <p:cNvPr id="19" name="TextBox 18">
            <a:extLst>
              <a:ext uri="{FF2B5EF4-FFF2-40B4-BE49-F238E27FC236}">
                <a16:creationId xmlns:a16="http://schemas.microsoft.com/office/drawing/2014/main" id="{F8A46625-1A48-39A8-42C5-EF6D4244E44E}"/>
              </a:ext>
            </a:extLst>
          </p:cNvPr>
          <p:cNvSpPr txBox="1"/>
          <p:nvPr/>
        </p:nvSpPr>
        <p:spPr>
          <a:xfrm>
            <a:off x="1480456" y="4061902"/>
            <a:ext cx="9035143" cy="353943"/>
          </a:xfrm>
          <a:prstGeom prst="rect">
            <a:avLst/>
          </a:prstGeom>
          <a:noFill/>
        </p:spPr>
        <p:txBody>
          <a:bodyPr wrap="square" rtlCol="0">
            <a:spAutoFit/>
          </a:bodyPr>
          <a:lstStyle/>
          <a:p>
            <a:pPr algn="l"/>
            <a:r>
              <a:rPr lang="en-GB">
                <a:latin typeface="+mj-lt"/>
              </a:rPr>
              <a:t>PUT TO OTHER USE</a:t>
            </a:r>
            <a:r>
              <a:rPr lang="en-GB" b="0">
                <a:latin typeface="+mj-lt"/>
              </a:rPr>
              <a:t> </a:t>
            </a:r>
            <a:endParaRPr lang="en-GB">
              <a:latin typeface="+mj-lt"/>
            </a:endParaRPr>
          </a:p>
        </p:txBody>
      </p:sp>
      <p:sp>
        <p:nvSpPr>
          <p:cNvPr id="20" name="TextBox 19">
            <a:extLst>
              <a:ext uri="{FF2B5EF4-FFF2-40B4-BE49-F238E27FC236}">
                <a16:creationId xmlns:a16="http://schemas.microsoft.com/office/drawing/2014/main" id="{0A571CE7-0A61-B6AE-98B1-ACE434F57020}"/>
              </a:ext>
            </a:extLst>
          </p:cNvPr>
          <p:cNvSpPr txBox="1"/>
          <p:nvPr/>
        </p:nvSpPr>
        <p:spPr>
          <a:xfrm>
            <a:off x="1480457" y="4755877"/>
            <a:ext cx="1491344" cy="353943"/>
          </a:xfrm>
          <a:prstGeom prst="rect">
            <a:avLst/>
          </a:prstGeom>
          <a:noFill/>
        </p:spPr>
        <p:txBody>
          <a:bodyPr wrap="square" rtlCol="0">
            <a:spAutoFit/>
          </a:bodyPr>
          <a:lstStyle/>
          <a:p>
            <a:pPr algn="l"/>
            <a:r>
              <a:rPr lang="en-GB">
                <a:latin typeface="+mj-lt"/>
              </a:rPr>
              <a:t>ELIMINATE</a:t>
            </a:r>
            <a:r>
              <a:rPr lang="en-GB" b="0">
                <a:latin typeface="+mj-lt"/>
              </a:rPr>
              <a:t> </a:t>
            </a:r>
            <a:endParaRPr lang="en-GB">
              <a:latin typeface="+mj-lt"/>
            </a:endParaRPr>
          </a:p>
        </p:txBody>
      </p:sp>
      <p:sp>
        <p:nvSpPr>
          <p:cNvPr id="21" name="TextBox 20">
            <a:extLst>
              <a:ext uri="{FF2B5EF4-FFF2-40B4-BE49-F238E27FC236}">
                <a16:creationId xmlns:a16="http://schemas.microsoft.com/office/drawing/2014/main" id="{17E2D50F-78D4-2D88-032B-26AA15E13A26}"/>
              </a:ext>
            </a:extLst>
          </p:cNvPr>
          <p:cNvSpPr txBox="1"/>
          <p:nvPr/>
        </p:nvSpPr>
        <p:spPr>
          <a:xfrm>
            <a:off x="1480455" y="5408366"/>
            <a:ext cx="9035143" cy="353943"/>
          </a:xfrm>
          <a:prstGeom prst="rect">
            <a:avLst/>
          </a:prstGeom>
          <a:noFill/>
        </p:spPr>
        <p:txBody>
          <a:bodyPr wrap="square" rtlCol="0">
            <a:spAutoFit/>
          </a:bodyPr>
          <a:lstStyle/>
          <a:p>
            <a:pPr algn="l"/>
            <a:r>
              <a:rPr lang="en-GB">
                <a:latin typeface="+mj-lt"/>
              </a:rPr>
              <a:t>REARRANGE</a:t>
            </a:r>
            <a:r>
              <a:rPr lang="en-GB" b="0">
                <a:latin typeface="+mj-lt"/>
              </a:rPr>
              <a:t> </a:t>
            </a:r>
            <a:endParaRPr lang="en-GB">
              <a:latin typeface="+mj-lt"/>
            </a:endParaRPr>
          </a:p>
        </p:txBody>
      </p:sp>
      <p:sp>
        <p:nvSpPr>
          <p:cNvPr id="22" name="TextBox 21">
            <a:extLst>
              <a:ext uri="{FF2B5EF4-FFF2-40B4-BE49-F238E27FC236}">
                <a16:creationId xmlns:a16="http://schemas.microsoft.com/office/drawing/2014/main" id="{F8370060-4104-CFA5-4828-599812275A1D}"/>
              </a:ext>
            </a:extLst>
          </p:cNvPr>
          <p:cNvSpPr txBox="1"/>
          <p:nvPr/>
        </p:nvSpPr>
        <p:spPr>
          <a:xfrm>
            <a:off x="3883368" y="1273464"/>
            <a:ext cx="6632230" cy="353943"/>
          </a:xfrm>
          <a:prstGeom prst="rect">
            <a:avLst/>
          </a:prstGeom>
          <a:noFill/>
        </p:spPr>
        <p:txBody>
          <a:bodyPr wrap="square" rtlCol="0">
            <a:spAutoFit/>
          </a:bodyPr>
          <a:lstStyle/>
          <a:p>
            <a:pPr algn="l"/>
            <a:r>
              <a:rPr lang="en-GB" sz="1200" b="0">
                <a:latin typeface="+mj-lt"/>
              </a:rPr>
              <a:t>Can I substitute materials, change one part for another, change feelings or attitudes towards it? </a:t>
            </a:r>
            <a:r>
              <a:rPr lang="en-GB" b="0">
                <a:latin typeface="+mj-lt"/>
              </a:rPr>
              <a:t> </a:t>
            </a:r>
            <a:endParaRPr lang="en-GB">
              <a:latin typeface="+mj-lt"/>
            </a:endParaRPr>
          </a:p>
        </p:txBody>
      </p:sp>
      <p:sp>
        <p:nvSpPr>
          <p:cNvPr id="23" name="Rectangle 22">
            <a:extLst>
              <a:ext uri="{FF2B5EF4-FFF2-40B4-BE49-F238E27FC236}">
                <a16:creationId xmlns:a16="http://schemas.microsoft.com/office/drawing/2014/main" id="{CE2D4481-6DB7-A98B-F02C-77A31E4E60C3}"/>
              </a:ext>
            </a:extLst>
          </p:cNvPr>
          <p:cNvSpPr/>
          <p:nvPr/>
        </p:nvSpPr>
        <p:spPr>
          <a:xfrm>
            <a:off x="3788230" y="1157798"/>
            <a:ext cx="6936867"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a:extLst>
              <a:ext uri="{FF2B5EF4-FFF2-40B4-BE49-F238E27FC236}">
                <a16:creationId xmlns:a16="http://schemas.microsoft.com/office/drawing/2014/main" id="{81D0A354-2570-E751-9411-73ACBC228DEB}"/>
              </a:ext>
            </a:extLst>
          </p:cNvPr>
          <p:cNvSpPr/>
          <p:nvPr/>
        </p:nvSpPr>
        <p:spPr>
          <a:xfrm>
            <a:off x="3788230" y="1833643"/>
            <a:ext cx="692331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Rectangle 24">
            <a:extLst>
              <a:ext uri="{FF2B5EF4-FFF2-40B4-BE49-F238E27FC236}">
                <a16:creationId xmlns:a16="http://schemas.microsoft.com/office/drawing/2014/main" id="{8F4CA3F7-2F45-3D00-0A84-09D73DFB0CAC}"/>
              </a:ext>
            </a:extLst>
          </p:cNvPr>
          <p:cNvSpPr/>
          <p:nvPr/>
        </p:nvSpPr>
        <p:spPr>
          <a:xfrm>
            <a:off x="3788230" y="2530712"/>
            <a:ext cx="692331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25">
            <a:extLst>
              <a:ext uri="{FF2B5EF4-FFF2-40B4-BE49-F238E27FC236}">
                <a16:creationId xmlns:a16="http://schemas.microsoft.com/office/drawing/2014/main" id="{68AA1438-72F6-2023-7B82-723C4126704F}"/>
              </a:ext>
            </a:extLst>
          </p:cNvPr>
          <p:cNvSpPr/>
          <p:nvPr/>
        </p:nvSpPr>
        <p:spPr>
          <a:xfrm>
            <a:off x="3788230" y="3215400"/>
            <a:ext cx="6919683"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Rectangle 26">
            <a:extLst>
              <a:ext uri="{FF2B5EF4-FFF2-40B4-BE49-F238E27FC236}">
                <a16:creationId xmlns:a16="http://schemas.microsoft.com/office/drawing/2014/main" id="{CA7E84CB-A0C6-6436-5299-B102F0B5BFC3}"/>
              </a:ext>
            </a:extLst>
          </p:cNvPr>
          <p:cNvSpPr/>
          <p:nvPr/>
        </p:nvSpPr>
        <p:spPr>
          <a:xfrm>
            <a:off x="3788230" y="3920890"/>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Rectangle 27">
            <a:extLst>
              <a:ext uri="{FF2B5EF4-FFF2-40B4-BE49-F238E27FC236}">
                <a16:creationId xmlns:a16="http://schemas.microsoft.com/office/drawing/2014/main" id="{0D32B650-2FD3-414C-605D-0576A7316553}"/>
              </a:ext>
            </a:extLst>
          </p:cNvPr>
          <p:cNvSpPr/>
          <p:nvPr/>
        </p:nvSpPr>
        <p:spPr>
          <a:xfrm>
            <a:off x="3788229" y="460658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Rectangle 28">
            <a:extLst>
              <a:ext uri="{FF2B5EF4-FFF2-40B4-BE49-F238E27FC236}">
                <a16:creationId xmlns:a16="http://schemas.microsoft.com/office/drawing/2014/main" id="{AF3CB27C-E566-D3DC-90B5-3AFE27275AA8}"/>
              </a:ext>
            </a:extLst>
          </p:cNvPr>
          <p:cNvSpPr/>
          <p:nvPr/>
        </p:nvSpPr>
        <p:spPr>
          <a:xfrm>
            <a:off x="3788229" y="5292661"/>
            <a:ext cx="6919682" cy="624012"/>
          </a:xfrm>
          <a:prstGeom prst="rect">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F749654B-237E-8A6D-D80F-82720E05B9C6}"/>
              </a:ext>
            </a:extLst>
          </p:cNvPr>
          <p:cNvSpPr txBox="1"/>
          <p:nvPr/>
        </p:nvSpPr>
        <p:spPr>
          <a:xfrm>
            <a:off x="3883368" y="1944870"/>
            <a:ext cx="6479832" cy="353943"/>
          </a:xfrm>
          <a:prstGeom prst="rect">
            <a:avLst/>
          </a:prstGeom>
          <a:noFill/>
        </p:spPr>
        <p:txBody>
          <a:bodyPr wrap="square" rtlCol="0">
            <a:spAutoFit/>
          </a:bodyPr>
          <a:lstStyle/>
          <a:p>
            <a:pPr algn="l"/>
            <a:r>
              <a:rPr lang="en-GB" sz="1200" b="0">
                <a:latin typeface="+mj-lt"/>
              </a:rPr>
              <a:t>Can I combine materials or parts? Can I combine things to give it more uses?</a:t>
            </a:r>
            <a:r>
              <a:rPr lang="en-GB" b="0">
                <a:latin typeface="+mj-lt"/>
              </a:rPr>
              <a:t> </a:t>
            </a:r>
            <a:endParaRPr lang="en-GB">
              <a:latin typeface="+mj-lt"/>
            </a:endParaRPr>
          </a:p>
        </p:txBody>
      </p:sp>
      <p:sp>
        <p:nvSpPr>
          <p:cNvPr id="31" name="TextBox 30">
            <a:extLst>
              <a:ext uri="{FF2B5EF4-FFF2-40B4-BE49-F238E27FC236}">
                <a16:creationId xmlns:a16="http://schemas.microsoft.com/office/drawing/2014/main" id="{5ABE0D3A-B9BF-3E75-A94E-BC6AD319B954}"/>
              </a:ext>
            </a:extLst>
          </p:cNvPr>
          <p:cNvSpPr txBox="1"/>
          <p:nvPr/>
        </p:nvSpPr>
        <p:spPr>
          <a:xfrm>
            <a:off x="3883368" y="2700392"/>
            <a:ext cx="6824542" cy="461665"/>
          </a:xfrm>
          <a:prstGeom prst="rect">
            <a:avLst/>
          </a:prstGeom>
          <a:noFill/>
        </p:spPr>
        <p:txBody>
          <a:bodyPr wrap="square" rtlCol="0">
            <a:spAutoFit/>
          </a:bodyPr>
          <a:lstStyle/>
          <a:p>
            <a:pPr algn="l"/>
            <a:r>
              <a:rPr lang="en-GB" sz="1200" b="0">
                <a:latin typeface="+mj-lt"/>
              </a:rPr>
              <a:t>What part can I change? What can I borrow from other people’s designs? Can I adapt a different process?</a:t>
            </a:r>
            <a:endParaRPr lang="en-GB">
              <a:latin typeface="+mj-lt"/>
            </a:endParaRPr>
          </a:p>
        </p:txBody>
      </p:sp>
      <p:sp>
        <p:nvSpPr>
          <p:cNvPr id="32" name="TextBox 31">
            <a:extLst>
              <a:ext uri="{FF2B5EF4-FFF2-40B4-BE49-F238E27FC236}">
                <a16:creationId xmlns:a16="http://schemas.microsoft.com/office/drawing/2014/main" id="{36A9141A-BE58-859D-FD85-9B4C4183DBF5}"/>
              </a:ext>
            </a:extLst>
          </p:cNvPr>
          <p:cNvSpPr txBox="1"/>
          <p:nvPr/>
        </p:nvSpPr>
        <p:spPr>
          <a:xfrm>
            <a:off x="3883368" y="3326809"/>
            <a:ext cx="6479832" cy="461665"/>
          </a:xfrm>
          <a:prstGeom prst="rect">
            <a:avLst/>
          </a:prstGeom>
          <a:noFill/>
        </p:spPr>
        <p:txBody>
          <a:bodyPr wrap="square" rtlCol="0">
            <a:spAutoFit/>
          </a:bodyPr>
          <a:lstStyle/>
          <a:p>
            <a:pPr algn="l"/>
            <a:r>
              <a:rPr lang="en-GB" sz="1200" b="0">
                <a:latin typeface="+mj-lt"/>
              </a:rPr>
              <a:t>What can I make bigger/smaller? Can I exaggerate bits? Can I increase manufacture speed? Add extra value?</a:t>
            </a:r>
            <a:endParaRPr lang="en-GB">
              <a:latin typeface="+mj-lt"/>
            </a:endParaRPr>
          </a:p>
        </p:txBody>
      </p:sp>
      <p:sp>
        <p:nvSpPr>
          <p:cNvPr id="33" name="TextBox 32">
            <a:extLst>
              <a:ext uri="{FF2B5EF4-FFF2-40B4-BE49-F238E27FC236}">
                <a16:creationId xmlns:a16="http://schemas.microsoft.com/office/drawing/2014/main" id="{E34FF21C-5F81-18CE-D225-3FE5813FFE6F}"/>
              </a:ext>
            </a:extLst>
          </p:cNvPr>
          <p:cNvSpPr txBox="1"/>
          <p:nvPr/>
        </p:nvSpPr>
        <p:spPr>
          <a:xfrm>
            <a:off x="3883368" y="4054658"/>
            <a:ext cx="6479832" cy="276999"/>
          </a:xfrm>
          <a:prstGeom prst="rect">
            <a:avLst/>
          </a:prstGeom>
          <a:noFill/>
        </p:spPr>
        <p:txBody>
          <a:bodyPr wrap="square" rtlCol="0">
            <a:spAutoFit/>
          </a:bodyPr>
          <a:lstStyle/>
          <a:p>
            <a:pPr algn="l"/>
            <a:r>
              <a:rPr lang="en-GB" sz="1200" b="0">
                <a:latin typeface="+mj-lt"/>
              </a:rPr>
              <a:t>What else can it be used for? Can different people use it? Are there new ways to use it?</a:t>
            </a:r>
            <a:endParaRPr lang="en-GB">
              <a:latin typeface="+mj-lt"/>
            </a:endParaRPr>
          </a:p>
        </p:txBody>
      </p:sp>
      <p:sp>
        <p:nvSpPr>
          <p:cNvPr id="34" name="TextBox 33">
            <a:extLst>
              <a:ext uri="{FF2B5EF4-FFF2-40B4-BE49-F238E27FC236}">
                <a16:creationId xmlns:a16="http://schemas.microsoft.com/office/drawing/2014/main" id="{7C4166BB-BCD4-2A98-5105-F9E68483FA6A}"/>
              </a:ext>
            </a:extLst>
          </p:cNvPr>
          <p:cNvSpPr txBox="1"/>
          <p:nvPr/>
        </p:nvSpPr>
        <p:spPr>
          <a:xfrm>
            <a:off x="3883368" y="4764163"/>
            <a:ext cx="6479832" cy="276999"/>
          </a:xfrm>
          <a:prstGeom prst="rect">
            <a:avLst/>
          </a:prstGeom>
          <a:noFill/>
        </p:spPr>
        <p:txBody>
          <a:bodyPr wrap="square" rtlCol="0">
            <a:spAutoFit/>
          </a:bodyPr>
          <a:lstStyle/>
          <a:p>
            <a:pPr algn="l"/>
            <a:r>
              <a:rPr lang="en-GB" sz="1200" b="0">
                <a:latin typeface="+mj-lt"/>
              </a:rPr>
              <a:t>Can I remove parts without affecting the function? Can I simplify it? Can I cut costs?</a:t>
            </a:r>
            <a:endParaRPr lang="en-GB">
              <a:latin typeface="+mj-lt"/>
            </a:endParaRPr>
          </a:p>
        </p:txBody>
      </p:sp>
      <p:sp>
        <p:nvSpPr>
          <p:cNvPr id="35" name="TextBox 34">
            <a:extLst>
              <a:ext uri="{FF2B5EF4-FFF2-40B4-BE49-F238E27FC236}">
                <a16:creationId xmlns:a16="http://schemas.microsoft.com/office/drawing/2014/main" id="{CA21B332-B923-1F76-9958-6076D3252295}"/>
              </a:ext>
            </a:extLst>
          </p:cNvPr>
          <p:cNvSpPr txBox="1"/>
          <p:nvPr/>
        </p:nvSpPr>
        <p:spPr>
          <a:xfrm>
            <a:off x="3883368" y="5439010"/>
            <a:ext cx="6479832" cy="276999"/>
          </a:xfrm>
          <a:prstGeom prst="rect">
            <a:avLst/>
          </a:prstGeom>
          <a:noFill/>
        </p:spPr>
        <p:txBody>
          <a:bodyPr wrap="square" rtlCol="0">
            <a:spAutoFit/>
          </a:bodyPr>
          <a:lstStyle/>
          <a:p>
            <a:pPr algn="l"/>
            <a:r>
              <a:rPr lang="en-GB" sz="1200" b="0">
                <a:latin typeface="+mj-lt"/>
              </a:rPr>
              <a:t>Can I change the way it’s assembled? Can I swap components, the pattern or layout?</a:t>
            </a:r>
            <a:endParaRPr lang="en-GB">
              <a:latin typeface="+mj-lt"/>
            </a:endParaRPr>
          </a:p>
        </p:txBody>
      </p:sp>
    </p:spTree>
    <p:extLst>
      <p:ext uri="{BB962C8B-B14F-4D97-AF65-F5344CB8AC3E}">
        <p14:creationId xmlns:p14="http://schemas.microsoft.com/office/powerpoint/2010/main" val="42550769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AC8E05C2-E45D-6358-5CFE-D9C325FE2201}"/>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4D705373-F037-AD40-30A8-A9ECC56C17D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32872BD-4669-C2D5-C941-153794BF85F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0" name="Picture 9" descr="A red box with french fries&#10;&#10;Description automatically generated">
            <a:extLst>
              <a:ext uri="{FF2B5EF4-FFF2-40B4-BE49-F238E27FC236}">
                <a16:creationId xmlns:a16="http://schemas.microsoft.com/office/drawing/2014/main" id="{EE9B4E8C-8DD6-CA78-6380-C440F719D04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71324" y="791499"/>
            <a:ext cx="1849352" cy="1849352"/>
          </a:xfrm>
          <a:prstGeom prst="rect">
            <a:avLst/>
          </a:prstGeom>
        </p:spPr>
      </p:pic>
      <p:pic>
        <p:nvPicPr>
          <p:cNvPr id="12" name="Picture 11" descr="A coffee cup with a logo on it&#10;&#10;Description automatically generated">
            <a:extLst>
              <a:ext uri="{FF2B5EF4-FFF2-40B4-BE49-F238E27FC236}">
                <a16:creationId xmlns:a16="http://schemas.microsoft.com/office/drawing/2014/main" id="{1C3129CE-047B-A48B-2930-F83C5FBAC5C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6740" y="1250890"/>
            <a:ext cx="1124615" cy="1124615"/>
          </a:xfrm>
          <a:prstGeom prst="rect">
            <a:avLst/>
          </a:prstGeom>
        </p:spPr>
      </p:pic>
      <p:pic>
        <p:nvPicPr>
          <p:cNvPr id="14" name="Picture 13" descr="A white and black shoe&#10;&#10;Description automatically generated">
            <a:extLst>
              <a:ext uri="{FF2B5EF4-FFF2-40B4-BE49-F238E27FC236}">
                <a16:creationId xmlns:a16="http://schemas.microsoft.com/office/drawing/2014/main" id="{D6AABCD5-E18D-910B-884A-D6D28954F3C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764830" y="1135074"/>
            <a:ext cx="1356246" cy="1356246"/>
          </a:xfrm>
          <a:prstGeom prst="rect">
            <a:avLst/>
          </a:prstGeom>
        </p:spPr>
      </p:pic>
      <p:sp>
        <p:nvSpPr>
          <p:cNvPr id="15" name="Rectangle 14">
            <a:extLst>
              <a:ext uri="{FF2B5EF4-FFF2-40B4-BE49-F238E27FC236}">
                <a16:creationId xmlns:a16="http://schemas.microsoft.com/office/drawing/2014/main" id="{A5AE1DD7-CB15-F99E-5541-3F16E2F04F7A}"/>
              </a:ext>
            </a:extLst>
          </p:cNvPr>
          <p:cNvSpPr/>
          <p:nvPr/>
        </p:nvSpPr>
        <p:spPr>
          <a:xfrm>
            <a:off x="508076" y="2640851"/>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TextBox 17">
            <a:extLst>
              <a:ext uri="{FF2B5EF4-FFF2-40B4-BE49-F238E27FC236}">
                <a16:creationId xmlns:a16="http://schemas.microsoft.com/office/drawing/2014/main" id="{350165D6-6491-8BA6-36D5-D1E94C17E0F6}"/>
              </a:ext>
            </a:extLst>
          </p:cNvPr>
          <p:cNvSpPr txBox="1"/>
          <p:nvPr/>
        </p:nvSpPr>
        <p:spPr>
          <a:xfrm>
            <a:off x="508076" y="2713493"/>
            <a:ext cx="2481940" cy="461665"/>
          </a:xfrm>
          <a:prstGeom prst="rect">
            <a:avLst/>
          </a:prstGeom>
          <a:noFill/>
        </p:spPr>
        <p:txBody>
          <a:bodyPr wrap="square" rtlCol="0">
            <a:spAutoFit/>
          </a:bodyPr>
          <a:lstStyle/>
          <a:p>
            <a:r>
              <a:rPr lang="en-GB" sz="1200" b="0">
                <a:latin typeface="+mj-lt"/>
              </a:rPr>
              <a:t>Introduce dairy alternatives such as almond and oat milk</a:t>
            </a:r>
          </a:p>
        </p:txBody>
      </p:sp>
      <p:sp>
        <p:nvSpPr>
          <p:cNvPr id="19" name="Rectangle 18">
            <a:extLst>
              <a:ext uri="{FF2B5EF4-FFF2-40B4-BE49-F238E27FC236}">
                <a16:creationId xmlns:a16="http://schemas.microsoft.com/office/drawing/2014/main" id="{4C4F82F7-453B-C073-A7F4-9DA8E90E2313}"/>
              </a:ext>
            </a:extLst>
          </p:cNvPr>
          <p:cNvSpPr/>
          <p:nvPr/>
        </p:nvSpPr>
        <p:spPr>
          <a:xfrm>
            <a:off x="508076" y="3422224"/>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TextBox 19">
            <a:extLst>
              <a:ext uri="{FF2B5EF4-FFF2-40B4-BE49-F238E27FC236}">
                <a16:creationId xmlns:a16="http://schemas.microsoft.com/office/drawing/2014/main" id="{C3D5E098-A95D-3523-AEEB-30221835253A}"/>
              </a:ext>
            </a:extLst>
          </p:cNvPr>
          <p:cNvSpPr txBox="1"/>
          <p:nvPr/>
        </p:nvSpPr>
        <p:spPr>
          <a:xfrm>
            <a:off x="508076" y="3494866"/>
            <a:ext cx="2481940" cy="461665"/>
          </a:xfrm>
          <a:prstGeom prst="rect">
            <a:avLst/>
          </a:prstGeom>
          <a:noFill/>
        </p:spPr>
        <p:txBody>
          <a:bodyPr wrap="square" rtlCol="0">
            <a:spAutoFit/>
          </a:bodyPr>
          <a:lstStyle/>
          <a:p>
            <a:r>
              <a:rPr lang="en-GB" sz="1200" b="0">
                <a:latin typeface="+mj-lt"/>
              </a:rPr>
              <a:t>Repurpose it’s space to allow people to work from there.</a:t>
            </a:r>
          </a:p>
        </p:txBody>
      </p:sp>
      <p:sp>
        <p:nvSpPr>
          <p:cNvPr id="21" name="Rectangle 20">
            <a:extLst>
              <a:ext uri="{FF2B5EF4-FFF2-40B4-BE49-F238E27FC236}">
                <a16:creationId xmlns:a16="http://schemas.microsoft.com/office/drawing/2014/main" id="{EF50D834-7A85-11CD-7F1B-7DE154868129}"/>
              </a:ext>
            </a:extLst>
          </p:cNvPr>
          <p:cNvSpPr/>
          <p:nvPr/>
        </p:nvSpPr>
        <p:spPr>
          <a:xfrm>
            <a:off x="508076" y="4203597"/>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TextBox 21">
            <a:extLst>
              <a:ext uri="{FF2B5EF4-FFF2-40B4-BE49-F238E27FC236}">
                <a16:creationId xmlns:a16="http://schemas.microsoft.com/office/drawing/2014/main" id="{A2C59FA6-FA72-4D64-3860-7A26CA033BA6}"/>
              </a:ext>
            </a:extLst>
          </p:cNvPr>
          <p:cNvSpPr txBox="1"/>
          <p:nvPr/>
        </p:nvSpPr>
        <p:spPr>
          <a:xfrm>
            <a:off x="508076" y="4276239"/>
            <a:ext cx="2481940" cy="461665"/>
          </a:xfrm>
          <a:prstGeom prst="rect">
            <a:avLst/>
          </a:prstGeom>
          <a:noFill/>
        </p:spPr>
        <p:txBody>
          <a:bodyPr wrap="square" rtlCol="0">
            <a:spAutoFit/>
          </a:bodyPr>
          <a:lstStyle/>
          <a:p>
            <a:r>
              <a:rPr lang="en-GB" sz="1200" b="0">
                <a:latin typeface="+mj-lt"/>
              </a:rPr>
              <a:t>Stop using plastic straws in favour of sustainable alternatives.</a:t>
            </a:r>
          </a:p>
        </p:txBody>
      </p:sp>
      <p:sp>
        <p:nvSpPr>
          <p:cNvPr id="23" name="Rectangle 22">
            <a:extLst>
              <a:ext uri="{FF2B5EF4-FFF2-40B4-BE49-F238E27FC236}">
                <a16:creationId xmlns:a16="http://schemas.microsoft.com/office/drawing/2014/main" id="{8B5A480A-7B87-49B0-9C3E-15D91FC9ECCC}"/>
              </a:ext>
            </a:extLst>
          </p:cNvPr>
          <p:cNvSpPr/>
          <p:nvPr/>
        </p:nvSpPr>
        <p:spPr>
          <a:xfrm>
            <a:off x="508076" y="4988370"/>
            <a:ext cx="2481941" cy="624012"/>
          </a:xfrm>
          <a:prstGeom prst="rect">
            <a:avLst/>
          </a:prstGeom>
          <a:noFill/>
          <a:ln>
            <a:solidFill>
              <a:srgbClr val="45B39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6F756F0E-78A5-5AF1-81ED-879F3101B4A2}"/>
              </a:ext>
            </a:extLst>
          </p:cNvPr>
          <p:cNvSpPr txBox="1"/>
          <p:nvPr/>
        </p:nvSpPr>
        <p:spPr>
          <a:xfrm>
            <a:off x="508076" y="5061012"/>
            <a:ext cx="2481940" cy="461665"/>
          </a:xfrm>
          <a:prstGeom prst="rect">
            <a:avLst/>
          </a:prstGeom>
          <a:noFill/>
        </p:spPr>
        <p:txBody>
          <a:bodyPr wrap="square" rtlCol="0">
            <a:spAutoFit/>
          </a:bodyPr>
          <a:lstStyle/>
          <a:p>
            <a:r>
              <a:rPr lang="en-GB" sz="1200" b="0">
                <a:latin typeface="+mj-lt"/>
              </a:rPr>
              <a:t>Combine loyalty programs and mobile ordering to give rewards.</a:t>
            </a:r>
          </a:p>
        </p:txBody>
      </p:sp>
      <p:sp>
        <p:nvSpPr>
          <p:cNvPr id="27" name="Rectangle 26">
            <a:extLst>
              <a:ext uri="{FF2B5EF4-FFF2-40B4-BE49-F238E27FC236}">
                <a16:creationId xmlns:a16="http://schemas.microsoft.com/office/drawing/2014/main" id="{3B5740C5-5551-DB87-70C3-33059376D98D}"/>
              </a:ext>
            </a:extLst>
          </p:cNvPr>
          <p:cNvSpPr/>
          <p:nvPr/>
        </p:nvSpPr>
        <p:spPr>
          <a:xfrm>
            <a:off x="4855029" y="2640851"/>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TextBox 27">
            <a:extLst>
              <a:ext uri="{FF2B5EF4-FFF2-40B4-BE49-F238E27FC236}">
                <a16:creationId xmlns:a16="http://schemas.microsoft.com/office/drawing/2014/main" id="{CBCDDC16-76EA-EC7B-2B57-B4D847106E5A}"/>
              </a:ext>
            </a:extLst>
          </p:cNvPr>
          <p:cNvSpPr txBox="1"/>
          <p:nvPr/>
        </p:nvSpPr>
        <p:spPr>
          <a:xfrm>
            <a:off x="4855029" y="2713493"/>
            <a:ext cx="2481940" cy="461665"/>
          </a:xfrm>
          <a:prstGeom prst="rect">
            <a:avLst/>
          </a:prstGeom>
          <a:noFill/>
        </p:spPr>
        <p:txBody>
          <a:bodyPr wrap="square" rtlCol="0">
            <a:spAutoFit/>
          </a:bodyPr>
          <a:lstStyle/>
          <a:p>
            <a:r>
              <a:rPr lang="en-GB" sz="1200" b="0">
                <a:latin typeface="+mj-lt"/>
              </a:rPr>
              <a:t>Implement mobile ordering and payment methods</a:t>
            </a:r>
          </a:p>
        </p:txBody>
      </p:sp>
      <p:sp>
        <p:nvSpPr>
          <p:cNvPr id="29" name="Rectangle 28">
            <a:extLst>
              <a:ext uri="{FF2B5EF4-FFF2-40B4-BE49-F238E27FC236}">
                <a16:creationId xmlns:a16="http://schemas.microsoft.com/office/drawing/2014/main" id="{FB074BE7-F239-B7D9-231F-06F3930E9C5F}"/>
              </a:ext>
            </a:extLst>
          </p:cNvPr>
          <p:cNvSpPr/>
          <p:nvPr/>
        </p:nvSpPr>
        <p:spPr>
          <a:xfrm>
            <a:off x="4855029" y="3422224"/>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TextBox 29">
            <a:extLst>
              <a:ext uri="{FF2B5EF4-FFF2-40B4-BE49-F238E27FC236}">
                <a16:creationId xmlns:a16="http://schemas.microsoft.com/office/drawing/2014/main" id="{8FB8CF39-D54A-9252-B214-FD1B30F13080}"/>
              </a:ext>
            </a:extLst>
          </p:cNvPr>
          <p:cNvSpPr txBox="1"/>
          <p:nvPr/>
        </p:nvSpPr>
        <p:spPr>
          <a:xfrm>
            <a:off x="4855029" y="3494866"/>
            <a:ext cx="2481940" cy="276999"/>
          </a:xfrm>
          <a:prstGeom prst="rect">
            <a:avLst/>
          </a:prstGeom>
          <a:noFill/>
        </p:spPr>
        <p:txBody>
          <a:bodyPr wrap="square" rtlCol="0">
            <a:spAutoFit/>
          </a:bodyPr>
          <a:lstStyle/>
          <a:p>
            <a:r>
              <a:rPr lang="en-GB" sz="1200" b="0">
                <a:latin typeface="+mj-lt"/>
              </a:rPr>
              <a:t>Phase out less popular items.</a:t>
            </a:r>
          </a:p>
        </p:txBody>
      </p:sp>
      <p:sp>
        <p:nvSpPr>
          <p:cNvPr id="31" name="Rectangle 30">
            <a:extLst>
              <a:ext uri="{FF2B5EF4-FFF2-40B4-BE49-F238E27FC236}">
                <a16:creationId xmlns:a16="http://schemas.microsoft.com/office/drawing/2014/main" id="{22940E39-4C1F-4C88-9990-15607019E17B}"/>
              </a:ext>
            </a:extLst>
          </p:cNvPr>
          <p:cNvSpPr/>
          <p:nvPr/>
        </p:nvSpPr>
        <p:spPr>
          <a:xfrm>
            <a:off x="4855029" y="4203597"/>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TextBox 31">
            <a:extLst>
              <a:ext uri="{FF2B5EF4-FFF2-40B4-BE49-F238E27FC236}">
                <a16:creationId xmlns:a16="http://schemas.microsoft.com/office/drawing/2014/main" id="{AF5FFCF9-E6D8-DEB2-F362-35E535D0B814}"/>
              </a:ext>
            </a:extLst>
          </p:cNvPr>
          <p:cNvSpPr txBox="1"/>
          <p:nvPr/>
        </p:nvSpPr>
        <p:spPr>
          <a:xfrm>
            <a:off x="4855029" y="4276239"/>
            <a:ext cx="2481940" cy="276999"/>
          </a:xfrm>
          <a:prstGeom prst="rect">
            <a:avLst/>
          </a:prstGeom>
          <a:noFill/>
        </p:spPr>
        <p:txBody>
          <a:bodyPr wrap="square" rtlCol="0">
            <a:spAutoFit/>
          </a:bodyPr>
          <a:lstStyle/>
          <a:p>
            <a:r>
              <a:rPr lang="en-GB" sz="1200" b="0">
                <a:latin typeface="+mj-lt"/>
              </a:rPr>
              <a:t>Introduce self-service points.</a:t>
            </a:r>
          </a:p>
        </p:txBody>
      </p:sp>
      <p:sp>
        <p:nvSpPr>
          <p:cNvPr id="33" name="Rectangle 32">
            <a:extLst>
              <a:ext uri="{FF2B5EF4-FFF2-40B4-BE49-F238E27FC236}">
                <a16:creationId xmlns:a16="http://schemas.microsoft.com/office/drawing/2014/main" id="{AD9C574C-B8CF-CEA0-B77F-443920F61368}"/>
              </a:ext>
            </a:extLst>
          </p:cNvPr>
          <p:cNvSpPr/>
          <p:nvPr/>
        </p:nvSpPr>
        <p:spPr>
          <a:xfrm>
            <a:off x="4855029" y="4988370"/>
            <a:ext cx="2481941" cy="624012"/>
          </a:xfrm>
          <a:prstGeom prst="rect">
            <a:avLst/>
          </a:prstGeom>
          <a:noFill/>
          <a:ln>
            <a:solidFill>
              <a:srgbClr val="BF0A0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393003A8-9694-31E7-7FCF-2BA9F2A71404}"/>
              </a:ext>
            </a:extLst>
          </p:cNvPr>
          <p:cNvSpPr txBox="1"/>
          <p:nvPr/>
        </p:nvSpPr>
        <p:spPr>
          <a:xfrm>
            <a:off x="4855029" y="5061012"/>
            <a:ext cx="2481940" cy="461665"/>
          </a:xfrm>
          <a:prstGeom prst="rect">
            <a:avLst/>
          </a:prstGeom>
          <a:noFill/>
        </p:spPr>
        <p:txBody>
          <a:bodyPr wrap="square" rtlCol="0">
            <a:spAutoFit/>
          </a:bodyPr>
          <a:lstStyle/>
          <a:p>
            <a:r>
              <a:rPr lang="en-GB" sz="1200" b="0">
                <a:latin typeface="+mj-lt"/>
              </a:rPr>
              <a:t>Modify their </a:t>
            </a:r>
            <a:r>
              <a:rPr lang="en-GB" sz="1200" b="0" i="1">
                <a:latin typeface="+mj-lt"/>
              </a:rPr>
              <a:t>Happy Meals </a:t>
            </a:r>
            <a:r>
              <a:rPr lang="en-GB" sz="1200" b="0">
                <a:latin typeface="+mj-lt"/>
              </a:rPr>
              <a:t>to include healthy options.</a:t>
            </a:r>
          </a:p>
        </p:txBody>
      </p:sp>
      <p:sp>
        <p:nvSpPr>
          <p:cNvPr id="35" name="Rectangle 34">
            <a:extLst>
              <a:ext uri="{FF2B5EF4-FFF2-40B4-BE49-F238E27FC236}">
                <a16:creationId xmlns:a16="http://schemas.microsoft.com/office/drawing/2014/main" id="{69AFCAEE-235F-5EE1-D31E-DCFA6F1ABEA2}"/>
              </a:ext>
            </a:extLst>
          </p:cNvPr>
          <p:cNvSpPr/>
          <p:nvPr/>
        </p:nvSpPr>
        <p:spPr>
          <a:xfrm>
            <a:off x="9201981" y="2640851"/>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TextBox 35">
            <a:extLst>
              <a:ext uri="{FF2B5EF4-FFF2-40B4-BE49-F238E27FC236}">
                <a16:creationId xmlns:a16="http://schemas.microsoft.com/office/drawing/2014/main" id="{A9311349-E4BE-8FA4-AEDB-DEE44161FF31}"/>
              </a:ext>
            </a:extLst>
          </p:cNvPr>
          <p:cNvSpPr txBox="1"/>
          <p:nvPr/>
        </p:nvSpPr>
        <p:spPr>
          <a:xfrm>
            <a:off x="9201981" y="2713493"/>
            <a:ext cx="2481940" cy="461665"/>
          </a:xfrm>
          <a:prstGeom prst="rect">
            <a:avLst/>
          </a:prstGeom>
          <a:noFill/>
        </p:spPr>
        <p:txBody>
          <a:bodyPr wrap="square" rtlCol="0">
            <a:spAutoFit/>
          </a:bodyPr>
          <a:lstStyle/>
          <a:p>
            <a:r>
              <a:rPr lang="en-GB" sz="1200" b="0">
                <a:latin typeface="+mj-lt"/>
              </a:rPr>
              <a:t>Introduce sustainable materials to substitute synthetic materials.</a:t>
            </a:r>
          </a:p>
        </p:txBody>
      </p:sp>
      <p:sp>
        <p:nvSpPr>
          <p:cNvPr id="37" name="Rectangle 36">
            <a:extLst>
              <a:ext uri="{FF2B5EF4-FFF2-40B4-BE49-F238E27FC236}">
                <a16:creationId xmlns:a16="http://schemas.microsoft.com/office/drawing/2014/main" id="{ED7DFFE3-0F0E-E6D4-BE33-52D839AD5520}"/>
              </a:ext>
            </a:extLst>
          </p:cNvPr>
          <p:cNvSpPr/>
          <p:nvPr/>
        </p:nvSpPr>
        <p:spPr>
          <a:xfrm>
            <a:off x="9201981" y="3422224"/>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TextBox 37">
            <a:extLst>
              <a:ext uri="{FF2B5EF4-FFF2-40B4-BE49-F238E27FC236}">
                <a16:creationId xmlns:a16="http://schemas.microsoft.com/office/drawing/2014/main" id="{BADCFBAD-39B5-54C4-60D4-7615BB1A819B}"/>
              </a:ext>
            </a:extLst>
          </p:cNvPr>
          <p:cNvSpPr txBox="1"/>
          <p:nvPr/>
        </p:nvSpPr>
        <p:spPr>
          <a:xfrm>
            <a:off x="9201981" y="3494866"/>
            <a:ext cx="2481940" cy="461665"/>
          </a:xfrm>
          <a:prstGeom prst="rect">
            <a:avLst/>
          </a:prstGeom>
          <a:noFill/>
        </p:spPr>
        <p:txBody>
          <a:bodyPr wrap="square" rtlCol="0">
            <a:spAutoFit/>
          </a:bodyPr>
          <a:lstStyle/>
          <a:p>
            <a:r>
              <a:rPr lang="en-GB" sz="1200" b="0">
                <a:latin typeface="+mj-lt"/>
              </a:rPr>
              <a:t>Modify their shoes to incorporate technology, adding to comfort.</a:t>
            </a:r>
          </a:p>
        </p:txBody>
      </p:sp>
      <p:sp>
        <p:nvSpPr>
          <p:cNvPr id="39" name="Rectangle 38">
            <a:extLst>
              <a:ext uri="{FF2B5EF4-FFF2-40B4-BE49-F238E27FC236}">
                <a16:creationId xmlns:a16="http://schemas.microsoft.com/office/drawing/2014/main" id="{C6F3409D-2AB3-C3D1-B74C-B2385567A077}"/>
              </a:ext>
            </a:extLst>
          </p:cNvPr>
          <p:cNvSpPr/>
          <p:nvPr/>
        </p:nvSpPr>
        <p:spPr>
          <a:xfrm>
            <a:off x="9201981" y="4203597"/>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3040E9DB-5299-A227-EB72-099B12E158F1}"/>
              </a:ext>
            </a:extLst>
          </p:cNvPr>
          <p:cNvSpPr txBox="1"/>
          <p:nvPr/>
        </p:nvSpPr>
        <p:spPr>
          <a:xfrm>
            <a:off x="9201981" y="4276239"/>
            <a:ext cx="2481940" cy="461665"/>
          </a:xfrm>
          <a:prstGeom prst="rect">
            <a:avLst/>
          </a:prstGeom>
          <a:noFill/>
        </p:spPr>
        <p:txBody>
          <a:bodyPr wrap="square" rtlCol="0">
            <a:spAutoFit/>
          </a:bodyPr>
          <a:lstStyle/>
          <a:p>
            <a:r>
              <a:rPr lang="en-GB" sz="1200" b="0">
                <a:latin typeface="+mj-lt"/>
              </a:rPr>
              <a:t>Add manufacturing waste into the production of new products..</a:t>
            </a:r>
          </a:p>
        </p:txBody>
      </p:sp>
      <p:sp>
        <p:nvSpPr>
          <p:cNvPr id="41" name="Rectangle 40">
            <a:extLst>
              <a:ext uri="{FF2B5EF4-FFF2-40B4-BE49-F238E27FC236}">
                <a16:creationId xmlns:a16="http://schemas.microsoft.com/office/drawing/2014/main" id="{7C34C37E-8053-4AE5-C8CB-272C6634BC07}"/>
              </a:ext>
            </a:extLst>
          </p:cNvPr>
          <p:cNvSpPr/>
          <p:nvPr/>
        </p:nvSpPr>
        <p:spPr>
          <a:xfrm>
            <a:off x="9201981" y="4988370"/>
            <a:ext cx="2481941" cy="624012"/>
          </a:xfrm>
          <a:prstGeom prst="rect">
            <a:avLst/>
          </a:prstGeom>
          <a:noFill/>
          <a:ln>
            <a:solidFill>
              <a:srgbClr val="212A4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TextBox 41">
            <a:extLst>
              <a:ext uri="{FF2B5EF4-FFF2-40B4-BE49-F238E27FC236}">
                <a16:creationId xmlns:a16="http://schemas.microsoft.com/office/drawing/2014/main" id="{8CBB7ACF-0278-55DD-075F-C967F1077F1D}"/>
              </a:ext>
            </a:extLst>
          </p:cNvPr>
          <p:cNvSpPr txBox="1"/>
          <p:nvPr/>
        </p:nvSpPr>
        <p:spPr>
          <a:xfrm>
            <a:off x="9201981" y="5061012"/>
            <a:ext cx="2481940" cy="461665"/>
          </a:xfrm>
          <a:prstGeom prst="rect">
            <a:avLst/>
          </a:prstGeom>
          <a:noFill/>
        </p:spPr>
        <p:txBody>
          <a:bodyPr wrap="square" rtlCol="0">
            <a:spAutoFit/>
          </a:bodyPr>
          <a:lstStyle/>
          <a:p>
            <a:r>
              <a:rPr lang="en-GB" sz="1200" b="0">
                <a:latin typeface="+mj-lt"/>
              </a:rPr>
              <a:t>Branch out into fashion, from purely athletics / sports.</a:t>
            </a:r>
          </a:p>
        </p:txBody>
      </p:sp>
      <p:sp>
        <p:nvSpPr>
          <p:cNvPr id="43" name="TextBox 42">
            <a:extLst>
              <a:ext uri="{FF2B5EF4-FFF2-40B4-BE49-F238E27FC236}">
                <a16:creationId xmlns:a16="http://schemas.microsoft.com/office/drawing/2014/main" id="{5625603C-656B-CB78-3140-863F1B24F250}"/>
              </a:ext>
            </a:extLst>
          </p:cNvPr>
          <p:cNvSpPr txBox="1"/>
          <p:nvPr/>
        </p:nvSpPr>
        <p:spPr>
          <a:xfrm>
            <a:off x="4855029" y="6060855"/>
            <a:ext cx="5574093" cy="523220"/>
          </a:xfrm>
          <a:prstGeom prst="rect">
            <a:avLst/>
          </a:prstGeom>
          <a:solidFill>
            <a:srgbClr val="F60493"/>
          </a:solidFill>
        </p:spPr>
        <p:txBody>
          <a:bodyPr wrap="square" rtlCol="0">
            <a:spAutoFit/>
          </a:bodyPr>
          <a:lstStyle/>
          <a:p>
            <a:r>
              <a:rPr lang="en-GB" sz="1400" b="0">
                <a:solidFill>
                  <a:srgbClr val="FFFFFF"/>
                </a:solidFill>
                <a:latin typeface="+mj-lt"/>
              </a:rPr>
              <a:t>Take a look at some of the following case studies of companies who have used some of the ‘SCAMPER’ elements.</a:t>
            </a:r>
          </a:p>
        </p:txBody>
      </p:sp>
    </p:spTree>
    <p:extLst>
      <p:ext uri="{BB962C8B-B14F-4D97-AF65-F5344CB8AC3E}">
        <p14:creationId xmlns:p14="http://schemas.microsoft.com/office/powerpoint/2010/main" val="277394777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88C4C3-D5CC-1C65-1715-47DCDE9080BF}"/>
              </a:ext>
            </a:extLst>
          </p:cNvPr>
          <p:cNvSpPr>
            <a:spLocks noGrp="1"/>
          </p:cNvSpPr>
          <p:nvPr>
            <p:ph type="title"/>
          </p:nvPr>
        </p:nvSpPr>
        <p:spPr/>
        <p:txBody>
          <a:bodyPr/>
          <a:lstStyle/>
          <a:p>
            <a:r>
              <a:rPr lang="en-GB">
                <a:solidFill>
                  <a:schemeClr val="tx1"/>
                </a:solidFill>
              </a:rPr>
              <a:t>I</a:t>
            </a:r>
            <a:r>
              <a:rPr lang="en-GB" sz="4400">
                <a:solidFill>
                  <a:schemeClr val="tx1"/>
                </a:solidFill>
              </a:rPr>
              <a:t>deate stage</a:t>
            </a:r>
          </a:p>
        </p:txBody>
      </p:sp>
      <p:sp>
        <p:nvSpPr>
          <p:cNvPr id="2" name="Content Placeholder 2">
            <a:extLst>
              <a:ext uri="{FF2B5EF4-FFF2-40B4-BE49-F238E27FC236}">
                <a16:creationId xmlns:a16="http://schemas.microsoft.com/office/drawing/2014/main" id="{A8AE1E0F-8BD4-C9D0-59FA-96BCCD348EF5}"/>
              </a:ext>
            </a:extLst>
          </p:cNvPr>
          <p:cNvSpPr txBox="1">
            <a:spLocks/>
          </p:cNvSpPr>
          <p:nvPr/>
        </p:nvSpPr>
        <p:spPr>
          <a:xfrm>
            <a:off x="2332474" y="3829546"/>
            <a:ext cx="3360298" cy="1656854"/>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8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8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1200" b="0" dirty="0"/>
              <a:t>KI have a range of chairs that use the same back, but with alternative legs. As part of this context you have access to a 3D-printable file whereby you can experiment with your own leg designs. This may be using soldering/brazing, casting using kinetic sand, bent wire or more. These can be tested in terms of stability and style.</a:t>
            </a:r>
          </a:p>
          <a:p>
            <a:pPr marL="342900" indent="-342900">
              <a:lnSpc>
                <a:spcPct val="150000"/>
              </a:lnSpc>
              <a:buFont typeface="Arial" panose="020B0604020202020204" pitchFamily="34" charset="0"/>
              <a:buChar char="•"/>
            </a:pPr>
            <a:endParaRPr lang="en-GB" b="0" dirty="0">
              <a:solidFill>
                <a:schemeClr val="bg1"/>
              </a:solidFill>
              <a:highlight>
                <a:srgbClr val="FFFF00"/>
              </a:highlight>
              <a:ea typeface="Roboto" panose="02000000000000000000" pitchFamily="2" charset="0"/>
              <a:cs typeface="Roboto" panose="02000000000000000000" pitchFamily="2" charset="0"/>
            </a:endParaRPr>
          </a:p>
          <a:p>
            <a:pPr>
              <a:lnSpc>
                <a:spcPct val="150000"/>
              </a:lnSpc>
            </a:pPr>
            <a:endParaRPr lang="en-GB" b="0" dirty="0">
              <a:solidFill>
                <a:schemeClr val="bg1"/>
              </a:solidFill>
              <a:highlight>
                <a:srgbClr val="FFFF00"/>
              </a:highlight>
              <a:ea typeface="Roboto" panose="02000000000000000000" pitchFamily="2" charset="0"/>
              <a:cs typeface="Roboto" panose="02000000000000000000" pitchFamily="2" charset="0"/>
            </a:endParaRPr>
          </a:p>
        </p:txBody>
      </p:sp>
      <p:pic>
        <p:nvPicPr>
          <p:cNvPr id="7" name="Picture 6">
            <a:extLst>
              <a:ext uri="{FF2B5EF4-FFF2-40B4-BE49-F238E27FC236}">
                <a16:creationId xmlns:a16="http://schemas.microsoft.com/office/drawing/2014/main" id="{E2A3D83F-FC18-DA8E-FC6D-980C2B4A3E38}"/>
              </a:ext>
            </a:extLst>
          </p:cNvPr>
          <p:cNvPicPr>
            <a:picLocks noChangeAspect="1"/>
          </p:cNvPicPr>
          <p:nvPr/>
        </p:nvPicPr>
        <p:blipFill rotWithShape="1">
          <a:blip r:embed="rId3"/>
          <a:srcRect l="9557" t="14866" r="76338" b="12434"/>
          <a:stretch/>
        </p:blipFill>
        <p:spPr>
          <a:xfrm>
            <a:off x="6499230" y="847766"/>
            <a:ext cx="2974312" cy="4311326"/>
          </a:xfrm>
          <a:prstGeom prst="rect">
            <a:avLst/>
          </a:prstGeom>
        </p:spPr>
      </p:pic>
      <p:grpSp>
        <p:nvGrpSpPr>
          <p:cNvPr id="6" name="Group 5">
            <a:extLst>
              <a:ext uri="{FF2B5EF4-FFF2-40B4-BE49-F238E27FC236}">
                <a16:creationId xmlns:a16="http://schemas.microsoft.com/office/drawing/2014/main" id="{8F7DDEA5-D169-85FF-1A9B-35943FA3D75E}"/>
              </a:ext>
            </a:extLst>
          </p:cNvPr>
          <p:cNvGrpSpPr/>
          <p:nvPr/>
        </p:nvGrpSpPr>
        <p:grpSpPr>
          <a:xfrm>
            <a:off x="432943" y="5998158"/>
            <a:ext cx="4003046" cy="723853"/>
            <a:chOff x="432943" y="5998158"/>
            <a:chExt cx="4003046" cy="723853"/>
          </a:xfrm>
        </p:grpSpPr>
        <p:pic>
          <p:nvPicPr>
            <p:cNvPr id="8" name="Picture 7" descr="A red letter k on a black background&#10;&#10;Description automatically generated">
              <a:extLst>
                <a:ext uri="{FF2B5EF4-FFF2-40B4-BE49-F238E27FC236}">
                  <a16:creationId xmlns:a16="http://schemas.microsoft.com/office/drawing/2014/main" id="{35F3A987-8267-9844-B620-4ABAE8F4648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2" name="Picture 11" descr="A black background with red text&#10;&#10;Description automatically generated">
              <a:extLst>
                <a:ext uri="{FF2B5EF4-FFF2-40B4-BE49-F238E27FC236}">
                  <a16:creationId xmlns:a16="http://schemas.microsoft.com/office/drawing/2014/main" id="{0E6A681B-C601-C878-50AC-73F8182B6C6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4" name="Picture 3" descr="A small white chair on a wooden table&#10;&#10;Description automatically generated">
            <a:extLst>
              <a:ext uri="{FF2B5EF4-FFF2-40B4-BE49-F238E27FC236}">
                <a16:creationId xmlns:a16="http://schemas.microsoft.com/office/drawing/2014/main" id="{6B00459F-C6CC-A789-956A-394B3129987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4689" y="1113165"/>
            <a:ext cx="1736877" cy="2315836"/>
          </a:xfrm>
          <a:prstGeom prst="rect">
            <a:avLst/>
          </a:prstGeom>
        </p:spPr>
      </p:pic>
      <p:pic>
        <p:nvPicPr>
          <p:cNvPr id="10" name="Picture 9" descr="A white chair on a wooden table&#10;&#10;Description automatically generated">
            <a:extLst>
              <a:ext uri="{FF2B5EF4-FFF2-40B4-BE49-F238E27FC236}">
                <a16:creationId xmlns:a16="http://schemas.microsoft.com/office/drawing/2014/main" id="{537DE4E0-BF03-2D13-E232-765D742AB17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3226" y="1113164"/>
            <a:ext cx="1736877" cy="2315836"/>
          </a:xfrm>
          <a:prstGeom prst="rect">
            <a:avLst/>
          </a:prstGeom>
        </p:spPr>
      </p:pic>
      <p:pic>
        <p:nvPicPr>
          <p:cNvPr id="14" name="Picture 13" descr="A white chair on a wooden table&#10;&#10;Description automatically generated">
            <a:extLst>
              <a:ext uri="{FF2B5EF4-FFF2-40B4-BE49-F238E27FC236}">
                <a16:creationId xmlns:a16="http://schemas.microsoft.com/office/drawing/2014/main" id="{23E2A1B6-1FC2-67B7-ED6F-458BAE79396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34689" y="3504615"/>
            <a:ext cx="1736877" cy="2315836"/>
          </a:xfrm>
          <a:prstGeom prst="rect">
            <a:avLst/>
          </a:prstGeom>
        </p:spPr>
      </p:pic>
      <p:pic>
        <p:nvPicPr>
          <p:cNvPr id="16" name="Picture 15" descr="A white chair on a wooden table&#10;&#10;Description automatically generated">
            <a:extLst>
              <a:ext uri="{FF2B5EF4-FFF2-40B4-BE49-F238E27FC236}">
                <a16:creationId xmlns:a16="http://schemas.microsoft.com/office/drawing/2014/main" id="{1D7036CB-5104-C2C0-DB77-BF10AC58F1B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011763" y="1103236"/>
            <a:ext cx="1736877" cy="2315836"/>
          </a:xfrm>
          <a:prstGeom prst="rect">
            <a:avLst/>
          </a:prstGeom>
        </p:spPr>
      </p:pic>
    </p:spTree>
    <p:extLst>
      <p:ext uri="{BB962C8B-B14F-4D97-AF65-F5344CB8AC3E}">
        <p14:creationId xmlns:p14="http://schemas.microsoft.com/office/powerpoint/2010/main" val="9406561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Content Placeholder 2">
            <a:extLst>
              <a:ext uri="{FF2B5EF4-FFF2-40B4-BE49-F238E27FC236}">
                <a16:creationId xmlns:a16="http://schemas.microsoft.com/office/drawing/2014/main" id="{EAED1D5E-5B01-AF3C-D799-42DEBB2D0FEF}"/>
              </a:ext>
            </a:extLst>
          </p:cNvPr>
          <p:cNvSpPr>
            <a:spLocks noGrp="1"/>
          </p:cNvSpPr>
          <p:nvPr>
            <p:ph idx="4294967295"/>
          </p:nvPr>
        </p:nvSpPr>
        <p:spPr>
          <a:xfrm>
            <a:off x="575999" y="1206342"/>
            <a:ext cx="10870932" cy="2132281"/>
          </a:xfrm>
        </p:spPr>
        <p:txBody>
          <a:bodyPr>
            <a:normAutofit/>
          </a:bodyPr>
          <a:lstStyle/>
          <a:p>
            <a:pPr>
              <a:lnSpc>
                <a:spcPct val="150000"/>
              </a:lnSpc>
            </a:pPr>
            <a:r>
              <a:rPr lang="en-GB" sz="1600">
                <a:solidFill>
                  <a:schemeClr val="tx1"/>
                </a:solidFill>
                <a:latin typeface="+mj-lt"/>
                <a:ea typeface="Roboto" panose="02000000000000000000" pitchFamily="2" charset="0"/>
                <a:cs typeface="Roboto" panose="02000000000000000000" pitchFamily="2" charset="0"/>
              </a:rPr>
              <a:t>Profile sketches can be useful to get an idea of shape and proportion. When used with an ergonome, you can also see how a person may interact with it and provide an idea of scale too.</a:t>
            </a:r>
            <a:endParaRPr lang="en-GB" sz="2000">
              <a:solidFill>
                <a:schemeClr val="tx1"/>
              </a:solidFill>
              <a:latin typeface="+mj-lt"/>
              <a:ea typeface="Roboto" panose="02000000000000000000" pitchFamily="2" charset="0"/>
              <a:cs typeface="Roboto" panose="02000000000000000000" pitchFamily="2" charset="0"/>
            </a:endParaRPr>
          </a:p>
          <a:p>
            <a:pPr marL="0" indent="0">
              <a:lnSpc>
                <a:spcPct val="150000"/>
              </a:lnSpc>
              <a:buNone/>
            </a:pPr>
            <a:endParaRPr lang="en-GB" sz="2400" b="1">
              <a:latin typeface="+mj-lt"/>
              <a:ea typeface="Roboto" panose="02000000000000000000" pitchFamily="2" charset="0"/>
              <a:cs typeface="Roboto" panose="02000000000000000000" pitchFamily="2" charset="0"/>
            </a:endParaRPr>
          </a:p>
        </p:txBody>
      </p:sp>
      <p:pic>
        <p:nvPicPr>
          <p:cNvPr id="4100" name="Picture 4">
            <a:extLst>
              <a:ext uri="{FF2B5EF4-FFF2-40B4-BE49-F238E27FC236}">
                <a16:creationId xmlns:a16="http://schemas.microsoft.com/office/drawing/2014/main" id="{85FCE2BB-950B-0BEB-B17B-969AFD2BF0D2}"/>
              </a:ext>
              <a:ext uri="{C183D7F6-B498-43B3-948B-1728B52AA6E4}">
                <adec:decorative xmlns:adec="http://schemas.microsoft.com/office/drawing/2017/decorative" val="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90451" y="2382916"/>
            <a:ext cx="5065898" cy="3388910"/>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A0847FD3-07C1-E232-BA75-0742C8941E06}"/>
              </a:ext>
            </a:extLst>
          </p:cNvPr>
          <p:cNvGrpSpPr/>
          <p:nvPr/>
        </p:nvGrpSpPr>
        <p:grpSpPr>
          <a:xfrm>
            <a:off x="432943" y="5998158"/>
            <a:ext cx="4003046" cy="723853"/>
            <a:chOff x="432943" y="5998158"/>
            <a:chExt cx="4003046" cy="723853"/>
          </a:xfrm>
        </p:grpSpPr>
        <p:pic>
          <p:nvPicPr>
            <p:cNvPr id="9" name="Picture 8" descr="A red letter k on a black background&#10;&#10;Description automatically generated">
              <a:extLst>
                <a:ext uri="{FF2B5EF4-FFF2-40B4-BE49-F238E27FC236}">
                  <a16:creationId xmlns:a16="http://schemas.microsoft.com/office/drawing/2014/main" id="{C5932B27-B44E-1381-21AC-043CBDFC3B8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1" name="Picture 10" descr="A black background with red text&#10;&#10;Description automatically generated">
              <a:extLst>
                <a:ext uri="{FF2B5EF4-FFF2-40B4-BE49-F238E27FC236}">
                  <a16:creationId xmlns:a16="http://schemas.microsoft.com/office/drawing/2014/main" id="{59F35F2E-745E-74D2-C37F-61A28AF2AA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17" name="Picture 16" descr="A black background with a black object&#10;&#10;Description automatically generated">
            <a:extLst>
              <a:ext uri="{FF2B5EF4-FFF2-40B4-BE49-F238E27FC236}">
                <a16:creationId xmlns:a16="http://schemas.microsoft.com/office/drawing/2014/main" id="{C5DDD2B9-2868-09FE-1E67-B8F947B71FC9}"/>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39794" y="3164485"/>
            <a:ext cx="5998476" cy="2487173"/>
          </a:xfrm>
          <a:prstGeom prst="rect">
            <a:avLst/>
          </a:prstGeom>
        </p:spPr>
      </p:pic>
    </p:spTree>
    <p:extLst>
      <p:ext uri="{BB962C8B-B14F-4D97-AF65-F5344CB8AC3E}">
        <p14:creationId xmlns:p14="http://schemas.microsoft.com/office/powerpoint/2010/main" val="9774695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Ideate tasks</a:t>
            </a:r>
          </a:p>
        </p:txBody>
      </p:sp>
      <p:sp>
        <p:nvSpPr>
          <p:cNvPr id="4" name="Arrow: Left 3">
            <a:hlinkClick r:id="rId3" action="ppaction://hlinksldjump"/>
            <a:extLst>
              <a:ext uri="{FF2B5EF4-FFF2-40B4-BE49-F238E27FC236}">
                <a16:creationId xmlns:a16="http://schemas.microsoft.com/office/drawing/2014/main" id="{E84DB229-67CB-49A4-CA15-FDDEF5AC12DF}"/>
              </a:ext>
            </a:extLst>
          </p:cNvPr>
          <p:cNvSpPr/>
          <p:nvPr/>
        </p:nvSpPr>
        <p:spPr>
          <a:xfrm>
            <a:off x="10871200" y="521533"/>
            <a:ext cx="609600" cy="548640"/>
          </a:xfrm>
          <a:prstGeom prst="leftArrow">
            <a:avLst/>
          </a:prstGeom>
          <a:noFill/>
          <a:ln>
            <a:solidFill>
              <a:srgbClr val="F6049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3074" name="Picture 2">
            <a:extLst>
              <a:ext uri="{FF2B5EF4-FFF2-40B4-BE49-F238E27FC236}">
                <a16:creationId xmlns:a16="http://schemas.microsoft.com/office/drawing/2014/main" id="{DDCFE3A1-A855-CE6E-1415-4DE368ED029B}"/>
              </a:ext>
              <a:ext uri="{C183D7F6-B498-43B3-948B-1728B52AA6E4}">
                <adec:decorative xmlns:adec="http://schemas.microsoft.com/office/drawing/2017/decorative" val="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3167" y="-891498"/>
            <a:ext cx="5720576" cy="8086682"/>
          </a:xfrm>
          <a:prstGeom prst="rect">
            <a:avLst/>
          </a:prstGeom>
          <a:noFill/>
          <a:extLst>
            <a:ext uri="{909E8E84-426E-40DD-AFC4-6F175D3DCCD1}">
              <a14:hiddenFill xmlns:a14="http://schemas.microsoft.com/office/drawing/2010/main">
                <a:solidFill>
                  <a:srgbClr val="FFFFFF"/>
                </a:solidFill>
              </a14:hiddenFill>
            </a:ext>
          </a:extLst>
        </p:spPr>
      </p:pic>
      <p:sp>
        <p:nvSpPr>
          <p:cNvPr id="5" name="Content Placeholder 2">
            <a:extLst>
              <a:ext uri="{FF2B5EF4-FFF2-40B4-BE49-F238E27FC236}">
                <a16:creationId xmlns:a16="http://schemas.microsoft.com/office/drawing/2014/main" id="{EAED1D5E-5B01-AF3C-D799-42DEBB2D0FEF}"/>
              </a:ext>
            </a:extLst>
          </p:cNvPr>
          <p:cNvSpPr>
            <a:spLocks noGrp="1"/>
          </p:cNvSpPr>
          <p:nvPr>
            <p:ph idx="4294967295"/>
          </p:nvPr>
        </p:nvSpPr>
        <p:spPr>
          <a:xfrm>
            <a:off x="576000" y="1196236"/>
            <a:ext cx="4843493" cy="2132281"/>
          </a:xfrm>
        </p:spPr>
        <p:txBody>
          <a:bodyPr>
            <a:normAutofit/>
          </a:bodyPr>
          <a:lstStyle/>
          <a:p>
            <a:pPr>
              <a:lnSpc>
                <a:spcPct val="150000"/>
              </a:lnSpc>
            </a:pPr>
            <a:r>
              <a:rPr lang="en-GB" sz="1800">
                <a:solidFill>
                  <a:schemeClr val="tx1"/>
                </a:solidFill>
                <a:latin typeface="+mj-lt"/>
                <a:ea typeface="Roboto" panose="02000000000000000000" pitchFamily="2" charset="0"/>
                <a:cs typeface="Roboto" panose="02000000000000000000" pitchFamily="2" charset="0"/>
              </a:rPr>
              <a:t>Print this ergonome onto card, cut out then assemble using paper fasteners.</a:t>
            </a:r>
            <a:endParaRPr lang="en-GB" sz="1800" b="1">
              <a:latin typeface="+mj-lt"/>
              <a:ea typeface="Roboto" panose="02000000000000000000" pitchFamily="2" charset="0"/>
              <a:cs typeface="Roboto" panose="02000000000000000000" pitchFamily="2" charset="0"/>
            </a:endParaRPr>
          </a:p>
        </p:txBody>
      </p:sp>
      <p:pic>
        <p:nvPicPr>
          <p:cNvPr id="1026" name="Picture 2" descr="ACCO Brass Plated Paper Fastener, 0.5 Inch Length, 100 Fasteners/Box  (A7071709) : Amazon.co.uk: Stationery &amp; Office Supplies">
            <a:extLst>
              <a:ext uri="{FF2B5EF4-FFF2-40B4-BE49-F238E27FC236}">
                <a16:creationId xmlns:a16="http://schemas.microsoft.com/office/drawing/2014/main" id="{E70945B6-F925-768C-EA49-D1A2CFF273B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1554" y="2346799"/>
            <a:ext cx="2341989" cy="1370090"/>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a:extLst>
              <a:ext uri="{FF2B5EF4-FFF2-40B4-BE49-F238E27FC236}">
                <a16:creationId xmlns:a16="http://schemas.microsoft.com/office/drawing/2014/main" id="{983F2189-007D-9A80-2622-70117E1F0F6F}"/>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01C4F8C3-CB0D-A2E0-D9A1-B2D4139775A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31D7D252-AE53-A1DF-5F5B-E74C77CB1D71}"/>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41123437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Prototype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494596903"/>
              </p:ext>
            </p:extLst>
          </p:nvPr>
        </p:nvGraphicFramePr>
        <p:xfrm>
          <a:off x="576000" y="1195142"/>
          <a:ext cx="11040000" cy="4642262"/>
        </p:xfrm>
        <a:graphic>
          <a:graphicData uri="http://schemas.openxmlformats.org/drawingml/2006/table">
            <a:tbl>
              <a:tblPr firstRow="1" bandRow="1">
                <a:tableStyleId>{5940675A-B579-460E-94D1-54222C63F5DA}</a:tableStyleId>
              </a:tblPr>
              <a:tblGrid>
                <a:gridCol w="5117134">
                  <a:extLst>
                    <a:ext uri="{9D8B030D-6E8A-4147-A177-3AD203B41FA5}">
                      <a16:colId xmlns:a16="http://schemas.microsoft.com/office/drawing/2014/main" val="336422520"/>
                    </a:ext>
                  </a:extLst>
                </a:gridCol>
                <a:gridCol w="5922866">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‘Prototype in CAD’</a:t>
                      </a:r>
                    </a:p>
                  </a:txBody>
                  <a:tcPr>
                    <a:solidFill>
                      <a:srgbClr val="FE4E00"/>
                    </a:solidFill>
                  </a:tcPr>
                </a:tc>
                <a:tc>
                  <a:txBody>
                    <a:bodyPr/>
                    <a:lstStyle/>
                    <a:p>
                      <a:pPr algn="ctr"/>
                      <a:r>
                        <a:rPr lang="en-GB" b="1">
                          <a:solidFill>
                            <a:schemeClr val="bg1"/>
                          </a:solidFill>
                        </a:rPr>
                        <a:t>‘3D printing’</a:t>
                      </a:r>
                    </a:p>
                  </a:txBody>
                  <a:tcPr>
                    <a:solidFill>
                      <a:srgbClr val="FE4E00"/>
                    </a:solidFill>
                  </a:tcPr>
                </a:tc>
                <a:extLst>
                  <a:ext uri="{0D108BD9-81ED-4DB2-BD59-A6C34878D82A}">
                    <a16:rowId xmlns:a16="http://schemas.microsoft.com/office/drawing/2014/main" val="3391378453"/>
                  </a:ext>
                </a:extLst>
              </a:tr>
              <a:tr h="2535869">
                <a:tc>
                  <a:txBody>
                    <a:bodyPr/>
                    <a:lstStyle/>
                    <a:p>
                      <a:r>
                        <a:rPr lang="en-GB" sz="1200"/>
                        <a:t>We have already covered the advances in CAD software and the features available in most software now available free for teacher and student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a:t>While a physical outcome will always be useful for testing and evaluating before putting it into mass production, you can now prototype an idea in CAD almost to the point of production. </a:t>
                      </a:r>
                      <a:r>
                        <a:rPr lang="en-GB" sz="1200" b="0"/>
                        <a:t>Try the following to create an accurate prototype in CAD:</a:t>
                      </a:r>
                    </a:p>
                    <a:p>
                      <a:pPr marL="171450" indent="-171450">
                        <a:buFont typeface="Arial" panose="020B0604020202020204" pitchFamily="34" charset="0"/>
                        <a:buChar char="•"/>
                      </a:pPr>
                      <a:r>
                        <a:rPr lang="en-GB" sz="1200" b="0"/>
                        <a:t>Make all </a:t>
                      </a:r>
                      <a:r>
                        <a:rPr lang="en-GB" sz="1200" b="1"/>
                        <a:t>parts/components </a:t>
                      </a:r>
                      <a:r>
                        <a:rPr lang="en-GB" sz="1200" b="0"/>
                        <a:t>accurately as you would if they were being manufacture and ensure they are accurately dimensioned and to the right scale.</a:t>
                      </a:r>
                    </a:p>
                    <a:p>
                      <a:pPr marL="171450" indent="-171450">
                        <a:buFont typeface="Arial" panose="020B0604020202020204" pitchFamily="34" charset="0"/>
                        <a:buChar char="•"/>
                      </a:pPr>
                      <a:r>
                        <a:rPr lang="en-GB" sz="1200" b="1"/>
                        <a:t>Assemble </a:t>
                      </a:r>
                      <a:r>
                        <a:rPr lang="en-GB" sz="1200" b="0"/>
                        <a:t>all the parts using the CAD software’s </a:t>
                      </a:r>
                      <a:r>
                        <a:rPr lang="en-GB" sz="1200" b="1"/>
                        <a:t>mating tools</a:t>
                      </a:r>
                      <a:r>
                        <a:rPr lang="en-GB" sz="1200" b="0"/>
                        <a:t>. This will ensure they connects and interact exactly as intended. This includes mechanical mates so that sliders, gears, levers etc. operate as they would in the real world.</a:t>
                      </a:r>
                    </a:p>
                    <a:p>
                      <a:pPr marL="171450" indent="-171450">
                        <a:buFont typeface="Arial" panose="020B0604020202020204" pitchFamily="34" charset="0"/>
                        <a:buChar char="•"/>
                      </a:pPr>
                      <a:r>
                        <a:rPr lang="en-GB" sz="1200" b="1"/>
                        <a:t>Assign the correct materials </a:t>
                      </a:r>
                      <a:r>
                        <a:rPr lang="en-GB" sz="1200" b="0"/>
                        <a:t>to the parts so they can be tested.</a:t>
                      </a:r>
                    </a:p>
                    <a:p>
                      <a:pPr marL="171450" indent="-171450">
                        <a:buFont typeface="Arial" panose="020B0604020202020204" pitchFamily="34" charset="0"/>
                        <a:buChar char="•"/>
                      </a:pPr>
                      <a:r>
                        <a:rPr lang="en-GB" sz="1200" b="1"/>
                        <a:t>Apply the right visual materials </a:t>
                      </a:r>
                      <a:r>
                        <a:rPr lang="en-GB" sz="1200" b="0"/>
                        <a:t>or textures for rendering.</a:t>
                      </a:r>
                    </a:p>
                    <a:p>
                      <a:pPr marL="171450" indent="-171450">
                        <a:buFont typeface="Arial" panose="020B0604020202020204" pitchFamily="34" charset="0"/>
                        <a:buChar char="•"/>
                      </a:pPr>
                      <a:r>
                        <a:rPr lang="en-GB" sz="1200" b="1"/>
                        <a:t>Add the little details </a:t>
                      </a:r>
                      <a:r>
                        <a:rPr lang="en-GB" sz="1200" b="0"/>
                        <a:t>such as cups, lights, cushions to make it look more realistic</a:t>
                      </a:r>
                    </a:p>
                    <a:p>
                      <a:pPr marL="171450" indent="-171450">
                        <a:buFont typeface="Arial" panose="020B0604020202020204" pitchFamily="34" charset="0"/>
                        <a:buChar char="•"/>
                      </a:pPr>
                      <a:r>
                        <a:rPr lang="en-GB" sz="1200" b="1"/>
                        <a:t>Place it in a virtual environment </a:t>
                      </a:r>
                      <a:r>
                        <a:rPr lang="en-GB" sz="1200" b="0"/>
                        <a:t>on screen, or using </a:t>
                      </a:r>
                      <a:r>
                        <a:rPr lang="en-GB" sz="1200" b="1"/>
                        <a:t>AR</a:t>
                      </a:r>
                      <a:r>
                        <a:rPr lang="en-GB" sz="1200" b="0"/>
                        <a:t>.</a:t>
                      </a:r>
                    </a:p>
                    <a:p>
                      <a:pPr marL="171450" indent="-171450">
                        <a:buFont typeface="Arial" panose="020B0604020202020204" pitchFamily="34" charset="0"/>
                        <a:buChar char="•"/>
                      </a:pPr>
                      <a:r>
                        <a:rPr lang="en-GB" sz="1200" b="1"/>
                        <a:t>Render</a:t>
                      </a:r>
                      <a:r>
                        <a:rPr lang="en-GB" sz="1200" b="0"/>
                        <a:t> out your images along with evidence of </a:t>
                      </a:r>
                      <a:r>
                        <a:rPr lang="en-GB" sz="1200" b="1"/>
                        <a:t>FEA</a:t>
                      </a:r>
                      <a:r>
                        <a:rPr lang="en-GB" sz="1200" b="0"/>
                        <a:t> and any animations you may have created. </a:t>
                      </a:r>
                    </a:p>
                    <a:p>
                      <a:pPr marL="0" indent="0">
                        <a:buFont typeface="Arial" panose="020B0604020202020204" pitchFamily="34" charset="0"/>
                        <a:buNone/>
                      </a:pPr>
                      <a:r>
                        <a:rPr lang="en-GB" sz="1200" b="0"/>
                        <a:t>These will all support and validate your ideas.</a:t>
                      </a:r>
                    </a:p>
                  </a:txBody>
                  <a:tcPr/>
                </a:tc>
                <a:tc>
                  <a:txBody>
                    <a:bodyPr/>
                    <a:lstStyle/>
                    <a:p>
                      <a:r>
                        <a:rPr lang="en-GB" sz="1300"/>
                        <a:t>Consider the purpose of creating a prototype. Is it to check the aesthetics, scale, proportion etc. or is it to test functionality and how it can actually be used by a person?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1"/>
                        <a:t>3D printing </a:t>
                      </a:r>
                      <a:r>
                        <a:rPr lang="en-GB" sz="1300" b="0"/>
                        <a:t>will likely be limited to a scale model, but this can be useful to interact with a physical. You can still do various test on there to see how it would function or perform under load.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A</a:t>
                      </a:r>
                      <a:r>
                        <a:rPr lang="en-GB" sz="1300" b="1"/>
                        <a:t> visual prototype </a:t>
                      </a:r>
                      <a:r>
                        <a:rPr lang="en-GB" sz="1300" b="0"/>
                        <a:t>such as this may be more concerned with </a:t>
                      </a:r>
                      <a:r>
                        <a:rPr lang="en-GB" sz="1300" b="1"/>
                        <a:t>aesthetics</a:t>
                      </a:r>
                      <a:r>
                        <a:rPr lang="en-GB" sz="1300" b="0"/>
                        <a:t>; how it looks, feels, sounds.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You could also use 3D printing to create full size components such as handles, connectors etc. There could be used in a </a:t>
                      </a:r>
                      <a:r>
                        <a:rPr lang="en-GB" sz="1300" b="1"/>
                        <a:t>test rig </a:t>
                      </a:r>
                      <a:r>
                        <a:rPr lang="en-GB" sz="1300" b="0"/>
                        <a:t>to see how they would function in a full-size prototype and, when combined with a scale model, could be useful.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300" b="0"/>
                        <a:t>These ‘</a:t>
                      </a:r>
                      <a:r>
                        <a:rPr lang="en-GB" sz="1300" b="1"/>
                        <a:t>proof of concepts </a:t>
                      </a:r>
                      <a:r>
                        <a:rPr lang="en-GB" sz="1300" b="0"/>
                        <a:t>can be a</a:t>
                      </a:r>
                      <a:r>
                        <a:rPr lang="en-GB" sz="1300" b="1"/>
                        <a:t> model </a:t>
                      </a:r>
                      <a:r>
                        <a:rPr lang="en-GB" sz="1300" b="0"/>
                        <a:t>or more </a:t>
                      </a:r>
                      <a:r>
                        <a:rPr lang="en-GB" sz="1300" b="1"/>
                        <a:t>detailed prototype </a:t>
                      </a:r>
                      <a:r>
                        <a:rPr lang="en-GB" sz="1300" b="0"/>
                        <a:t>that is made to </a:t>
                      </a:r>
                      <a:r>
                        <a:rPr lang="en-GB" sz="1300" b="1"/>
                        <a:t>prove the idea </a:t>
                      </a:r>
                      <a:r>
                        <a:rPr lang="en-GB" sz="1300" b="0"/>
                        <a:t>or principle works. They can also be used to explore remote manufacturing of parts and products. </a:t>
                      </a:r>
                    </a:p>
                    <a:p>
                      <a:r>
                        <a:rPr lang="en-GB" sz="1300" b="0"/>
                        <a:t>As an alternative to 3D printing, </a:t>
                      </a:r>
                      <a:r>
                        <a:rPr lang="en-GB" sz="1300" b="1"/>
                        <a:t>laser cutting </a:t>
                      </a:r>
                      <a:r>
                        <a:rPr lang="en-GB" sz="1300" b="0"/>
                        <a:t>can be useful for flat components such as panels for a table, bookcase or shelving system and you are more likely to be able to make full size elements depending on the equipment you have in the workshop.</a:t>
                      </a:r>
                    </a:p>
                    <a:p>
                      <a:r>
                        <a:rPr lang="en-GB" sz="1300" b="0"/>
                        <a:t>Consider all of these as possible prototype outcomes but, whatever option you take, record the process and the feedback from testing and evaluation.</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67E682B8-8BB9-7DBC-4B15-F4ECA583EB4B}"/>
              </a:ext>
            </a:extLst>
          </p:cNvPr>
          <p:cNvSpPr/>
          <p:nvPr/>
        </p:nvSpPr>
        <p:spPr>
          <a:xfrm>
            <a:off x="10871200" y="521533"/>
            <a:ext cx="609600" cy="548640"/>
          </a:xfrm>
          <a:prstGeom prst="leftArrow">
            <a:avLst/>
          </a:prstGeom>
          <a:noFill/>
          <a:ln>
            <a:solidFill>
              <a:srgbClr val="F9736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2E218AAE-879D-F29C-5833-092FDD9BB6B8}"/>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A701138E-91B8-257B-2EED-C0BD3E89AB6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25548538-32A5-AFB1-B0F9-A172FBF296A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96616495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0A7473-7D75-B133-9676-5E154BB0EFF3}"/>
              </a:ext>
            </a:extLst>
          </p:cNvPr>
          <p:cNvSpPr>
            <a:spLocks noGrp="1"/>
          </p:cNvSpPr>
          <p:nvPr>
            <p:ph type="title"/>
          </p:nvPr>
        </p:nvSpPr>
        <p:spPr/>
        <p:txBody>
          <a:bodyPr/>
          <a:lstStyle/>
          <a:p>
            <a:r>
              <a:rPr lang="en-GB" sz="4400"/>
              <a:t>Test tasks</a:t>
            </a:r>
          </a:p>
        </p:txBody>
      </p:sp>
      <p:graphicFrame>
        <p:nvGraphicFramePr>
          <p:cNvPr id="3" name="Table 18">
            <a:extLst>
              <a:ext uri="{FF2B5EF4-FFF2-40B4-BE49-F238E27FC236}">
                <a16:creationId xmlns:a16="http://schemas.microsoft.com/office/drawing/2014/main" id="{1A85E26C-F41A-D395-32F4-54FF4D699D15}"/>
              </a:ext>
            </a:extLst>
          </p:cNvPr>
          <p:cNvGraphicFramePr>
            <a:graphicFrameLocks noGrp="1"/>
          </p:cNvGraphicFramePr>
          <p:nvPr>
            <p:extLst>
              <p:ext uri="{D42A27DB-BD31-4B8C-83A1-F6EECF244321}">
                <p14:modId xmlns:p14="http://schemas.microsoft.com/office/powerpoint/2010/main" val="2070901258"/>
              </p:ext>
            </p:extLst>
          </p:nvPr>
        </p:nvGraphicFramePr>
        <p:xfrm>
          <a:off x="575999" y="1298061"/>
          <a:ext cx="11039999" cy="4322222"/>
        </p:xfrm>
        <a:graphic>
          <a:graphicData uri="http://schemas.openxmlformats.org/drawingml/2006/table">
            <a:tbl>
              <a:tblPr firstRow="1" bandRow="1">
                <a:tableStyleId>{5940675A-B579-460E-94D1-54222C63F5DA}</a:tableStyleId>
              </a:tblPr>
              <a:tblGrid>
                <a:gridCol w="4837964">
                  <a:extLst>
                    <a:ext uri="{9D8B030D-6E8A-4147-A177-3AD203B41FA5}">
                      <a16:colId xmlns:a16="http://schemas.microsoft.com/office/drawing/2014/main" val="336422520"/>
                    </a:ext>
                  </a:extLst>
                </a:gridCol>
                <a:gridCol w="6202035">
                  <a:extLst>
                    <a:ext uri="{9D8B030D-6E8A-4147-A177-3AD203B41FA5}">
                      <a16:colId xmlns:a16="http://schemas.microsoft.com/office/drawing/2014/main" val="1485661640"/>
                    </a:ext>
                  </a:extLst>
                </a:gridCol>
              </a:tblGrid>
              <a:tr h="390302">
                <a:tc>
                  <a:txBody>
                    <a:bodyPr/>
                    <a:lstStyle/>
                    <a:p>
                      <a:pPr algn="ctr"/>
                      <a:r>
                        <a:rPr lang="en-GB" b="1">
                          <a:solidFill>
                            <a:schemeClr val="bg1"/>
                          </a:solidFill>
                        </a:rPr>
                        <a:t>‘CAD testing’</a:t>
                      </a:r>
                    </a:p>
                  </a:txBody>
                  <a:tcPr>
                    <a:solidFill>
                      <a:srgbClr val="429EA6"/>
                    </a:solidFill>
                  </a:tcPr>
                </a:tc>
                <a:tc>
                  <a:txBody>
                    <a:bodyPr/>
                    <a:lstStyle/>
                    <a:p>
                      <a:pPr algn="ctr"/>
                      <a:r>
                        <a:rPr lang="en-GB" b="1">
                          <a:solidFill>
                            <a:schemeClr val="bg1"/>
                          </a:solidFill>
                        </a:rPr>
                        <a:t>‘Testing all parts’</a:t>
                      </a:r>
                    </a:p>
                  </a:txBody>
                  <a:tcPr>
                    <a:solidFill>
                      <a:srgbClr val="429EA6"/>
                    </a:solidFill>
                  </a:tcPr>
                </a:tc>
                <a:extLst>
                  <a:ext uri="{0D108BD9-81ED-4DB2-BD59-A6C34878D82A}">
                    <a16:rowId xmlns:a16="http://schemas.microsoft.com/office/drawing/2014/main" val="3391378453"/>
                  </a:ext>
                </a:extLst>
              </a:tr>
              <a:tr h="2535869">
                <a:tc>
                  <a:txBody>
                    <a:bodyPr/>
                    <a:lstStyle/>
                    <a:p>
                      <a:r>
                        <a:rPr lang="en-GB" sz="1200"/>
                        <a:t>Again, the use of modern CAD software brings a wealth of benefits including the ability to virtually ‘test’ your CAD models.</a:t>
                      </a:r>
                    </a:p>
                    <a:p>
                      <a:r>
                        <a:rPr lang="en-GB" sz="1200"/>
                        <a:t>As well as being able to test the visual aspects of your design through photorealistic rendering, animations and flythroughs, most software will have some aspect of FEA available.</a:t>
                      </a:r>
                    </a:p>
                    <a:p>
                      <a:pPr marL="171450" indent="-171450">
                        <a:buFont typeface="Arial" panose="020B0604020202020204" pitchFamily="34" charset="0"/>
                        <a:buChar char="•"/>
                      </a:pPr>
                      <a:r>
                        <a:rPr lang="en-GB" sz="1200"/>
                        <a:t>FEA allows you to specify the materials the furniture or components are made from, and the software calculates the mass, density, strength, elasticity etc. </a:t>
                      </a:r>
                    </a:p>
                    <a:p>
                      <a:pPr marL="171450" indent="-171450">
                        <a:buFont typeface="Arial" panose="020B0604020202020204" pitchFamily="34" charset="0"/>
                        <a:buChar char="•"/>
                      </a:pPr>
                      <a:r>
                        <a:rPr lang="en-GB" sz="1200"/>
                        <a:t>You can set fixed points where the model cannot move such as chair legs sitting on the floor or a handle attached to a drawer. </a:t>
                      </a:r>
                    </a:p>
                    <a:p>
                      <a:pPr marL="171450" indent="-171450">
                        <a:buFont typeface="Arial" panose="020B0604020202020204" pitchFamily="34" charset="0"/>
                        <a:buChar char="•"/>
                      </a:pPr>
                      <a:r>
                        <a:rPr lang="en-GB" sz="1200"/>
                        <a:t>You then specify the force being applied to parts of the model and how much load it being applied. </a:t>
                      </a:r>
                    </a:p>
                    <a:p>
                      <a:pPr marL="171450" indent="-171450">
                        <a:buFont typeface="Arial" panose="020B0604020202020204" pitchFamily="34" charset="0"/>
                        <a:buChar char="•"/>
                      </a:pPr>
                      <a:r>
                        <a:rPr lang="en-GB" sz="1200"/>
                        <a:t>The simulation will then run and show you where the strongest/weakest point would be and where they are likely to fail.</a:t>
                      </a:r>
                    </a:p>
                    <a:p>
                      <a:pPr marL="171450" indent="-171450">
                        <a:buFont typeface="Arial" panose="020B0604020202020204" pitchFamily="34" charset="0"/>
                        <a:buChar char="•"/>
                      </a:pPr>
                      <a:r>
                        <a:rPr lang="en-GB" sz="1200"/>
                        <a:t>You can then edit the model and rum the simulation again to see if you have made improvements.</a:t>
                      </a:r>
                    </a:p>
                    <a:p>
                      <a:pPr marL="171450" indent="-171450">
                        <a:buFont typeface="Arial" panose="020B0604020202020204" pitchFamily="34" charset="0"/>
                        <a:buChar char="•"/>
                      </a:pPr>
                      <a:r>
                        <a:rPr lang="en-GB" sz="1200"/>
                        <a:t>Repeat until you are happy with the results.</a:t>
                      </a:r>
                    </a:p>
                    <a:p>
                      <a:pPr marL="0" indent="0">
                        <a:buFont typeface="Arial" panose="020B0604020202020204" pitchFamily="34" charset="0"/>
                        <a:buNone/>
                      </a:pPr>
                      <a:endParaRPr lang="en-GB" sz="1200"/>
                    </a:p>
                    <a:p>
                      <a:r>
                        <a:rPr lang="en-GB" sz="1200"/>
                        <a:t>Refer to the tutorials and instructions available with the software you are using or the supporting and curriculum units available with these contexts for further support.</a:t>
                      </a:r>
                    </a:p>
                  </a:txBody>
                  <a:tcPr/>
                </a:tc>
                <a:tc>
                  <a:txBody>
                    <a:bodyPr/>
                    <a:lstStyle/>
                    <a:p>
                      <a:r>
                        <a:rPr lang="en-GB" sz="1200"/>
                        <a:t>You will need to test all aspects of the design, not just the finished product. </a:t>
                      </a:r>
                    </a:p>
                    <a:p>
                      <a:pPr marL="171450" indent="-171450">
                        <a:buFont typeface="Arial" panose="020B0604020202020204" pitchFamily="34" charset="0"/>
                        <a:buChar char="•"/>
                      </a:pPr>
                      <a:r>
                        <a:rPr lang="en-GB" sz="1200"/>
                        <a:t>Are all the individual parts made to a good standard, do they all fit together as intended? </a:t>
                      </a:r>
                    </a:p>
                    <a:p>
                      <a:pPr marL="171450" indent="-171450">
                        <a:buFont typeface="Arial" panose="020B0604020202020204" pitchFamily="34" charset="0"/>
                        <a:buChar char="•"/>
                      </a:pPr>
                      <a:r>
                        <a:rPr lang="en-GB" sz="1200"/>
                        <a:t>How easy or intuitive is it to assemble, operate or interact with?</a:t>
                      </a:r>
                    </a:p>
                    <a:p>
                      <a:pPr marL="171450" indent="-171450">
                        <a:buFont typeface="Arial" panose="020B0604020202020204" pitchFamily="34" charset="0"/>
                        <a:buChar char="•"/>
                      </a:pPr>
                      <a:r>
                        <a:rPr lang="en-GB" sz="1200"/>
                        <a:t>Are there any aspects that are not working as well as others?</a:t>
                      </a:r>
                    </a:p>
                    <a:p>
                      <a:pPr marL="171450" indent="-171450">
                        <a:buFont typeface="Arial" panose="020B0604020202020204" pitchFamily="34" charset="0"/>
                        <a:buChar char="•"/>
                      </a:pPr>
                      <a:r>
                        <a:rPr lang="en-GB" sz="1200"/>
                        <a:t>Sustainability is a key theme in this context and important to KI Europe. Also consider that in your testing.</a:t>
                      </a:r>
                    </a:p>
                    <a:p>
                      <a:pPr marL="171450" indent="-171450">
                        <a:buFont typeface="Arial" panose="020B0604020202020204" pitchFamily="34" charset="0"/>
                        <a:buChar char="•"/>
                      </a:pPr>
                      <a:r>
                        <a:rPr lang="en-GB" sz="1200"/>
                        <a:t>Could you reduce or minimise parts even more after testing without compromising aesthetics or performance?</a:t>
                      </a:r>
                    </a:p>
                    <a:p>
                      <a:r>
                        <a:rPr lang="en-GB" sz="1200"/>
                        <a:t>Remember that design is a process of continual improvement and there will always be room for improvement. You just have to decide how long you can spend improving a design.</a:t>
                      </a:r>
                    </a:p>
                    <a:p>
                      <a:r>
                        <a:rPr lang="en-GB" sz="1200"/>
                        <a:t>Remember also that testing the outcomes with users is an important aspect of </a:t>
                      </a:r>
                      <a:r>
                        <a:rPr lang="en-GB" sz="1200" b="1"/>
                        <a:t>User Centred Design</a:t>
                      </a:r>
                      <a:r>
                        <a:rPr lang="en-GB" sz="1200"/>
                        <a:t>. They should be involved throughout the process, but this is another chance to get valuable feedback on what may be your final proposal.</a:t>
                      </a:r>
                    </a:p>
                    <a:p>
                      <a:r>
                        <a:rPr lang="en-GB" sz="1200"/>
                        <a:t>As well as getting positive feedback, you can also watch the user interacting with your design and identify any problems they might have. Use this feedback to offer improvements and modifications for further iterations.</a:t>
                      </a:r>
                    </a:p>
                    <a:p>
                      <a:endParaRPr lang="en-GB" sz="1200"/>
                    </a:p>
                    <a:p>
                      <a:r>
                        <a:rPr lang="en-GB" sz="1200"/>
                        <a:t>Students should also </a:t>
                      </a:r>
                      <a:r>
                        <a:rPr lang="en-GB" sz="1200" b="1"/>
                        <a:t>refer back to their original defined statement or specification </a:t>
                      </a:r>
                      <a:r>
                        <a:rPr lang="en-GB" sz="1200"/>
                        <a:t>and discuss how well the prototype meets these criteria.</a:t>
                      </a:r>
                    </a:p>
                  </a:txBody>
                  <a:tcPr/>
                </a:tc>
                <a:extLst>
                  <a:ext uri="{0D108BD9-81ED-4DB2-BD59-A6C34878D82A}">
                    <a16:rowId xmlns:a16="http://schemas.microsoft.com/office/drawing/2014/main" val="3966545421"/>
                  </a:ext>
                </a:extLst>
              </a:tr>
            </a:tbl>
          </a:graphicData>
        </a:graphic>
      </p:graphicFrame>
      <p:sp>
        <p:nvSpPr>
          <p:cNvPr id="4" name="Arrow: Left 3">
            <a:hlinkClick r:id="rId3" action="ppaction://hlinksldjump"/>
            <a:extLst>
              <a:ext uri="{FF2B5EF4-FFF2-40B4-BE49-F238E27FC236}">
                <a16:creationId xmlns:a16="http://schemas.microsoft.com/office/drawing/2014/main" id="{37E8568D-6A51-AF31-C501-B269F35CED18}"/>
              </a:ext>
            </a:extLst>
          </p:cNvPr>
          <p:cNvSpPr/>
          <p:nvPr/>
        </p:nvSpPr>
        <p:spPr>
          <a:xfrm>
            <a:off x="10871200" y="521533"/>
            <a:ext cx="609600" cy="548640"/>
          </a:xfrm>
          <a:prstGeom prst="leftArrow">
            <a:avLst/>
          </a:prstGeom>
          <a:noFill/>
          <a:ln>
            <a:solidFill>
              <a:srgbClr val="429EA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Group 4">
            <a:extLst>
              <a:ext uri="{FF2B5EF4-FFF2-40B4-BE49-F238E27FC236}">
                <a16:creationId xmlns:a16="http://schemas.microsoft.com/office/drawing/2014/main" id="{FD441BE4-C582-7D16-D1F6-D2CD31FFDC8D}"/>
              </a:ext>
            </a:extLst>
          </p:cNvPr>
          <p:cNvGrpSpPr/>
          <p:nvPr/>
        </p:nvGrpSpPr>
        <p:grpSpPr>
          <a:xfrm>
            <a:off x="432943" y="5998158"/>
            <a:ext cx="4003046" cy="723853"/>
            <a:chOff x="432943" y="5998158"/>
            <a:chExt cx="4003046" cy="723853"/>
          </a:xfrm>
        </p:grpSpPr>
        <p:pic>
          <p:nvPicPr>
            <p:cNvPr id="7" name="Picture 6" descr="A red letter k on a black background&#10;&#10;Description automatically generated">
              <a:extLst>
                <a:ext uri="{FF2B5EF4-FFF2-40B4-BE49-F238E27FC236}">
                  <a16:creationId xmlns:a16="http://schemas.microsoft.com/office/drawing/2014/main" id="{2A4375B6-7780-ACCF-4E34-5A51E5B140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8" name="Picture 7" descr="A black background with red text&#10;&#10;Description automatically generated">
              <a:extLst>
                <a:ext uri="{FF2B5EF4-FFF2-40B4-BE49-F238E27FC236}">
                  <a16:creationId xmlns:a16="http://schemas.microsoft.com/office/drawing/2014/main" id="{D3FFD3E9-74D5-F0D3-BBE7-1E02F2E7788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70841022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sz="4400"/>
              <a:t>Level of </a:t>
            </a:r>
            <a:r>
              <a:rPr lang="en-GB"/>
              <a:t>challenge</a:t>
            </a:r>
            <a:endParaRPr lang="en-GB" sz="4400"/>
          </a:p>
        </p:txBody>
      </p:sp>
      <p:pic>
        <p:nvPicPr>
          <p:cNvPr id="3" name="Picture 2" descr="Text&#10;&#10;Description automatically generated">
            <a:extLst>
              <a:ext uri="{FF2B5EF4-FFF2-40B4-BE49-F238E27FC236}">
                <a16:creationId xmlns:a16="http://schemas.microsoft.com/office/drawing/2014/main" id="{1D84B003-3FD3-BADE-ACB2-FF80AC062B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96360" y="6034539"/>
            <a:ext cx="1144315" cy="554494"/>
          </a:xfrm>
          <a:prstGeom prst="rect">
            <a:avLst/>
          </a:prstGeom>
        </p:spPr>
      </p:pic>
      <p:sp>
        <p:nvSpPr>
          <p:cNvPr id="2" name="Content Placeholder 2">
            <a:extLst>
              <a:ext uri="{FF2B5EF4-FFF2-40B4-BE49-F238E27FC236}">
                <a16:creationId xmlns:a16="http://schemas.microsoft.com/office/drawing/2014/main" id="{6550F3E6-5F55-26A6-1DBA-F9CFAADC8999}"/>
              </a:ext>
            </a:extLst>
          </p:cNvPr>
          <p:cNvSpPr txBox="1">
            <a:spLocks/>
          </p:cNvSpPr>
          <p:nvPr/>
        </p:nvSpPr>
        <p:spPr>
          <a:xfrm>
            <a:off x="576000" y="1105220"/>
            <a:ext cx="10867063" cy="1490324"/>
          </a:xfrm>
          <a:prstGeom prst="rect">
            <a:avLst/>
          </a:prstGeom>
        </p:spPr>
        <p:txBody>
          <a:bodyPr vert="horz" lIns="0" tIns="0" rIns="0" bIns="0" rtlCol="0">
            <a:normAutofit/>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en-GB" sz="18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Design contexts increase in challenge for each of the KS3 years. By reducing the scaffolding and support you can develop opportunities for more individual and innovative work to be produced.</a:t>
            </a:r>
          </a:p>
        </p:txBody>
      </p:sp>
      <p:grpSp>
        <p:nvGrpSpPr>
          <p:cNvPr id="4" name="Group 3">
            <a:extLst>
              <a:ext uri="{FF2B5EF4-FFF2-40B4-BE49-F238E27FC236}">
                <a16:creationId xmlns:a16="http://schemas.microsoft.com/office/drawing/2014/main" id="{99086830-8438-8E12-2535-8E298798C3C4}"/>
              </a:ext>
            </a:extLst>
          </p:cNvPr>
          <p:cNvGrpSpPr/>
          <p:nvPr/>
        </p:nvGrpSpPr>
        <p:grpSpPr>
          <a:xfrm>
            <a:off x="629759" y="2071792"/>
            <a:ext cx="10813303" cy="3794186"/>
            <a:chOff x="629760" y="2071792"/>
            <a:chExt cx="10516148" cy="3794186"/>
          </a:xfrm>
        </p:grpSpPr>
        <p:grpSp>
          <p:nvGrpSpPr>
            <p:cNvPr id="21" name="Group 20">
              <a:extLst>
                <a:ext uri="{FF2B5EF4-FFF2-40B4-BE49-F238E27FC236}">
                  <a16:creationId xmlns:a16="http://schemas.microsoft.com/office/drawing/2014/main" id="{2FAC555D-B386-F565-623A-C51CDCB4C3B3}"/>
                </a:ext>
              </a:extLst>
            </p:cNvPr>
            <p:cNvGrpSpPr/>
            <p:nvPr/>
          </p:nvGrpSpPr>
          <p:grpSpPr>
            <a:xfrm>
              <a:off x="629760" y="3582903"/>
              <a:ext cx="10516148" cy="2283075"/>
              <a:chOff x="565351" y="3415263"/>
              <a:chExt cx="10516148" cy="2283075"/>
            </a:xfrm>
          </p:grpSpPr>
          <p:grpSp>
            <p:nvGrpSpPr>
              <p:cNvPr id="5" name="Group 4">
                <a:extLst>
                  <a:ext uri="{FF2B5EF4-FFF2-40B4-BE49-F238E27FC236}">
                    <a16:creationId xmlns:a16="http://schemas.microsoft.com/office/drawing/2014/main" id="{29AA129F-7744-7CF3-058D-C6C919E0C988}"/>
                  </a:ext>
                </a:extLst>
              </p:cNvPr>
              <p:cNvGrpSpPr/>
              <p:nvPr/>
            </p:nvGrpSpPr>
            <p:grpSpPr>
              <a:xfrm rot="10800000">
                <a:off x="1842737" y="3415263"/>
                <a:ext cx="7923410" cy="1671396"/>
                <a:chOff x="1119051" y="4052824"/>
                <a:chExt cx="3989030" cy="1232726"/>
              </a:xfrm>
            </p:grpSpPr>
            <p:sp>
              <p:nvSpPr>
                <p:cNvPr id="6" name="Shape 53">
                  <a:extLst>
                    <a:ext uri="{FF2B5EF4-FFF2-40B4-BE49-F238E27FC236}">
                      <a16:creationId xmlns:a16="http://schemas.microsoft.com/office/drawing/2014/main" id="{98D0DE46-5EF9-C699-8C20-489DC5ABCB66}"/>
                    </a:ext>
                  </a:extLst>
                </p:cNvPr>
                <p:cNvSpPr/>
                <p:nvPr/>
              </p:nvSpPr>
              <p:spPr>
                <a:xfrm rot="16200000">
                  <a:off x="2479083" y="2692792"/>
                  <a:ext cx="1227658" cy="3947722"/>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chemeClr val="accent5">
                    <a:lumMod val="75000"/>
                  </a:schemeClr>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sp>
              <p:nvSpPr>
                <p:cNvPr id="7" name="Shape 44">
                  <a:extLst>
                    <a:ext uri="{FF2B5EF4-FFF2-40B4-BE49-F238E27FC236}">
                      <a16:creationId xmlns:a16="http://schemas.microsoft.com/office/drawing/2014/main" id="{09F8CB5F-FC97-EDC2-01D5-9A37B2A6AD0C}"/>
                    </a:ext>
                  </a:extLst>
                </p:cNvPr>
                <p:cNvSpPr/>
                <p:nvPr/>
              </p:nvSpPr>
              <p:spPr>
                <a:xfrm rot="16200000" flipH="1" flipV="1">
                  <a:off x="2499737" y="2677206"/>
                  <a:ext cx="1227658" cy="3989030"/>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1600" y="21600"/>
                      </a:lnTo>
                      <a:lnTo>
                        <a:pt x="0" y="0"/>
                      </a:lnTo>
                      <a:close/>
                    </a:path>
                  </a:pathLst>
                </a:custGeom>
                <a:solidFill>
                  <a:srgbClr val="D9D9D9"/>
                </a:solidFill>
                <a:ln w="12700">
                  <a:miter lim="400000"/>
                </a:ln>
              </p:spPr>
              <p:txBody>
                <a:bodyPr lIns="34289" rIns="34289"/>
                <a:lstStyle/>
                <a:p>
                  <a:pPr marL="0" marR="0" lvl="0" indent="0" algn="l" defTabSz="342900" rtl="0" eaLnBrk="1" fontAlgn="auto" latinLnBrk="0" hangingPunct="1">
                    <a:lnSpc>
                      <a:spcPct val="100000"/>
                    </a:lnSpc>
                    <a:spcBef>
                      <a:spcPts val="0"/>
                    </a:spcBef>
                    <a:spcAft>
                      <a:spcPts val="0"/>
                    </a:spcAft>
                    <a:buClrTx/>
                    <a:buSzTx/>
                    <a:buFontTx/>
                    <a:buNone/>
                    <a:tabLst/>
                    <a:defRPr sz="1800" b="0">
                      <a:latin typeface="Arial Narrow"/>
                      <a:ea typeface="Arial Narrow"/>
                      <a:cs typeface="Arial Narrow"/>
                      <a:sym typeface="Arial Narrow"/>
                    </a:defRPr>
                  </a:pPr>
                  <a:endParaRPr kumimoji="0" sz="1350" b="0" i="0" u="sng" strike="noStrike" kern="1200" cap="none" spc="0" normalizeH="0" baseline="0" noProof="0">
                    <a:ln>
                      <a:noFill/>
                    </a:ln>
                    <a:solidFill>
                      <a:srgbClr val="0A303F"/>
                    </a:solidFill>
                    <a:effectLst/>
                    <a:uLnTx/>
                    <a:uFillTx/>
                    <a:latin typeface="Arial Narrow"/>
                    <a:cs typeface="Arial" panose="020B0604020202020204" pitchFamily="34" charset="0"/>
                    <a:sym typeface="Arial Narrow"/>
                  </a:endParaRPr>
                </a:p>
              </p:txBody>
            </p:sp>
          </p:grpSp>
          <p:sp>
            <p:nvSpPr>
              <p:cNvPr id="10" name="Shape 46">
                <a:extLst>
                  <a:ext uri="{FF2B5EF4-FFF2-40B4-BE49-F238E27FC236}">
                    <a16:creationId xmlns:a16="http://schemas.microsoft.com/office/drawing/2014/main" id="{477C45CA-740C-727B-8CE5-EF8554C3D5F7}"/>
                  </a:ext>
                </a:extLst>
              </p:cNvPr>
              <p:cNvSpPr/>
              <p:nvPr/>
            </p:nvSpPr>
            <p:spPr>
              <a:xfrm>
                <a:off x="565351" y="3924353"/>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Closed</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1" name="Shape 46">
                <a:extLst>
                  <a:ext uri="{FF2B5EF4-FFF2-40B4-BE49-F238E27FC236}">
                    <a16:creationId xmlns:a16="http://schemas.microsoft.com/office/drawing/2014/main" id="{0902C24C-E1C5-3F90-EB25-037AAA28E2C3}"/>
                  </a:ext>
                </a:extLst>
              </p:cNvPr>
              <p:cNvSpPr/>
              <p:nvPr/>
            </p:nvSpPr>
            <p:spPr>
              <a:xfrm>
                <a:off x="9766148" y="3924354"/>
                <a:ext cx="1315351" cy="646331"/>
              </a:xfrm>
              <a:prstGeom prst="rect">
                <a:avLst/>
              </a:prstGeom>
              <a:ln w="12700">
                <a:miter lim="400000"/>
              </a:ln>
              <a:extLst>
                <a:ext uri="{C572A759-6A51-4108-AA02-DFA0A04FC94B}">
                  <ma14:wrappingTextBoxFlag xmlns="" xmlns:ma14="http://schemas.microsoft.com/office/mac/drawingml/2011/main" val="1"/>
                </a:ext>
              </a:extLst>
            </p:spPr>
            <p:txBody>
              <a:bodyPr lIns="34289" rIns="34289">
                <a:spAutoFit/>
              </a:bodyPr>
              <a:lstStyle>
                <a:lvl1pPr algn="ctr" defTabSz="457200">
                  <a:defRPr sz="1800" b="0"/>
                </a:lvl1p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Task</a:t>
                </a:r>
                <a:endParaRPr kumimoji="0" sz="1800" b="1" i="0"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2" name="Shape 49">
                <a:extLst>
                  <a:ext uri="{FF2B5EF4-FFF2-40B4-BE49-F238E27FC236}">
                    <a16:creationId xmlns:a16="http://schemas.microsoft.com/office/drawing/2014/main" id="{5B876322-EA8C-410F-911A-1EF2D435CE0B}"/>
                  </a:ext>
                </a:extLst>
              </p:cNvPr>
              <p:cNvSpPr/>
              <p:nvPr/>
            </p:nvSpPr>
            <p:spPr>
              <a:xfrm>
                <a:off x="1958935"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Context with Brief</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3" name="Shape 49">
                <a:extLst>
                  <a:ext uri="{FF2B5EF4-FFF2-40B4-BE49-F238E27FC236}">
                    <a16:creationId xmlns:a16="http://schemas.microsoft.com/office/drawing/2014/main" id="{4F998E2C-5777-208A-1795-04742D9D9991}"/>
                  </a:ext>
                </a:extLst>
              </p:cNvPr>
              <p:cNvSpPr/>
              <p:nvPr/>
            </p:nvSpPr>
            <p:spPr>
              <a:xfrm>
                <a:off x="4741934" y="5390561"/>
                <a:ext cx="20809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Supported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4" name="Shape 49">
                <a:extLst>
                  <a:ext uri="{FF2B5EF4-FFF2-40B4-BE49-F238E27FC236}">
                    <a16:creationId xmlns:a16="http://schemas.microsoft.com/office/drawing/2014/main" id="{8DCFD7F7-0872-88DC-1B10-0101A4084751}"/>
                  </a:ext>
                </a:extLst>
              </p:cNvPr>
              <p:cNvSpPr/>
              <p:nvPr/>
            </p:nvSpPr>
            <p:spPr>
              <a:xfrm>
                <a:off x="7859833" y="5390561"/>
                <a:ext cx="1746032" cy="307777"/>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ctr" defTabSz="342900" rtl="0" eaLnBrk="1" fontAlgn="auto" latinLnBrk="0" hangingPunct="1">
                  <a:lnSpc>
                    <a:spcPct val="100000"/>
                  </a:lnSpc>
                  <a:spcBef>
                    <a:spcPts val="0"/>
                  </a:spcBef>
                  <a:spcAft>
                    <a:spcPts val="0"/>
                  </a:spcAft>
                  <a:buClrTx/>
                  <a:buSzTx/>
                  <a:buFontTx/>
                  <a:buNone/>
                  <a:tabLst/>
                  <a:defRPr sz="1800" b="0" i="1"/>
                </a:pPr>
                <a:r>
                  <a:rPr kumimoji="0" lang="en-GB"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Open Context</a:t>
                </a:r>
                <a:endParaRPr kumimoji="0" sz="14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5" name="Shape 55">
                <a:extLst>
                  <a:ext uri="{FF2B5EF4-FFF2-40B4-BE49-F238E27FC236}">
                    <a16:creationId xmlns:a16="http://schemas.microsoft.com/office/drawing/2014/main" id="{D86C3B90-2390-2B39-E63A-AD0FE29973F9}"/>
                  </a:ext>
                </a:extLst>
              </p:cNvPr>
              <p:cNvSpPr/>
              <p:nvPr/>
            </p:nvSpPr>
            <p:spPr>
              <a:xfrm flipV="1">
                <a:off x="2761139" y="4006119"/>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6" name="Shape 55">
                <a:extLst>
                  <a:ext uri="{FF2B5EF4-FFF2-40B4-BE49-F238E27FC236}">
                    <a16:creationId xmlns:a16="http://schemas.microsoft.com/office/drawing/2014/main" id="{39687583-B6B6-636F-E78A-C326C5A8F581}"/>
                  </a:ext>
                </a:extLst>
              </p:cNvPr>
              <p:cNvSpPr/>
              <p:nvPr/>
            </p:nvSpPr>
            <p:spPr>
              <a:xfrm flipV="1">
                <a:off x="5807738" y="3974118"/>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17" name="Shape 55">
                <a:extLst>
                  <a:ext uri="{FF2B5EF4-FFF2-40B4-BE49-F238E27FC236}">
                    <a16:creationId xmlns:a16="http://schemas.microsoft.com/office/drawing/2014/main" id="{CDCE8180-493A-7926-EA12-63A244BC0970}"/>
                  </a:ext>
                </a:extLst>
              </p:cNvPr>
              <p:cNvSpPr/>
              <p:nvPr/>
            </p:nvSpPr>
            <p:spPr>
              <a:xfrm flipV="1">
                <a:off x="8737811" y="4017550"/>
                <a:ext cx="5214" cy="1264899"/>
              </a:xfrm>
              <a:prstGeom prst="line">
                <a:avLst/>
              </a:prstGeom>
              <a:ln w="57150">
                <a:solidFill>
                  <a:schemeClr val="accent1"/>
                </a:solidFill>
                <a:tailEnd type="triangle"/>
              </a:ln>
            </p:spPr>
            <p:txBody>
              <a:bodyPr lIns="34289" rIns="34289"/>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350" b="0" i="0" u="sng"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grpSp>
        <p:sp>
          <p:nvSpPr>
            <p:cNvPr id="22" name="Shape 49">
              <a:extLst>
                <a:ext uri="{FF2B5EF4-FFF2-40B4-BE49-F238E27FC236}">
                  <a16:creationId xmlns:a16="http://schemas.microsoft.com/office/drawing/2014/main" id="{0881A098-D685-EE92-A4ED-C2640F44C3D0}"/>
                </a:ext>
              </a:extLst>
            </p:cNvPr>
            <p:cNvSpPr/>
            <p:nvPr/>
          </p:nvSpPr>
          <p:spPr>
            <a:xfrm>
              <a:off x="2023344" y="2071792"/>
              <a:ext cx="2436500" cy="1107996"/>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Simple foam or </a:t>
              </a:r>
              <a:r>
                <a:rPr lang="en-GB" sz="1100" b="0" i="1" kern="1200">
                  <a:solidFill>
                    <a:srgbClr val="0A303F"/>
                  </a:solidFill>
                  <a:latin typeface="Arial" panose="020B0604020202020204"/>
                  <a:ea typeface="+mn-ea"/>
                  <a:cs typeface="Arial" panose="020B0604020202020204" pitchFamily="34" charset="0"/>
                </a:rPr>
                <a:t>cardboard models that make use of existing components and concentrate more on form than function. These may be finished to look more like a commercial product even if they are not fully functional.</a:t>
              </a:r>
              <a:endParaRPr kumimoji="0" sz="11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3" name="Shape 49">
              <a:extLst>
                <a:ext uri="{FF2B5EF4-FFF2-40B4-BE49-F238E27FC236}">
                  <a16:creationId xmlns:a16="http://schemas.microsoft.com/office/drawing/2014/main" id="{FFFE6E3C-0ED4-3B71-EDD9-CFD5F70C9CA1}"/>
                </a:ext>
              </a:extLst>
            </p:cNvPr>
            <p:cNvSpPr/>
            <p:nvPr/>
          </p:nvSpPr>
          <p:spPr>
            <a:xfrm>
              <a:off x="4686658" y="2072956"/>
              <a:ext cx="2436500" cy="1200329"/>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Greater focus on ergonomic</a:t>
              </a:r>
              <a:r>
                <a:rPr lang="en-GB" sz="1200" b="0" i="1" kern="1200">
                  <a:solidFill>
                    <a:srgbClr val="0A303F"/>
                  </a:solidFill>
                  <a:latin typeface="Arial" panose="020B0604020202020204"/>
                  <a:ea typeface="+mn-ea"/>
                  <a:cs typeface="Arial" panose="020B0604020202020204" pitchFamily="34" charset="0"/>
                </a:rPr>
                <a:t>s and anthropometrics with the creation of functional CAD models that can be 3D printed or accommodate real components</a:t>
              </a:r>
              <a:r>
                <a:rPr kumimoji="0" lang="en-GB"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 Use of working components to test functionality. </a:t>
              </a:r>
              <a:endParaRPr kumimoji="0" sz="120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endParaRPr>
            </a:p>
          </p:txBody>
        </p:sp>
        <p:sp>
          <p:nvSpPr>
            <p:cNvPr id="24" name="Shape 49">
              <a:extLst>
                <a:ext uri="{FF2B5EF4-FFF2-40B4-BE49-F238E27FC236}">
                  <a16:creationId xmlns:a16="http://schemas.microsoft.com/office/drawing/2014/main" id="{EA6FFBEF-6749-86DD-076D-605634D937D7}"/>
                </a:ext>
              </a:extLst>
            </p:cNvPr>
            <p:cNvSpPr/>
            <p:nvPr/>
          </p:nvSpPr>
          <p:spPr>
            <a:xfrm>
              <a:off x="7352252" y="2072956"/>
              <a:ext cx="2436500" cy="1438855"/>
            </a:xfrm>
            <a:prstGeom prst="rect">
              <a:avLst/>
            </a:prstGeom>
            <a:ln w="28575">
              <a:solidFill>
                <a:srgbClr val="000000"/>
              </a:solidFill>
            </a:ln>
            <a:extLst>
              <a:ext uri="{C572A759-6A51-4108-AA02-DFA0A04FC94B}">
                <ma14:wrappingTextBoxFlag xmlns="" xmlns:ma14="http://schemas.microsoft.com/office/mac/drawingml/2011/main" val="1"/>
              </a:ext>
            </a:extLst>
          </p:spPr>
          <p:txBody>
            <a:bodyPr wrap="square" lIns="34289" rIns="34289">
              <a:spAutoFit/>
            </a:bodyPr>
            <a:lstStyle/>
            <a:p>
              <a:pPr marL="0" marR="0" lvl="0" indent="0" algn="l" defTabSz="342900" rtl="0" eaLnBrk="1" fontAlgn="auto" latinLnBrk="0" hangingPunct="1">
                <a:lnSpc>
                  <a:spcPct val="100000"/>
                </a:lnSpc>
                <a:spcBef>
                  <a:spcPts val="0"/>
                </a:spcBef>
                <a:spcAft>
                  <a:spcPts val="0"/>
                </a:spcAft>
                <a:buClrTx/>
                <a:buSzTx/>
                <a:buFontTx/>
                <a:buNone/>
                <a:tabLst/>
                <a:defRPr sz="1800" b="0" i="1"/>
              </a:pPr>
              <a:r>
                <a:rPr kumimoji="0" lang="en-GB" sz="1250" b="0" i="1" u="none" strike="noStrike" kern="1200" cap="none" spc="0" normalizeH="0" baseline="0" noProof="0">
                  <a:ln>
                    <a:noFill/>
                  </a:ln>
                  <a:solidFill>
                    <a:srgbClr val="0A303F"/>
                  </a:solidFill>
                  <a:effectLst/>
                  <a:uLnTx/>
                  <a:uFillTx/>
                  <a:latin typeface="Arial" panose="020B0604020202020204"/>
                  <a:ea typeface="+mn-ea"/>
                  <a:cs typeface="Arial" panose="020B0604020202020204" pitchFamily="34" charset="0"/>
                  <a:sym typeface="Helvetica Neue"/>
                </a:rPr>
                <a:t>A complete and working item of furniture can be fully tested. Ergonomics and anthropometrics considered as well as the use of 3D CAD and rapid prototyping or CNC technologies. Modular and adaptable designs considered.</a:t>
              </a:r>
            </a:p>
          </p:txBody>
        </p:sp>
      </p:grpSp>
      <p:grpSp>
        <p:nvGrpSpPr>
          <p:cNvPr id="9" name="Group 8">
            <a:extLst>
              <a:ext uri="{FF2B5EF4-FFF2-40B4-BE49-F238E27FC236}">
                <a16:creationId xmlns:a16="http://schemas.microsoft.com/office/drawing/2014/main" id="{3EF34487-0A44-CB73-242C-F4079B4DB5F1}"/>
              </a:ext>
            </a:extLst>
          </p:cNvPr>
          <p:cNvGrpSpPr/>
          <p:nvPr/>
        </p:nvGrpSpPr>
        <p:grpSpPr>
          <a:xfrm>
            <a:off x="432943" y="5998158"/>
            <a:ext cx="4003046" cy="723853"/>
            <a:chOff x="432943" y="5998158"/>
            <a:chExt cx="4003046" cy="723853"/>
          </a:xfrm>
        </p:grpSpPr>
        <p:pic>
          <p:nvPicPr>
            <p:cNvPr id="19" name="Picture 18" descr="A red letter k on a black background&#10;&#10;Description automatically generated">
              <a:extLst>
                <a:ext uri="{FF2B5EF4-FFF2-40B4-BE49-F238E27FC236}">
                  <a16:creationId xmlns:a16="http://schemas.microsoft.com/office/drawing/2014/main" id="{140AAED3-F804-4519-B2CF-F6657744F8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20" name="Picture 19" descr="A black background with red text&#10;&#10;Description automatically generated">
              <a:extLst>
                <a:ext uri="{FF2B5EF4-FFF2-40B4-BE49-F238E27FC236}">
                  <a16:creationId xmlns:a16="http://schemas.microsoft.com/office/drawing/2014/main" id="{53689199-73C1-9454-2652-666734CBC77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19475433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D80D4A-5F5E-E3B7-55BC-BA79545D3C02}"/>
              </a:ext>
            </a:extLst>
          </p:cNvPr>
          <p:cNvSpPr>
            <a:spLocks noGrp="1"/>
          </p:cNvSpPr>
          <p:nvPr>
            <p:ph type="title"/>
          </p:nvPr>
        </p:nvSpPr>
        <p:spPr/>
        <p:txBody>
          <a:bodyPr/>
          <a:lstStyle/>
          <a:p>
            <a:r>
              <a:rPr lang="en-GB"/>
              <a:t>Competition opportunity</a:t>
            </a:r>
          </a:p>
        </p:txBody>
      </p:sp>
      <p:grpSp>
        <p:nvGrpSpPr>
          <p:cNvPr id="4" name="Group 3">
            <a:extLst>
              <a:ext uri="{FF2B5EF4-FFF2-40B4-BE49-F238E27FC236}">
                <a16:creationId xmlns:a16="http://schemas.microsoft.com/office/drawing/2014/main" id="{2D84A546-5C34-5F13-4F6A-5B2F068ED5E6}"/>
              </a:ext>
            </a:extLst>
          </p:cNvPr>
          <p:cNvGrpSpPr/>
          <p:nvPr/>
        </p:nvGrpSpPr>
        <p:grpSpPr>
          <a:xfrm>
            <a:off x="432943" y="5998158"/>
            <a:ext cx="4003046" cy="723853"/>
            <a:chOff x="432943" y="5998158"/>
            <a:chExt cx="4003046" cy="723853"/>
          </a:xfrm>
        </p:grpSpPr>
        <p:pic>
          <p:nvPicPr>
            <p:cNvPr id="5" name="Picture 4" descr="A red letter k on a black background&#10;&#10;Description automatically generated">
              <a:extLst>
                <a:ext uri="{FF2B5EF4-FFF2-40B4-BE49-F238E27FC236}">
                  <a16:creationId xmlns:a16="http://schemas.microsoft.com/office/drawing/2014/main" id="{3AB16239-E886-910B-0F0D-E8362ADB6DA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6" name="Picture 5" descr="A black background with red text&#10;&#10;Description automatically generated">
              <a:extLst>
                <a:ext uri="{FF2B5EF4-FFF2-40B4-BE49-F238E27FC236}">
                  <a16:creationId xmlns:a16="http://schemas.microsoft.com/office/drawing/2014/main" id="{D2F675E6-1ACB-9E44-ABE3-DE6C6E69966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pic>
        <p:nvPicPr>
          <p:cNvPr id="7" name="Online Media 6" title="Young Furniture Makers exhibition 2022 highlights">
            <a:hlinkClick r:id="" action="ppaction://media"/>
            <a:extLst>
              <a:ext uri="{FF2B5EF4-FFF2-40B4-BE49-F238E27FC236}">
                <a16:creationId xmlns:a16="http://schemas.microsoft.com/office/drawing/2014/main" id="{A14D389E-628E-8F2B-9B81-FC5ED4A3595A}"/>
              </a:ext>
            </a:extLst>
          </p:cNvPr>
          <p:cNvPicPr>
            <a:picLocks noRot="1" noChangeAspect="1"/>
          </p:cNvPicPr>
          <p:nvPr>
            <a:videoFile r:link="rId1"/>
          </p:nvPr>
        </p:nvPicPr>
        <p:blipFill>
          <a:blip r:embed="rId6"/>
          <a:stretch>
            <a:fillRect/>
          </a:stretch>
        </p:blipFill>
        <p:spPr>
          <a:xfrm>
            <a:off x="432943" y="1407704"/>
            <a:ext cx="7160628" cy="4042592"/>
          </a:xfrm>
          <a:prstGeom prst="rect">
            <a:avLst/>
          </a:prstGeom>
        </p:spPr>
      </p:pic>
      <p:sp>
        <p:nvSpPr>
          <p:cNvPr id="8" name="TextBox 7">
            <a:extLst>
              <a:ext uri="{FF2B5EF4-FFF2-40B4-BE49-F238E27FC236}">
                <a16:creationId xmlns:a16="http://schemas.microsoft.com/office/drawing/2014/main" id="{BB42184F-544A-D97E-6A90-5260B0A73170}"/>
              </a:ext>
            </a:extLst>
          </p:cNvPr>
          <p:cNvSpPr txBox="1"/>
          <p:nvPr/>
        </p:nvSpPr>
        <p:spPr>
          <a:xfrm>
            <a:off x="8061158" y="1391869"/>
            <a:ext cx="3345589" cy="2185214"/>
          </a:xfrm>
          <a:prstGeom prst="rect">
            <a:avLst/>
          </a:prstGeom>
          <a:noFill/>
        </p:spPr>
        <p:txBody>
          <a:bodyPr wrap="square" rtlCol="0">
            <a:spAutoFit/>
          </a:bodyPr>
          <a:lstStyle/>
          <a:p>
            <a:r>
              <a:rPr lang="en-GB" b="0">
                <a:latin typeface="+mj-lt"/>
              </a:rPr>
              <a:t>The Furniture Makers’ Company holds an annual </a:t>
            </a:r>
            <a:r>
              <a:rPr lang="en-GB" b="0">
                <a:latin typeface="+mj-lt"/>
                <a:hlinkClick r:id="rId7"/>
              </a:rPr>
              <a:t>competition / exhibition </a:t>
            </a:r>
            <a:r>
              <a:rPr lang="en-GB" b="0">
                <a:latin typeface="+mj-lt"/>
              </a:rPr>
              <a:t>each year. </a:t>
            </a:r>
          </a:p>
          <a:p>
            <a:r>
              <a:rPr lang="en-GB" b="0">
                <a:latin typeface="+mj-lt"/>
              </a:rPr>
              <a:t>As part of this context, they welcome all participating schools to consider entering students’ designs / outcomes for this prestigious event.</a:t>
            </a:r>
          </a:p>
        </p:txBody>
      </p:sp>
      <p:sp>
        <p:nvSpPr>
          <p:cNvPr id="9" name="TextBox 8">
            <a:extLst>
              <a:ext uri="{FF2B5EF4-FFF2-40B4-BE49-F238E27FC236}">
                <a16:creationId xmlns:a16="http://schemas.microsoft.com/office/drawing/2014/main" id="{7A76B155-76E2-5FCE-D155-6FE0252C7627}"/>
              </a:ext>
            </a:extLst>
          </p:cNvPr>
          <p:cNvSpPr txBox="1"/>
          <p:nvPr/>
        </p:nvSpPr>
        <p:spPr>
          <a:xfrm>
            <a:off x="8061157" y="4295481"/>
            <a:ext cx="3345589" cy="1138773"/>
          </a:xfrm>
          <a:prstGeom prst="rect">
            <a:avLst/>
          </a:prstGeom>
          <a:noFill/>
        </p:spPr>
        <p:txBody>
          <a:bodyPr wrap="square" rtlCol="0">
            <a:spAutoFit/>
          </a:bodyPr>
          <a:lstStyle/>
          <a:p>
            <a:r>
              <a:rPr lang="en-GB" b="0">
                <a:latin typeface="+mj-lt"/>
              </a:rPr>
              <a:t>Applications are open annually, opening from April to June, with an exhibition in the following October.</a:t>
            </a:r>
          </a:p>
        </p:txBody>
      </p:sp>
    </p:spTree>
    <p:extLst>
      <p:ext uri="{BB962C8B-B14F-4D97-AF65-F5344CB8AC3E}">
        <p14:creationId xmlns:p14="http://schemas.microsoft.com/office/powerpoint/2010/main" val="2544283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 picture containing black, darkness&#10;&#10;Description automatically generated">
            <a:extLst>
              <a:ext uri="{FF2B5EF4-FFF2-40B4-BE49-F238E27FC236}">
                <a16:creationId xmlns:a16="http://schemas.microsoft.com/office/drawing/2014/main" id="{200BE0EF-F682-A913-DFBA-D564029FD179}"/>
              </a:ext>
            </a:extLst>
          </p:cNvPr>
          <p:cNvPicPr>
            <a:picLocks noGrp="1" noRot="1" noChangeAspect="1" noMove="1" noResize="1" noEditPoints="1" noAdjustHandles="1" noChangeArrowheads="1" noChangeShapeType="1" noCrop="1"/>
          </p:cNvPicPr>
          <p:nvPr>
            <p:ph type="pic" sz="quarter" idx="4294967295"/>
          </p:nvPr>
        </p:nvPicPr>
        <p:blipFill>
          <a:blip r:embed="rId4" cstate="print">
            <a:extLst>
              <a:ext uri="{28A0092B-C50C-407E-A947-70E740481C1C}">
                <a14:useLocalDpi xmlns:a14="http://schemas.microsoft.com/office/drawing/2010/main" val="0"/>
              </a:ext>
            </a:extLst>
          </a:blip>
          <a:srcRect l="3711" r="3711"/>
          <a:stretch>
            <a:fillRect/>
          </a:stretch>
        </p:blipFill>
        <p:spPr>
          <a:xfrm>
            <a:off x="0" y="5824538"/>
            <a:ext cx="1722438" cy="784225"/>
          </a:xfrm>
        </p:spPr>
      </p:pic>
      <p:pic>
        <p:nvPicPr>
          <p:cNvPr id="2" name="Online Media 1" title="KI: Introduction">
            <a:hlinkClick r:id="" action="ppaction://media"/>
            <a:extLst>
              <a:ext uri="{FF2B5EF4-FFF2-40B4-BE49-F238E27FC236}">
                <a16:creationId xmlns:a16="http://schemas.microsoft.com/office/drawing/2014/main" id="{FB875971-9165-3912-6E51-19B90CB1923D}"/>
              </a:ext>
            </a:extLst>
          </p:cNvPr>
          <p:cNvPicPr>
            <a:picLocks noRot="1" noChangeAspect="1"/>
          </p:cNvPicPr>
          <p:nvPr>
            <a:videoFile r:link="rId1"/>
          </p:nvPr>
        </p:nvPicPr>
        <p:blipFill>
          <a:blip r:embed="rId5"/>
          <a:stretch>
            <a:fillRect/>
          </a:stretch>
        </p:blipFill>
        <p:spPr>
          <a:xfrm>
            <a:off x="206829" y="116341"/>
            <a:ext cx="11734800" cy="6600825"/>
          </a:xfrm>
          <a:prstGeom prst="rect">
            <a:avLst/>
          </a:prstGeom>
        </p:spPr>
      </p:pic>
    </p:spTree>
    <p:extLst>
      <p:ext uri="{BB962C8B-B14F-4D97-AF65-F5344CB8AC3E}">
        <p14:creationId xmlns:p14="http://schemas.microsoft.com/office/powerpoint/2010/main" val="17559905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5C75C0B7-44D3-CAED-C1B9-928BB291EE3F}"/>
              </a:ext>
            </a:extLst>
          </p:cNvPr>
          <p:cNvSpPr>
            <a:spLocks noGrp="1"/>
          </p:cNvSpPr>
          <p:nvPr>
            <p:ph type="title"/>
          </p:nvPr>
        </p:nvSpPr>
        <p:spPr/>
        <p:txBody>
          <a:bodyPr/>
          <a:lstStyle/>
          <a:p>
            <a:r>
              <a:rPr lang="en-GB"/>
              <a:t>Introduction</a:t>
            </a:r>
            <a:endParaRPr lang="en-GB" sz="4400"/>
          </a:p>
        </p:txBody>
      </p:sp>
      <p:sp>
        <p:nvSpPr>
          <p:cNvPr id="4" name="Content Placeholder 2">
            <a:extLst>
              <a:ext uri="{FF2B5EF4-FFF2-40B4-BE49-F238E27FC236}">
                <a16:creationId xmlns:a16="http://schemas.microsoft.com/office/drawing/2014/main" id="{FFFF62EF-B710-5742-DB31-4D85BD0231F0}"/>
              </a:ext>
            </a:extLst>
          </p:cNvPr>
          <p:cNvSpPr txBox="1">
            <a:spLocks/>
          </p:cNvSpPr>
          <p:nvPr/>
        </p:nvSpPr>
        <p:spPr>
          <a:xfrm>
            <a:off x="576000" y="1192044"/>
            <a:ext cx="10801544" cy="4643569"/>
          </a:xfrm>
          <a:prstGeom prst="rect">
            <a:avLst/>
          </a:prstGeom>
        </p:spPr>
        <p:txBody>
          <a:bodyPr vert="horz" lIns="0" tIns="0" rIns="0" bIns="0" rtlCol="0">
            <a:normAutofit fontScale="92500" lnSpcReduction="10000"/>
          </a:bodyPr>
          <a:lstStyle>
            <a:lvl1pPr marL="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1pPr>
            <a:lvl2pPr marL="145800" indent="-144000" algn="l" defTabSz="914400" rtl="0" eaLnBrk="1" latinLnBrk="0" hangingPunct="1">
              <a:lnSpc>
                <a:spcPct val="100000"/>
              </a:lnSpc>
              <a:spcBef>
                <a:spcPts val="0"/>
              </a:spcBef>
              <a:buFont typeface="Arial" panose="020B0604020202020204" pitchFamily="34" charset="0"/>
              <a:buChar char="•"/>
              <a:defRPr sz="1900" kern="1200">
                <a:solidFill>
                  <a:schemeClr val="tx2"/>
                </a:solidFill>
                <a:latin typeface="+mn-lt"/>
                <a:ea typeface="+mn-ea"/>
                <a:cs typeface="+mn-cs"/>
              </a:defRPr>
            </a:lvl2pPr>
            <a:lvl3pPr marL="144000" indent="0" algn="l" defTabSz="914400" rtl="0" eaLnBrk="1" latinLnBrk="0" hangingPunct="1">
              <a:lnSpc>
                <a:spcPct val="100000"/>
              </a:lnSpc>
              <a:spcBef>
                <a:spcPts val="0"/>
              </a:spcBef>
              <a:buFont typeface="Arial" panose="020B0604020202020204" pitchFamily="34" charset="0"/>
              <a:buNone/>
              <a:defRPr sz="1900" kern="1200">
                <a:solidFill>
                  <a:schemeClr val="tx2"/>
                </a:solidFill>
                <a:latin typeface="+mn-lt"/>
                <a:ea typeface="+mn-ea"/>
                <a:cs typeface="+mn-cs"/>
              </a:defRPr>
            </a:lvl3pPr>
            <a:lvl4pPr marL="144000" indent="0" algn="l" defTabSz="914400" rtl="0" eaLnBrk="1" latinLnBrk="0" hangingPunct="1">
              <a:lnSpc>
                <a:spcPct val="100000"/>
              </a:lnSpc>
              <a:spcBef>
                <a:spcPts val="0"/>
              </a:spcBef>
              <a:buFont typeface="Arial" panose="020B0604020202020204" pitchFamily="34" charset="0"/>
              <a:buNone/>
              <a:defRPr sz="1600" kern="1200">
                <a:solidFill>
                  <a:schemeClr val="tx2"/>
                </a:solidFill>
                <a:latin typeface="+mn-lt"/>
                <a:ea typeface="+mn-ea"/>
                <a:cs typeface="+mn-cs"/>
              </a:defRPr>
            </a:lvl4pPr>
            <a:lvl5pPr marL="288000" indent="-144000" algn="l" defTabSz="914400" rtl="0" eaLnBrk="1" latinLnBrk="0" hangingPunct="1">
              <a:lnSpc>
                <a:spcPct val="100000"/>
              </a:lnSpc>
              <a:spcBef>
                <a:spcPts val="0"/>
              </a:spcBef>
              <a:buFont typeface="Arial" panose="020B0604020202020204" pitchFamily="34" charset="0"/>
              <a:buChar char="•"/>
              <a:defRPr sz="1600" kern="1200">
                <a:solidFill>
                  <a:schemeClr val="tx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r>
              <a:rPr lang="en-GB" sz="2200" b="1">
                <a:effectLst/>
                <a:latin typeface="+mj-lt"/>
              </a:rPr>
              <a:t>KI </a:t>
            </a:r>
            <a:r>
              <a:rPr lang="en-GB" sz="2200" b="0" i="0">
                <a:effectLst/>
                <a:latin typeface="+mj-lt"/>
              </a:rPr>
              <a:t>is a manufacturer of contract furniture (designed and made for public environments) </a:t>
            </a:r>
            <a:r>
              <a:rPr lang="en-GB" sz="2200" b="0">
                <a:latin typeface="+mj-lt"/>
              </a:rPr>
              <a:t>with offices across the UK and Europe</a:t>
            </a:r>
            <a:r>
              <a:rPr lang="en-GB" sz="2200" b="0">
                <a:latin typeface="+mj-lt"/>
                <a:ea typeface="Roboto" panose="02000000000000000000" pitchFamily="2" charset="0"/>
                <a:cs typeface="Roboto" panose="02000000000000000000" pitchFamily="2" charset="0"/>
              </a:rPr>
              <a:t>. Their focus is not just designing quality furniture, but also crafting high performance environments while remaining committed to the goals of innovation, sustainability and timeless design.</a:t>
            </a:r>
          </a:p>
          <a:p>
            <a:pPr algn="ctr">
              <a:lnSpc>
                <a:spcPct val="150000"/>
              </a:lnSpc>
            </a:pPr>
            <a:r>
              <a:rPr lang="en-GB" sz="2200" u="sng">
                <a:latin typeface="+mj-lt"/>
                <a:ea typeface="Roboto" panose="02000000000000000000" pitchFamily="2" charset="0"/>
                <a:cs typeface="Roboto" panose="02000000000000000000" pitchFamily="2" charset="0"/>
              </a:rPr>
              <a:t>The context for this unit is:</a:t>
            </a:r>
          </a:p>
          <a:p>
            <a:pPr algn="ctr">
              <a:lnSpc>
                <a:spcPct val="150000"/>
              </a:lnSpc>
            </a:pPr>
            <a:r>
              <a:rPr lang="en-GB" sz="3200" b="1">
                <a:solidFill>
                  <a:schemeClr val="accent2"/>
                </a:solidFill>
                <a:latin typeface="+mj-lt"/>
                <a:ea typeface="Roboto" panose="02000000000000000000" pitchFamily="2" charset="0"/>
                <a:cs typeface="Roboto" panose="02000000000000000000" pitchFamily="2" charset="0"/>
              </a:rPr>
              <a:t>Minimising parts</a:t>
            </a:r>
          </a:p>
          <a:p>
            <a:pPr>
              <a:lnSpc>
                <a:spcPct val="150000"/>
              </a:lnSpc>
            </a:pP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The following slides show how </a:t>
            </a:r>
            <a:r>
              <a:rPr lang="en-GB" sz="2200" b="0">
                <a:solidFill>
                  <a:srgbClr val="0A303F"/>
                </a:solidFill>
                <a:latin typeface="Arial" panose="020B0604020202020204"/>
                <a:ea typeface="Roboto" panose="02000000000000000000" pitchFamily="2" charset="0"/>
                <a:cs typeface="Roboto" panose="02000000000000000000" pitchFamily="2" charset="0"/>
              </a:rPr>
              <a:t>the design team at </a:t>
            </a:r>
            <a:r>
              <a:rPr lang="en-GB" sz="2200">
                <a:solidFill>
                  <a:srgbClr val="0A303F"/>
                </a:solidFill>
                <a:latin typeface="Arial" panose="020B0604020202020204"/>
                <a:ea typeface="Roboto" panose="02000000000000000000" pitchFamily="2" charset="0"/>
                <a:cs typeface="Roboto" panose="02000000000000000000" pitchFamily="2" charset="0"/>
              </a:rPr>
              <a:t>KI</a:t>
            </a:r>
            <a:r>
              <a:rPr lang="en-GB" sz="2200" b="0">
                <a:solidFill>
                  <a:srgbClr val="0A303F"/>
                </a:solidFill>
                <a:latin typeface="Arial" panose="020B0604020202020204"/>
                <a:ea typeface="Roboto" panose="02000000000000000000" pitchFamily="2" charset="0"/>
                <a:cs typeface="Roboto" panose="02000000000000000000" pitchFamily="2" charset="0"/>
              </a:rPr>
              <a:t> </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would approach this context in relation to the five main stage of the design process: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empathize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define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ideate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prototype</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a:t>
            </a:r>
            <a:r>
              <a:rPr kumimoji="0" lang="en-GB" sz="2200" b="1"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test</a:t>
            </a:r>
            <a:r>
              <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rPr>
              <a:t>. You can follow a similar process to create your solution to creating </a:t>
            </a:r>
            <a:r>
              <a:rPr lang="en-GB" sz="2200" b="0">
                <a:solidFill>
                  <a:srgbClr val="0A303F"/>
                </a:solidFill>
                <a:latin typeface="Arial" panose="020B0604020202020204"/>
                <a:ea typeface="Roboto" panose="02000000000000000000" pitchFamily="2" charset="0"/>
                <a:cs typeface="Roboto" panose="02000000000000000000" pitchFamily="2" charset="0"/>
              </a:rPr>
              <a:t>great furniture designs while minimising parts!</a:t>
            </a:r>
            <a:endParaRPr kumimoji="0" lang="en-GB" sz="2200" b="0" i="0" u="none" strike="noStrike" kern="1200" cap="none" spc="0" normalizeH="0" baseline="0" noProof="0">
              <a:ln>
                <a:noFill/>
              </a:ln>
              <a:solidFill>
                <a:srgbClr val="0A303F"/>
              </a:solidFill>
              <a:effectLst/>
              <a:uLnTx/>
              <a:uFillTx/>
              <a:latin typeface="Arial" panose="020B0604020202020204"/>
              <a:ea typeface="Roboto" panose="02000000000000000000" pitchFamily="2" charset="0"/>
              <a:cs typeface="Roboto" panose="02000000000000000000" pitchFamily="2" charset="0"/>
              <a:sym typeface="Helvetica Neue"/>
            </a:endParaRPr>
          </a:p>
          <a:p>
            <a:pPr>
              <a:lnSpc>
                <a:spcPct val="150000"/>
              </a:lnSpc>
            </a:pPr>
            <a:endParaRPr lang="en-GB" sz="2400" b="0">
              <a:solidFill>
                <a:srgbClr val="0A303F"/>
              </a:solidFill>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183231F9-7281-3F44-866B-272C49AB45FE}"/>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16E878DE-901D-0598-38B1-3C3D20E1D7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9D668021-FF81-4CC2-09CB-94EA533F9DA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550898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nline Media 1" title="KI: Empathize">
            <a:hlinkClick r:id="" action="ppaction://media"/>
            <a:extLst>
              <a:ext uri="{FF2B5EF4-FFF2-40B4-BE49-F238E27FC236}">
                <a16:creationId xmlns:a16="http://schemas.microsoft.com/office/drawing/2014/main" id="{9071BF6E-5CC1-71A6-0C47-779D82B84933}"/>
              </a:ext>
            </a:extLst>
          </p:cNvPr>
          <p:cNvPicPr>
            <a:picLocks noRot="1" noChangeAspect="1"/>
          </p:cNvPicPr>
          <p:nvPr>
            <a:videoFile r:link="rId1"/>
          </p:nvPr>
        </p:nvPicPr>
        <p:blipFill>
          <a:blip r:embed="rId4"/>
          <a:stretch>
            <a:fillRect/>
          </a:stretch>
        </p:blipFill>
        <p:spPr>
          <a:xfrm>
            <a:off x="119743" y="67355"/>
            <a:ext cx="11908971" cy="6698797"/>
          </a:xfrm>
          <a:prstGeom prst="rect">
            <a:avLst/>
          </a:prstGeom>
        </p:spPr>
      </p:pic>
    </p:spTree>
    <p:extLst>
      <p:ext uri="{BB962C8B-B14F-4D97-AF65-F5344CB8AC3E}">
        <p14:creationId xmlns:p14="http://schemas.microsoft.com/office/powerpoint/2010/main" val="278749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Empathize stage</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76000" y="1104145"/>
            <a:ext cx="9329998" cy="1448224"/>
          </a:xfrm>
        </p:spPr>
        <p:txBody>
          <a:bodyPr>
            <a:normAutofit/>
          </a:bodyPr>
          <a:lstStyle/>
          <a:p>
            <a:pPr>
              <a:lnSpc>
                <a:spcPct val="150000"/>
              </a:lnSpc>
            </a:pPr>
            <a:r>
              <a:rPr lang="en-GB" sz="1500">
                <a:latin typeface="+mj-lt"/>
                <a:ea typeface="Roboto" panose="02000000000000000000" pitchFamily="2" charset="0"/>
                <a:cs typeface="Roboto" panose="02000000000000000000" pitchFamily="2" charset="0"/>
              </a:rPr>
              <a:t>Your first task is to put yourself into the shoes of the potential user of the furniture you are designing. At this stage you are simply trying to understand what some of the problems may be. The more the merrier! There are no wrong ideas/thoughts at this stage! There are many ways that KI, and other companies do this. Consider trying some of these methods:</a:t>
            </a: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15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aphicFrame>
        <p:nvGraphicFramePr>
          <p:cNvPr id="2" name="Table 18">
            <a:extLst>
              <a:ext uri="{FF2B5EF4-FFF2-40B4-BE49-F238E27FC236}">
                <a16:creationId xmlns:a16="http://schemas.microsoft.com/office/drawing/2014/main" id="{14FEED82-F65E-C6DB-AB93-78C078991DE6}"/>
              </a:ext>
            </a:extLst>
          </p:cNvPr>
          <p:cNvGraphicFramePr>
            <a:graphicFrameLocks noGrp="1"/>
          </p:cNvGraphicFramePr>
          <p:nvPr>
            <p:extLst>
              <p:ext uri="{D42A27DB-BD31-4B8C-83A1-F6EECF244321}">
                <p14:modId xmlns:p14="http://schemas.microsoft.com/office/powerpoint/2010/main" val="3226411114"/>
              </p:ext>
            </p:extLst>
          </p:nvPr>
        </p:nvGraphicFramePr>
        <p:xfrm>
          <a:off x="575999" y="2668849"/>
          <a:ext cx="9329999" cy="2598950"/>
        </p:xfrm>
        <a:graphic>
          <a:graphicData uri="http://schemas.openxmlformats.org/drawingml/2006/table">
            <a:tbl>
              <a:tblPr firstRow="1" bandRow="1">
                <a:tableStyleId>{5940675A-B579-460E-94D1-54222C63F5DA}</a:tableStyleId>
              </a:tblPr>
              <a:tblGrid>
                <a:gridCol w="3317820">
                  <a:extLst>
                    <a:ext uri="{9D8B030D-6E8A-4147-A177-3AD203B41FA5}">
                      <a16:colId xmlns:a16="http://schemas.microsoft.com/office/drawing/2014/main" val="336422520"/>
                    </a:ext>
                  </a:extLst>
                </a:gridCol>
                <a:gridCol w="2948940">
                  <a:extLst>
                    <a:ext uri="{9D8B030D-6E8A-4147-A177-3AD203B41FA5}">
                      <a16:colId xmlns:a16="http://schemas.microsoft.com/office/drawing/2014/main" val="1485661640"/>
                    </a:ext>
                  </a:extLst>
                </a:gridCol>
                <a:gridCol w="3063239">
                  <a:extLst>
                    <a:ext uri="{9D8B030D-6E8A-4147-A177-3AD203B41FA5}">
                      <a16:colId xmlns:a16="http://schemas.microsoft.com/office/drawing/2014/main" val="1336904058"/>
                    </a:ext>
                  </a:extLst>
                </a:gridCol>
              </a:tblGrid>
              <a:tr h="373910">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‘What does a customer want?’</a:t>
                      </a:r>
                      <a:endParaRPr lang="en-GB" sz="1400" b="1">
                        <a:solidFill>
                          <a:srgbClr val="ACACDE"/>
                        </a:solidFill>
                      </a:endParaRPr>
                    </a:p>
                  </a:txBody>
                  <a:tcPr>
                    <a:solidFill>
                      <a:schemeClr val="bg1"/>
                    </a:solidFill>
                  </a:tcPr>
                </a:tc>
                <a:tc>
                  <a:txBody>
                    <a:bodyPr/>
                    <a:lstStyle/>
                    <a:p>
                      <a:pPr algn="ctr"/>
                      <a:r>
                        <a:rPr lang="en-GB" sz="1400" b="1">
                          <a:solidFill>
                            <a:srgbClr val="ACACDE"/>
                          </a:solidFill>
                          <a:hlinkClick r:id="rId3" action="ppaction://hlinksldjump">
                            <a:extLst>
                              <a:ext uri="{A12FA001-AC4F-418D-AE19-62706E023703}">
                                <ahyp:hlinkClr xmlns:ahyp="http://schemas.microsoft.com/office/drawing/2018/hyperlinkcolor" val="tx"/>
                              </a:ext>
                            </a:extLst>
                          </a:hlinkClick>
                        </a:rPr>
                        <a:t>‘Environment’</a:t>
                      </a:r>
                      <a:endParaRPr lang="en-GB" sz="1400" b="1">
                        <a:solidFill>
                          <a:srgbClr val="ACACDE"/>
                        </a:solidFill>
                      </a:endParaRPr>
                    </a:p>
                  </a:txBody>
                  <a:tcP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a:solidFill>
                            <a:srgbClr val="ACACDE"/>
                          </a:solidFill>
                          <a:hlinkClick r:id="rId4" action="ppaction://hlinksldjump">
                            <a:extLst>
                              <a:ext uri="{A12FA001-AC4F-418D-AE19-62706E023703}">
                                <ahyp:hlinkClr xmlns:ahyp="http://schemas.microsoft.com/office/drawing/2018/hyperlinkcolor" val="tx"/>
                              </a:ext>
                            </a:extLst>
                          </a:hlinkClick>
                        </a:rPr>
                        <a:t>‘Get involved’</a:t>
                      </a:r>
                      <a:endParaRPr lang="en-GB" sz="1400" b="1">
                        <a:solidFill>
                          <a:srgbClr val="ACACDE"/>
                        </a:solidFill>
                      </a:endParaRPr>
                    </a:p>
                  </a:txBody>
                  <a:tcPr>
                    <a:solidFill>
                      <a:schemeClr val="bg1"/>
                    </a:solidFill>
                  </a:tcPr>
                </a:tc>
                <a:extLst>
                  <a:ext uri="{0D108BD9-81ED-4DB2-BD59-A6C34878D82A}">
                    <a16:rowId xmlns:a16="http://schemas.microsoft.com/office/drawing/2014/main" val="3391378453"/>
                  </a:ext>
                </a:extLst>
              </a:tr>
              <a:tr h="1056640">
                <a:tc>
                  <a:txBody>
                    <a:bodyPr/>
                    <a:lstStyle/>
                    <a:p>
                      <a:r>
                        <a:rPr lang="en-GB" sz="1400"/>
                        <a:t>Understanding the needs of the customer is vital to designing a product that will be useful for the target market. Try and </a:t>
                      </a:r>
                      <a:r>
                        <a:rPr lang="en-GB" sz="1400" b="1"/>
                        <a:t>observe people using furniture </a:t>
                      </a:r>
                      <a:r>
                        <a:rPr lang="en-GB" sz="1400"/>
                        <a:t>in a variety of situations and not always how you expect. How do they open a cupboard door while holding a drink, or move a piece of furniture around on wheels when carrying something?</a:t>
                      </a:r>
                    </a:p>
                  </a:txBody>
                  <a:tcPr/>
                </a:tc>
                <a:tc>
                  <a:txBody>
                    <a:bodyPr/>
                    <a:lstStyle/>
                    <a:p>
                      <a:r>
                        <a:rPr lang="en-GB" sz="1400"/>
                        <a:t>While </a:t>
                      </a:r>
                      <a:r>
                        <a:rPr lang="en-GB" sz="1400" b="1"/>
                        <a:t>sustainability</a:t>
                      </a:r>
                      <a:r>
                        <a:rPr lang="en-GB" sz="1400"/>
                        <a:t> is a key focus of the work at KI, it is important to consider the </a:t>
                      </a:r>
                      <a:r>
                        <a:rPr lang="en-GB" sz="1400" b="1"/>
                        <a:t>environments</a:t>
                      </a:r>
                      <a:r>
                        <a:rPr lang="en-GB" sz="1400"/>
                        <a:t> (places) where the furniture will be used. While it may be possible to make a list of standard feature in offices etc. consider more</a:t>
                      </a:r>
                      <a:r>
                        <a:rPr lang="en-GB" sz="1400" b="1"/>
                        <a:t> diverse environments </a:t>
                      </a:r>
                      <a:r>
                        <a:rPr lang="en-GB" sz="1400"/>
                        <a:t>where usage and access may be very different.</a:t>
                      </a:r>
                    </a:p>
                    <a:p>
                      <a:endParaRPr lang="en-GB" sz="1400"/>
                    </a:p>
                  </a:txBody>
                  <a:tcPr/>
                </a:tc>
                <a:tc>
                  <a:txBody>
                    <a:bodyPr/>
                    <a:lstStyle/>
                    <a:p>
                      <a:r>
                        <a:rPr lang="en-GB" sz="1400"/>
                        <a:t>Empathetic design extends to experiencing what the user will when using furniture. Try assembling furniture from </a:t>
                      </a:r>
                      <a:r>
                        <a:rPr lang="en-GB" sz="1400" b="1"/>
                        <a:t>flat-pack</a:t>
                      </a:r>
                      <a:r>
                        <a:rPr lang="en-GB" sz="1400"/>
                        <a:t> or using it day to day to see if there are any challenges or difficulties you could address in your approach to designing a new piece of furniture. </a:t>
                      </a:r>
                    </a:p>
                  </a:txBody>
                  <a:tcPr/>
                </a:tc>
                <a:extLst>
                  <a:ext uri="{0D108BD9-81ED-4DB2-BD59-A6C34878D82A}">
                    <a16:rowId xmlns:a16="http://schemas.microsoft.com/office/drawing/2014/main" val="3966545421"/>
                  </a:ext>
                </a:extLst>
              </a:tr>
            </a:tbl>
          </a:graphicData>
        </a:graphic>
      </p:graphicFrame>
      <p:grpSp>
        <p:nvGrpSpPr>
          <p:cNvPr id="3" name="Group 2">
            <a:extLst>
              <a:ext uri="{FF2B5EF4-FFF2-40B4-BE49-F238E27FC236}">
                <a16:creationId xmlns:a16="http://schemas.microsoft.com/office/drawing/2014/main" id="{4F505F86-0653-5AA2-74D5-70107FFD019C}"/>
              </a:ext>
            </a:extLst>
          </p:cNvPr>
          <p:cNvGrpSpPr/>
          <p:nvPr/>
        </p:nvGrpSpPr>
        <p:grpSpPr>
          <a:xfrm>
            <a:off x="432943" y="5998158"/>
            <a:ext cx="4003046" cy="723853"/>
            <a:chOff x="432943" y="5998158"/>
            <a:chExt cx="4003046" cy="723853"/>
          </a:xfrm>
        </p:grpSpPr>
        <p:pic>
          <p:nvPicPr>
            <p:cNvPr id="6" name="Picture 5" descr="A red letter k on a black background&#10;&#10;Description automatically generated">
              <a:extLst>
                <a:ext uri="{FF2B5EF4-FFF2-40B4-BE49-F238E27FC236}">
                  <a16:creationId xmlns:a16="http://schemas.microsoft.com/office/drawing/2014/main" id="{92B819C1-D44C-7CBE-6517-FE787020B14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7" name="Picture 6" descr="A black background with red text&#10;&#10;Description automatically generated">
              <a:extLst>
                <a:ext uri="{FF2B5EF4-FFF2-40B4-BE49-F238E27FC236}">
                  <a16:creationId xmlns:a16="http://schemas.microsoft.com/office/drawing/2014/main" id="{FB2A7482-6604-2D4B-3540-6331BA64561F}"/>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343894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D0D60904-A307-906E-B964-B8ECEAAF95FC}"/>
              </a:ext>
            </a:extLst>
          </p:cNvPr>
          <p:cNvCxnSpPr>
            <a:cxnSpLocks/>
          </p:cNvCxnSpPr>
          <p:nvPr/>
        </p:nvCxnSpPr>
        <p:spPr>
          <a:xfrm flipV="1">
            <a:off x="2737473" y="5220005"/>
            <a:ext cx="718385" cy="61520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7148776B-CD4A-5D06-3020-88AC29945E82}"/>
              </a:ext>
            </a:extLst>
          </p:cNvPr>
          <p:cNvCxnSpPr>
            <a:cxnSpLocks/>
          </p:cNvCxnSpPr>
          <p:nvPr/>
        </p:nvCxnSpPr>
        <p:spPr>
          <a:xfrm flipV="1">
            <a:off x="2133245" y="5179259"/>
            <a:ext cx="885332" cy="26610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5" name="Title 4">
            <a:extLst>
              <a:ext uri="{FF2B5EF4-FFF2-40B4-BE49-F238E27FC236}">
                <a16:creationId xmlns:a16="http://schemas.microsoft.com/office/drawing/2014/main" id="{8BCC5A58-F572-2DA9-2B8D-4BEFA2B657A5}"/>
              </a:ext>
            </a:extLst>
          </p:cNvPr>
          <p:cNvSpPr>
            <a:spLocks noGrp="1"/>
          </p:cNvSpPr>
          <p:nvPr>
            <p:ph type="title"/>
          </p:nvPr>
        </p:nvSpPr>
        <p:spPr/>
        <p:txBody>
          <a:bodyPr/>
          <a:lstStyle/>
          <a:p>
            <a:r>
              <a:rPr lang="en-GB" sz="4400">
                <a:latin typeface="GriffithGothic Black" panose="02000603060000020004" pitchFamily="50" charset="0"/>
              </a:rPr>
              <a:t>Break down the context</a:t>
            </a:r>
          </a:p>
        </p:txBody>
      </p:sp>
      <p:sp>
        <p:nvSpPr>
          <p:cNvPr id="9" name="Content Placeholder 2">
            <a:extLst>
              <a:ext uri="{FF2B5EF4-FFF2-40B4-BE49-F238E27FC236}">
                <a16:creationId xmlns:a16="http://schemas.microsoft.com/office/drawing/2014/main" id="{9DFE83B7-3405-0CF6-8DBD-AB2429D722C5}"/>
              </a:ext>
            </a:extLst>
          </p:cNvPr>
          <p:cNvSpPr>
            <a:spLocks noGrp="1"/>
          </p:cNvSpPr>
          <p:nvPr>
            <p:ph type="body" sz="quarter" idx="11"/>
          </p:nvPr>
        </p:nvSpPr>
        <p:spPr>
          <a:xfrm>
            <a:off x="566199" y="1148924"/>
            <a:ext cx="9655175" cy="2165350"/>
          </a:xfrm>
        </p:spPr>
        <p:txBody>
          <a:bodyPr>
            <a:normAutofit/>
          </a:bodyPr>
          <a:lstStyle/>
          <a:p>
            <a:pPr marL="0" indent="0">
              <a:lnSpc>
                <a:spcPct val="150000"/>
              </a:lnSpc>
              <a:buNone/>
            </a:pPr>
            <a:r>
              <a:rPr lang="en-GB" sz="2000">
                <a:latin typeface="+mj-lt"/>
                <a:ea typeface="Roboto" panose="02000000000000000000" pitchFamily="2" charset="0"/>
                <a:cs typeface="Roboto" panose="02000000000000000000" pitchFamily="2" charset="0"/>
              </a:rPr>
              <a:t>The context is deliberately simple so you can investigate and determine your own approach to exploring design opportunities. This contexts encourage an empathetic approach to analysing and investigating the design situation.</a:t>
            </a:r>
          </a:p>
          <a:p>
            <a:pPr marL="0" indent="0">
              <a:lnSpc>
                <a:spcPct val="150000"/>
              </a:lnSpc>
              <a:buNone/>
            </a:pPr>
            <a:endParaRPr lang="en-GB" sz="2000">
              <a:highlight>
                <a:srgbClr val="FFFF00"/>
              </a:highlight>
              <a:latin typeface="+mj-lt"/>
              <a:ea typeface="Roboto" panose="02000000000000000000" pitchFamily="2" charset="0"/>
              <a:cs typeface="Roboto" panose="02000000000000000000" pitchFamily="2" charset="0"/>
            </a:endParaRPr>
          </a:p>
        </p:txBody>
      </p:sp>
      <p:grpSp>
        <p:nvGrpSpPr>
          <p:cNvPr id="2" name="Group 1">
            <a:extLst>
              <a:ext uri="{FF2B5EF4-FFF2-40B4-BE49-F238E27FC236}">
                <a16:creationId xmlns:a16="http://schemas.microsoft.com/office/drawing/2014/main" id="{EB900131-D56F-2739-4536-2AA54444B19B}"/>
              </a:ext>
            </a:extLst>
          </p:cNvPr>
          <p:cNvGrpSpPr/>
          <p:nvPr/>
        </p:nvGrpSpPr>
        <p:grpSpPr>
          <a:xfrm>
            <a:off x="1279155" y="2802452"/>
            <a:ext cx="8098910" cy="3509334"/>
            <a:chOff x="1940495" y="2849925"/>
            <a:chExt cx="8098910" cy="3509334"/>
          </a:xfrm>
        </p:grpSpPr>
        <p:cxnSp>
          <p:nvCxnSpPr>
            <p:cNvPr id="3" name="Straight Connector 2">
              <a:extLst>
                <a:ext uri="{FF2B5EF4-FFF2-40B4-BE49-F238E27FC236}">
                  <a16:creationId xmlns:a16="http://schemas.microsoft.com/office/drawing/2014/main" id="{E0A70A7F-E236-EA6E-C9A9-6CD294ED1C55}"/>
                </a:ext>
              </a:extLst>
            </p:cNvPr>
            <p:cNvCxnSpPr>
              <a:cxnSpLocks/>
            </p:cNvCxnSpPr>
            <p:nvPr/>
          </p:nvCxnSpPr>
          <p:spPr>
            <a:xfrm>
              <a:off x="5510832" y="5758455"/>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 name="Straight Connector 3">
              <a:extLst>
                <a:ext uri="{FF2B5EF4-FFF2-40B4-BE49-F238E27FC236}">
                  <a16:creationId xmlns:a16="http://schemas.microsoft.com/office/drawing/2014/main" id="{DA0E7B37-B0F2-1AC0-1E03-314917D02B3E}"/>
                </a:ext>
              </a:extLst>
            </p:cNvPr>
            <p:cNvCxnSpPr>
              <a:cxnSpLocks/>
            </p:cNvCxnSpPr>
            <p:nvPr/>
          </p:nvCxnSpPr>
          <p:spPr>
            <a:xfrm>
              <a:off x="7170530" y="5181214"/>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27AB284D-5741-16F9-67F3-150095CCE8CA}"/>
                </a:ext>
              </a:extLst>
            </p:cNvPr>
            <p:cNvCxnSpPr>
              <a:cxnSpLocks/>
            </p:cNvCxnSpPr>
            <p:nvPr/>
          </p:nvCxnSpPr>
          <p:spPr>
            <a:xfrm flipV="1">
              <a:off x="5641963" y="3175020"/>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3773C080-51E0-752C-0763-B917F435D7C1}"/>
                </a:ext>
              </a:extLst>
            </p:cNvPr>
            <p:cNvCxnSpPr>
              <a:cxnSpLocks/>
            </p:cNvCxnSpPr>
            <p:nvPr/>
          </p:nvCxnSpPr>
          <p:spPr>
            <a:xfrm flipV="1">
              <a:off x="2688537" y="3876502"/>
              <a:ext cx="991380" cy="2717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5DD3E53-2B4F-2549-D150-0F5A43716BAD}"/>
                </a:ext>
              </a:extLst>
            </p:cNvPr>
            <p:cNvCxnSpPr>
              <a:cxnSpLocks/>
            </p:cNvCxnSpPr>
            <p:nvPr/>
          </p:nvCxnSpPr>
          <p:spPr>
            <a:xfrm>
              <a:off x="4184209" y="4023155"/>
              <a:ext cx="886494" cy="49734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AF34F2F-9C8A-4360-7605-F2FAE54BA647}"/>
                </a:ext>
              </a:extLst>
            </p:cNvPr>
            <p:cNvCxnSpPr>
              <a:cxnSpLocks/>
            </p:cNvCxnSpPr>
            <p:nvPr/>
          </p:nvCxnSpPr>
          <p:spPr>
            <a:xfrm>
              <a:off x="8309659" y="3518681"/>
              <a:ext cx="597410" cy="205895"/>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B39E4F4-3AB6-8C39-42A6-970542A19B67}"/>
                </a:ext>
              </a:extLst>
            </p:cNvPr>
            <p:cNvCxnSpPr>
              <a:cxnSpLocks/>
            </p:cNvCxnSpPr>
            <p:nvPr/>
          </p:nvCxnSpPr>
          <p:spPr>
            <a:xfrm flipV="1">
              <a:off x="8406964" y="3072387"/>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F0A2DEB6-921B-930C-35DB-4EBB2DD062FB}"/>
                </a:ext>
              </a:extLst>
            </p:cNvPr>
            <p:cNvCxnSpPr>
              <a:cxnSpLocks/>
            </p:cNvCxnSpPr>
            <p:nvPr/>
          </p:nvCxnSpPr>
          <p:spPr>
            <a:xfrm flipV="1">
              <a:off x="7192453" y="3479879"/>
              <a:ext cx="706911" cy="244697"/>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F86FA066-BC6D-4DB7-DF5D-8CC335542BD0}"/>
                </a:ext>
              </a:extLst>
            </p:cNvPr>
            <p:cNvCxnSpPr/>
            <p:nvPr/>
          </p:nvCxnSpPr>
          <p:spPr>
            <a:xfrm flipV="1">
              <a:off x="5404337" y="480160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8433759-4B3A-2CA3-BBE9-B19A6AEE5B76}"/>
                </a:ext>
              </a:extLst>
            </p:cNvPr>
            <p:cNvCxnSpPr/>
            <p:nvPr/>
          </p:nvCxnSpPr>
          <p:spPr>
            <a:xfrm flipV="1">
              <a:off x="5393787" y="3581062"/>
              <a:ext cx="0" cy="850261"/>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59F7B3BC-17C2-E529-8BA6-C29F485EB6DA}"/>
                </a:ext>
              </a:extLst>
            </p:cNvPr>
            <p:cNvCxnSpPr>
              <a:cxnSpLocks/>
            </p:cNvCxnSpPr>
            <p:nvPr/>
          </p:nvCxnSpPr>
          <p:spPr>
            <a:xfrm flipV="1">
              <a:off x="4247738" y="4823369"/>
              <a:ext cx="651098" cy="313956"/>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E1C6DACE-B58F-D7F8-84A3-2ECD90237DC9}"/>
                </a:ext>
              </a:extLst>
            </p:cNvPr>
            <p:cNvCxnSpPr>
              <a:cxnSpLocks/>
            </p:cNvCxnSpPr>
            <p:nvPr/>
          </p:nvCxnSpPr>
          <p:spPr>
            <a:xfrm>
              <a:off x="5759484" y="4759649"/>
              <a:ext cx="839024" cy="402962"/>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323A6CB8-26D9-85FA-0DD2-324DD99D2843}"/>
                </a:ext>
              </a:extLst>
            </p:cNvPr>
            <p:cNvCxnSpPr>
              <a:cxnSpLocks/>
            </p:cNvCxnSpPr>
            <p:nvPr/>
          </p:nvCxnSpPr>
          <p:spPr>
            <a:xfrm flipV="1">
              <a:off x="5880295" y="3896205"/>
              <a:ext cx="608428" cy="45774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8" name="Oval 47">
              <a:extLst>
                <a:ext uri="{FF2B5EF4-FFF2-40B4-BE49-F238E27FC236}">
                  <a16:creationId xmlns:a16="http://schemas.microsoft.com/office/drawing/2014/main" id="{E9590051-7101-1693-8B3D-CC023F1F1441}"/>
                </a:ext>
              </a:extLst>
            </p:cNvPr>
            <p:cNvSpPr/>
            <p:nvPr/>
          </p:nvSpPr>
          <p:spPr>
            <a:xfrm>
              <a:off x="6365631" y="3521405"/>
              <a:ext cx="1153551"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1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WHERE?</a:t>
              </a:r>
            </a:p>
          </p:txBody>
        </p:sp>
        <p:sp>
          <p:nvSpPr>
            <p:cNvPr id="49" name="Oval 48">
              <a:extLst>
                <a:ext uri="{FF2B5EF4-FFF2-40B4-BE49-F238E27FC236}">
                  <a16:creationId xmlns:a16="http://schemas.microsoft.com/office/drawing/2014/main" id="{9C55194F-E80D-27C6-5E55-B2300161E5C1}"/>
                </a:ext>
              </a:extLst>
            </p:cNvPr>
            <p:cNvSpPr/>
            <p:nvPr/>
          </p:nvSpPr>
          <p:spPr>
            <a:xfrm>
              <a:off x="4539176" y="4112456"/>
              <a:ext cx="1709224" cy="998806"/>
            </a:xfrm>
            <a:prstGeom prst="ellipse">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6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DESIGN PROBLEM</a:t>
              </a:r>
            </a:p>
          </p:txBody>
        </p:sp>
        <p:sp>
          <p:nvSpPr>
            <p:cNvPr id="50" name="Oval 49">
              <a:extLst>
                <a:ext uri="{FF2B5EF4-FFF2-40B4-BE49-F238E27FC236}">
                  <a16:creationId xmlns:a16="http://schemas.microsoft.com/office/drawing/2014/main" id="{2AF6FC34-2875-7898-0404-CC8A4BA9240C}"/>
                </a:ext>
              </a:extLst>
            </p:cNvPr>
            <p:cNvSpPr/>
            <p:nvPr/>
          </p:nvSpPr>
          <p:spPr>
            <a:xfrm>
              <a:off x="4843975" y="3226777"/>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WHY?</a:t>
              </a:r>
            </a:p>
          </p:txBody>
        </p:sp>
        <p:sp>
          <p:nvSpPr>
            <p:cNvPr id="51" name="Oval 50">
              <a:extLst>
                <a:ext uri="{FF2B5EF4-FFF2-40B4-BE49-F238E27FC236}">
                  <a16:creationId xmlns:a16="http://schemas.microsoft.com/office/drawing/2014/main" id="{0D297102-0A9D-1739-6E12-C14826901227}"/>
                </a:ext>
              </a:extLst>
            </p:cNvPr>
            <p:cNvSpPr/>
            <p:nvPr/>
          </p:nvSpPr>
          <p:spPr>
            <a:xfrm>
              <a:off x="3228535" y="358106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WHAT?</a:t>
              </a:r>
            </a:p>
          </p:txBody>
        </p:sp>
        <p:sp>
          <p:nvSpPr>
            <p:cNvPr id="52" name="Oval 51">
              <a:extLst>
                <a:ext uri="{FF2B5EF4-FFF2-40B4-BE49-F238E27FC236}">
                  <a16:creationId xmlns:a16="http://schemas.microsoft.com/office/drawing/2014/main" id="{C7F23C89-D306-B6A2-B168-0E9E1C2B4301}"/>
                </a:ext>
              </a:extLst>
            </p:cNvPr>
            <p:cNvSpPr/>
            <p:nvPr/>
          </p:nvSpPr>
          <p:spPr>
            <a:xfrm>
              <a:off x="3352800" y="4908453"/>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WHEN?</a:t>
              </a:r>
            </a:p>
          </p:txBody>
        </p:sp>
        <p:sp>
          <p:nvSpPr>
            <p:cNvPr id="53" name="Oval 52">
              <a:extLst>
                <a:ext uri="{FF2B5EF4-FFF2-40B4-BE49-F238E27FC236}">
                  <a16:creationId xmlns:a16="http://schemas.microsoft.com/office/drawing/2014/main" id="{1D17B69E-8E9F-CDFB-279B-86966E9ED722}"/>
                </a:ext>
              </a:extLst>
            </p:cNvPr>
            <p:cNvSpPr/>
            <p:nvPr/>
          </p:nvSpPr>
          <p:spPr>
            <a:xfrm>
              <a:off x="6390011" y="4908452"/>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HOW?</a:t>
              </a:r>
            </a:p>
          </p:txBody>
        </p:sp>
        <p:sp>
          <p:nvSpPr>
            <p:cNvPr id="54" name="Oval 53">
              <a:extLst>
                <a:ext uri="{FF2B5EF4-FFF2-40B4-BE49-F238E27FC236}">
                  <a16:creationId xmlns:a16="http://schemas.microsoft.com/office/drawing/2014/main" id="{226F2E60-E310-D295-6F22-D98116EE8B0A}"/>
                </a:ext>
              </a:extLst>
            </p:cNvPr>
            <p:cNvSpPr/>
            <p:nvPr/>
          </p:nvSpPr>
          <p:spPr>
            <a:xfrm>
              <a:off x="4843975" y="5364405"/>
              <a:ext cx="1099625" cy="636563"/>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12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WHO?</a:t>
              </a:r>
            </a:p>
          </p:txBody>
        </p:sp>
        <p:sp>
          <p:nvSpPr>
            <p:cNvPr id="55" name="Oval 54">
              <a:extLst>
                <a:ext uri="{FF2B5EF4-FFF2-40B4-BE49-F238E27FC236}">
                  <a16:creationId xmlns:a16="http://schemas.microsoft.com/office/drawing/2014/main" id="{53375465-8215-43C1-84BC-2FA1E0F42C1D}"/>
                </a:ext>
              </a:extLst>
            </p:cNvPr>
            <p:cNvSpPr/>
            <p:nvPr/>
          </p:nvSpPr>
          <p:spPr>
            <a:xfrm>
              <a:off x="7535118" y="3184302"/>
              <a:ext cx="1029286" cy="489395"/>
            </a:xfrm>
            <a:prstGeom prst="ellipse">
              <a:avLst/>
            </a:prstGeom>
            <a:solidFill>
              <a:srgbClr val="F97369"/>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LOCATION</a:t>
              </a:r>
            </a:p>
          </p:txBody>
        </p:sp>
        <p:sp>
          <p:nvSpPr>
            <p:cNvPr id="56" name="Oval 55">
              <a:extLst>
                <a:ext uri="{FF2B5EF4-FFF2-40B4-BE49-F238E27FC236}">
                  <a16:creationId xmlns:a16="http://schemas.microsoft.com/office/drawing/2014/main" id="{D6A7C8BA-6739-2772-DE42-C5196D9020CB}"/>
                </a:ext>
              </a:extLst>
            </p:cNvPr>
            <p:cNvSpPr/>
            <p:nvPr/>
          </p:nvSpPr>
          <p:spPr>
            <a:xfrm>
              <a:off x="8706015" y="2849925"/>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HOME</a:t>
              </a:r>
            </a:p>
          </p:txBody>
        </p:sp>
        <p:sp>
          <p:nvSpPr>
            <p:cNvPr id="57" name="Oval 56">
              <a:extLst>
                <a:ext uri="{FF2B5EF4-FFF2-40B4-BE49-F238E27FC236}">
                  <a16:creationId xmlns:a16="http://schemas.microsoft.com/office/drawing/2014/main" id="{2B39D157-D324-0FFB-8357-2088207A78A2}"/>
                </a:ext>
              </a:extLst>
            </p:cNvPr>
            <p:cNvSpPr/>
            <p:nvPr/>
          </p:nvSpPr>
          <p:spPr>
            <a:xfrm>
              <a:off x="8689841" y="3518681"/>
              <a:ext cx="1333390"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OFFICE</a:t>
              </a:r>
            </a:p>
          </p:txBody>
        </p:sp>
        <p:sp>
          <p:nvSpPr>
            <p:cNvPr id="58" name="Oval 57">
              <a:extLst>
                <a:ext uri="{FF2B5EF4-FFF2-40B4-BE49-F238E27FC236}">
                  <a16:creationId xmlns:a16="http://schemas.microsoft.com/office/drawing/2014/main" id="{EDEBEC51-F75C-009E-DCA2-99C7A5F6B79B}"/>
                </a:ext>
              </a:extLst>
            </p:cNvPr>
            <p:cNvSpPr/>
            <p:nvPr/>
          </p:nvSpPr>
          <p:spPr>
            <a:xfrm>
              <a:off x="7624314" y="52267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FUNCTION</a:t>
              </a:r>
            </a:p>
          </p:txBody>
        </p:sp>
        <p:sp>
          <p:nvSpPr>
            <p:cNvPr id="59" name="Oval 58">
              <a:extLst>
                <a:ext uri="{FF2B5EF4-FFF2-40B4-BE49-F238E27FC236}">
                  <a16:creationId xmlns:a16="http://schemas.microsoft.com/office/drawing/2014/main" id="{93AFF03B-DFE2-E8D3-5080-235B3DD69252}"/>
                </a:ext>
              </a:extLst>
            </p:cNvPr>
            <p:cNvSpPr/>
            <p:nvPr/>
          </p:nvSpPr>
          <p:spPr>
            <a:xfrm>
              <a:off x="1964850" y="3635683"/>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PURPOSE</a:t>
              </a:r>
            </a:p>
          </p:txBody>
        </p:sp>
        <p:cxnSp>
          <p:nvCxnSpPr>
            <p:cNvPr id="60" name="Straight Connector 59">
              <a:extLst>
                <a:ext uri="{FF2B5EF4-FFF2-40B4-BE49-F238E27FC236}">
                  <a16:creationId xmlns:a16="http://schemas.microsoft.com/office/drawing/2014/main" id="{DC3E6361-1CC4-878D-275A-04CE37EBABD4}"/>
                </a:ext>
              </a:extLst>
            </p:cNvPr>
            <p:cNvCxnSpPr>
              <a:cxnSpLocks/>
            </p:cNvCxnSpPr>
            <p:nvPr/>
          </p:nvCxnSpPr>
          <p:spPr>
            <a:xfrm flipV="1">
              <a:off x="2846325" y="4011916"/>
              <a:ext cx="676547" cy="4555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61" name="Oval 60">
              <a:extLst>
                <a:ext uri="{FF2B5EF4-FFF2-40B4-BE49-F238E27FC236}">
                  <a16:creationId xmlns:a16="http://schemas.microsoft.com/office/drawing/2014/main" id="{B995CEF6-5137-06AD-9F41-5AB84A2C906C}"/>
                </a:ext>
              </a:extLst>
            </p:cNvPr>
            <p:cNvSpPr/>
            <p:nvPr/>
          </p:nvSpPr>
          <p:spPr>
            <a:xfrm>
              <a:off x="1940495" y="4208330"/>
              <a:ext cx="1118667"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MATERIALS</a:t>
              </a:r>
            </a:p>
          </p:txBody>
        </p:sp>
        <p:sp>
          <p:nvSpPr>
            <p:cNvPr id="62" name="Oval 61">
              <a:extLst>
                <a:ext uri="{FF2B5EF4-FFF2-40B4-BE49-F238E27FC236}">
                  <a16:creationId xmlns:a16="http://schemas.microsoft.com/office/drawing/2014/main" id="{BA091B1C-5A7B-7873-3BE7-70937DBEFCBA}"/>
                </a:ext>
              </a:extLst>
            </p:cNvPr>
            <p:cNvSpPr/>
            <p:nvPr/>
          </p:nvSpPr>
          <p:spPr>
            <a:xfrm>
              <a:off x="5910537" y="586986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rPr>
                <a:t>USER</a:t>
              </a:r>
            </a:p>
          </p:txBody>
        </p:sp>
        <p:sp>
          <p:nvSpPr>
            <p:cNvPr id="63" name="Oval 62">
              <a:extLst>
                <a:ext uri="{FF2B5EF4-FFF2-40B4-BE49-F238E27FC236}">
                  <a16:creationId xmlns:a16="http://schemas.microsoft.com/office/drawing/2014/main" id="{2F157611-A4CB-91EA-5310-6D111A3C1E73}"/>
                </a:ext>
              </a:extLst>
            </p:cNvPr>
            <p:cNvSpPr/>
            <p:nvPr/>
          </p:nvSpPr>
          <p:spPr>
            <a:xfrm>
              <a:off x="5944772" y="2952832"/>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NEEDS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sp>
        <p:nvSpPr>
          <p:cNvPr id="10" name="Oval 9">
            <a:extLst>
              <a:ext uri="{FF2B5EF4-FFF2-40B4-BE49-F238E27FC236}">
                <a16:creationId xmlns:a16="http://schemas.microsoft.com/office/drawing/2014/main" id="{95EA6D51-9C97-319A-DC50-7B3A6386007E}"/>
              </a:ext>
            </a:extLst>
          </p:cNvPr>
          <p:cNvSpPr/>
          <p:nvPr/>
        </p:nvSpPr>
        <p:spPr>
          <a:xfrm>
            <a:off x="1413347" y="5179259"/>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DAYTIME</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sp>
        <p:nvSpPr>
          <p:cNvPr id="14" name="Oval 13">
            <a:extLst>
              <a:ext uri="{FF2B5EF4-FFF2-40B4-BE49-F238E27FC236}">
                <a16:creationId xmlns:a16="http://schemas.microsoft.com/office/drawing/2014/main" id="{888ECE4F-3BAA-E715-75E3-C18C1352AF2E}"/>
              </a:ext>
            </a:extLst>
          </p:cNvPr>
          <p:cNvSpPr/>
          <p:nvPr/>
        </p:nvSpPr>
        <p:spPr>
          <a:xfrm>
            <a:off x="2274714" y="5767454"/>
            <a:ext cx="1029286" cy="489395"/>
          </a:xfrm>
          <a:prstGeom prst="ellipse">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30318" rtl="0" eaLnBrk="1" fontAlgn="auto" latinLnBrk="0" hangingPunct="0">
              <a:lnSpc>
                <a:spcPct val="100000"/>
              </a:lnSpc>
              <a:spcBef>
                <a:spcPts val="0"/>
              </a:spcBef>
              <a:spcAft>
                <a:spcPts val="0"/>
              </a:spcAft>
              <a:buClrTx/>
              <a:buSzTx/>
              <a:buFontTx/>
              <a:buNone/>
              <a:tabLst/>
              <a:defRPr/>
            </a:pPr>
            <a:r>
              <a:rPr lang="en-GB" sz="800">
                <a:solidFill>
                  <a:srgbClr val="FFFFFF"/>
                </a:solidFill>
                <a:latin typeface="Arial" panose="020B0604020202020204"/>
              </a:rPr>
              <a:t>HOLIDAYS</a:t>
            </a:r>
            <a:endParaRPr kumimoji="0" lang="en-GB" sz="800" b="1" i="0" u="none" strike="noStrike" kern="0" cap="none" spc="0" normalizeH="0" baseline="0" noProof="0">
              <a:ln>
                <a:noFill/>
              </a:ln>
              <a:solidFill>
                <a:srgbClr val="FFFFFF"/>
              </a:solidFill>
              <a:effectLst/>
              <a:uLnTx/>
              <a:uFillTx/>
              <a:latin typeface="Arial" panose="020B0604020202020204"/>
              <a:ea typeface="+mn-ea"/>
              <a:cs typeface="+mn-cs"/>
              <a:sym typeface="Helvetica Neue"/>
            </a:endParaRPr>
          </a:p>
        </p:txBody>
      </p:sp>
      <p:grpSp>
        <p:nvGrpSpPr>
          <p:cNvPr id="11" name="Group 10">
            <a:extLst>
              <a:ext uri="{FF2B5EF4-FFF2-40B4-BE49-F238E27FC236}">
                <a16:creationId xmlns:a16="http://schemas.microsoft.com/office/drawing/2014/main" id="{3E4C3772-2650-C714-DFDC-076A851E01B5}"/>
              </a:ext>
            </a:extLst>
          </p:cNvPr>
          <p:cNvGrpSpPr/>
          <p:nvPr/>
        </p:nvGrpSpPr>
        <p:grpSpPr>
          <a:xfrm>
            <a:off x="432943" y="5998158"/>
            <a:ext cx="4003046" cy="723853"/>
            <a:chOff x="432943" y="5998158"/>
            <a:chExt cx="4003046" cy="723853"/>
          </a:xfrm>
        </p:grpSpPr>
        <p:pic>
          <p:nvPicPr>
            <p:cNvPr id="13" name="Picture 12" descr="A red letter k on a black background&#10;&#10;Description automatically generated">
              <a:extLst>
                <a:ext uri="{FF2B5EF4-FFF2-40B4-BE49-F238E27FC236}">
                  <a16:creationId xmlns:a16="http://schemas.microsoft.com/office/drawing/2014/main" id="{8A6D85F3-FABD-9A89-E065-871B65D1237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943" y="5998158"/>
              <a:ext cx="753600" cy="723853"/>
            </a:xfrm>
            <a:prstGeom prst="rect">
              <a:avLst/>
            </a:prstGeom>
          </p:spPr>
        </p:pic>
        <p:pic>
          <p:nvPicPr>
            <p:cNvPr id="15" name="Picture 14" descr="A black background with red text&#10;&#10;Description automatically generated">
              <a:extLst>
                <a:ext uri="{FF2B5EF4-FFF2-40B4-BE49-F238E27FC236}">
                  <a16:creationId xmlns:a16="http://schemas.microsoft.com/office/drawing/2014/main" id="{7C5BA524-D5FC-78CA-5C56-20A0AFEDD0B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85320" y="6060855"/>
              <a:ext cx="3050669" cy="598457"/>
            </a:xfrm>
            <a:prstGeom prst="rect">
              <a:avLst/>
            </a:prstGeom>
          </p:spPr>
        </p:pic>
      </p:grpSp>
    </p:spTree>
    <p:extLst>
      <p:ext uri="{BB962C8B-B14F-4D97-AF65-F5344CB8AC3E}">
        <p14:creationId xmlns:p14="http://schemas.microsoft.com/office/powerpoint/2010/main" val="20589536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3.xml.rels><?xml version="1.0" encoding="UTF-8" standalone="yes"?>
<Relationships xmlns="http://schemas.openxmlformats.org/package/2006/relationships"><Relationship Id="rId1" Type="http://schemas.openxmlformats.org/officeDocument/2006/relationships/image" Target="../media/image34.png"/></Relationships>
</file>

<file path=ppt/theme/theme1.xml><?xml version="1.0" encoding="utf-8"?>
<a:theme xmlns:a="http://schemas.openxmlformats.org/drawingml/2006/main" name="1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2.xml><?xml version="1.0" encoding="utf-8"?>
<a:theme xmlns:a="http://schemas.openxmlformats.org/drawingml/2006/main" name="2_Office Theme">
  <a:themeElements>
    <a:clrScheme name="DandT">
      <a:dk1>
        <a:srgbClr val="000000"/>
      </a:dk1>
      <a:lt1>
        <a:srgbClr val="FFFFFF"/>
      </a:lt1>
      <a:dk2>
        <a:srgbClr val="0A303F"/>
      </a:dk2>
      <a:lt2>
        <a:srgbClr val="E7E6E6"/>
      </a:lt2>
      <a:accent1>
        <a:srgbClr val="F97369"/>
      </a:accent1>
      <a:accent2>
        <a:srgbClr val="07E298"/>
      </a:accent2>
      <a:accent3>
        <a:srgbClr val="FAB8D9"/>
      </a:accent3>
      <a:accent4>
        <a:srgbClr val="DCFFFF"/>
      </a:accent4>
      <a:accent5>
        <a:srgbClr val="00BACE"/>
      </a:accent5>
      <a:accent6>
        <a:srgbClr val="C238B1"/>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ndT" id="{BB151128-7B21-4942-A59B-368685A2A4E1}" vid="{4F7D9008-6879-B043-A756-2AF003936ED0}"/>
    </a:ext>
  </a:extLst>
</a:theme>
</file>

<file path=ppt/theme/theme3.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Neue Medium"/>
        <a:ea typeface="Helvetica Neue Medium"/>
        <a:cs typeface="Helvetica Neue Medium"/>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FFFFFF"/>
            </a:solidFill>
            <a:effectLst/>
            <a:uFillTx/>
            <a:latin typeface="+mj-lt"/>
            <a:ea typeface="+mj-ea"/>
            <a:cs typeface="+mj-cs"/>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1D04EEAA89AB2489ADA8E8E6F23621C" ma:contentTypeVersion="13" ma:contentTypeDescription="Create a new document." ma:contentTypeScope="" ma:versionID="4b1af7d8168f284564c92c9ae9b04acd">
  <xsd:schema xmlns:xsd="http://www.w3.org/2001/XMLSchema" xmlns:xs="http://www.w3.org/2001/XMLSchema" xmlns:p="http://schemas.microsoft.com/office/2006/metadata/properties" xmlns:ns2="81f8b867-ddd5-4989-88da-3ced84550480" xmlns:ns3="0c8fa6c4-b7d3-4c62-a6da-ef72428ccf82" targetNamespace="http://schemas.microsoft.com/office/2006/metadata/properties" ma:root="true" ma:fieldsID="9301b05f1d71ea010f6f43b6030b2d6a" ns2:_="" ns3:_="">
    <xsd:import namespace="81f8b867-ddd5-4989-88da-3ced84550480"/>
    <xsd:import namespace="0c8fa6c4-b7d3-4c62-a6da-ef72428ccf82"/>
    <xsd:element name="properties">
      <xsd:complexType>
        <xsd:sequence>
          <xsd:element name="documentManagement">
            <xsd:complexType>
              <xsd:all>
                <xsd:element ref="ns2:lcf76f155ced4ddcb4097134ff3c332f" minOccurs="0"/>
                <xsd:element ref="ns3:TaxCatchAll" minOccurs="0"/>
                <xsd:element ref="ns2:MediaServiceMetadata" minOccurs="0"/>
                <xsd:element ref="ns2:MediaServiceFastMetadata" minOccurs="0"/>
                <xsd:element ref="ns2:MediaServiceSearchProperties"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1f8b867-ddd5-4989-88da-3ced84550480" elementFormDefault="qualified">
    <xsd:import namespace="http://schemas.microsoft.com/office/2006/documentManagement/types"/>
    <xsd:import namespace="http://schemas.microsoft.com/office/infopath/2007/PartnerControls"/>
    <xsd:element name="lcf76f155ced4ddcb4097134ff3c332f" ma:index="9" nillable="true" ma:taxonomy="true" ma:internalName="lcf76f155ced4ddcb4097134ff3c332f" ma:taxonomyFieldName="MediaServiceImageTags" ma:displayName="Image Tags" ma:readOnly="false" ma:fieldId="{5cf76f15-5ced-4ddc-b409-7134ff3c332f}" ma:taxonomyMulti="true" ma:sspId="a568bc87-6fcd-4c42-bfa6-8c0fd4cb7402" ma:termSetId="09814cd3-568e-fe90-9814-8d621ff8fb84" ma:anchorId="fba54fb3-c3e1-fe81-a776-ca4b69148c4d" ma:open="true" ma:isKeyword="false">
      <xsd:complexType>
        <xsd:sequence>
          <xsd:element ref="pc:Terms" minOccurs="0" maxOccurs="1"/>
        </xsd:sequence>
      </xsd:complexType>
    </xsd:element>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SearchProperties" ma:index="13"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ServiceObjectDetectorVersions" ma:index="15" nillable="true" ma:displayName="MediaServiceObjectDetectorVersions" ma:hidden="true" ma:indexed="true" ma:internalName="MediaServiceObjectDetectorVersion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c8fa6c4-b7d3-4c62-a6da-ef72428ccf82" elementFormDefault="qualified">
    <xsd:import namespace="http://schemas.microsoft.com/office/2006/documentManagement/types"/>
    <xsd:import namespace="http://schemas.microsoft.com/office/infopath/2007/PartnerControls"/>
    <xsd:element name="TaxCatchAll" ma:index="10" nillable="true" ma:displayName="Taxonomy Catch All Column" ma:hidden="true" ma:list="{61400313-8738-4dfe-8d9a-a34f6e2eedc3}" ma:internalName="TaxCatchAll" ma:showField="CatchAllData" ma:web="0c8fa6c4-b7d3-4c62-a6da-ef72428ccf8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81f8b867-ddd5-4989-88da-3ced84550480">
      <Terms xmlns="http://schemas.microsoft.com/office/infopath/2007/PartnerControls"/>
    </lcf76f155ced4ddcb4097134ff3c332f>
    <TaxCatchAll xmlns="0c8fa6c4-b7d3-4c62-a6da-ef72428ccf82"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2DE5A618-C9F9-43F4-97DD-D954B994BFA0}">
  <ds:schemaRefs>
    <ds:schemaRef ds:uri="0c8fa6c4-b7d3-4c62-a6da-ef72428ccf82"/>
    <ds:schemaRef ds:uri="81f8b867-ddd5-4989-88da-3ced8455048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65341A8-F919-4A62-8ACB-7E65ACA66939}">
  <ds:schemaRefs>
    <ds:schemaRef ds:uri="0c8fa6c4-b7d3-4c62-a6da-ef72428ccf82"/>
    <ds:schemaRef ds:uri="81f8b867-ddd5-4989-88da-3ced84550480"/>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99689775-6115-4B35-9F6B-31800EA3CF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8095</Words>
  <Application>Microsoft Office PowerPoint</Application>
  <PresentationFormat>Widescreen</PresentationFormat>
  <Paragraphs>511</Paragraphs>
  <Slides>49</Slides>
  <Notes>49</Notes>
  <HiddenSlides>27</HiddenSlides>
  <MMClips>11</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49</vt:i4>
      </vt:variant>
    </vt:vector>
  </HeadingPairs>
  <TitlesOfParts>
    <vt:vector size="60" baseType="lpstr">
      <vt:lpstr>proxima-nova</vt:lpstr>
      <vt:lpstr>Roboto</vt:lpstr>
      <vt:lpstr>Arial</vt:lpstr>
      <vt:lpstr>Calibri</vt:lpstr>
      <vt:lpstr>Griffith Gothic Black</vt:lpstr>
      <vt:lpstr>GriffithGothic Black</vt:lpstr>
      <vt:lpstr>Arial Narrow</vt:lpstr>
      <vt:lpstr>Ink Free</vt:lpstr>
      <vt:lpstr>Helvetica Neue</vt:lpstr>
      <vt:lpstr>1_Office Theme</vt:lpstr>
      <vt:lpstr>2_Office Theme</vt:lpstr>
      <vt:lpstr>KS3 d&amp;T contexts  Minimising parts</vt:lpstr>
      <vt:lpstr>About this resource</vt:lpstr>
      <vt:lpstr>PowerPoint Presentation</vt:lpstr>
      <vt:lpstr>Contents</vt:lpstr>
      <vt:lpstr>PowerPoint Presentation</vt:lpstr>
      <vt:lpstr>Introduction</vt:lpstr>
      <vt:lpstr>PowerPoint Presentation</vt:lpstr>
      <vt:lpstr>Empathize stage</vt:lpstr>
      <vt:lpstr>Break down the context</vt:lpstr>
      <vt:lpstr>PowerPoint Presentation</vt:lpstr>
      <vt:lpstr>Define stage</vt:lpstr>
      <vt:lpstr>Define stage</vt:lpstr>
      <vt:lpstr>Define stage</vt:lpstr>
      <vt:lpstr>Specification</vt:lpstr>
      <vt:lpstr>PowerPoint Presentation</vt:lpstr>
      <vt:lpstr>Ideate stage</vt:lpstr>
      <vt:lpstr>Ideate stage</vt:lpstr>
      <vt:lpstr>Ideate stage</vt:lpstr>
      <vt:lpstr>Ideate stage</vt:lpstr>
      <vt:lpstr>PowerPoint Presentation</vt:lpstr>
      <vt:lpstr>Prototype stage </vt:lpstr>
      <vt:lpstr>Prototype stage </vt:lpstr>
      <vt:lpstr>Prototype stage </vt:lpstr>
      <vt:lpstr>PowerPoint Presentation</vt:lpstr>
      <vt:lpstr>Test stage</vt:lpstr>
      <vt:lpstr>Image bank</vt:lpstr>
      <vt:lpstr>Image bank</vt:lpstr>
      <vt:lpstr>Focused Tasks</vt:lpstr>
      <vt:lpstr>Investigative &amp; Evaluative Activities</vt:lpstr>
      <vt:lpstr>Empathize tasks</vt:lpstr>
      <vt:lpstr>Empathize tasks</vt:lpstr>
      <vt:lpstr>Define tasks</vt:lpstr>
      <vt:lpstr>Define tasks</vt:lpstr>
      <vt:lpstr>Define tasks</vt:lpstr>
      <vt:lpstr>Define tasks</vt:lpstr>
      <vt:lpstr>Define tasks </vt:lpstr>
      <vt:lpstr>Define tasks</vt:lpstr>
      <vt:lpstr>PowerPoint Presentation</vt:lpstr>
      <vt:lpstr>Ideate tasks</vt:lpstr>
      <vt:lpstr>Ideate tasks</vt:lpstr>
      <vt:lpstr>Ideate tasks</vt:lpstr>
      <vt:lpstr>Ideate tasks</vt:lpstr>
      <vt:lpstr>Ideate stage</vt:lpstr>
      <vt:lpstr>Ideate tasks</vt:lpstr>
      <vt:lpstr>Ideate tasks</vt:lpstr>
      <vt:lpstr>Prototype tasks</vt:lpstr>
      <vt:lpstr>Test tasks</vt:lpstr>
      <vt:lpstr>Level of challenge</vt:lpstr>
      <vt:lpstr>Competition opportunity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revision>1</cp:revision>
  <dcterms:modified xsi:type="dcterms:W3CDTF">2024-11-26T16:46:20Z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Order">
    <vt:lpwstr>9352400.00000000</vt:lpwstr>
  </property>
  <property fmtid="{D5CDD505-2E9C-101B-9397-08002B2CF9AE}" pid="3" name="ContentTypeId">
    <vt:lpwstr>0x01010031D04EEAA89AB2489ADA8E8E6F23621C</vt:lpwstr>
  </property>
  <property fmtid="{D5CDD505-2E9C-101B-9397-08002B2CF9AE}" pid="4" name="MediaServiceImageTags">
    <vt:lpwstr/>
  </property>
</Properties>
</file>